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0" r:id="rId16"/>
    <p:sldId id="275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71" autoAdjust="0"/>
  </p:normalViewPr>
  <p:slideViewPr>
    <p:cSldViewPr snapToGrid="0">
      <p:cViewPr varScale="1">
        <p:scale>
          <a:sx n="96" d="100"/>
          <a:sy n="96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01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76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0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4085"/>
          </a:xfr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ABCD </a:t>
            </a:r>
            <a:r>
              <a:rPr lang="en-US" altLang="ko-KR" dirty="0" err="1"/>
              <a:t>abcd</a:t>
            </a:r>
            <a:r>
              <a:rPr lang="en-US" altLang="ko-KR" dirty="0"/>
              <a:t> 1234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05344"/>
            <a:ext cx="10515600" cy="5129553"/>
          </a:xfrm>
        </p:spPr>
        <p:txBody>
          <a:bodyPr/>
          <a:lstStyle>
            <a:lvl1pPr>
              <a:lnSpc>
                <a:spcPct val="120000"/>
              </a:lnSpc>
              <a:defRPr sz="2000" b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>
              <a:lnSpc>
                <a:spcPct val="120000"/>
              </a:lnSpc>
              <a:defRPr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>
              <a:lnSpc>
                <a:spcPct val="120000"/>
              </a:lnSpc>
              <a:defRPr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11156"/>
            <a:ext cx="27432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5E4D6CC1-4EF2-488B-9A5E-943446094009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11156"/>
            <a:ext cx="41148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11156"/>
            <a:ext cx="2743200" cy="269129"/>
          </a:xfrm>
        </p:spPr>
        <p:txBody>
          <a:bodyPr/>
          <a:lstStyle>
            <a:lvl1pPr>
              <a:defRPr sz="1200"/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77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66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03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97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14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8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9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344168"/>
            <a:ext cx="10515600" cy="5012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3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400" kern="1200" dirty="0" smtClean="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데이터를 다루는 다양한 방법</a:t>
            </a:r>
          </a:p>
        </p:txBody>
      </p:sp>
    </p:spTree>
    <p:extLst>
      <p:ext uri="{BB962C8B-B14F-4D97-AF65-F5344CB8AC3E}">
        <p14:creationId xmlns:p14="http://schemas.microsoft.com/office/powerpoint/2010/main" val="205749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/>
              <a:t>배열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처럼</a:t>
            </a:r>
            <a:r>
              <a:rPr lang="ko-KR" altLang="en-US" sz="1600" dirty="0"/>
              <a:t> </a:t>
            </a:r>
            <a:r>
              <a:rPr lang="en-US" altLang="ko-KR" sz="1600" dirty="0"/>
              <a:t>[] </a:t>
            </a:r>
            <a:r>
              <a:rPr lang="ko-KR" altLang="en-US" sz="1600" dirty="0"/>
              <a:t>연산자 이용</a:t>
            </a:r>
            <a:r>
              <a:rPr lang="en-US" altLang="ko-KR" sz="1600" dirty="0"/>
              <a:t>, </a:t>
            </a:r>
            <a:r>
              <a:rPr lang="ko-KR" altLang="en-US" sz="1600" dirty="0"/>
              <a:t>특정 위치 요소에 데이터 할당</a:t>
            </a:r>
          </a:p>
          <a:p>
            <a:r>
              <a:rPr lang="ko-KR" altLang="en-US" sz="1600" dirty="0"/>
              <a:t>용량을 미리 지정할 필요 없고 필요에 따라 용량 </a:t>
            </a:r>
            <a:r>
              <a:rPr lang="ko-KR" altLang="en-US" sz="1600" b="1" dirty="0"/>
              <a:t>증가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감소</a:t>
            </a:r>
            <a:r>
              <a:rPr lang="en-US" altLang="ko-KR" sz="1600" dirty="0"/>
              <a:t>, </a:t>
            </a:r>
            <a:r>
              <a:rPr lang="ko-KR" altLang="en-US" sz="1600" dirty="0"/>
              <a:t>동적 배열</a:t>
            </a:r>
          </a:p>
          <a:p>
            <a:r>
              <a:rPr lang="ko-KR" altLang="en-US" sz="1600" dirty="0"/>
              <a:t>대표적인 </a:t>
            </a:r>
            <a:r>
              <a:rPr lang="ko-KR" altLang="en-US" sz="1600" dirty="0" err="1"/>
              <a:t>메소드</a:t>
            </a:r>
            <a:endParaRPr lang="ko-KR" altLang="en-US" sz="1600" dirty="0"/>
          </a:p>
          <a:p>
            <a:pPr lvl="1"/>
            <a:r>
              <a:rPr lang="en-US" altLang="ko-KR" sz="1600" b="1" dirty="0"/>
              <a:t>Add</a:t>
            </a:r>
            <a:r>
              <a:rPr lang="en-US" altLang="ko-KR" sz="1600" dirty="0"/>
              <a:t>(), </a:t>
            </a:r>
            <a:r>
              <a:rPr lang="en-US" altLang="ko-KR" sz="1600" b="1" dirty="0" err="1"/>
              <a:t>RemoveAt</a:t>
            </a:r>
            <a:r>
              <a:rPr lang="en-US" altLang="ko-KR" sz="1600" dirty="0"/>
              <a:t>(), </a:t>
            </a:r>
            <a:r>
              <a:rPr lang="en-US" altLang="ko-KR" sz="1600" b="1" dirty="0"/>
              <a:t>Insert</a:t>
            </a:r>
            <a:r>
              <a:rPr lang="en-US" altLang="ko-KR" sz="1600" dirty="0"/>
              <a:t>()</a:t>
            </a:r>
          </a:p>
          <a:p>
            <a:r>
              <a:rPr lang="ko-KR" altLang="en-US" sz="1600" dirty="0"/>
              <a:t>사용 예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데모 예제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UsingList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37" y="3318393"/>
            <a:ext cx="7367588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074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데이터를 차례대로 넣고 </a:t>
            </a:r>
            <a:r>
              <a:rPr lang="ko-KR" altLang="en-US" sz="1600" b="1" dirty="0"/>
              <a:t>입력한 순서로 하나씩 처리</a:t>
            </a:r>
          </a:p>
          <a:p>
            <a:pPr lvl="1"/>
            <a:r>
              <a:rPr lang="en-US" altLang="ko-KR" sz="1600" dirty="0"/>
              <a:t>CPU</a:t>
            </a:r>
            <a:r>
              <a:rPr lang="ko-KR" altLang="en-US" sz="1600" dirty="0"/>
              <a:t>의 작업</a:t>
            </a:r>
            <a:r>
              <a:rPr lang="en-US" altLang="ko-KR" sz="1600" dirty="0"/>
              <a:t>, </a:t>
            </a:r>
            <a:r>
              <a:rPr lang="ko-KR" altLang="en-US" sz="1600" dirty="0"/>
              <a:t>프린터의 여러 문서 출력</a:t>
            </a:r>
            <a:r>
              <a:rPr lang="en-US" altLang="ko-KR" sz="1600" dirty="0"/>
              <a:t>, </a:t>
            </a:r>
            <a:r>
              <a:rPr lang="ko-KR" altLang="en-US" sz="1600" dirty="0"/>
              <a:t>스트리밍 서비스에서 콘텐츠 </a:t>
            </a:r>
            <a:r>
              <a:rPr lang="ko-KR" altLang="en-US" sz="1600" dirty="0" err="1"/>
              <a:t>버퍼링</a:t>
            </a:r>
            <a:endParaRPr lang="ko-KR" altLang="en-US" sz="1600" dirty="0"/>
          </a:p>
          <a:p>
            <a:r>
              <a:rPr lang="ko-KR" altLang="en-US" sz="1600" dirty="0"/>
              <a:t>입력은 오직 뒤에서</a:t>
            </a:r>
            <a:r>
              <a:rPr lang="en-US" altLang="ko-KR" sz="1600" dirty="0"/>
              <a:t>, </a:t>
            </a:r>
            <a:r>
              <a:rPr lang="ko-KR" altLang="en-US" sz="1600" dirty="0"/>
              <a:t>출력은 앞에서만</a:t>
            </a:r>
          </a:p>
          <a:p>
            <a:pPr lvl="1"/>
            <a:r>
              <a:rPr lang="en-US" altLang="ko-KR" sz="1600" b="1" dirty="0" err="1"/>
              <a:t>Enqueue</a:t>
            </a:r>
            <a:r>
              <a:rPr lang="en-US" altLang="ko-KR" sz="1600" dirty="0"/>
              <a:t>()</a:t>
            </a:r>
          </a:p>
          <a:p>
            <a:pPr lvl="1"/>
            <a:r>
              <a:rPr lang="en-US" altLang="ko-KR" sz="1600" b="1" dirty="0" err="1"/>
              <a:t>Dequeue</a:t>
            </a:r>
            <a:r>
              <a:rPr lang="en-US" altLang="ko-KR" sz="1600" dirty="0"/>
              <a:t>() </a:t>
            </a:r>
            <a:r>
              <a:rPr lang="ko-KR" altLang="en-US" sz="1600" dirty="0" err="1"/>
              <a:t>메소드</a:t>
            </a:r>
            <a:endParaRPr lang="ko-KR" altLang="en-US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데모 예제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–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UsingQueue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136" y="3237918"/>
            <a:ext cx="365760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237918"/>
            <a:ext cx="36576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50" y="4008354"/>
            <a:ext cx="3048000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0" y="4046454"/>
            <a:ext cx="2432050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32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First In - Last Out, Last In - First Out </a:t>
            </a:r>
            <a:r>
              <a:rPr lang="ko-KR" altLang="en-US" sz="1600" dirty="0"/>
              <a:t>컬렉션</a:t>
            </a:r>
            <a:r>
              <a:rPr lang="en-US" altLang="ko-KR" sz="1600" dirty="0"/>
              <a:t>, </a:t>
            </a:r>
            <a:r>
              <a:rPr lang="ko-KR" altLang="en-US" sz="1600" b="1" dirty="0"/>
              <a:t>마지막에 입력된 것을 먼저 처리</a:t>
            </a:r>
          </a:p>
          <a:p>
            <a:r>
              <a:rPr lang="ko-KR" altLang="en-US" sz="1600" dirty="0"/>
              <a:t>데이터 입력은 </a:t>
            </a:r>
            <a:r>
              <a:rPr lang="en-US" altLang="ko-KR" sz="1600" b="1" dirty="0"/>
              <a:t>Push</a:t>
            </a:r>
            <a:r>
              <a:rPr lang="en-US" altLang="ko-KR" sz="1600" dirty="0"/>
              <a:t>(), </a:t>
            </a:r>
            <a:r>
              <a:rPr lang="ko-KR" altLang="en-US" sz="1600" dirty="0"/>
              <a:t>데이터 출력은 </a:t>
            </a:r>
            <a:r>
              <a:rPr lang="en-US" altLang="ko-KR" sz="1600" b="1" dirty="0"/>
              <a:t>Pop</a:t>
            </a:r>
            <a:r>
              <a:rPr lang="en-US" altLang="ko-KR" sz="1600" dirty="0"/>
              <a:t>()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데모 예제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UsingStack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09" y="2157035"/>
            <a:ext cx="6705600" cy="24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56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Hashtable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b="1" dirty="0"/>
              <a:t>키</a:t>
            </a:r>
            <a:r>
              <a:rPr lang="en-US" altLang="ko-KR" sz="1600" b="1" dirty="0"/>
              <a:t>(key)</a:t>
            </a:r>
            <a:r>
              <a:rPr lang="ko-KR" altLang="en-US" sz="1600" dirty="0"/>
              <a:t>와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(value)</a:t>
            </a:r>
            <a:r>
              <a:rPr lang="ko-KR" altLang="en-US" sz="1600" b="1" dirty="0"/>
              <a:t> </a:t>
            </a:r>
            <a:r>
              <a:rPr lang="ko-KR" altLang="en-US" sz="1600" dirty="0"/>
              <a:t>의 쌍으로 이루어진 데이터를 다룰 때 사용  </a:t>
            </a:r>
          </a:p>
          <a:p>
            <a:pPr lvl="1"/>
            <a:r>
              <a:rPr lang="ko-KR" altLang="en-US" sz="1600" dirty="0"/>
              <a:t>탐색 속도가 빠르고 사용하기 편리</a:t>
            </a:r>
            <a:r>
              <a:rPr lang="en-US" altLang="ko-KR" sz="1600" dirty="0"/>
              <a:t>, </a:t>
            </a:r>
            <a:r>
              <a:rPr lang="ko-KR" altLang="en-US" sz="1600" dirty="0"/>
              <a:t>대용량 </a:t>
            </a:r>
            <a:r>
              <a:rPr lang="ko-KR" altLang="en-US" sz="1600" dirty="0" err="1"/>
              <a:t>데이타</a:t>
            </a:r>
            <a:endParaRPr lang="ko-KR" altLang="en-US" sz="1600" dirty="0"/>
          </a:p>
          <a:p>
            <a:r>
              <a:rPr lang="ko-KR" altLang="en-US" sz="1600" dirty="0"/>
              <a:t>배열과 비교한 장점</a:t>
            </a:r>
          </a:p>
          <a:p>
            <a:pPr lvl="1"/>
            <a:r>
              <a:rPr lang="ko-KR" altLang="en-US" sz="1600" dirty="0"/>
              <a:t>데이터를 저장할 요소의 </a:t>
            </a:r>
            <a:r>
              <a:rPr lang="ko-KR" altLang="en-US" sz="1600" b="1" dirty="0"/>
              <a:t>위치</a:t>
            </a:r>
            <a:r>
              <a:rPr lang="ko-KR" altLang="en-US" sz="1600" dirty="0"/>
              <a:t>로 키</a:t>
            </a:r>
            <a:r>
              <a:rPr lang="en-US" altLang="ko-KR" sz="1600" dirty="0"/>
              <a:t>(Key)</a:t>
            </a:r>
            <a:r>
              <a:rPr lang="ko-KR" altLang="en-US" sz="1600" dirty="0"/>
              <a:t> 사용</a:t>
            </a:r>
          </a:p>
          <a:p>
            <a:pPr lvl="1"/>
            <a:r>
              <a:rPr lang="ko-KR" altLang="en-US" sz="1600" dirty="0"/>
              <a:t>키로 사용할 수 있는 데이터 형식에 제한이 </a:t>
            </a:r>
            <a:r>
              <a:rPr lang="ko-KR" altLang="en-US" sz="1600" b="1" dirty="0"/>
              <a:t>없음</a:t>
            </a:r>
          </a:p>
          <a:p>
            <a:pPr lvl="1"/>
            <a:r>
              <a:rPr lang="ko-KR" altLang="en-US" sz="1600" dirty="0"/>
              <a:t>키를 이용해 단번에 데이터 저장 위치인 컬렉션 내의 주소 계산 </a:t>
            </a:r>
            <a:r>
              <a:rPr lang="en-US" altLang="ko-KR" sz="1600" dirty="0"/>
              <a:t>( </a:t>
            </a:r>
            <a:r>
              <a:rPr lang="ko-KR" altLang="en-US" sz="1600" b="1" dirty="0" err="1"/>
              <a:t>해싱</a:t>
            </a:r>
            <a:r>
              <a:rPr lang="ko-KR" altLang="en-US" sz="1600" b="1" dirty="0"/>
              <a:t> 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사용 방법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데모 예제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UsingHashtable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303" y="3623466"/>
            <a:ext cx="4793961" cy="202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387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컬렉션을 초기화하는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/>
              <a:t>배열</a:t>
            </a:r>
            <a:r>
              <a:rPr lang="ko-KR" altLang="en-US" sz="1600" dirty="0"/>
              <a:t>을 통한 초기화</a:t>
            </a:r>
          </a:p>
          <a:p>
            <a:pPr lvl="1"/>
            <a:r>
              <a:rPr lang="en-US" altLang="ko-KR" sz="1400" dirty="0" err="1">
                <a:solidFill>
                  <a:srgbClr val="0070C0"/>
                </a:solidFill>
              </a:rPr>
              <a:t>ArrayList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0070C0"/>
                </a:solidFill>
              </a:rPr>
              <a:t>Queue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0070C0"/>
                </a:solidFill>
              </a:rPr>
              <a:t>Stack</a:t>
            </a:r>
          </a:p>
          <a:p>
            <a:pPr lvl="1"/>
            <a:endParaRPr lang="en-US" altLang="ko-KR" sz="1400" dirty="0"/>
          </a:p>
          <a:p>
            <a:r>
              <a:rPr lang="ko-KR" altLang="en-US" sz="1600" dirty="0"/>
              <a:t>배열의 도움 없이 직접 </a:t>
            </a:r>
            <a:r>
              <a:rPr lang="ko-KR" altLang="en-US" sz="1600" b="1" dirty="0"/>
              <a:t>컬렉션 </a:t>
            </a:r>
            <a:r>
              <a:rPr lang="ko-KR" altLang="en-US" sz="1600" b="1" dirty="0" err="1"/>
              <a:t>초기자</a:t>
            </a:r>
            <a:r>
              <a:rPr lang="ko-KR" altLang="en-US" sz="1600" dirty="0" err="1"/>
              <a:t>로</a:t>
            </a:r>
            <a:r>
              <a:rPr lang="ko-KR" altLang="en-US" sz="1600" dirty="0"/>
              <a:t> 초기화</a:t>
            </a:r>
          </a:p>
          <a:p>
            <a:pPr lvl="1"/>
            <a:r>
              <a:rPr lang="en-US" altLang="ko-KR" sz="1400" dirty="0" err="1">
                <a:solidFill>
                  <a:srgbClr val="0070C0"/>
                </a:solidFill>
              </a:rPr>
              <a:t>ArrayList</a:t>
            </a:r>
            <a:r>
              <a:rPr lang="en-US" altLang="ko-KR" sz="1400" dirty="0"/>
              <a:t>, </a:t>
            </a:r>
            <a:r>
              <a:rPr lang="en-US" altLang="ko-KR" sz="1400" dirty="0" err="1">
                <a:solidFill>
                  <a:srgbClr val="0070C0"/>
                </a:solidFill>
              </a:rPr>
              <a:t>Hashtable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lvl="1"/>
            <a:r>
              <a:rPr lang="ko-KR" altLang="en-US" sz="1400" dirty="0"/>
              <a:t>컬렉션 초기자 </a:t>
            </a:r>
            <a:r>
              <a:rPr lang="en-US" altLang="ko-KR" sz="1400" dirty="0"/>
              <a:t>– </a:t>
            </a:r>
            <a:r>
              <a:rPr lang="en-US" altLang="ko-KR" sz="1400" dirty="0" err="1"/>
              <a:t>IEnumerable</a:t>
            </a:r>
            <a:r>
              <a:rPr lang="ko-KR" altLang="en-US" sz="1400" dirty="0"/>
              <a:t>과 </a:t>
            </a:r>
            <a:r>
              <a:rPr lang="en-US" altLang="ko-KR" sz="1400" dirty="0"/>
              <a:t>Add()</a:t>
            </a:r>
            <a:r>
              <a:rPr lang="ko-KR" altLang="en-US" sz="1400" dirty="0"/>
              <a:t>를 구현한 컬렉션만 지원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600" dirty="0"/>
          </a:p>
          <a:p>
            <a:r>
              <a:rPr lang="ko-KR" altLang="en-US" sz="1600" b="1" dirty="0" err="1"/>
              <a:t>딕셔너리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초기자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이용한 초기화</a:t>
            </a:r>
          </a:p>
          <a:p>
            <a:pPr lvl="1"/>
            <a:r>
              <a:rPr lang="en-US" altLang="ko-KR" sz="1400" dirty="0" err="1">
                <a:solidFill>
                  <a:srgbClr val="0070C0"/>
                </a:solidFill>
              </a:rPr>
              <a:t>Hashtable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lvl="1"/>
            <a:endParaRPr lang="en-US" altLang="ko-KR" sz="1400" dirty="0">
              <a:solidFill>
                <a:srgbClr val="0070C0"/>
              </a:solidFill>
            </a:endParaRPr>
          </a:p>
          <a:p>
            <a:endParaRPr lang="en-US" altLang="ko-KR" sz="1600" dirty="0"/>
          </a:p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데모 예제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–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InitializingCollections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InitializingHashtable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ko-KR" altLang="en-US" sz="18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05344"/>
            <a:ext cx="579120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00724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36642"/>
            <a:ext cx="541020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80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err="1"/>
              <a:t>인덱서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b="1" dirty="0"/>
              <a:t>인덱스를 이용해</a:t>
            </a:r>
            <a:r>
              <a:rPr lang="ko-KR" altLang="en-US" sz="1600" dirty="0"/>
              <a:t> 객체 내 데이터에 접근하게 하는 </a:t>
            </a:r>
            <a:r>
              <a:rPr lang="ko-KR" altLang="en-US" sz="1600" b="1" dirty="0" err="1"/>
              <a:t>프로퍼티</a:t>
            </a:r>
            <a:r>
              <a:rPr lang="en-US" altLang="ko-KR" sz="1600" dirty="0"/>
              <a:t>. (</a:t>
            </a:r>
            <a:r>
              <a:rPr lang="ko-KR" altLang="en-US" sz="1600" b="1" dirty="0"/>
              <a:t>객체를 배열처럼 사용</a:t>
            </a:r>
            <a:r>
              <a:rPr lang="ko-KR" altLang="en-US" sz="1600" dirty="0"/>
              <a:t>할 수 있다</a:t>
            </a:r>
            <a:r>
              <a:rPr lang="en-US" altLang="ko-KR" sz="1600" dirty="0"/>
              <a:t> )</a:t>
            </a:r>
            <a:endParaRPr lang="ko-KR" altLang="en-US" sz="1600" dirty="0"/>
          </a:p>
          <a:p>
            <a:r>
              <a:rPr lang="ko-KR" altLang="en-US" sz="1600" dirty="0" err="1"/>
              <a:t>인덱서</a:t>
            </a:r>
            <a:r>
              <a:rPr lang="ko-KR" altLang="en-US" sz="1600" dirty="0"/>
              <a:t> 선언 형식과 예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데모 예제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- Indexer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101" y="1947718"/>
            <a:ext cx="723423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950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82E77-7814-4ABD-BEB0-B5746A3C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705E25-D81B-4803-8747-D3EFA6EF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C8820-E247-417F-8C43-083A66B00466}"/>
              </a:ext>
            </a:extLst>
          </p:cNvPr>
          <p:cNvSpPr txBox="1"/>
          <p:nvPr/>
        </p:nvSpPr>
        <p:spPr>
          <a:xfrm>
            <a:off x="905522" y="1205344"/>
            <a:ext cx="5190477" cy="50167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MyList</a:t>
            </a:r>
            <a:endParaRPr lang="en-US" altLang="ko-KR" sz="1600" dirty="0">
              <a:solidFill>
                <a:srgbClr val="2B91A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array;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MyList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array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[3];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index]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get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array[index];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set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array[index] = value;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3FF74-9BAB-4D4B-B208-2759D69234A6}"/>
              </a:ext>
            </a:extLst>
          </p:cNvPr>
          <p:cNvSpPr txBox="1"/>
          <p:nvPr/>
        </p:nvSpPr>
        <p:spPr>
          <a:xfrm>
            <a:off x="6436311" y="2059620"/>
            <a:ext cx="4850167" cy="25545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MyList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list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MyList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nn-NO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 = 0; i &lt; 5; i++)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list[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nn-NO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 = 0; i &lt; 5; i++)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(list[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668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처리 </a:t>
            </a:r>
            <a:r>
              <a:rPr lang="en-US" altLang="ko-KR" dirty="0"/>
              <a:t>(StringBuilder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400" dirty="0"/>
              <a:t>string</a:t>
            </a:r>
            <a:r>
              <a:rPr lang="ko-KR" altLang="en-US" sz="1400" dirty="0"/>
              <a:t>변수 </a:t>
            </a:r>
            <a:r>
              <a:rPr lang="en-US" altLang="ko-KR" sz="1400" dirty="0"/>
              <a:t>s</a:t>
            </a:r>
            <a:r>
              <a:rPr lang="ko-KR" altLang="en-US" sz="1400" dirty="0"/>
              <a:t>에 숫자를 추가할 때</a:t>
            </a:r>
            <a:r>
              <a:rPr lang="en-US" altLang="ko-KR" sz="1400" dirty="0"/>
              <a:t>, </a:t>
            </a:r>
            <a:r>
              <a:rPr lang="ko-KR" altLang="en-US" sz="1400" dirty="0"/>
              <a:t>해당 변수 </a:t>
            </a:r>
            <a:r>
              <a:rPr lang="en-US" altLang="ko-KR" sz="1400" dirty="0"/>
              <a:t>s</a:t>
            </a:r>
            <a:r>
              <a:rPr lang="ko-KR" altLang="en-US" sz="1400" dirty="0"/>
              <a:t>의 값을 수정하는 것이 아니라</a:t>
            </a:r>
            <a:r>
              <a:rPr lang="en-US" altLang="ko-KR" sz="1400" dirty="0"/>
              <a:t>,</a:t>
            </a:r>
            <a:r>
              <a:rPr lang="ko-KR" altLang="en-US" sz="1400" dirty="0"/>
              <a:t> 별도의 새 </a:t>
            </a:r>
            <a:r>
              <a:rPr lang="en-US" altLang="ko-KR" sz="1400" dirty="0"/>
              <a:t>string</a:t>
            </a:r>
            <a:r>
              <a:rPr lang="ko-KR" altLang="en-US" sz="1400" dirty="0"/>
              <a:t>객체를 만들고</a:t>
            </a:r>
            <a:r>
              <a:rPr lang="en-US" altLang="ko-KR" sz="1400" dirty="0"/>
              <a:t> </a:t>
            </a:r>
            <a:r>
              <a:rPr lang="ko-KR" altLang="en-US" sz="1400" dirty="0"/>
              <a:t>이전 </a:t>
            </a:r>
            <a:r>
              <a:rPr lang="en-US" altLang="ko-KR" sz="1400" dirty="0"/>
              <a:t>s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문자값을</a:t>
            </a:r>
            <a:r>
              <a:rPr lang="ko-KR" altLang="en-US" sz="1400" dirty="0"/>
              <a:t> 새로운 문자열 객체에 복사하게 된다</a:t>
            </a:r>
            <a:r>
              <a:rPr lang="en-US" altLang="ko-KR" sz="1400" dirty="0"/>
              <a:t>. - &gt; </a:t>
            </a:r>
            <a:r>
              <a:rPr lang="ko-KR" altLang="en-US" sz="1400" dirty="0"/>
              <a:t>성능 문제 발생</a:t>
            </a:r>
            <a:endParaRPr lang="en-US" altLang="ko-KR" sz="1400" dirty="0"/>
          </a:p>
          <a:p>
            <a:r>
              <a:rPr lang="en-US" altLang="ko-KR" sz="1600" b="1" dirty="0"/>
              <a:t>String</a:t>
            </a:r>
            <a:r>
              <a:rPr lang="ko-KR" altLang="en-US" sz="1600" dirty="0"/>
              <a:t>은 </a:t>
            </a:r>
            <a:r>
              <a:rPr lang="en-US" altLang="ko-KR" sz="1600" b="1" dirty="0"/>
              <a:t>Immutable</a:t>
            </a:r>
            <a:r>
              <a:rPr lang="en-US" altLang="ko-KR" sz="1600" dirty="0"/>
              <a:t> </a:t>
            </a:r>
            <a:r>
              <a:rPr lang="ko-KR" altLang="en-US" sz="1600" dirty="0"/>
              <a:t>즉 한번 문자열을 지정하고 객체를 생성했으면</a:t>
            </a:r>
            <a:r>
              <a:rPr lang="en-US" altLang="ko-KR" sz="1600" dirty="0"/>
              <a:t>, </a:t>
            </a:r>
            <a:r>
              <a:rPr lang="ko-KR" altLang="en-US" sz="1600" dirty="0"/>
              <a:t>더이상 문자열을 수정할 수 없게 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en-US" altLang="ko-KR" sz="1600" b="1" dirty="0" err="1"/>
              <a:t>StringBuilder</a:t>
            </a:r>
            <a:r>
              <a:rPr lang="ko-KR" altLang="en-US" sz="1600" dirty="0"/>
              <a:t>는 </a:t>
            </a:r>
            <a:r>
              <a:rPr lang="en-US" altLang="ko-KR" sz="1600" b="1" dirty="0"/>
              <a:t>Mutable</a:t>
            </a:r>
            <a:r>
              <a:rPr lang="en-US" altLang="ko-KR" sz="1600" dirty="0"/>
              <a:t> </a:t>
            </a:r>
            <a:r>
              <a:rPr lang="ko-KR" altLang="en-US" sz="1600" dirty="0"/>
              <a:t>타입</a:t>
            </a:r>
            <a:r>
              <a:rPr lang="en-US" altLang="ko-KR" sz="1600" dirty="0"/>
              <a:t>,</a:t>
            </a:r>
            <a:r>
              <a:rPr lang="ko-KR" altLang="en-US" sz="1600" dirty="0"/>
              <a:t> 즉 반대의 경우로 객체 생성이후에도 문자열을 수정할 수 있다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140541" y="1340442"/>
            <a:ext cx="6096000" cy="13542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 =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.Empty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nn-NO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 = 1; i &lt;= 10000; i++)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s +=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i.ToString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40541" y="4615738"/>
            <a:ext cx="6096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StringBuilder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sb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StringBuilder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nn-NO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 = 1; i &lt;= 10000; i++)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sb.Append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sb.ToString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7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배열</a:t>
            </a:r>
            <a:endParaRPr lang="en-US" altLang="ko-KR" sz="1600" dirty="0"/>
          </a:p>
          <a:p>
            <a:r>
              <a:rPr lang="ko-KR" altLang="en-US" sz="1600" dirty="0"/>
              <a:t>배열을 초기화하는 방법 세 가지</a:t>
            </a:r>
          </a:p>
          <a:p>
            <a:r>
              <a:rPr lang="ko-KR" altLang="en-US" sz="1600" dirty="0"/>
              <a:t>알아 두면 유용한 </a:t>
            </a:r>
            <a:r>
              <a:rPr lang="en-US" altLang="ko-KR" sz="1600" dirty="0" err="1"/>
              <a:t>System.Array</a:t>
            </a:r>
            <a:endParaRPr lang="en-US" altLang="ko-KR" sz="1600" dirty="0"/>
          </a:p>
          <a:p>
            <a:r>
              <a:rPr lang="en-US" altLang="ko-KR" sz="1600" dirty="0"/>
              <a:t>2</a:t>
            </a:r>
            <a:r>
              <a:rPr lang="ko-KR" altLang="en-US" sz="1600" dirty="0"/>
              <a:t>차원 배열</a:t>
            </a:r>
            <a:r>
              <a:rPr lang="en-US" altLang="ko-KR" sz="1600" dirty="0"/>
              <a:t>, </a:t>
            </a:r>
            <a:r>
              <a:rPr lang="ko-KR" altLang="en-US" sz="1600" dirty="0"/>
              <a:t>다차원 배열</a:t>
            </a:r>
          </a:p>
          <a:p>
            <a:r>
              <a:rPr lang="ko-KR" altLang="en-US" sz="1600" dirty="0"/>
              <a:t>가변 배열</a:t>
            </a:r>
          </a:p>
          <a:p>
            <a:r>
              <a:rPr lang="ko-KR" altLang="en-US" sz="1600" dirty="0"/>
              <a:t>컬렉션 맛보기</a:t>
            </a:r>
          </a:p>
          <a:p>
            <a:r>
              <a:rPr lang="ko-KR" altLang="en-US" sz="1600" dirty="0"/>
              <a:t>컬렉션을 초기화하는 방법</a:t>
            </a:r>
          </a:p>
          <a:p>
            <a:r>
              <a:rPr lang="ko-KR" altLang="en-US" sz="1600" dirty="0" err="1"/>
              <a:t>인덱서</a:t>
            </a:r>
            <a:endParaRPr lang="ko-KR" altLang="en-US" sz="1600" dirty="0"/>
          </a:p>
          <a:p>
            <a:r>
              <a:rPr lang="en-US" altLang="ko-KR" sz="1600" dirty="0" err="1"/>
              <a:t>foreach</a:t>
            </a:r>
            <a:r>
              <a:rPr lang="ko-KR" altLang="en-US" sz="1600" dirty="0"/>
              <a:t>가 가능한 객체 만들기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8307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b="1" dirty="0"/>
              <a:t>같은 성격을 띤 다수의 데이터</a:t>
            </a:r>
            <a:r>
              <a:rPr lang="ko-KR" altLang="en-US" sz="1600" dirty="0"/>
              <a:t>를 한번에 다뤄야 하는 경우</a:t>
            </a:r>
          </a:p>
          <a:p>
            <a:pPr lvl="1"/>
            <a:r>
              <a:rPr lang="ko-KR" altLang="en-US" sz="1600" dirty="0"/>
              <a:t>수 많은 변수 대신 그 만큼의 용량을 가진 </a:t>
            </a:r>
            <a:r>
              <a:rPr lang="ko-KR" altLang="en-US" sz="1600" b="1" dirty="0"/>
              <a:t>변수 하나로</a:t>
            </a:r>
            <a:r>
              <a:rPr lang="ko-KR" altLang="en-US" sz="1600" dirty="0"/>
              <a:t> 해결한다면</a:t>
            </a:r>
            <a:r>
              <a:rPr lang="en-US" altLang="ko-KR" sz="1600" dirty="0"/>
              <a:t>?</a:t>
            </a:r>
          </a:p>
          <a:p>
            <a:r>
              <a:rPr lang="ko-KR" altLang="en-US" sz="1600" dirty="0"/>
              <a:t>배열 선언 형식</a:t>
            </a:r>
          </a:p>
          <a:p>
            <a:pPr lvl="1"/>
            <a:r>
              <a:rPr lang="ko-KR" altLang="en-US" sz="1600" dirty="0" err="1"/>
              <a:t>데이터형식</a:t>
            </a:r>
            <a:r>
              <a:rPr lang="en-US" altLang="ko-KR" sz="1600" dirty="0"/>
              <a:t>[ ] </a:t>
            </a:r>
            <a:r>
              <a:rPr lang="ko-KR" altLang="en-US" sz="1600" dirty="0" err="1"/>
              <a:t>배열이름</a:t>
            </a:r>
            <a:r>
              <a:rPr lang="ko-KR" altLang="en-US" sz="1600" dirty="0"/>
              <a:t> </a:t>
            </a:r>
            <a:r>
              <a:rPr lang="en-US" altLang="ko-KR" sz="1600" dirty="0"/>
              <a:t>= new </a:t>
            </a:r>
            <a:r>
              <a:rPr lang="ko-KR" altLang="en-US" sz="1600" dirty="0" err="1"/>
              <a:t>데이터형식</a:t>
            </a:r>
            <a:r>
              <a:rPr lang="en-US" altLang="ko-KR" sz="1600" dirty="0"/>
              <a:t>[ </a:t>
            </a:r>
            <a:r>
              <a:rPr lang="ko-KR" altLang="en-US" sz="1600" dirty="0"/>
              <a:t>용량 </a:t>
            </a:r>
            <a:r>
              <a:rPr lang="en-US" altLang="ko-KR" sz="1600" dirty="0"/>
              <a:t>];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for</a:t>
            </a:r>
            <a:r>
              <a:rPr lang="ko-KR" altLang="en-US" sz="1600" dirty="0"/>
              <a:t>나 </a:t>
            </a:r>
            <a:r>
              <a:rPr lang="en-US" altLang="ko-KR" sz="1600" dirty="0" err="1"/>
              <a:t>foreach</a:t>
            </a:r>
            <a:r>
              <a:rPr lang="en-US" altLang="ko-KR" sz="1600" dirty="0"/>
              <a:t> </a:t>
            </a:r>
            <a:r>
              <a:rPr lang="ko-KR" altLang="en-US" sz="1600" dirty="0"/>
              <a:t>문을 이용해 코드를 훨씬 간결 만들 수 있다</a:t>
            </a:r>
          </a:p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데모 예제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ArraySample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713" y="1738943"/>
            <a:ext cx="3091678" cy="168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419" y="3650671"/>
            <a:ext cx="2386012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515577" y="2950894"/>
            <a:ext cx="6545727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array =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[3];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array[0] = 1; array[1] = 2; array[2] = 2;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5577" y="39076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carray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{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'2'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'3'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'4'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};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Regions = {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서울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경기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부산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52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초기화하는 방법 세 가지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/>
              <a:t>배열 크기를 명시하고 컬렉션 </a:t>
            </a:r>
            <a:r>
              <a:rPr lang="ko-KR" altLang="en-US" sz="1600" dirty="0" err="1"/>
              <a:t>초기자를</a:t>
            </a:r>
            <a:r>
              <a:rPr lang="ko-KR" altLang="en-US" sz="1600" dirty="0"/>
              <a:t> 사용</a:t>
            </a:r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배열 크기를 명시하지 않고 컬렉션 초기자 사용</a:t>
            </a:r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컬렉션 </a:t>
            </a:r>
            <a:r>
              <a:rPr lang="ko-KR" altLang="en-US" sz="1600" dirty="0" err="1"/>
              <a:t>초기자만</a:t>
            </a:r>
            <a:r>
              <a:rPr lang="ko-KR" altLang="en-US" sz="1600" dirty="0"/>
              <a:t> 사용</a:t>
            </a:r>
          </a:p>
          <a:p>
            <a:endParaRPr lang="en-US" altLang="ko-KR" sz="1600" dirty="0"/>
          </a:p>
          <a:p>
            <a:endParaRPr lang="ko-KR" altLang="en-US" sz="1600" dirty="0"/>
          </a:p>
          <a:p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5858" y="1690678"/>
            <a:ext cx="7728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array1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[3]{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안녕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"Hello"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"Halo"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};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5858" y="2987066"/>
            <a:ext cx="7728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array2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{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안녕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"Hello"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"Halo"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};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5858" y="4292332"/>
            <a:ext cx="7728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array3 = {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안녕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"Hello"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"Halo"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};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5857" y="4897552"/>
            <a:ext cx="7728397" cy="9233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"\narray3..."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foreach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greeting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array3)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{greeting}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90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System.Array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알아 두면 유용한 </a:t>
            </a:r>
            <a:r>
              <a:rPr lang="en-US" altLang="ko-KR" sz="1600" dirty="0" err="1"/>
              <a:t>System.Array</a:t>
            </a:r>
            <a:endParaRPr lang="en-US" altLang="ko-KR" sz="1600" dirty="0"/>
          </a:p>
          <a:p>
            <a:r>
              <a:rPr lang="ko-KR" altLang="en-US" sz="1600" b="1" dirty="0"/>
              <a:t>배열</a:t>
            </a:r>
            <a:r>
              <a:rPr lang="ko-KR" altLang="en-US" sz="1600" dirty="0"/>
              <a:t>은 </a:t>
            </a:r>
            <a:r>
              <a:rPr lang="en-US" altLang="ko-KR" sz="1600" b="1" dirty="0" err="1">
                <a:solidFill>
                  <a:srgbClr val="0070C0"/>
                </a:solidFill>
              </a:rPr>
              <a:t>System.Array</a:t>
            </a:r>
            <a:r>
              <a:rPr lang="en-US" altLang="ko-KR" sz="1600" dirty="0"/>
              <a:t> </a:t>
            </a:r>
            <a:r>
              <a:rPr lang="ko-KR" altLang="en-US" sz="1600" dirty="0"/>
              <a:t>형식에서 파생됨</a:t>
            </a:r>
          </a:p>
          <a:p>
            <a:pPr lvl="1"/>
            <a:r>
              <a:rPr lang="en-US" altLang="ko-KR" sz="1600" dirty="0"/>
              <a:t>Type Of array : System.Int32[]</a:t>
            </a:r>
          </a:p>
          <a:p>
            <a:pPr lvl="1"/>
            <a:r>
              <a:rPr lang="en-US" altLang="ko-KR" sz="1600" dirty="0"/>
              <a:t>Base type Of array : </a:t>
            </a:r>
            <a:r>
              <a:rPr lang="en-US" altLang="ko-KR" sz="1600" dirty="0" err="1"/>
              <a:t>System.Array</a:t>
            </a:r>
            <a:endParaRPr lang="ko-KR" altLang="en-US" sz="1600" dirty="0"/>
          </a:p>
          <a:p>
            <a:endParaRPr lang="en-US" altLang="ko-KR" sz="1600" dirty="0"/>
          </a:p>
          <a:p>
            <a:r>
              <a:rPr lang="en-US" altLang="ko-KR" sz="1600" dirty="0"/>
              <a:t>Array </a:t>
            </a:r>
            <a:r>
              <a:rPr lang="ko-KR" altLang="en-US" sz="1600" dirty="0"/>
              <a:t>클래스의 주요 메소드와 프로퍼티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400" b="1" dirty="0"/>
              <a:t>Length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lvl="1"/>
            <a:r>
              <a:rPr lang="en-US" altLang="ko-KR" sz="1400" b="1" dirty="0"/>
              <a:t>Sort</a:t>
            </a:r>
            <a:r>
              <a:rPr lang="en-US" altLang="ko-KR" sz="1400" dirty="0"/>
              <a:t>()</a:t>
            </a:r>
          </a:p>
          <a:p>
            <a:pPr lvl="1"/>
            <a:r>
              <a:rPr lang="en-US" altLang="ko-KR" sz="1400" b="1" dirty="0"/>
              <a:t>Resize</a:t>
            </a:r>
            <a:r>
              <a:rPr lang="en-US" altLang="ko-KR" sz="1400" dirty="0"/>
              <a:t>()</a:t>
            </a:r>
          </a:p>
          <a:p>
            <a:pPr lvl="1"/>
            <a:r>
              <a:rPr lang="en-US" altLang="ko-KR" sz="1400" b="1" dirty="0"/>
              <a:t>Clear</a:t>
            </a:r>
            <a:r>
              <a:rPr lang="en-US" altLang="ko-KR" sz="1400" dirty="0"/>
              <a:t>()</a:t>
            </a:r>
          </a:p>
          <a:p>
            <a:pPr lvl="1"/>
            <a:r>
              <a:rPr lang="en-US" altLang="ko-KR" sz="1400" b="1" dirty="0"/>
              <a:t>Find</a:t>
            </a:r>
            <a:r>
              <a:rPr lang="en-US" altLang="ko-KR" sz="1400" dirty="0"/>
              <a:t>()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데모 예제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MoreOnArray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243" y="1400937"/>
            <a:ext cx="6327557" cy="166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243" y="3062922"/>
            <a:ext cx="6327556" cy="287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21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2</a:t>
            </a:r>
            <a:r>
              <a:rPr lang="ko-KR" altLang="en-US" sz="1600" dirty="0"/>
              <a:t>개의 차원</a:t>
            </a:r>
            <a:r>
              <a:rPr lang="en-US" altLang="ko-KR" sz="1600" dirty="0"/>
              <a:t>(</a:t>
            </a:r>
            <a:r>
              <a:rPr lang="ko-KR" altLang="en-US" sz="1600" dirty="0"/>
              <a:t>세로</a:t>
            </a:r>
            <a:r>
              <a:rPr lang="en-US" altLang="ko-KR" sz="1600" dirty="0"/>
              <a:t>+</a:t>
            </a:r>
            <a:r>
              <a:rPr lang="ko-KR" altLang="en-US" sz="1600" dirty="0"/>
              <a:t>가로</a:t>
            </a:r>
            <a:r>
              <a:rPr lang="en-US" altLang="ko-KR" sz="1600" dirty="0"/>
              <a:t>)</a:t>
            </a:r>
            <a:r>
              <a:rPr lang="ko-KR" altLang="en-US" sz="1600" dirty="0"/>
              <a:t>으로 원소 배치</a:t>
            </a:r>
          </a:p>
          <a:p>
            <a:pPr lvl="1"/>
            <a:r>
              <a:rPr lang="en-US" altLang="ko-KR" sz="1600" dirty="0"/>
              <a:t>1</a:t>
            </a:r>
            <a:r>
              <a:rPr lang="ko-KR" altLang="en-US" sz="1600" dirty="0"/>
              <a:t>차원 배열을 원소로 갖는 배열</a:t>
            </a:r>
          </a:p>
          <a:p>
            <a:r>
              <a:rPr lang="ko-KR" altLang="en-US" sz="1600" dirty="0"/>
              <a:t>사용 형식</a:t>
            </a:r>
          </a:p>
          <a:p>
            <a:pPr lvl="1"/>
            <a:r>
              <a:rPr lang="ko-KR" altLang="en-US" sz="1600" dirty="0" err="1"/>
              <a:t>데이터형식</a:t>
            </a:r>
            <a:r>
              <a:rPr lang="en-US" altLang="ko-KR" sz="1600" dirty="0"/>
              <a:t>[,] </a:t>
            </a:r>
            <a:r>
              <a:rPr lang="ko-KR" altLang="en-US" sz="1600" dirty="0" err="1"/>
              <a:t>배열이름</a:t>
            </a:r>
            <a:r>
              <a:rPr lang="ko-KR" altLang="en-US" sz="1600" dirty="0"/>
              <a:t> </a:t>
            </a:r>
            <a:r>
              <a:rPr lang="en-US" altLang="ko-KR" sz="1600" dirty="0"/>
              <a:t>= new </a:t>
            </a:r>
            <a:r>
              <a:rPr lang="ko-KR" altLang="en-US" sz="1600" dirty="0" err="1"/>
              <a:t>데이터형식</a:t>
            </a:r>
            <a:r>
              <a:rPr lang="en-US" altLang="ko-KR" sz="1600" dirty="0"/>
              <a:t>[2</a:t>
            </a:r>
            <a:r>
              <a:rPr lang="ko-KR" altLang="en-US" sz="1600" dirty="0" err="1"/>
              <a:t>차원길이</a:t>
            </a:r>
            <a:r>
              <a:rPr lang="en-US" altLang="ko-KR" sz="1600" dirty="0"/>
              <a:t>, 1</a:t>
            </a:r>
            <a:r>
              <a:rPr lang="ko-KR" altLang="en-US" sz="1600" dirty="0" err="1"/>
              <a:t>차원길이</a:t>
            </a:r>
            <a:r>
              <a:rPr lang="en-US" altLang="ko-KR" sz="1600" dirty="0"/>
              <a:t>];</a:t>
            </a:r>
          </a:p>
          <a:p>
            <a:r>
              <a:rPr lang="ko-KR" altLang="en-US" sz="1600" dirty="0"/>
              <a:t>배열 선언 예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데모 예제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– 2DArray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123" y="3264113"/>
            <a:ext cx="32004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085" y="3281576"/>
            <a:ext cx="3400425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417123" y="5186454"/>
            <a:ext cx="7512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[,] array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[2, 3] { { 1, 2, 3 }, { 4, 5, 6 } };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48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차원이 둘 이상인 배열 </a:t>
            </a:r>
            <a:r>
              <a:rPr lang="en-US" altLang="ko-KR" sz="1600" dirty="0"/>
              <a:t>(2</a:t>
            </a:r>
            <a:r>
              <a:rPr lang="ko-KR" altLang="en-US" sz="1600" dirty="0"/>
              <a:t>차원 이상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3</a:t>
            </a:r>
            <a:r>
              <a:rPr lang="ko-KR" altLang="en-US" sz="1600" dirty="0"/>
              <a:t>차원 배열 </a:t>
            </a:r>
          </a:p>
          <a:p>
            <a:pPr lvl="1"/>
            <a:r>
              <a:rPr lang="en-US" altLang="ko-KR" sz="1600" dirty="0"/>
              <a:t>2</a:t>
            </a:r>
            <a:r>
              <a:rPr lang="ko-KR" altLang="en-US" sz="1600" dirty="0"/>
              <a:t>차원 배열을 요소로 갖는 배열</a:t>
            </a:r>
          </a:p>
          <a:p>
            <a:pPr lvl="1"/>
            <a:r>
              <a:rPr lang="ko-KR" altLang="en-US" sz="1600" dirty="0"/>
              <a:t>배열의 각 차원 크기를 미리 정해주는 초기화 방법 권장</a:t>
            </a:r>
          </a:p>
          <a:p>
            <a:pPr lvl="1"/>
            <a:r>
              <a:rPr lang="en-US" altLang="ko-KR" sz="1600" dirty="0"/>
              <a:t>-&gt;</a:t>
            </a:r>
            <a:r>
              <a:rPr lang="ko-KR" altLang="en-US" sz="1600" dirty="0"/>
              <a:t>컴파일타임에 초기화 코드와 선언문의 배열 차원 크기 비교</a:t>
            </a:r>
          </a:p>
          <a:p>
            <a:r>
              <a:rPr lang="ko-KR" altLang="en-US" sz="1600" dirty="0"/>
              <a:t>사용 예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데모 예제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– 3DArray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024" y="3589909"/>
            <a:ext cx="54864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21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가변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/>
              <a:t>다양한 길이의 배열</a:t>
            </a:r>
            <a:r>
              <a:rPr lang="ko-KR" altLang="en-US" sz="1600" dirty="0"/>
              <a:t>을 요소로 갖는 다차원 배열</a:t>
            </a:r>
          </a:p>
          <a:p>
            <a:r>
              <a:rPr lang="ko-KR" altLang="en-US" sz="1600" dirty="0"/>
              <a:t>선언 형식</a:t>
            </a:r>
          </a:p>
          <a:p>
            <a:pPr lvl="1"/>
            <a:r>
              <a:rPr lang="ko-KR" altLang="en-US" sz="1600" dirty="0" err="1"/>
              <a:t>데이터형식</a:t>
            </a:r>
            <a:r>
              <a:rPr lang="en-US" altLang="ko-KR" sz="1600" dirty="0"/>
              <a:t>[ ][ ] </a:t>
            </a:r>
            <a:r>
              <a:rPr lang="ko-KR" altLang="en-US" sz="1600" dirty="0" err="1"/>
              <a:t>배열이름</a:t>
            </a:r>
            <a:r>
              <a:rPr lang="ko-KR" altLang="en-US" sz="1600" dirty="0"/>
              <a:t> </a:t>
            </a:r>
            <a:r>
              <a:rPr lang="en-US" altLang="ko-KR" sz="1600" dirty="0"/>
              <a:t>= new </a:t>
            </a:r>
            <a:r>
              <a:rPr lang="ko-KR" altLang="en-US" sz="1600" dirty="0" err="1"/>
              <a:t>데이터형식</a:t>
            </a:r>
            <a:r>
              <a:rPr lang="en-US" altLang="ko-KR" sz="1600" dirty="0"/>
              <a:t>[</a:t>
            </a:r>
            <a:r>
              <a:rPr lang="ko-KR" altLang="en-US" sz="1600" dirty="0"/>
              <a:t>가변 배열의 용량</a:t>
            </a:r>
            <a:r>
              <a:rPr lang="en-US" altLang="ko-KR" sz="1600" dirty="0"/>
              <a:t>][ ];</a:t>
            </a:r>
          </a:p>
          <a:p>
            <a:r>
              <a:rPr lang="ko-KR" altLang="en-US" sz="1600" dirty="0"/>
              <a:t>선언 예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데모 예제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JaggedArray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91" y="2848298"/>
            <a:ext cx="624840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91" y="4436032"/>
            <a:ext cx="7181850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8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컬렉션 맛보기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b="1" dirty="0"/>
              <a:t>컬렉션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같은 성격의 데이터 모음을 담는 자료 구조</a:t>
            </a:r>
          </a:p>
          <a:p>
            <a:r>
              <a:rPr lang="ko-KR" altLang="en-US" sz="1600" dirty="0"/>
              <a:t>배열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System.Array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</a:t>
            </a:r>
            <a:r>
              <a:rPr lang="en-US" altLang="ko-KR" sz="1600" dirty="0"/>
              <a:t>)</a:t>
            </a:r>
            <a:r>
              <a:rPr lang="ko-KR" altLang="en-US" sz="1600" dirty="0"/>
              <a:t>도 컬렉션 자료 구조</a:t>
            </a:r>
          </a:p>
          <a:p>
            <a:endParaRPr lang="ko-KR" altLang="en-US" sz="1600" dirty="0"/>
          </a:p>
          <a:p>
            <a:r>
              <a:rPr lang="en-US" altLang="ko-KR" sz="1600" dirty="0"/>
              <a:t>.NET </a:t>
            </a:r>
            <a:r>
              <a:rPr lang="ko-KR" altLang="en-US" sz="1600" dirty="0"/>
              <a:t>프레임워크의 </a:t>
            </a:r>
            <a:r>
              <a:rPr lang="ko-KR" altLang="en-US" sz="1600" b="1" dirty="0"/>
              <a:t>컬렉션</a:t>
            </a:r>
            <a:r>
              <a:rPr lang="ko-KR" altLang="en-US" sz="1600" dirty="0"/>
              <a:t> 클래스</a:t>
            </a:r>
          </a:p>
          <a:p>
            <a:pPr lvl="1"/>
            <a:r>
              <a:rPr lang="en-US" altLang="ko-KR" sz="1400" dirty="0" err="1"/>
              <a:t>ArrayList</a:t>
            </a:r>
            <a:endParaRPr lang="en-US" altLang="ko-KR" sz="1400" dirty="0"/>
          </a:p>
          <a:p>
            <a:pPr lvl="1"/>
            <a:r>
              <a:rPr lang="en-US" altLang="ko-KR" sz="1400" dirty="0"/>
              <a:t>Queue</a:t>
            </a:r>
          </a:p>
          <a:p>
            <a:pPr lvl="1"/>
            <a:r>
              <a:rPr lang="en-US" altLang="ko-KR" sz="1400" dirty="0"/>
              <a:t>Stack</a:t>
            </a:r>
          </a:p>
          <a:p>
            <a:pPr lvl="1"/>
            <a:r>
              <a:rPr lang="en-US" altLang="ko-KR" sz="1400" dirty="0" err="1"/>
              <a:t>Hashtable</a:t>
            </a:r>
            <a:endParaRPr lang="en-US" altLang="ko-KR" sz="1600" dirty="0"/>
          </a:p>
          <a:p>
            <a:r>
              <a:rPr lang="ko-KR" altLang="en-US" sz="1600" dirty="0"/>
              <a:t>보통 </a:t>
            </a:r>
            <a:r>
              <a:rPr lang="ko-KR" altLang="en-US" sz="1600" b="1" dirty="0"/>
              <a:t>제네릭</a:t>
            </a:r>
            <a:r>
              <a:rPr lang="ko-KR" altLang="en-US" sz="1600" dirty="0"/>
              <a:t> 형식으로 많이 사용</a:t>
            </a:r>
            <a:endParaRPr lang="en-US" altLang="ko-KR" sz="1600" dirty="0"/>
          </a:p>
          <a:p>
            <a:pPr lvl="1"/>
            <a:r>
              <a:rPr lang="en-US" altLang="ko-KR" sz="1400" b="1" dirty="0"/>
              <a:t>List&lt;T&gt;</a:t>
            </a:r>
          </a:p>
          <a:p>
            <a:pPr lvl="1"/>
            <a:r>
              <a:rPr lang="en-US" altLang="ko-KR" sz="1400" dirty="0"/>
              <a:t>Queue&lt;T&gt;</a:t>
            </a:r>
          </a:p>
          <a:p>
            <a:pPr lvl="1"/>
            <a:r>
              <a:rPr lang="en-US" altLang="ko-KR" sz="1400" dirty="0"/>
              <a:t>Stack&lt;T&gt; </a:t>
            </a:r>
          </a:p>
          <a:p>
            <a:pPr lvl="1"/>
            <a:r>
              <a:rPr lang="en-US" altLang="ko-KR" sz="1400" b="1" dirty="0"/>
              <a:t>Dictionary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TKey</a:t>
            </a:r>
            <a:r>
              <a:rPr lang="en-US" altLang="ko-KR" sz="1400" dirty="0"/>
              <a:t>, TValue&gt;</a:t>
            </a:r>
            <a:endParaRPr lang="ko-KR" altLang="en-US" sz="1400" dirty="0"/>
          </a:p>
        </p:txBody>
      </p:sp>
      <p:pic>
        <p:nvPicPr>
          <p:cNvPr id="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133" y="1763243"/>
            <a:ext cx="5799668" cy="88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554133" y="3060965"/>
            <a:ext cx="4775200" cy="28623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[5];</a:t>
            </a:r>
          </a:p>
          <a:p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 = 0; i &lt; 5; i++)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list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&gt;();</a:t>
            </a:r>
          </a:p>
          <a:p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 = 0; i &lt; 5; i++)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list.Add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foreach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element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list)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print(element +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489360"/>
      </p:ext>
    </p:extLst>
  </p:cSld>
  <p:clrMapOvr>
    <a:masterClrMapping/>
  </p:clrMapOvr>
</p:sld>
</file>

<file path=ppt/theme/theme1.xml><?xml version="1.0" encoding="utf-8"?>
<a:theme xmlns:a="http://schemas.openxmlformats.org/drawingml/2006/main" name="kd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dw" id="{C1412114-258B-484B-8A00-35B5F4A0C2DA}" vid="{909C6BD9-BAA5-464C-8317-02186A3BF4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kdw</Template>
  <TotalTime>276</TotalTime>
  <Words>1069</Words>
  <Application>Microsoft Office PowerPoint</Application>
  <PresentationFormat>와이드스크린</PresentationFormat>
  <Paragraphs>253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HY헤드라인M</vt:lpstr>
      <vt:lpstr>IM혜민 Bold</vt:lpstr>
      <vt:lpstr>맑은 고딕</vt:lpstr>
      <vt:lpstr>함초롬돋움</vt:lpstr>
      <vt:lpstr>함초롬바탕</vt:lpstr>
      <vt:lpstr>Arial</vt:lpstr>
      <vt:lpstr>Consolas</vt:lpstr>
      <vt:lpstr>Wingdings</vt:lpstr>
      <vt:lpstr>kdw</vt:lpstr>
      <vt:lpstr>C# 프로그래밍</vt:lpstr>
      <vt:lpstr>학습내용</vt:lpstr>
      <vt:lpstr>배열</vt:lpstr>
      <vt:lpstr>배열을 초기화하는 방법 세 가지</vt:lpstr>
      <vt:lpstr>System.Array</vt:lpstr>
      <vt:lpstr>2차원 배열</vt:lpstr>
      <vt:lpstr>다차원 배열</vt:lpstr>
      <vt:lpstr>가변 배열</vt:lpstr>
      <vt:lpstr>컬렉션 맛보기</vt:lpstr>
      <vt:lpstr>ArrayList</vt:lpstr>
      <vt:lpstr>Queue</vt:lpstr>
      <vt:lpstr>Stack</vt:lpstr>
      <vt:lpstr>Hashtable</vt:lpstr>
      <vt:lpstr>컬렉션을 초기화하는 방법</vt:lpstr>
      <vt:lpstr>인덱서</vt:lpstr>
      <vt:lpstr>예제</vt:lpstr>
      <vt:lpstr>문자열 처리 (StringBuilder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프로그래밍</dc:title>
  <dc:creator>kdw</dc:creator>
  <cp:lastModifiedBy>kdw</cp:lastModifiedBy>
  <cp:revision>78</cp:revision>
  <dcterms:created xsi:type="dcterms:W3CDTF">2020-12-29T09:04:30Z</dcterms:created>
  <dcterms:modified xsi:type="dcterms:W3CDTF">2023-05-14T06:19:48Z</dcterms:modified>
</cp:coreProperties>
</file>