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72" r:id="rId9"/>
    <p:sldId id="262" r:id="rId10"/>
    <p:sldId id="263" r:id="rId11"/>
    <p:sldId id="273" r:id="rId12"/>
    <p:sldId id="274" r:id="rId13"/>
    <p:sldId id="275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8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19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22119-E085-481B-BFFC-F1AC1604133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CC9D8-BF0D-4A46-9190-F2232F9B7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096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algn="ctr">
              <a:defRPr sz="4800">
                <a:solidFill>
                  <a:schemeClr val="tx1"/>
                </a:solidFill>
                <a:latin typeface="IM혜민 Bold" panose="02020803000000000000" pitchFamily="18" charset="-127"/>
                <a:ea typeface="IM혜민 Bold" panose="02020803000000000000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b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pPr/>
              <a:t>2024-05-01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14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80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06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4085"/>
          </a:xfr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dirty="0"/>
              <a:t>마스터 제목 스타일 편집 </a:t>
            </a:r>
            <a:r>
              <a:rPr lang="en-US" altLang="ko-KR" dirty="0"/>
              <a:t>ABCD </a:t>
            </a:r>
            <a:r>
              <a:rPr lang="en-US" altLang="ko-KR" dirty="0" err="1"/>
              <a:t>abcd</a:t>
            </a:r>
            <a:r>
              <a:rPr lang="en-US" altLang="ko-KR" dirty="0"/>
              <a:t> 1234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05344"/>
            <a:ext cx="10515600" cy="5129553"/>
          </a:xfrm>
        </p:spPr>
        <p:txBody>
          <a:bodyPr/>
          <a:lstStyle>
            <a:lvl1pPr>
              <a:lnSpc>
                <a:spcPct val="120000"/>
              </a:lnSpc>
              <a:defRPr sz="2000" b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>
              <a:lnSpc>
                <a:spcPct val="120000"/>
              </a:lnSpc>
              <a:defRPr sz="1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>
              <a:lnSpc>
                <a:spcPct val="120000"/>
              </a:lnSpc>
              <a:defRPr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>
              <a:lnSpc>
                <a:spcPct val="120000"/>
              </a:lnSpc>
              <a:defRPr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>
              <a:lnSpc>
                <a:spcPct val="120000"/>
              </a:lnSpc>
              <a:defRPr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411156"/>
            <a:ext cx="2743200" cy="26912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5E4D6CC1-4EF2-488B-9A5E-943446094009}" type="datetimeFigureOut">
              <a:rPr lang="ko-KR" altLang="en-US" smtClean="0"/>
              <a:pPr/>
              <a:t>2024-05-01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411156"/>
            <a:ext cx="4114800" cy="26912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411156"/>
            <a:ext cx="2743200" cy="269129"/>
          </a:xfrm>
        </p:spPr>
        <p:txBody>
          <a:bodyPr/>
          <a:lstStyle>
            <a:lvl1pPr>
              <a:defRPr sz="1200"/>
            </a:lvl1pPr>
          </a:lstStyle>
          <a:p>
            <a:fld id="{20BD5A01-9229-4995-BDB9-604E349FF2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75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89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7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68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37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02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11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344168"/>
            <a:ext cx="10515600" cy="5012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93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4400" kern="1200" dirty="0" smtClean="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492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System.Collections.Generic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600" b="1" dirty="0"/>
              <a:t>List</a:t>
            </a:r>
            <a:r>
              <a:rPr lang="en-US" altLang="ko-KR" sz="1600" dirty="0"/>
              <a:t>&lt;T&gt;</a:t>
            </a:r>
            <a:endParaRPr lang="ko-KR" altLang="en-US" sz="1400" dirty="0"/>
          </a:p>
          <a:p>
            <a:pPr lvl="1"/>
            <a:r>
              <a:rPr lang="ko-KR" altLang="en-US" sz="1400" dirty="0"/>
              <a:t>인스턴스 만들 때 형식 매개 변수 필요</a:t>
            </a:r>
            <a:r>
              <a:rPr lang="en-US" altLang="ko-KR" sz="1400" dirty="0"/>
              <a:t>. </a:t>
            </a:r>
          </a:p>
          <a:p>
            <a:pPr lvl="1"/>
            <a:r>
              <a:rPr lang="ko-KR" altLang="en-US" sz="1400" dirty="0"/>
              <a:t>형식 매개 변수로 입력한 형식 외에는 입력을 허용하지 않음</a:t>
            </a:r>
          </a:p>
          <a:p>
            <a:pPr lvl="1"/>
            <a:r>
              <a:rPr lang="ko-KR" altLang="en-US" sz="1400" dirty="0"/>
              <a:t>데모 예제 </a:t>
            </a:r>
            <a:r>
              <a:rPr lang="en-US" altLang="ko-KR" sz="1400" dirty="0"/>
              <a:t>– </a:t>
            </a:r>
            <a:r>
              <a:rPr lang="en-US" altLang="ko-KR" sz="1400" dirty="0" err="1"/>
              <a:t>UsingGenericList</a:t>
            </a:r>
            <a:endParaRPr lang="en-US" altLang="ko-KR" sz="1400" dirty="0"/>
          </a:p>
          <a:p>
            <a:r>
              <a:rPr lang="en-US" altLang="ko-KR" sz="1600" b="1" dirty="0"/>
              <a:t>Queue</a:t>
            </a:r>
            <a:r>
              <a:rPr lang="en-US" altLang="ko-KR" sz="1600" dirty="0"/>
              <a:t>&lt;T&gt;</a:t>
            </a:r>
            <a:endParaRPr lang="ko-KR" altLang="en-US" sz="1400" dirty="0"/>
          </a:p>
          <a:p>
            <a:pPr lvl="1"/>
            <a:r>
              <a:rPr lang="ko-KR" altLang="en-US" sz="1400" dirty="0"/>
              <a:t>형식 매개 변수를 요구</a:t>
            </a:r>
          </a:p>
          <a:p>
            <a:pPr lvl="1"/>
            <a:r>
              <a:rPr lang="ko-KR" altLang="en-US" sz="1400" dirty="0"/>
              <a:t>데모 예제 </a:t>
            </a:r>
            <a:r>
              <a:rPr lang="en-US" altLang="ko-KR" sz="1400" dirty="0"/>
              <a:t>– </a:t>
            </a:r>
            <a:r>
              <a:rPr lang="en-US" altLang="ko-KR" sz="1400" dirty="0" err="1"/>
              <a:t>UsingGenericQueue</a:t>
            </a:r>
            <a:endParaRPr lang="en-US" altLang="ko-KR" sz="1400" dirty="0"/>
          </a:p>
          <a:p>
            <a:r>
              <a:rPr lang="en-US" altLang="ko-KR" sz="1600" b="1" dirty="0"/>
              <a:t>Stack</a:t>
            </a:r>
            <a:r>
              <a:rPr lang="en-US" altLang="ko-KR" sz="1600" dirty="0"/>
              <a:t>&lt;T&gt; </a:t>
            </a:r>
            <a:endParaRPr lang="en-US" altLang="ko-KR" sz="1400" dirty="0"/>
          </a:p>
          <a:p>
            <a:pPr lvl="1"/>
            <a:r>
              <a:rPr lang="ko-KR" altLang="en-US" sz="1400" dirty="0"/>
              <a:t>형식 매개 변수 요구</a:t>
            </a:r>
          </a:p>
          <a:p>
            <a:pPr lvl="1"/>
            <a:r>
              <a:rPr lang="ko-KR" altLang="en-US" sz="1400" dirty="0"/>
              <a:t>데모 예제 </a:t>
            </a:r>
            <a:r>
              <a:rPr lang="en-US" altLang="ko-KR" sz="1400" dirty="0"/>
              <a:t>- </a:t>
            </a:r>
            <a:r>
              <a:rPr lang="en-US" altLang="ko-KR" sz="1400" dirty="0" err="1"/>
              <a:t>UsingGenericStack</a:t>
            </a:r>
            <a:endParaRPr lang="ko-KR" altLang="en-US" sz="1400" dirty="0"/>
          </a:p>
          <a:p>
            <a:r>
              <a:rPr lang="en-US" altLang="ko-KR" sz="1600" b="1" dirty="0"/>
              <a:t>Dictionary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TKey</a:t>
            </a:r>
            <a:r>
              <a:rPr lang="en-US" altLang="ko-KR" sz="1600" dirty="0"/>
              <a:t>, TValue&gt; </a:t>
            </a:r>
            <a:endParaRPr lang="en-US" altLang="ko-KR" sz="1400" dirty="0"/>
          </a:p>
          <a:p>
            <a:pPr lvl="1"/>
            <a:r>
              <a:rPr lang="en-US" altLang="ko-KR" sz="1400" dirty="0" err="1"/>
              <a:t>Hashtable</a:t>
            </a:r>
            <a:r>
              <a:rPr lang="ko-KR" altLang="en-US" sz="1400" dirty="0"/>
              <a:t>의 일반화 버전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400" dirty="0"/>
              <a:t>2</a:t>
            </a:r>
            <a:r>
              <a:rPr lang="ko-KR" altLang="en-US" sz="1400" dirty="0"/>
              <a:t>개의 형식 매개 변수 요구</a:t>
            </a:r>
            <a:r>
              <a:rPr lang="en-US" altLang="ko-KR" sz="1400" dirty="0"/>
              <a:t>,  </a:t>
            </a:r>
            <a:r>
              <a:rPr lang="en-US" altLang="ko-KR" sz="1400" dirty="0" err="1"/>
              <a:t>TKey</a:t>
            </a:r>
            <a:r>
              <a:rPr lang="ko-KR" altLang="en-US" sz="1400" dirty="0"/>
              <a:t>는 </a:t>
            </a:r>
            <a:r>
              <a:rPr lang="en-US" altLang="ko-KR" sz="1400" dirty="0"/>
              <a:t>Key, TValue</a:t>
            </a:r>
            <a:r>
              <a:rPr lang="ko-KR" altLang="en-US" sz="1400" dirty="0"/>
              <a:t>는 </a:t>
            </a:r>
            <a:r>
              <a:rPr lang="en-US" altLang="ko-KR" sz="1400" dirty="0"/>
              <a:t>Value</a:t>
            </a:r>
            <a:r>
              <a:rPr lang="ko-KR" altLang="en-US" sz="1400" dirty="0"/>
              <a:t>를 위한 형식</a:t>
            </a:r>
          </a:p>
          <a:p>
            <a:pPr lvl="1"/>
            <a:r>
              <a:rPr lang="ko-KR" altLang="en-US" sz="1400" dirty="0"/>
              <a:t>데모 예제 </a:t>
            </a:r>
            <a:r>
              <a:rPr lang="en-US" altLang="ko-KR" sz="1400" dirty="0"/>
              <a:t>– </a:t>
            </a:r>
            <a:r>
              <a:rPr lang="en-US" altLang="ko-KR" sz="1400" dirty="0" err="1"/>
              <a:t>UsingDictionary</a:t>
            </a:r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5971712" y="2551837"/>
            <a:ext cx="4942114" cy="175432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List&lt;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 list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List&lt;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&gt;();</a:t>
            </a:r>
          </a:p>
          <a:p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i = 0; i &lt; 5; i++)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list.Add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foreach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element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list)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print( element +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285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243913"/>
            <a:ext cx="10515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Dictionary&lt;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Dictionary&lt;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&gt;();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하나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 =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"one"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둘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   =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"two"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셋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   =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"three"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넷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   =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"four"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다섯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 =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"five"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하나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둘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셋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넷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다섯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971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dirty="0" err="1"/>
              <a:t>foreach</a:t>
            </a:r>
            <a:r>
              <a:rPr lang="en-US" altLang="ko-KR" dirty="0"/>
              <a:t> </a:t>
            </a:r>
            <a:r>
              <a:rPr lang="ko-KR" altLang="en-US" dirty="0"/>
              <a:t>가 가능한 객체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600" dirty="0" err="1">
                <a:solidFill>
                  <a:srgbClr val="0000FF"/>
                </a:solidFill>
              </a:rPr>
              <a:t>foreach</a:t>
            </a:r>
            <a:r>
              <a:rPr lang="en-US" altLang="ko-KR" sz="1600" dirty="0"/>
              <a:t> </a:t>
            </a:r>
            <a:r>
              <a:rPr lang="ko-KR" altLang="en-US" sz="1600" dirty="0"/>
              <a:t>구문은 </a:t>
            </a:r>
            <a:r>
              <a:rPr lang="en-US" altLang="ko-KR" sz="1600" b="1" dirty="0" err="1"/>
              <a:t>IEnumerable</a:t>
            </a:r>
            <a:r>
              <a:rPr lang="en-US" altLang="ko-KR" sz="1600" dirty="0"/>
              <a:t> </a:t>
            </a:r>
            <a:r>
              <a:rPr lang="ko-KR" altLang="en-US" sz="1600" dirty="0"/>
              <a:t>과 </a:t>
            </a:r>
            <a:r>
              <a:rPr lang="en-US" altLang="ko-KR" sz="1600" b="1" dirty="0" err="1"/>
              <a:t>IEnumerator</a:t>
            </a:r>
            <a:r>
              <a:rPr lang="ko-KR" altLang="en-US" sz="1600" dirty="0"/>
              <a:t>를 상속하는 형식만 지원</a:t>
            </a:r>
          </a:p>
          <a:p>
            <a:r>
              <a:rPr lang="en-US" altLang="ko-KR" sz="1600" b="1" dirty="0" err="1">
                <a:solidFill>
                  <a:srgbClr val="0070C0"/>
                </a:solidFill>
              </a:rPr>
              <a:t>IEnumerable</a:t>
            </a:r>
            <a:r>
              <a:rPr lang="ko-KR" altLang="en-US" sz="1600" dirty="0"/>
              <a:t>의 유일한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en-US" altLang="ko-KR" sz="1600" dirty="0" err="1"/>
              <a:t>GetEnumerator</a:t>
            </a:r>
            <a:r>
              <a:rPr lang="en-US" altLang="ko-KR" sz="1600" dirty="0"/>
              <a:t>( )</a:t>
            </a:r>
          </a:p>
          <a:p>
            <a:pPr lvl="1"/>
            <a:r>
              <a:rPr lang="ko-KR" altLang="en-US" sz="1600" dirty="0"/>
              <a:t>구현 시 </a:t>
            </a:r>
            <a:r>
              <a:rPr lang="en-US" altLang="ko-KR" sz="1600" dirty="0"/>
              <a:t>yield return </a:t>
            </a:r>
            <a:r>
              <a:rPr lang="ko-KR" altLang="en-US" sz="1600" dirty="0"/>
              <a:t>문 필요</a:t>
            </a:r>
          </a:p>
          <a:p>
            <a:pPr lvl="1"/>
            <a:r>
              <a:rPr lang="en-US" altLang="ko-KR" sz="1600" dirty="0" err="1"/>
              <a:t>IEnumerator</a:t>
            </a:r>
            <a:r>
              <a:rPr lang="en-US" altLang="ko-KR" sz="1600" dirty="0"/>
              <a:t> </a:t>
            </a:r>
            <a:r>
              <a:rPr lang="ko-KR" altLang="en-US" sz="1600" dirty="0"/>
              <a:t>형식의 객체 반환 </a:t>
            </a:r>
            <a:r>
              <a:rPr lang="en-US" altLang="ko-KR" sz="1600" dirty="0"/>
              <a:t>( </a:t>
            </a:r>
            <a:r>
              <a:rPr lang="ko-KR" altLang="en-US" sz="1600" dirty="0" err="1"/>
              <a:t>이터레이션을</a:t>
            </a:r>
            <a:r>
              <a:rPr lang="ko-KR" altLang="en-US" sz="1600" dirty="0"/>
              <a:t> 구현하는 인터페이스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r>
              <a:rPr lang="en-US" altLang="ko-KR" sz="1600" b="1" dirty="0" err="1">
                <a:solidFill>
                  <a:srgbClr val="0070C0"/>
                </a:solidFill>
              </a:rPr>
              <a:t>IEnumerator</a:t>
            </a:r>
            <a:r>
              <a:rPr lang="en-US" altLang="ko-KR" sz="1600" dirty="0"/>
              <a:t> </a:t>
            </a:r>
            <a:r>
              <a:rPr lang="ko-KR" altLang="en-US" sz="1600" dirty="0"/>
              <a:t>인터페이스의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및 </a:t>
            </a:r>
            <a:r>
              <a:rPr lang="ko-KR" altLang="en-US" sz="1600" dirty="0" err="1"/>
              <a:t>프로퍼티</a:t>
            </a:r>
            <a:r>
              <a:rPr lang="ko-KR" altLang="en-US" sz="1600" dirty="0"/>
              <a:t> 목록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데모 예제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– Yield,   Enumerable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210" y="3339498"/>
            <a:ext cx="68341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1371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yield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Yield</a:t>
            </a:r>
            <a:r>
              <a:rPr lang="ko-KR" altLang="en-US" sz="1600" dirty="0"/>
              <a:t> 를 사용해서 </a:t>
            </a:r>
            <a:r>
              <a:rPr lang="en-US" altLang="ko-KR" sz="1600" b="1" dirty="0" err="1"/>
              <a:t>IEnumerable</a:t>
            </a:r>
            <a:r>
              <a:rPr lang="en-US" altLang="ko-KR" sz="1600" dirty="0"/>
              <a:t> </a:t>
            </a:r>
            <a:r>
              <a:rPr lang="ko-KR" altLang="en-US" sz="1600" dirty="0"/>
              <a:t>과 </a:t>
            </a:r>
            <a:r>
              <a:rPr lang="en-US" altLang="ko-KR" sz="1600" b="1" dirty="0" err="1"/>
              <a:t>IEnumerator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를 간편하게 표현</a:t>
            </a:r>
            <a:r>
              <a:rPr lang="en-US" altLang="ko-KR" sz="1600" b="1" dirty="0"/>
              <a:t>.</a:t>
            </a:r>
            <a:endParaRPr lang="en-US" altLang="ko-KR" sz="1600" dirty="0"/>
          </a:p>
          <a:p>
            <a:r>
              <a:rPr lang="ko-KR" altLang="en-US" sz="1600" dirty="0" err="1"/>
              <a:t>호출자</a:t>
            </a:r>
            <a:r>
              <a:rPr lang="en-US" altLang="ko-KR" sz="1600" dirty="0"/>
              <a:t>(Caller)</a:t>
            </a:r>
            <a:r>
              <a:rPr lang="ko-KR" altLang="en-US" sz="1600" dirty="0"/>
              <a:t>에게 컬렉션 </a:t>
            </a:r>
            <a:r>
              <a:rPr lang="ko-KR" altLang="en-US" sz="1600" dirty="0" err="1"/>
              <a:t>데이타를</a:t>
            </a:r>
            <a:r>
              <a:rPr lang="ko-KR" altLang="en-US" sz="1600" dirty="0"/>
              <a:t> </a:t>
            </a:r>
            <a:r>
              <a:rPr lang="ko-KR" altLang="en-US" sz="1600" b="1" dirty="0"/>
              <a:t>하나씩 </a:t>
            </a:r>
            <a:r>
              <a:rPr lang="ko-KR" altLang="en-US" sz="1600" b="1" dirty="0" err="1"/>
              <a:t>리턴</a:t>
            </a:r>
            <a:r>
              <a:rPr lang="ko-KR" altLang="en-US" sz="1600" dirty="0" err="1"/>
              <a:t>할</a:t>
            </a:r>
            <a:r>
              <a:rPr lang="ko-KR" altLang="en-US" sz="1600" dirty="0"/>
              <a:t> 때 사용 </a:t>
            </a:r>
            <a:r>
              <a:rPr lang="en-US" altLang="ko-KR" sz="1600" dirty="0"/>
              <a:t>( </a:t>
            </a:r>
            <a:r>
              <a:rPr lang="ko-KR" altLang="en-US" sz="1600" dirty="0">
                <a:solidFill>
                  <a:srgbClr val="C00000"/>
                </a:solidFill>
              </a:rPr>
              <a:t>지연처리</a:t>
            </a:r>
            <a:r>
              <a:rPr lang="en-US" altLang="ko-KR" sz="1600" dirty="0"/>
              <a:t>, </a:t>
            </a:r>
            <a:r>
              <a:rPr lang="ko-KR" altLang="en-US" sz="1600" dirty="0" err="1">
                <a:solidFill>
                  <a:srgbClr val="C00000"/>
                </a:solidFill>
              </a:rPr>
              <a:t>분할처리</a:t>
            </a:r>
            <a:r>
              <a:rPr lang="ko-KR" altLang="en-US" sz="1600" dirty="0"/>
              <a:t> 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b="1" dirty="0"/>
              <a:t>yield return</a:t>
            </a:r>
            <a:r>
              <a:rPr lang="en-US" altLang="ko-KR" sz="1600" dirty="0"/>
              <a:t> : </a:t>
            </a:r>
            <a:r>
              <a:rPr lang="ko-KR" altLang="en-US" sz="1600" dirty="0"/>
              <a:t>컬렉션 </a:t>
            </a:r>
            <a:r>
              <a:rPr lang="ko-KR" altLang="en-US" sz="1600" dirty="0" err="1"/>
              <a:t>데이타를</a:t>
            </a:r>
            <a:r>
              <a:rPr lang="ko-KR" altLang="en-US" sz="1600" dirty="0"/>
              <a:t> 하나씩 </a:t>
            </a:r>
            <a:r>
              <a:rPr lang="ko-KR" altLang="en-US" sz="1600" dirty="0" err="1"/>
              <a:t>리턴하는데</a:t>
            </a:r>
            <a:r>
              <a:rPr lang="ko-KR" altLang="en-US" sz="1600" dirty="0"/>
              <a:t> 사용</a:t>
            </a:r>
            <a:endParaRPr lang="en-US" altLang="ko-KR" sz="1600" dirty="0"/>
          </a:p>
          <a:p>
            <a:pPr lvl="1"/>
            <a:r>
              <a:rPr lang="en-US" altLang="ko-KR" sz="1600" b="1" dirty="0"/>
              <a:t>yield break </a:t>
            </a:r>
            <a:r>
              <a:rPr lang="en-US" altLang="ko-KR" sz="1600" dirty="0"/>
              <a:t>:</a:t>
            </a:r>
            <a:r>
              <a:rPr lang="ko-KR" altLang="en-US" sz="1600" dirty="0"/>
              <a:t> 리턴을 중지하고 </a:t>
            </a:r>
            <a:r>
              <a:rPr lang="en-US" altLang="ko-KR" sz="1600" dirty="0"/>
              <a:t>Iteration </a:t>
            </a:r>
            <a:r>
              <a:rPr lang="ko-KR" altLang="en-US" sz="1600" dirty="0"/>
              <a:t>루프를 빠져 나올 때 사용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12111" y="2795467"/>
            <a:ext cx="7166252" cy="353943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Program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IEnumerable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GetNumber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yield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10;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첫번째 루프에서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리턴되는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값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yield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20;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두번째 루프에서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리턴되는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값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yield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30;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세번째 루프에서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리턴되는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값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foreach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GetNumber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())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298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foreach</a:t>
            </a:r>
            <a:r>
              <a:rPr lang="ko-KR" altLang="en-US" dirty="0"/>
              <a:t>를 사용할 수 있는 일반화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600" dirty="0" err="1"/>
              <a:t>IEnumerable</a:t>
            </a:r>
            <a:r>
              <a:rPr lang="ko-KR" altLang="en-US" sz="1600" dirty="0"/>
              <a:t>과 </a:t>
            </a:r>
            <a:r>
              <a:rPr lang="en-US" altLang="ko-KR" sz="1600" dirty="0" err="1"/>
              <a:t>IEnumerator</a:t>
            </a:r>
            <a:r>
              <a:rPr lang="en-US" altLang="ko-KR" sz="1600" dirty="0"/>
              <a:t> </a:t>
            </a:r>
            <a:r>
              <a:rPr lang="ko-KR" altLang="en-US" sz="1600" dirty="0"/>
              <a:t>상속 구현 </a:t>
            </a:r>
            <a:r>
              <a:rPr lang="en-US" altLang="ko-KR" sz="1600" dirty="0"/>
              <a:t>-&gt;</a:t>
            </a:r>
            <a:r>
              <a:rPr lang="ko-KR" altLang="en-US" sz="1600" dirty="0"/>
              <a:t> 성능 저하</a:t>
            </a:r>
          </a:p>
          <a:p>
            <a:pPr lvl="1"/>
            <a:r>
              <a:rPr lang="ko-KR" altLang="en-US" sz="1600" dirty="0"/>
              <a:t>일반화 클래스를 </a:t>
            </a:r>
            <a:r>
              <a:rPr lang="en-US" altLang="ko-KR" sz="1600" dirty="0" err="1"/>
              <a:t>foreach</a:t>
            </a:r>
            <a:r>
              <a:rPr lang="ko-KR" altLang="en-US" sz="1600" dirty="0"/>
              <a:t>에 사용 할 경우에  </a:t>
            </a:r>
            <a:r>
              <a:rPr lang="en-US" altLang="ko-KR" sz="1600" b="1" dirty="0" err="1"/>
              <a:t>IEnumerable</a:t>
            </a:r>
            <a:r>
              <a:rPr lang="en-US" altLang="ko-KR" sz="1600" b="1" dirty="0"/>
              <a:t>&lt;T&gt;</a:t>
            </a:r>
            <a:r>
              <a:rPr lang="en-US" altLang="ko-KR" sz="1600" dirty="0"/>
              <a:t>, </a:t>
            </a:r>
            <a:r>
              <a:rPr lang="en-US" altLang="ko-KR" sz="1600" b="1" dirty="0" err="1"/>
              <a:t>IEnumerator</a:t>
            </a:r>
            <a:r>
              <a:rPr lang="en-US" altLang="ko-KR" sz="1600" b="1" dirty="0"/>
              <a:t>&lt;T&gt;</a:t>
            </a:r>
            <a:r>
              <a:rPr lang="en-US" altLang="ko-KR" sz="1600" dirty="0"/>
              <a:t> </a:t>
            </a:r>
            <a:r>
              <a:rPr lang="ko-KR" altLang="en-US" sz="1600" dirty="0"/>
              <a:t>를 구현해야 한다</a:t>
            </a:r>
            <a:endParaRPr lang="en-US" altLang="ko-KR" sz="1600" dirty="0"/>
          </a:p>
          <a:p>
            <a:pPr lvl="1"/>
            <a:endParaRPr lang="ko-KR" altLang="en-US" sz="1600" dirty="0"/>
          </a:p>
          <a:p>
            <a:r>
              <a:rPr lang="en-US" altLang="ko-KR" sz="1600" dirty="0" err="1"/>
              <a:t>IEnumerable</a:t>
            </a:r>
            <a:r>
              <a:rPr lang="en-US" altLang="ko-KR" sz="1600" dirty="0"/>
              <a:t>&lt;T&gt;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IEnumerator</a:t>
            </a:r>
            <a:r>
              <a:rPr lang="en-US" altLang="ko-KR" sz="1600" dirty="0"/>
              <a:t>&lt;T&gt;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및 </a:t>
            </a:r>
            <a:r>
              <a:rPr lang="ko-KR" altLang="en-US" sz="1600" dirty="0" err="1"/>
              <a:t>프로퍼티</a:t>
            </a:r>
            <a:br>
              <a:rPr lang="ko-KR" altLang="en-US" sz="1600" dirty="0"/>
            </a:b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/>
              <a:t>데모 예제 </a:t>
            </a:r>
            <a:r>
              <a:rPr lang="en-US" altLang="ko-KR" sz="1600" dirty="0"/>
              <a:t>- </a:t>
            </a:r>
            <a:r>
              <a:rPr lang="en-US" altLang="ko-KR" sz="1600" dirty="0" err="1"/>
              <a:t>EnumerableGeneric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617" y="2871573"/>
            <a:ext cx="6846471" cy="1008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664" y="3892619"/>
            <a:ext cx="6588919" cy="220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58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 err="1"/>
              <a:t>유니티</a:t>
            </a:r>
            <a:r>
              <a:rPr lang="ko-KR" altLang="en-US" dirty="0"/>
              <a:t> </a:t>
            </a:r>
            <a:r>
              <a:rPr lang="ko-KR" altLang="en-US" dirty="0" err="1"/>
              <a:t>코루틴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800" b="1" dirty="0" err="1"/>
              <a:t>코루틴</a:t>
            </a:r>
            <a:r>
              <a:rPr lang="en-US" altLang="ko-KR" sz="1800" b="1" dirty="0"/>
              <a:t>(</a:t>
            </a:r>
            <a:r>
              <a:rPr lang="en-US" altLang="ko-KR" sz="1800" b="1" dirty="0" err="1"/>
              <a:t>Coroutine</a:t>
            </a:r>
            <a:r>
              <a:rPr lang="en-US" altLang="ko-KR" sz="1800" b="1" dirty="0"/>
              <a:t>)</a:t>
            </a:r>
          </a:p>
          <a:p>
            <a:pPr lvl="1"/>
            <a:r>
              <a:rPr lang="ko-KR" altLang="en-US" sz="1600" dirty="0"/>
              <a:t>일반적으로 사용하는 함수는 시작할 때 </a:t>
            </a:r>
            <a:r>
              <a:rPr lang="ko-KR" altLang="en-US" sz="1600" b="1" dirty="0"/>
              <a:t>진입하는 지점</a:t>
            </a:r>
            <a:r>
              <a:rPr lang="ko-KR" altLang="en-US" sz="1600" dirty="0"/>
              <a:t>이 </a:t>
            </a:r>
            <a:r>
              <a:rPr lang="ko-KR" altLang="en-US" sz="1600" b="1" dirty="0">
                <a:solidFill>
                  <a:srgbClr val="0070C0"/>
                </a:solidFill>
              </a:rPr>
              <a:t>하나</a:t>
            </a:r>
            <a:r>
              <a:rPr lang="ko-KR" altLang="en-US" sz="1600" dirty="0"/>
              <a:t> 존재하고 함수가 모두 실행되거나</a:t>
            </a:r>
            <a:r>
              <a:rPr lang="en-US" altLang="ko-KR" sz="1600" dirty="0"/>
              <a:t>, return </a:t>
            </a:r>
            <a:r>
              <a:rPr lang="ko-KR" altLang="en-US" sz="1600" dirty="0"/>
              <a:t>구문에 의해서 </a:t>
            </a:r>
            <a:r>
              <a:rPr lang="ko-KR" altLang="en-US" sz="1600" b="1" dirty="0"/>
              <a:t>종료되는 지점</a:t>
            </a:r>
            <a:r>
              <a:rPr lang="ko-KR" altLang="en-US" sz="1600" dirty="0"/>
              <a:t>을 설정할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이러한 함수를 </a:t>
            </a:r>
            <a:r>
              <a:rPr lang="ko-KR" altLang="en-US" sz="1600" b="1" dirty="0"/>
              <a:t>서브루틴</a:t>
            </a:r>
            <a:r>
              <a:rPr lang="en-US" altLang="ko-KR" sz="1600" dirty="0"/>
              <a:t>(Subroutine)</a:t>
            </a:r>
            <a:r>
              <a:rPr lang="ko-KR" altLang="en-US" sz="1600" dirty="0"/>
              <a:t>이라 부르는데</a:t>
            </a:r>
            <a:r>
              <a:rPr lang="en-US" altLang="ko-KR" sz="1600" dirty="0"/>
              <a:t>, </a:t>
            </a:r>
          </a:p>
          <a:p>
            <a:pPr lvl="1"/>
            <a:r>
              <a:rPr lang="ko-KR" altLang="en-US" sz="1600" dirty="0" err="1"/>
              <a:t>코루틴은</a:t>
            </a:r>
            <a:r>
              <a:rPr lang="ko-KR" altLang="en-US" sz="1600" dirty="0"/>
              <a:t> 이를 더 일반화한 개념으로 </a:t>
            </a:r>
            <a:r>
              <a:rPr lang="ko-KR" altLang="en-US" sz="1600" b="1" dirty="0"/>
              <a:t>진입하는 지점을 </a:t>
            </a:r>
            <a:r>
              <a:rPr lang="ko-KR" altLang="en-US" sz="1600" b="1" dirty="0">
                <a:solidFill>
                  <a:srgbClr val="0070C0"/>
                </a:solidFill>
              </a:rPr>
              <a:t>여러 개</a:t>
            </a:r>
            <a:r>
              <a:rPr lang="ko-KR" altLang="en-US" sz="1600" dirty="0"/>
              <a:t>를 가질 수 있는 함수를 의미합니다</a:t>
            </a:r>
            <a:r>
              <a:rPr lang="en-US" altLang="ko-KR" sz="1600" dirty="0"/>
              <a:t>. </a:t>
            </a:r>
            <a:r>
              <a:rPr lang="en-US" altLang="ko-KR" sz="1400" dirty="0"/>
              <a:t>(</a:t>
            </a:r>
            <a:r>
              <a:rPr lang="ko-KR" altLang="en-US" sz="1400" dirty="0"/>
              <a:t>중단</a:t>
            </a:r>
            <a:r>
              <a:rPr lang="en-US" altLang="ko-KR" sz="1400" dirty="0"/>
              <a:t>,</a:t>
            </a:r>
            <a:r>
              <a:rPr lang="ko-KR" altLang="en-US" sz="1400" dirty="0"/>
              <a:t>재개</a:t>
            </a:r>
            <a:r>
              <a:rPr lang="en-US" altLang="ko-KR" sz="1400" dirty="0"/>
              <a:t>)</a:t>
            </a:r>
            <a:endParaRPr lang="en-US" altLang="ko-KR" sz="1600" dirty="0"/>
          </a:p>
          <a:p>
            <a:r>
              <a:rPr lang="ko-KR" altLang="en-US" sz="1800" b="1" dirty="0" err="1"/>
              <a:t>코루틴이</a:t>
            </a:r>
            <a:r>
              <a:rPr lang="ko-KR" altLang="en-US" sz="1800" b="1" dirty="0"/>
              <a:t> 왜 필요한가요</a:t>
            </a:r>
            <a:r>
              <a:rPr lang="en-US" altLang="ko-KR" sz="1800" b="1" dirty="0"/>
              <a:t>? </a:t>
            </a:r>
          </a:p>
          <a:p>
            <a:pPr lvl="1"/>
            <a:r>
              <a:rPr lang="ko-KR" altLang="en-US" sz="1600" dirty="0" err="1"/>
              <a:t>코루틴이</a:t>
            </a:r>
            <a:r>
              <a:rPr lang="ko-KR" altLang="en-US" sz="1600" dirty="0"/>
              <a:t> 없어도 게임을 만드는데 지장은 없습니다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 </a:t>
            </a:r>
            <a:r>
              <a:rPr lang="ko-KR" altLang="en-US" sz="1600" dirty="0" err="1"/>
              <a:t>유니티에서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코루틴을</a:t>
            </a:r>
            <a:r>
              <a:rPr lang="ko-KR" altLang="en-US" sz="1600" dirty="0"/>
              <a:t> 잘 활용하면 </a:t>
            </a:r>
            <a:endParaRPr lang="en-US" altLang="ko-KR" sz="1600" dirty="0"/>
          </a:p>
          <a:p>
            <a:pPr lvl="1"/>
            <a:r>
              <a:rPr lang="ko-KR" altLang="en-US" sz="1600" dirty="0"/>
              <a:t>높은 성능을 내는 </a:t>
            </a:r>
            <a:r>
              <a:rPr lang="ko-KR" altLang="en-US" sz="1600" dirty="0" err="1"/>
              <a:t>스크립팅의</a:t>
            </a:r>
            <a:r>
              <a:rPr lang="ko-KR" altLang="en-US" sz="1600" dirty="0"/>
              <a:t> 제작이 가능해지고</a:t>
            </a:r>
            <a:r>
              <a:rPr lang="en-US" altLang="ko-KR" sz="1600" dirty="0"/>
              <a:t>, </a:t>
            </a:r>
            <a:r>
              <a:rPr lang="ko-KR" altLang="en-US" sz="1600" dirty="0"/>
              <a:t>읽기 쉬운 코드를 만들 수 있게 됩니다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C#, JavaScript, Python </a:t>
            </a:r>
            <a:r>
              <a:rPr lang="ko-KR" altLang="en-US" sz="1600" dirty="0"/>
              <a:t>등이 제공하는 </a:t>
            </a:r>
            <a:r>
              <a:rPr lang="en-US" altLang="ko-KR" sz="1600" dirty="0"/>
              <a:t>Generator</a:t>
            </a:r>
          </a:p>
          <a:p>
            <a:r>
              <a:rPr lang="ko-KR" altLang="en-US" sz="1800" dirty="0" err="1"/>
              <a:t>코루틴으로</a:t>
            </a:r>
            <a:r>
              <a:rPr lang="en-US" altLang="ko-KR" sz="1800" dirty="0"/>
              <a:t> </a:t>
            </a:r>
            <a:r>
              <a:rPr lang="ko-KR" altLang="en-US" sz="1800" dirty="0"/>
              <a:t>사용할 함수</a:t>
            </a:r>
            <a:r>
              <a:rPr lang="en-US" altLang="ko-KR" sz="1800" dirty="0"/>
              <a:t> </a:t>
            </a:r>
          </a:p>
          <a:p>
            <a:pPr lvl="1"/>
            <a:r>
              <a:rPr lang="en-US" altLang="ko-KR" sz="1600" dirty="0" err="1"/>
              <a:t>IEnumerator</a:t>
            </a:r>
            <a:r>
              <a:rPr lang="en-US" altLang="ko-KR" sz="1600" dirty="0"/>
              <a:t> </a:t>
            </a:r>
            <a:r>
              <a:rPr lang="ko-KR" altLang="en-US" sz="1600" dirty="0" err="1"/>
              <a:t>함수이름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인자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yield return ... ;</a:t>
            </a:r>
          </a:p>
          <a:p>
            <a:r>
              <a:rPr lang="ko-KR" altLang="en-US" sz="1800" dirty="0" err="1"/>
              <a:t>코루틴</a:t>
            </a:r>
            <a:r>
              <a:rPr lang="ko-KR" altLang="en-US" sz="1800" dirty="0"/>
              <a:t> 사용하기</a:t>
            </a:r>
            <a:r>
              <a:rPr lang="en-US" altLang="ko-KR" sz="1800" dirty="0"/>
              <a:t> 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StartCoroutine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StopCoroutine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38398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코루틴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 err="1"/>
              <a:t>IEnumorator</a:t>
            </a:r>
            <a:endParaRPr lang="en-US" altLang="ko-KR" sz="1600" dirty="0"/>
          </a:p>
          <a:p>
            <a:pPr lvl="1"/>
            <a:r>
              <a:rPr lang="ko-KR" altLang="en-US" sz="1400" dirty="0" err="1"/>
              <a:t>열거자라고</a:t>
            </a:r>
            <a:r>
              <a:rPr lang="ko-KR" altLang="en-US" sz="1400" dirty="0"/>
              <a:t> 하는데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데이터의 목록을 하나씩 넘겨줄 때 사용되는 인터페이스다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코루틴은</a:t>
            </a:r>
            <a:r>
              <a:rPr lang="ko-KR" altLang="en-US" sz="1400" dirty="0"/>
              <a:t> 호출한 함수와 서로 상호작용하면서 진행하도록 설계되어 있다</a:t>
            </a:r>
            <a:r>
              <a:rPr lang="en-US" altLang="ko-KR" sz="1400" dirty="0"/>
              <a:t>. (</a:t>
            </a:r>
            <a:r>
              <a:rPr lang="ko-KR" altLang="en-US" sz="1400" b="1" dirty="0" err="1"/>
              <a:t>협동루틴</a:t>
            </a:r>
            <a:r>
              <a:rPr lang="en-US" altLang="ko-KR" sz="1400" dirty="0"/>
              <a:t>). </a:t>
            </a:r>
            <a:r>
              <a:rPr lang="ko-KR" altLang="en-US" sz="1400" dirty="0" err="1"/>
              <a:t>코루틴은</a:t>
            </a:r>
            <a:r>
              <a:rPr lang="ko-KR" altLang="en-US" sz="1400" dirty="0"/>
              <a:t> 자신을 호출한 함수에 데이터를 하나 넘겨주고 쉽니다</a:t>
            </a:r>
            <a:r>
              <a:rPr lang="en-US" altLang="ko-KR" sz="1400" dirty="0"/>
              <a:t>. </a:t>
            </a:r>
            <a:r>
              <a:rPr lang="ko-KR" altLang="en-US" sz="1400" dirty="0"/>
              <a:t>받은 측에서는 데이터를 받고 나서 처리한 후에 </a:t>
            </a:r>
            <a:r>
              <a:rPr lang="ko-KR" altLang="en-US" sz="1400" dirty="0" err="1"/>
              <a:t>코루틴에게</a:t>
            </a:r>
            <a:r>
              <a:rPr lang="ko-KR" altLang="en-US" sz="1400" dirty="0"/>
              <a:t> 다음 데이터를 달라고 깨웁니다</a:t>
            </a:r>
            <a:r>
              <a:rPr lang="en-US" altLang="ko-KR" sz="1400" dirty="0"/>
              <a:t>. </a:t>
            </a:r>
            <a:r>
              <a:rPr lang="ko-KR" altLang="en-US" sz="1400" dirty="0"/>
              <a:t>쉬고 있던 </a:t>
            </a:r>
            <a:r>
              <a:rPr lang="ko-KR" altLang="en-US" sz="1400" dirty="0" err="1"/>
              <a:t>코루틴은</a:t>
            </a:r>
            <a:r>
              <a:rPr lang="ko-KR" altLang="en-US" sz="1400" dirty="0"/>
              <a:t> 일어나서 다시 데이터를 전달하고</a:t>
            </a:r>
            <a:r>
              <a:rPr lang="en-US" altLang="ko-KR" sz="1400" dirty="0"/>
              <a:t>.. </a:t>
            </a:r>
            <a:r>
              <a:rPr lang="ko-KR" altLang="en-US" sz="1400" dirty="0"/>
              <a:t>이를 계속 반복하는 구조로 </a:t>
            </a:r>
            <a:r>
              <a:rPr lang="ko-KR" altLang="en-US" sz="1400" dirty="0" err="1"/>
              <a:t>동작힌다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en-US" altLang="ko-KR" sz="1600" dirty="0"/>
              <a:t>yield return … ;</a:t>
            </a:r>
          </a:p>
          <a:p>
            <a:pPr lvl="1"/>
            <a:r>
              <a:rPr lang="ko-KR" altLang="en-US" sz="1400" dirty="0" err="1"/>
              <a:t>코루틴은</a:t>
            </a:r>
            <a:r>
              <a:rPr lang="ko-KR" altLang="en-US" sz="1400" dirty="0"/>
              <a:t> 데이터를 전달한 후에 자신은 </a:t>
            </a:r>
            <a:r>
              <a:rPr lang="ko-KR" altLang="en-US" sz="1400" b="1" dirty="0"/>
              <a:t>대기</a:t>
            </a:r>
            <a:r>
              <a:rPr lang="ko-KR" altLang="en-US" sz="1400" dirty="0"/>
              <a:t>하고 있어야 하는데</a:t>
            </a:r>
            <a:r>
              <a:rPr lang="en-US" altLang="ko-KR" sz="1400" dirty="0"/>
              <a:t>, </a:t>
            </a:r>
            <a:r>
              <a:rPr lang="ko-KR" altLang="en-US" sz="1400" dirty="0"/>
              <a:t>이를 위해 </a:t>
            </a:r>
            <a:r>
              <a:rPr lang="en-US" altLang="ko-KR" sz="1400" dirty="0"/>
              <a:t>C#</a:t>
            </a:r>
            <a:r>
              <a:rPr lang="ko-KR" altLang="en-US" sz="1400" dirty="0"/>
              <a:t>에서는 </a:t>
            </a:r>
            <a:r>
              <a:rPr lang="en-US" altLang="ko-KR" sz="1400" dirty="0"/>
              <a:t>yield return</a:t>
            </a:r>
            <a:r>
              <a:rPr lang="ko-KR" altLang="en-US" sz="1400" dirty="0"/>
              <a:t>이라는 키워드를 제공</a:t>
            </a:r>
            <a:endParaRPr lang="en-US" altLang="ko-KR" sz="1400" dirty="0"/>
          </a:p>
          <a:p>
            <a:pPr lvl="1"/>
            <a:r>
              <a:rPr lang="en-US" altLang="ko-KR" sz="1400" dirty="0"/>
              <a:t>yield return null;</a:t>
            </a:r>
          </a:p>
          <a:p>
            <a:pPr lvl="1"/>
            <a:r>
              <a:rPr lang="en-US" altLang="ko-KR" sz="1400" dirty="0"/>
              <a:t>yield return new </a:t>
            </a:r>
            <a:r>
              <a:rPr lang="en-US" altLang="ko-KR" sz="1400" dirty="0" err="1"/>
              <a:t>WaitForEndOfFrame</a:t>
            </a:r>
            <a:r>
              <a:rPr lang="en-US" altLang="ko-KR" sz="1400" dirty="0"/>
              <a:t>();</a:t>
            </a:r>
          </a:p>
          <a:p>
            <a:pPr lvl="1"/>
            <a:r>
              <a:rPr lang="en-US" altLang="ko-KR" sz="1400" dirty="0"/>
              <a:t>yield return new </a:t>
            </a:r>
            <a:r>
              <a:rPr lang="en-US" altLang="ko-KR" sz="1400" dirty="0" err="1"/>
              <a:t>WaitForSeconds</a:t>
            </a:r>
            <a:r>
              <a:rPr lang="en-US" altLang="ko-KR" sz="1400" dirty="0"/>
              <a:t>(); </a:t>
            </a:r>
          </a:p>
          <a:p>
            <a:pPr lvl="1"/>
            <a:r>
              <a:rPr lang="en-US" altLang="ko-KR" sz="1400" dirty="0"/>
              <a:t>yield return new </a:t>
            </a:r>
            <a:r>
              <a:rPr lang="en-US" altLang="ko-KR" sz="1400" dirty="0" err="1"/>
              <a:t>WaitUntil</a:t>
            </a:r>
            <a:r>
              <a:rPr lang="en-US" altLang="ko-KR" sz="1400" dirty="0"/>
              <a:t>();</a:t>
            </a:r>
          </a:p>
          <a:p>
            <a:r>
              <a:rPr lang="en-US" altLang="ko-KR" sz="1600" dirty="0" err="1"/>
              <a:t>StartCoroutine</a:t>
            </a:r>
            <a:r>
              <a:rPr lang="en-US" altLang="ko-KR" sz="1600" dirty="0"/>
              <a:t> </a:t>
            </a:r>
            <a:r>
              <a:rPr lang="ko-KR" altLang="en-US" sz="1600" dirty="0"/>
              <a:t>함수</a:t>
            </a:r>
            <a:endParaRPr lang="en-US" altLang="ko-KR" sz="1600" dirty="0"/>
          </a:p>
          <a:p>
            <a:pPr lvl="1"/>
            <a:r>
              <a:rPr lang="ko-KR" altLang="en-US" sz="1400" dirty="0"/>
              <a:t>스크립트에서 </a:t>
            </a:r>
            <a:r>
              <a:rPr lang="en-US" altLang="ko-KR" sz="1400" dirty="0" err="1"/>
              <a:t>StartCoroutine</a:t>
            </a:r>
            <a:r>
              <a:rPr lang="en-US" altLang="ko-KR" sz="1400" dirty="0"/>
              <a:t> </a:t>
            </a:r>
            <a:r>
              <a:rPr lang="ko-KR" altLang="en-US" sz="1400" dirty="0"/>
              <a:t>함수를 통해 </a:t>
            </a:r>
            <a:r>
              <a:rPr lang="ko-KR" altLang="en-US" sz="1400" dirty="0" err="1"/>
              <a:t>코루틴을</a:t>
            </a:r>
            <a:r>
              <a:rPr lang="ko-KR" altLang="en-US" sz="1400" dirty="0"/>
              <a:t> 구동하면 </a:t>
            </a:r>
            <a:r>
              <a:rPr lang="ko-KR" altLang="en-US" sz="1400" dirty="0" err="1"/>
              <a:t>코루틴은</a:t>
            </a:r>
            <a:r>
              <a:rPr lang="ko-KR" altLang="en-US" sz="1400" dirty="0"/>
              <a:t> 첫 번째 데이터를 엔진에 전달하고 이 데이터를 분석한 엔진은 내부 루프를 돌면서 필요한 때가 되면 다음 데이터를 전달하도록 </a:t>
            </a:r>
            <a:r>
              <a:rPr lang="ko-KR" altLang="en-US" sz="1400" dirty="0" err="1"/>
              <a:t>코루틴을</a:t>
            </a:r>
            <a:r>
              <a:rPr lang="ko-KR" altLang="en-US" sz="1400" dirty="0"/>
              <a:t> 다시 호출해</a:t>
            </a:r>
            <a:r>
              <a:rPr lang="en-US" altLang="ko-KR" sz="1400" dirty="0"/>
              <a:t> </a:t>
            </a:r>
            <a:r>
              <a:rPr lang="ko-KR" altLang="en-US" sz="1400" dirty="0"/>
              <a:t>준다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69998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코루틴과</a:t>
            </a:r>
            <a:r>
              <a:rPr lang="ko-KR" altLang="en-US" dirty="0"/>
              <a:t> 스레드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800" b="1" dirty="0"/>
              <a:t>Thread</a:t>
            </a:r>
          </a:p>
          <a:p>
            <a:pPr lvl="1"/>
            <a:r>
              <a:rPr lang="en-US" altLang="ko-KR" sz="1600" dirty="0"/>
              <a:t>Task </a:t>
            </a:r>
            <a:r>
              <a:rPr lang="ko-KR" altLang="en-US" sz="1600" dirty="0"/>
              <a:t>단위 </a:t>
            </a:r>
            <a:r>
              <a:rPr lang="en-US" altLang="ko-KR" sz="1600" dirty="0"/>
              <a:t>= Thread</a:t>
            </a:r>
            <a:endParaRPr lang="ko-KR" altLang="en-US" sz="1600" dirty="0"/>
          </a:p>
          <a:p>
            <a:pPr lvl="2"/>
            <a:r>
              <a:rPr lang="ko-KR" altLang="en-US" sz="1400" dirty="0"/>
              <a:t>다수의 작업 각각에 </a:t>
            </a:r>
            <a:r>
              <a:rPr lang="en-US" altLang="ko-KR" sz="1400" b="1" dirty="0"/>
              <a:t>Thread</a:t>
            </a:r>
            <a:r>
              <a:rPr lang="ko-KR" altLang="en-US" sz="1400" dirty="0"/>
              <a:t> 를 할당한다</a:t>
            </a:r>
            <a:r>
              <a:rPr lang="en-US" altLang="ko-KR" sz="1400" dirty="0"/>
              <a:t>. </a:t>
            </a:r>
            <a:r>
              <a:rPr lang="ko-KR" altLang="en-US" sz="1400" dirty="0"/>
              <a:t>각 </a:t>
            </a:r>
            <a:r>
              <a:rPr lang="en-US" altLang="ko-KR" sz="1400" dirty="0"/>
              <a:t>Thread </a:t>
            </a:r>
            <a:r>
              <a:rPr lang="ko-KR" altLang="en-US" sz="1400" dirty="0"/>
              <a:t>는 위에 설명했듯 자체 </a:t>
            </a:r>
            <a:r>
              <a:rPr lang="en-US" altLang="ko-KR" sz="1400" dirty="0"/>
              <a:t>Stack </a:t>
            </a:r>
            <a:r>
              <a:rPr lang="ko-KR" altLang="en-US" sz="1400" dirty="0"/>
              <a:t>메모리 영역을 가지며 </a:t>
            </a:r>
            <a:r>
              <a:rPr lang="en-US" altLang="ko-KR" sz="1400" b="1" dirty="0">
                <a:solidFill>
                  <a:srgbClr val="C00000"/>
                </a:solidFill>
              </a:rPr>
              <a:t>Stack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영역을 차지</a:t>
            </a:r>
            <a:r>
              <a:rPr lang="ko-KR" altLang="en-US" sz="1400" dirty="0"/>
              <a:t>한다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600" b="1" dirty="0"/>
              <a:t>Context Switching</a:t>
            </a:r>
            <a:endParaRPr lang="ko-KR" altLang="en-US" sz="1600" dirty="0"/>
          </a:p>
          <a:p>
            <a:pPr lvl="2"/>
            <a:r>
              <a:rPr lang="en-US" altLang="ko-KR" sz="1400" b="1" dirty="0"/>
              <a:t>OS Kernel</a:t>
            </a:r>
            <a:r>
              <a:rPr lang="ko-KR" altLang="en-US" sz="1400" dirty="0"/>
              <a:t> 에 의한 </a:t>
            </a:r>
            <a:r>
              <a:rPr lang="en-US" altLang="ko-KR" sz="1400" b="1" dirty="0"/>
              <a:t>Context Switching</a:t>
            </a:r>
            <a:r>
              <a:rPr lang="ko-KR" altLang="en-US" sz="1400" dirty="0"/>
              <a:t> 을 통해 </a:t>
            </a:r>
            <a:r>
              <a:rPr lang="en-US" altLang="ko-KR" sz="1400" dirty="0"/>
              <a:t>Concurrency </a:t>
            </a:r>
            <a:r>
              <a:rPr lang="ko-KR" altLang="en-US" sz="1400" dirty="0"/>
              <a:t>를 보장한다</a:t>
            </a:r>
            <a:r>
              <a:rPr lang="en-US" altLang="ko-KR" sz="1400" dirty="0"/>
              <a:t>.</a:t>
            </a:r>
          </a:p>
          <a:p>
            <a:pPr lvl="2"/>
            <a:r>
              <a:rPr lang="en-US" altLang="ko-KR" sz="1400" b="1" dirty="0">
                <a:solidFill>
                  <a:srgbClr val="C00000"/>
                </a:solidFill>
              </a:rPr>
              <a:t>Blocking</a:t>
            </a:r>
            <a:r>
              <a:rPr lang="en-US" altLang="ko-KR" sz="1400" dirty="0"/>
              <a:t>: </a:t>
            </a:r>
            <a:r>
              <a:rPr lang="ko-KR" altLang="en-US" sz="1400" dirty="0"/>
              <a:t>작업 </a:t>
            </a:r>
            <a:r>
              <a:rPr lang="en-US" altLang="ko-KR" sz="1400" dirty="0"/>
              <a:t>1(Thread) </a:t>
            </a:r>
            <a:r>
              <a:rPr lang="ko-KR" altLang="en-US" sz="1400" dirty="0"/>
              <a:t>이 작업 </a:t>
            </a:r>
            <a:r>
              <a:rPr lang="en-US" altLang="ko-KR" sz="1400" dirty="0"/>
              <a:t>2(Thread) </a:t>
            </a:r>
            <a:r>
              <a:rPr lang="ko-KR" altLang="en-US" sz="1400" dirty="0"/>
              <a:t>의 결과가 나오기까지 기다려야한다면</a:t>
            </a:r>
            <a:r>
              <a:rPr lang="en-US" altLang="ko-KR" sz="1400" dirty="0"/>
              <a:t>,</a:t>
            </a:r>
            <a:r>
              <a:rPr lang="ko-KR" altLang="en-US" sz="1400" dirty="0"/>
              <a:t> 작업 </a:t>
            </a:r>
            <a:r>
              <a:rPr lang="en-US" altLang="ko-KR" sz="1400" dirty="0"/>
              <a:t>1 Thread </a:t>
            </a:r>
            <a:r>
              <a:rPr lang="ko-KR" altLang="en-US" sz="1400" dirty="0"/>
              <a:t>는 </a:t>
            </a:r>
            <a:r>
              <a:rPr lang="en-US" altLang="ko-KR" sz="1400" dirty="0"/>
              <a:t>Blocking </a:t>
            </a:r>
            <a:r>
              <a:rPr lang="ko-KR" altLang="en-US" sz="1400" dirty="0"/>
              <a:t>되어 그 시간 동안 해당 자원을 사용하지 못한다</a:t>
            </a:r>
            <a:r>
              <a:rPr lang="en-US" altLang="ko-KR" sz="1400" dirty="0"/>
              <a:t>.</a:t>
            </a:r>
          </a:p>
          <a:p>
            <a:r>
              <a:rPr lang="en-US" altLang="ko-KR" sz="1800" b="1" dirty="0" err="1"/>
              <a:t>Coroutine</a:t>
            </a:r>
            <a:endParaRPr lang="en-US" altLang="ko-KR" sz="1800" b="1" dirty="0"/>
          </a:p>
          <a:p>
            <a:pPr lvl="1"/>
            <a:r>
              <a:rPr lang="en-US" altLang="ko-KR" sz="1600" dirty="0"/>
              <a:t>Task </a:t>
            </a:r>
            <a:r>
              <a:rPr lang="ko-KR" altLang="en-US" sz="1600" dirty="0"/>
              <a:t>단위 </a:t>
            </a:r>
            <a:r>
              <a:rPr lang="en-US" altLang="ko-KR" sz="1600" dirty="0"/>
              <a:t>= Object (</a:t>
            </a:r>
            <a:r>
              <a:rPr lang="en-US" altLang="ko-KR" sz="1600" dirty="0" err="1"/>
              <a:t>Coroutine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 lvl="2"/>
            <a:r>
              <a:rPr lang="ko-KR" altLang="en-US" sz="1400" dirty="0"/>
              <a:t>다수의 작업 각각에 </a:t>
            </a:r>
            <a:r>
              <a:rPr lang="en-US" altLang="ko-KR" sz="1400" b="1" dirty="0"/>
              <a:t>Object</a:t>
            </a:r>
            <a:r>
              <a:rPr lang="ko-KR" altLang="en-US" sz="1400" dirty="0"/>
              <a:t> 를 할당한다</a:t>
            </a:r>
            <a:r>
              <a:rPr lang="en-US" altLang="ko-KR" sz="1400" dirty="0"/>
              <a:t>.</a:t>
            </a:r>
            <a:r>
              <a:rPr lang="ko-KR" altLang="en-US" sz="1400" dirty="0"/>
              <a:t>이 </a:t>
            </a:r>
            <a:r>
              <a:rPr lang="en-US" altLang="ko-KR" sz="1400" dirty="0" err="1"/>
              <a:t>Coroutine</a:t>
            </a:r>
            <a:r>
              <a:rPr lang="en-US" altLang="ko-KR" sz="1400" dirty="0"/>
              <a:t> Object </a:t>
            </a:r>
            <a:r>
              <a:rPr lang="ko-KR" altLang="en-US" sz="1400" dirty="0"/>
              <a:t>는 객체를 담는 </a:t>
            </a:r>
            <a:r>
              <a:rPr lang="en-US" altLang="ko-KR" sz="1400" b="1" dirty="0">
                <a:solidFill>
                  <a:srgbClr val="C00000"/>
                </a:solidFill>
              </a:rPr>
              <a:t>Heap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에 적재</a:t>
            </a:r>
            <a:r>
              <a:rPr lang="ko-KR" altLang="en-US" sz="1400" dirty="0"/>
              <a:t>된다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600" b="1" dirty="0"/>
              <a:t>Programmer Switching</a:t>
            </a:r>
            <a:r>
              <a:rPr lang="ko-KR" altLang="en-US" sz="1600" dirty="0"/>
              <a:t> </a:t>
            </a:r>
            <a:r>
              <a:rPr lang="en-US" altLang="ko-KR" sz="1600" dirty="0"/>
              <a:t>= No Context Switching</a:t>
            </a:r>
          </a:p>
          <a:p>
            <a:pPr lvl="2"/>
            <a:r>
              <a:rPr lang="ko-KR" altLang="en-US" sz="1400" b="1" dirty="0"/>
              <a:t>프로그래머의 코딩</a:t>
            </a:r>
            <a:r>
              <a:rPr lang="ko-KR" altLang="en-US" sz="1400" dirty="0"/>
              <a:t>을 통해 </a:t>
            </a:r>
            <a:r>
              <a:rPr lang="en-US" altLang="ko-KR" sz="1400" b="1" dirty="0"/>
              <a:t>Switching </a:t>
            </a:r>
            <a:r>
              <a:rPr lang="ko-KR" altLang="en-US" sz="1400" b="1" dirty="0"/>
              <a:t>시점을 마음대로 정함으로</a:t>
            </a:r>
            <a:r>
              <a:rPr lang="ko-KR" altLang="en-US" sz="1400" dirty="0"/>
              <a:t>써 </a:t>
            </a:r>
            <a:r>
              <a:rPr lang="en-US" altLang="ko-KR" sz="1400" dirty="0"/>
              <a:t>Concurrency </a:t>
            </a:r>
            <a:r>
              <a:rPr lang="ko-KR" altLang="en-US" sz="1400" dirty="0"/>
              <a:t>를 보장한다</a:t>
            </a:r>
            <a:r>
              <a:rPr lang="en-US" altLang="ko-KR" sz="1400" dirty="0"/>
              <a:t>.</a:t>
            </a:r>
          </a:p>
          <a:p>
            <a:pPr lvl="2"/>
            <a:r>
              <a:rPr lang="en-US" altLang="ko-KR" sz="1400" b="1" dirty="0"/>
              <a:t>Suspend (Non-Blocking)</a:t>
            </a:r>
            <a:r>
              <a:rPr lang="en-US" altLang="ko-KR" sz="1400" dirty="0"/>
              <a:t>: </a:t>
            </a:r>
            <a:r>
              <a:rPr lang="ko-KR" altLang="en-US" sz="1400" dirty="0"/>
              <a:t>작업 </a:t>
            </a:r>
            <a:r>
              <a:rPr lang="en-US" altLang="ko-KR" sz="1400" dirty="0"/>
              <a:t>1(Object) </a:t>
            </a:r>
            <a:r>
              <a:rPr lang="ko-KR" altLang="en-US" sz="1400" dirty="0"/>
              <a:t>이 작업 </a:t>
            </a:r>
            <a:r>
              <a:rPr lang="en-US" altLang="ko-KR" sz="1400" dirty="0"/>
              <a:t>2(Object) </a:t>
            </a:r>
            <a:r>
              <a:rPr lang="ko-KR" altLang="en-US" sz="1400" dirty="0"/>
              <a:t>의 결과가 나오기까지 기다려야한다면</a:t>
            </a:r>
            <a:r>
              <a:rPr lang="en-US" altLang="ko-KR" sz="1400" dirty="0"/>
              <a:t>, </a:t>
            </a:r>
            <a:r>
              <a:rPr lang="ko-KR" altLang="en-US" sz="1400" dirty="0"/>
              <a:t>작업 </a:t>
            </a:r>
            <a:r>
              <a:rPr lang="en-US" altLang="ko-KR" sz="1400" dirty="0"/>
              <a:t>1 Object </a:t>
            </a:r>
            <a:r>
              <a:rPr lang="ko-KR" altLang="en-US" sz="1400" dirty="0"/>
              <a:t>는 </a:t>
            </a:r>
            <a:r>
              <a:rPr lang="en-US" altLang="ko-KR" sz="1400" dirty="0"/>
              <a:t>Suspend </a:t>
            </a:r>
            <a:r>
              <a:rPr lang="ko-KR" altLang="en-US" sz="1400" dirty="0"/>
              <a:t>되지만 </a:t>
            </a:r>
            <a:r>
              <a:rPr lang="en-US" altLang="ko-KR" sz="1400" dirty="0"/>
              <a:t>Thread </a:t>
            </a:r>
            <a:r>
              <a:rPr lang="ko-KR" altLang="en-US" sz="1400" dirty="0"/>
              <a:t>는 그대로 유효하기 때문에 작업 </a:t>
            </a:r>
            <a:r>
              <a:rPr lang="en-US" altLang="ko-KR" sz="1400" dirty="0"/>
              <a:t>2 </a:t>
            </a:r>
            <a:r>
              <a:rPr lang="ko-KR" altLang="en-US" sz="1400" dirty="0"/>
              <a:t>도 작업 </a:t>
            </a:r>
            <a:r>
              <a:rPr lang="en-US" altLang="ko-KR" sz="1400" dirty="0"/>
              <a:t>1 </a:t>
            </a:r>
            <a:r>
              <a:rPr lang="ko-KR" altLang="en-US" sz="1400" dirty="0"/>
              <a:t>과 </a:t>
            </a:r>
            <a:r>
              <a:rPr lang="ko-KR" altLang="en-US" sz="1400" dirty="0">
                <a:solidFill>
                  <a:srgbClr val="C00000"/>
                </a:solidFill>
              </a:rPr>
              <a:t>동일한 </a:t>
            </a:r>
            <a:r>
              <a:rPr lang="en-US" altLang="ko-KR" sz="1400" dirty="0">
                <a:solidFill>
                  <a:srgbClr val="C00000"/>
                </a:solidFill>
              </a:rPr>
              <a:t>Thread </a:t>
            </a:r>
            <a:r>
              <a:rPr lang="ko-KR" altLang="en-US" sz="1400" dirty="0">
                <a:solidFill>
                  <a:srgbClr val="C00000"/>
                </a:solidFill>
              </a:rPr>
              <a:t>에서 실행</a:t>
            </a:r>
            <a:r>
              <a:rPr lang="ko-KR" altLang="en-US" sz="1400" dirty="0"/>
              <a:t>될 수 있다</a:t>
            </a:r>
            <a:r>
              <a:rPr lang="en-US" altLang="ko-KR" sz="1400" dirty="0"/>
              <a:t>.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93398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코루틴과</a:t>
            </a:r>
            <a:r>
              <a:rPr lang="ko-KR" altLang="en-US" dirty="0"/>
              <a:t> 스레드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Lightweight Thread</a:t>
            </a:r>
          </a:p>
          <a:p>
            <a:pPr lvl="1"/>
            <a:r>
              <a:rPr lang="ko-KR" altLang="en-US" sz="1400" dirty="0"/>
              <a:t>단일 </a:t>
            </a:r>
            <a:r>
              <a:rPr lang="en-US" altLang="ko-KR" sz="1400" dirty="0"/>
              <a:t>Thread A </a:t>
            </a:r>
            <a:r>
              <a:rPr lang="ko-KR" altLang="en-US" sz="1400" dirty="0"/>
              <a:t>위에서 </a:t>
            </a:r>
            <a:r>
              <a:rPr lang="en-US" altLang="ko-KR" sz="1400" dirty="0" err="1"/>
              <a:t>Coroutine</a:t>
            </a:r>
            <a:r>
              <a:rPr lang="en-US" altLang="ko-KR" sz="1400" dirty="0"/>
              <a:t> Object </a:t>
            </a:r>
            <a:r>
              <a:rPr lang="ko-KR" altLang="en-US" sz="1400" dirty="0"/>
              <a:t>객체들만 교체함으로써 이뤄지기 때문에 </a:t>
            </a:r>
            <a:r>
              <a:rPr lang="en-US" altLang="ko-KR" sz="1400" dirty="0"/>
              <a:t>OS </a:t>
            </a:r>
            <a:r>
              <a:rPr lang="ko-KR" altLang="en-US" sz="1400" dirty="0"/>
              <a:t>레벨의 </a:t>
            </a:r>
            <a:r>
              <a:rPr lang="en-US" altLang="ko-KR" sz="1400" dirty="0"/>
              <a:t>Context Switching </a:t>
            </a:r>
            <a:r>
              <a:rPr lang="ko-KR" altLang="en-US" sz="1400" dirty="0"/>
              <a:t>은 필요 없다</a:t>
            </a:r>
            <a:r>
              <a:rPr lang="en-US" altLang="ko-KR" sz="1400" dirty="0"/>
              <a:t>. </a:t>
            </a:r>
            <a:r>
              <a:rPr lang="ko-KR" altLang="en-US" sz="1400" dirty="0"/>
              <a:t>한 </a:t>
            </a:r>
            <a:r>
              <a:rPr lang="en-US" altLang="ko-KR" sz="1400" dirty="0"/>
              <a:t>Thread </a:t>
            </a:r>
            <a:r>
              <a:rPr lang="ko-KR" altLang="en-US" sz="1400" dirty="0"/>
              <a:t>에 다수의 </a:t>
            </a:r>
            <a:r>
              <a:rPr lang="en-US" altLang="ko-KR" sz="1400" dirty="0" err="1"/>
              <a:t>Coroutine</a:t>
            </a:r>
            <a:r>
              <a:rPr lang="en-US" altLang="ko-KR" sz="1400" dirty="0"/>
              <a:t> </a:t>
            </a:r>
            <a:r>
              <a:rPr lang="ko-KR" altLang="en-US" sz="1400" dirty="0"/>
              <a:t>을 수행할 수 있음과 </a:t>
            </a:r>
            <a:r>
              <a:rPr lang="en-US" altLang="ko-KR" sz="1400" dirty="0"/>
              <a:t>Context Switching </a:t>
            </a:r>
            <a:r>
              <a:rPr lang="ko-KR" altLang="en-US" sz="1400" dirty="0"/>
              <a:t>이 필요 없기 </a:t>
            </a:r>
            <a:r>
              <a:rPr lang="ko-KR" altLang="en-US" sz="1400" dirty="0" err="1"/>
              <a:t>떄문에</a:t>
            </a:r>
            <a:r>
              <a:rPr lang="ko-KR" altLang="en-US" sz="1400" dirty="0"/>
              <a:t> </a:t>
            </a:r>
            <a:r>
              <a:rPr lang="en-US" altLang="ko-KR" sz="1400" dirty="0" err="1"/>
              <a:t>Coroutine</a:t>
            </a:r>
            <a:r>
              <a:rPr lang="en-US" altLang="ko-KR" sz="1400" dirty="0"/>
              <a:t> </a:t>
            </a:r>
            <a:r>
              <a:rPr lang="ko-KR" altLang="en-US" sz="1400" dirty="0"/>
              <a:t>을 </a:t>
            </a:r>
            <a:r>
              <a:rPr lang="en-US" altLang="ko-KR" sz="1400" dirty="0"/>
              <a:t>Lightweight Thread </a:t>
            </a:r>
            <a:r>
              <a:rPr lang="ko-KR" altLang="en-US" sz="1400" dirty="0"/>
              <a:t>로도 부른다</a:t>
            </a:r>
            <a:endParaRPr lang="en-US" altLang="ko-KR" sz="1400" dirty="0"/>
          </a:p>
          <a:p>
            <a:pPr lvl="1"/>
            <a:r>
              <a:rPr lang="en-US" altLang="ko-KR" sz="1400" dirty="0" err="1"/>
              <a:t>Coroutine</a:t>
            </a:r>
            <a:r>
              <a:rPr lang="en-US" altLang="ko-KR" sz="1400" dirty="0"/>
              <a:t> </a:t>
            </a:r>
            <a:r>
              <a:rPr lang="ko-KR" altLang="en-US" sz="1400" dirty="0"/>
              <a:t>을 사용할 때에는 </a:t>
            </a:r>
            <a:r>
              <a:rPr lang="en-US" altLang="ko-KR" sz="1400" dirty="0"/>
              <a:t>No Context Switching </a:t>
            </a:r>
            <a:r>
              <a:rPr lang="ko-KR" altLang="en-US" sz="1400" dirty="0"/>
              <a:t>이라는 장점을 최대한 활용하기 위해</a:t>
            </a:r>
            <a:r>
              <a:rPr lang="en-US" altLang="ko-KR" sz="1400" dirty="0"/>
              <a:t>,</a:t>
            </a:r>
            <a:r>
              <a:rPr lang="ko-KR" altLang="en-US" sz="1400" dirty="0"/>
              <a:t> 단일 </a:t>
            </a:r>
            <a:r>
              <a:rPr lang="en-US" altLang="ko-KR" sz="1400" dirty="0"/>
              <a:t>Thread </a:t>
            </a:r>
            <a:r>
              <a:rPr lang="ko-KR" altLang="en-US" sz="1400" dirty="0"/>
              <a:t>에서 여러 </a:t>
            </a:r>
            <a:r>
              <a:rPr lang="en-US" altLang="ko-KR" sz="1400" dirty="0" err="1"/>
              <a:t>Coroutine</a:t>
            </a:r>
            <a:r>
              <a:rPr lang="en-US" altLang="ko-KR" sz="1400" dirty="0"/>
              <a:t> Object </a:t>
            </a:r>
            <a:r>
              <a:rPr lang="ko-KR" altLang="en-US" sz="1400" dirty="0"/>
              <a:t>들을 실행하는 것이 유리</a:t>
            </a:r>
            <a:endParaRPr lang="en-US" altLang="ko-KR" sz="1400" dirty="0"/>
          </a:p>
          <a:p>
            <a:endParaRPr lang="en-US" altLang="ko-KR" sz="1600" dirty="0"/>
          </a:p>
          <a:p>
            <a:r>
              <a:rPr lang="en-US" altLang="ko-KR" sz="1600" dirty="0" err="1"/>
              <a:t>Coroutine</a:t>
            </a:r>
            <a:r>
              <a:rPr lang="en-US" altLang="ko-KR" sz="1600" dirty="0"/>
              <a:t> </a:t>
            </a:r>
            <a:r>
              <a:rPr lang="ko-KR" altLang="en-US" sz="1600" dirty="0"/>
              <a:t>은 </a:t>
            </a:r>
            <a:r>
              <a:rPr lang="en-US" altLang="ko-KR" sz="1600" dirty="0"/>
              <a:t>Thread </a:t>
            </a:r>
            <a:r>
              <a:rPr lang="ko-KR" altLang="en-US" sz="1600" dirty="0"/>
              <a:t>의 대안이 아닌 기존의 </a:t>
            </a:r>
            <a:r>
              <a:rPr lang="en-US" altLang="ko-KR" sz="1600" dirty="0"/>
              <a:t>Thread </a:t>
            </a:r>
            <a:r>
              <a:rPr lang="ko-KR" altLang="en-US" sz="1600" dirty="0"/>
              <a:t>를 더 잘게 쪼개어 사용하기 위한 개념</a:t>
            </a:r>
            <a:r>
              <a:rPr lang="en-US" altLang="ko-KR" sz="1600" dirty="0"/>
              <a:t>. </a:t>
            </a:r>
          </a:p>
          <a:p>
            <a:pPr lvl="1"/>
            <a:r>
              <a:rPr lang="ko-KR" altLang="en-US" sz="1400" dirty="0"/>
              <a:t>하나의 </a:t>
            </a:r>
            <a:r>
              <a:rPr lang="en-US" altLang="ko-KR" sz="1400" dirty="0"/>
              <a:t>Thread </a:t>
            </a:r>
            <a:r>
              <a:rPr lang="ko-KR" altLang="en-US" sz="1400" dirty="0"/>
              <a:t>가 다수의 </a:t>
            </a:r>
            <a:r>
              <a:rPr lang="ko-KR" altLang="en-US" sz="1400" dirty="0" err="1"/>
              <a:t>코루틴을</a:t>
            </a:r>
            <a:r>
              <a:rPr lang="ko-KR" altLang="en-US" sz="1400" dirty="0"/>
              <a:t> 수행할 수 있기 때문에 더 이상 작업의 수만큼 </a:t>
            </a:r>
            <a:r>
              <a:rPr lang="en-US" altLang="ko-KR" sz="1400" dirty="0"/>
              <a:t>Thread </a:t>
            </a:r>
            <a:r>
              <a:rPr lang="ko-KR" altLang="en-US" sz="1400" dirty="0"/>
              <a:t>를 양산하며 메모리를 소비할 필요가 없다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각 </a:t>
            </a:r>
            <a:r>
              <a:rPr lang="ko-KR" altLang="en-US" sz="1400" dirty="0" err="1"/>
              <a:t>스레드마다</a:t>
            </a:r>
            <a:r>
              <a:rPr lang="ko-KR" altLang="en-US" sz="1400" dirty="0"/>
              <a:t> 갖는 </a:t>
            </a:r>
            <a:r>
              <a:rPr lang="en-US" altLang="ko-KR" sz="1400" dirty="0"/>
              <a:t>Stack </a:t>
            </a:r>
            <a:r>
              <a:rPr lang="ko-KR" altLang="en-US" sz="1400" dirty="0"/>
              <a:t>메모리 영역을 갖지 않기때문에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스레드 사용시 스레드 개수만큼 </a:t>
            </a:r>
            <a:r>
              <a:rPr lang="en-US" altLang="ko-KR" sz="1400" dirty="0"/>
              <a:t>Stack </a:t>
            </a:r>
            <a:r>
              <a:rPr lang="ko-KR" altLang="en-US" sz="1400" dirty="0"/>
              <a:t>메모리에 따른 메모리 사용 공간이 증가하지 않아도 된다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같은 프로세스내에 ‘공유 데이터 구조’</a:t>
            </a:r>
            <a:r>
              <a:rPr lang="en-US" altLang="ko-KR" sz="1400" dirty="0"/>
              <a:t>(Heap)</a:t>
            </a:r>
            <a:r>
              <a:rPr lang="ko-KR" altLang="en-US" sz="1400" dirty="0"/>
              <a:t>에 대한 </a:t>
            </a:r>
            <a:r>
              <a:rPr lang="en-US" altLang="ko-KR" sz="1400" dirty="0"/>
              <a:t>locking </a:t>
            </a:r>
            <a:r>
              <a:rPr lang="ko-KR" altLang="en-US" sz="1400" dirty="0"/>
              <a:t>걱정도 없다</a:t>
            </a:r>
            <a:r>
              <a:rPr lang="en-US" altLang="ko-KR" sz="1400" dirty="0"/>
              <a:t>.</a:t>
            </a:r>
          </a:p>
          <a:p>
            <a:r>
              <a:rPr lang="en-US" altLang="ko-KR" sz="1600" dirty="0" err="1"/>
              <a:t>Coroutine</a:t>
            </a:r>
            <a:r>
              <a:rPr lang="en-US" altLang="ko-KR" sz="1600" dirty="0"/>
              <a:t> </a:t>
            </a:r>
            <a:r>
              <a:rPr lang="ko-KR" altLang="en-US" sz="1600" dirty="0"/>
              <a:t>을 활용한 효율성은 오로지 프로그래머의 몫이라는 의미</a:t>
            </a:r>
          </a:p>
        </p:txBody>
      </p:sp>
    </p:spTree>
    <p:extLst>
      <p:ext uri="{BB962C8B-B14F-4D97-AF65-F5344CB8AC3E}">
        <p14:creationId xmlns:p14="http://schemas.microsoft.com/office/powerpoint/2010/main" val="415059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일반화 </a:t>
            </a:r>
            <a:r>
              <a:rPr lang="en-US" altLang="ko-KR"/>
              <a:t>( Generic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일반화 프로그래밍이란</a:t>
            </a:r>
            <a:r>
              <a:rPr lang="en-US" altLang="ko-KR" sz="1600" dirty="0"/>
              <a:t>?</a:t>
            </a:r>
          </a:p>
          <a:p>
            <a:r>
              <a:rPr lang="ko-KR" altLang="en-US" sz="1600" dirty="0"/>
              <a:t>일반화 </a:t>
            </a:r>
            <a:r>
              <a:rPr lang="ko-KR" altLang="en-US" sz="1600" dirty="0" err="1"/>
              <a:t>메소드</a:t>
            </a:r>
            <a:endParaRPr lang="ko-KR" altLang="en-US" sz="1600" dirty="0"/>
          </a:p>
          <a:p>
            <a:r>
              <a:rPr lang="ko-KR" altLang="en-US" sz="1600" dirty="0"/>
              <a:t>일반화 클래스</a:t>
            </a:r>
          </a:p>
          <a:p>
            <a:r>
              <a:rPr lang="ko-KR" altLang="en-US" sz="1600" dirty="0"/>
              <a:t>형식 매개 변수 </a:t>
            </a:r>
            <a:r>
              <a:rPr lang="ko-KR" altLang="en-US" sz="1600" dirty="0" err="1"/>
              <a:t>제약시키기</a:t>
            </a:r>
            <a:endParaRPr lang="ko-KR" altLang="en-US" sz="1600" dirty="0"/>
          </a:p>
          <a:p>
            <a:endParaRPr lang="en-US" altLang="ko-KR" sz="1600" dirty="0"/>
          </a:p>
          <a:p>
            <a:r>
              <a:rPr lang="ko-KR" altLang="en-US" sz="1600" dirty="0"/>
              <a:t>일반화 컬렉션</a:t>
            </a:r>
          </a:p>
          <a:p>
            <a:r>
              <a:rPr lang="en-US" altLang="ko-KR" sz="1600" dirty="0" err="1"/>
              <a:t>foreach</a:t>
            </a:r>
            <a:r>
              <a:rPr lang="ko-KR" altLang="en-US" sz="1600" dirty="0"/>
              <a:t>를 사용할 수 있는 일반화 클래스</a:t>
            </a:r>
          </a:p>
        </p:txBody>
      </p:sp>
    </p:spTree>
    <p:extLst>
      <p:ext uri="{BB962C8B-B14F-4D97-AF65-F5344CB8AC3E}">
        <p14:creationId xmlns:p14="http://schemas.microsoft.com/office/powerpoint/2010/main" val="2693057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일반화 프로그래밍이란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600" dirty="0"/>
              <a:t>일반화</a:t>
            </a:r>
            <a:r>
              <a:rPr lang="en-US" altLang="ko-KR" sz="1600" dirty="0"/>
              <a:t>(Generic)</a:t>
            </a:r>
            <a:endParaRPr lang="ko-KR" altLang="en-US" sz="1600" dirty="0"/>
          </a:p>
          <a:p>
            <a:pPr lvl="1"/>
            <a:r>
              <a:rPr lang="ko-KR" altLang="en-US" sz="1400" dirty="0"/>
              <a:t>특수한 개념으로부터 </a:t>
            </a:r>
            <a:r>
              <a:rPr lang="en-US" altLang="ko-KR" sz="1400" dirty="0"/>
              <a:t>‘</a:t>
            </a:r>
            <a:r>
              <a:rPr lang="ko-KR" altLang="en-US" sz="1400" dirty="0"/>
              <a:t>공통된 개념</a:t>
            </a:r>
            <a:r>
              <a:rPr lang="en-US" altLang="ko-KR" sz="1400" dirty="0"/>
              <a:t>’</a:t>
            </a:r>
            <a:r>
              <a:rPr lang="ko-KR" altLang="en-US" sz="1400" dirty="0"/>
              <a:t>을 찾아 묶는 것</a:t>
            </a:r>
          </a:p>
          <a:p>
            <a:r>
              <a:rPr lang="ko-KR" altLang="en-US" sz="1600" b="1" dirty="0"/>
              <a:t>일반화 프로그래밍</a:t>
            </a:r>
          </a:p>
          <a:p>
            <a:pPr lvl="1"/>
            <a:r>
              <a:rPr lang="ko-KR" altLang="en-US" sz="1400" dirty="0"/>
              <a:t>일반화의 대상 </a:t>
            </a:r>
            <a:r>
              <a:rPr lang="en-US" altLang="ko-KR" sz="1400" dirty="0"/>
              <a:t>– </a:t>
            </a:r>
            <a:r>
              <a:rPr lang="ko-KR" altLang="en-US" sz="1400" b="1" dirty="0"/>
              <a:t>데이터 형식</a:t>
            </a:r>
            <a:r>
              <a:rPr lang="en-US" altLang="ko-KR" sz="1400" b="1" dirty="0"/>
              <a:t>(Data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Type)</a:t>
            </a:r>
            <a:r>
              <a:rPr lang="ko-KR" altLang="en-US" sz="1400" b="1" dirty="0"/>
              <a:t> </a:t>
            </a:r>
            <a:r>
              <a:rPr lang="en-US" altLang="ko-KR" sz="1400" dirty="0"/>
              <a:t>( </a:t>
            </a:r>
            <a:r>
              <a:rPr lang="ko-KR" altLang="en-US" sz="1400" b="1" dirty="0"/>
              <a:t>기능이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같고 자료형만 다른 경우</a:t>
            </a:r>
            <a:r>
              <a:rPr lang="en-US" altLang="ko-KR" sz="1400" dirty="0"/>
              <a:t>)</a:t>
            </a:r>
          </a:p>
          <a:p>
            <a:pPr lvl="1"/>
            <a:r>
              <a:rPr lang="ko-KR" altLang="en-US" sz="1400" dirty="0"/>
              <a:t>클래스를 디자인 할 때가 아닌 </a:t>
            </a:r>
            <a:r>
              <a:rPr lang="ko-KR" altLang="en-US" sz="1400" b="1" dirty="0"/>
              <a:t>클래스를 사용할 때 타입을 지정</a:t>
            </a:r>
            <a:r>
              <a:rPr lang="ko-KR" altLang="en-US" sz="1400" dirty="0"/>
              <a:t>해 주는 기술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오버로딩 없이 모든 형식을 지원하는 프로그래밍 패러다임</a:t>
            </a:r>
            <a:endParaRPr lang="ko-KR" altLang="en-US" sz="1400" b="1" dirty="0"/>
          </a:p>
          <a:p>
            <a:r>
              <a:rPr lang="ko-KR" altLang="en-US" sz="1600" dirty="0"/>
              <a:t>내부 논리는 같은데 데이터 형식 때문에 오버로딩을 해야 한다면</a:t>
            </a:r>
            <a:r>
              <a:rPr lang="en-US" altLang="ko-KR" sz="1600" dirty="0"/>
              <a:t>?</a:t>
            </a:r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ko-KR" altLang="en-US" sz="1400" dirty="0"/>
              <a:t>오버로딩 없이 모든 형식을 지원하는</a:t>
            </a:r>
            <a:r>
              <a:rPr lang="en-US" altLang="ko-KR" sz="1400" dirty="0"/>
              <a:t> </a:t>
            </a:r>
            <a:r>
              <a:rPr lang="ko-KR" altLang="en-US" sz="1400" dirty="0"/>
              <a:t>것이 가능</a:t>
            </a:r>
            <a:r>
              <a:rPr lang="en-US" altLang="ko-KR" sz="1400" dirty="0"/>
              <a:t>, </a:t>
            </a:r>
            <a:r>
              <a:rPr lang="ko-KR" altLang="en-US" sz="1400" b="1" dirty="0"/>
              <a:t>제작의 편리성</a:t>
            </a:r>
            <a:r>
              <a:rPr lang="en-US" altLang="ko-KR" sz="1400" b="1" dirty="0"/>
              <a:t>.</a:t>
            </a:r>
          </a:p>
          <a:p>
            <a:r>
              <a:rPr lang="en-US" altLang="ko-KR" sz="1600" dirty="0"/>
              <a:t>Generic collection</a:t>
            </a:r>
            <a:r>
              <a:rPr lang="ko-KR" altLang="en-US" sz="1600" dirty="0"/>
              <a:t> 의</a:t>
            </a:r>
            <a:r>
              <a:rPr lang="en-US" altLang="ko-KR" sz="1600" dirty="0"/>
              <a:t> </a:t>
            </a:r>
            <a:r>
              <a:rPr lang="ko-KR" altLang="en-US" sz="1600" dirty="0"/>
              <a:t>경우</a:t>
            </a:r>
            <a:r>
              <a:rPr lang="en-US" altLang="ko-KR" sz="1600" dirty="0"/>
              <a:t> </a:t>
            </a:r>
          </a:p>
          <a:p>
            <a:pPr lvl="1"/>
            <a:r>
              <a:rPr lang="ko-KR" altLang="en-US" sz="1400" dirty="0" err="1"/>
              <a:t>박싱과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언박싱이</a:t>
            </a:r>
            <a:r>
              <a:rPr lang="ko-KR" altLang="en-US" sz="1400" dirty="0"/>
              <a:t> 발생하지 않음</a:t>
            </a:r>
            <a:r>
              <a:rPr lang="en-US" altLang="ko-KR" sz="1400" dirty="0"/>
              <a:t>.. </a:t>
            </a:r>
            <a:r>
              <a:rPr lang="ko-KR" altLang="en-US" sz="1400" b="1" dirty="0"/>
              <a:t>성능면에서 훨씬 좋음</a:t>
            </a:r>
            <a:r>
              <a:rPr lang="en-US" altLang="ko-KR" sz="1400" b="1" dirty="0"/>
              <a:t>.</a:t>
            </a:r>
            <a:r>
              <a:rPr lang="en-US" altLang="ko-KR" sz="1400" dirty="0"/>
              <a:t> </a:t>
            </a:r>
            <a:r>
              <a:rPr lang="ko-KR" altLang="en-US" sz="1400" dirty="0"/>
              <a:t>제네릭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콜렉션을</a:t>
            </a:r>
            <a:r>
              <a:rPr lang="ko-KR" altLang="en-US" sz="1400" dirty="0"/>
              <a:t> 사용하자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1554190" y="3624308"/>
            <a:ext cx="7608924" cy="13849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CopyArray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source,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target)  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int -&gt; double, string …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for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&lt;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source.Length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++)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target[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 = source[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290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일반화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08402"/>
            <a:ext cx="10515600" cy="5309286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데이터 형식을 일반화한 </a:t>
            </a:r>
            <a:r>
              <a:rPr lang="ko-KR" altLang="en-US" sz="1600" b="1" dirty="0" err="1"/>
              <a:t>메소드</a:t>
            </a:r>
            <a:endParaRPr lang="ko-KR" altLang="en-US" sz="1600" b="1" dirty="0"/>
          </a:p>
          <a:p>
            <a:r>
              <a:rPr lang="ko-KR" altLang="en-US" sz="1600" dirty="0"/>
              <a:t>선언 형식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메소드</a:t>
            </a:r>
            <a:r>
              <a:rPr lang="ko-KR" altLang="en-US" sz="1600" dirty="0"/>
              <a:t> 일반화 단계</a:t>
            </a:r>
          </a:p>
          <a:p>
            <a:pPr lvl="1"/>
            <a:r>
              <a:rPr lang="en-US" altLang="ko-KR" sz="1400" b="1" dirty="0"/>
              <a:t>&lt; T &gt;</a:t>
            </a:r>
            <a:r>
              <a:rPr lang="ko-KR" altLang="en-US" sz="1400" b="1" dirty="0"/>
              <a:t>를 이용</a:t>
            </a:r>
            <a:r>
              <a:rPr lang="ko-KR" altLang="en-US" sz="1400" dirty="0"/>
              <a:t>해 형식을 매개 변수로 넘겨준다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데이터 형식이 사용된 부분을 </a:t>
            </a:r>
            <a:r>
              <a:rPr lang="en-US" altLang="ko-KR" sz="1400" b="1" dirty="0"/>
              <a:t>T </a:t>
            </a:r>
            <a:r>
              <a:rPr lang="ko-KR" altLang="en-US" sz="1400" b="1" dirty="0"/>
              <a:t>기호</a:t>
            </a:r>
            <a:r>
              <a:rPr lang="ko-KR" altLang="en-US" sz="1400" dirty="0"/>
              <a:t>로 치환</a:t>
            </a:r>
            <a:r>
              <a:rPr lang="en-US" altLang="ko-KR" sz="1400" dirty="0"/>
              <a:t>.</a:t>
            </a:r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ko-KR" altLang="en-US" sz="1400" b="1" dirty="0"/>
              <a:t>메소드 호출 시</a:t>
            </a:r>
            <a:r>
              <a:rPr lang="ko-KR" altLang="en-US" sz="1400" dirty="0"/>
              <a:t> </a:t>
            </a:r>
            <a:r>
              <a:rPr lang="en-US" altLang="ko-KR" sz="1400" dirty="0"/>
              <a:t>&lt; &gt; </a:t>
            </a:r>
            <a:r>
              <a:rPr lang="ko-KR" altLang="en-US" sz="1400" dirty="0"/>
              <a:t>사이의 </a:t>
            </a:r>
            <a:r>
              <a:rPr lang="en-US" altLang="ko-KR" sz="1400" dirty="0"/>
              <a:t>T </a:t>
            </a:r>
            <a:r>
              <a:rPr lang="ko-KR" altLang="en-US" sz="1400" dirty="0"/>
              <a:t>대신에 형식의 이름 입력</a:t>
            </a:r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3605059" y="3628817"/>
            <a:ext cx="5732579" cy="13849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fr-F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CopyArray</a:t>
            </a:r>
            <a:r>
              <a:rPr lang="fr-FR" altLang="ko-KR" sz="1400" b="1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fr-FR" altLang="ko-KR" sz="1400" b="1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</a:t>
            </a:r>
            <a:r>
              <a:rPr lang="fr-FR" altLang="ko-KR" sz="1400" b="1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</a:t>
            </a:r>
            <a:r>
              <a:rPr lang="fr-F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fr-FR" altLang="ko-KR" sz="14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</a:t>
            </a:r>
            <a:r>
              <a:rPr lang="fr-F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source, </a:t>
            </a:r>
            <a:r>
              <a:rPr lang="fr-FR" altLang="ko-KR" sz="14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</a:t>
            </a:r>
            <a:r>
              <a:rPr lang="fr-F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target)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&lt;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source.Length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++)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target[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 = source[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05059" y="1708647"/>
            <a:ext cx="5732578" cy="95410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반환형식</a:t>
            </a:r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메소드이름</a:t>
            </a:r>
            <a:r>
              <a:rPr lang="en-US" altLang="ko-KR" sz="14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ko-KR" altLang="en-US" sz="14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형식매개변수</a:t>
            </a:r>
            <a:r>
              <a:rPr lang="en-US" altLang="ko-KR" sz="14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 </a:t>
            </a:r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매개변수 목록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14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53E836-6842-4E15-8ADB-2F90FACB5A84}"/>
              </a:ext>
            </a:extLst>
          </p:cNvPr>
          <p:cNvSpPr/>
          <p:nvPr/>
        </p:nvSpPr>
        <p:spPr>
          <a:xfrm>
            <a:off x="3605058" y="5566547"/>
            <a:ext cx="5732579" cy="7386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int[] source = {1,2,3};</a:t>
            </a:r>
          </a:p>
          <a:p>
            <a:r>
              <a:rPr lang="fr-F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int[] target = {0,0,0};</a:t>
            </a:r>
          </a:p>
          <a:p>
            <a:r>
              <a:rPr lang="fr-F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CopyArray</a:t>
            </a:r>
            <a:r>
              <a:rPr lang="fr-FR" altLang="ko-KR" sz="1400" b="1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fr-FR" altLang="ko-KR" sz="1400" b="1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fr-FR" altLang="ko-KR" sz="1400" b="1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</a:t>
            </a:r>
            <a:r>
              <a:rPr lang="fr-F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(source, target);    </a:t>
            </a:r>
            <a:r>
              <a:rPr lang="fr-FR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//&lt;int&gt; 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생략가능</a:t>
            </a:r>
            <a:endParaRPr lang="ko-KR" altLang="en-US" sz="14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24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일반화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dirty="0"/>
              <a:t>데이터 형식을 일반화한 </a:t>
            </a:r>
            <a:r>
              <a:rPr lang="ko-KR" altLang="en-US" sz="1600" b="1" dirty="0"/>
              <a:t>클래스</a:t>
            </a:r>
          </a:p>
          <a:p>
            <a:r>
              <a:rPr lang="ko-KR" altLang="en-US" sz="1600" dirty="0"/>
              <a:t>선언 형식</a:t>
            </a:r>
          </a:p>
          <a:p>
            <a:endParaRPr lang="en-US" altLang="ko-KR" sz="1600" dirty="0"/>
          </a:p>
          <a:p>
            <a:r>
              <a:rPr lang="ko-KR" altLang="en-US" sz="1600" dirty="0"/>
              <a:t>클래스 일반화 단계</a:t>
            </a:r>
          </a:p>
          <a:p>
            <a:pPr lvl="1"/>
            <a:r>
              <a:rPr lang="ko-KR" altLang="en-US" sz="1400" dirty="0"/>
              <a:t>데이터 형식은 다르나 기능은 같은 클래스를</a:t>
            </a:r>
            <a:r>
              <a:rPr lang="en-US" altLang="ko-KR" sz="1400" dirty="0"/>
              <a:t> </a:t>
            </a:r>
            <a:endParaRPr lang="ko-KR" altLang="en-US" sz="1400" dirty="0"/>
          </a:p>
          <a:p>
            <a:pPr lvl="1"/>
            <a:r>
              <a:rPr lang="ko-KR" altLang="en-US" sz="1400" b="1" dirty="0"/>
              <a:t>형식 매개 변수</a:t>
            </a:r>
            <a:r>
              <a:rPr lang="ko-KR" altLang="en-US" sz="1400" dirty="0"/>
              <a:t>를 이용해 일반화 클래스로 개선</a:t>
            </a:r>
          </a:p>
          <a:p>
            <a:pPr lvl="1"/>
            <a:r>
              <a:rPr lang="ko-KR" altLang="en-US" sz="1400" b="1" dirty="0"/>
              <a:t>객체 생성시</a:t>
            </a:r>
            <a:r>
              <a:rPr lang="ko-KR" altLang="en-US" sz="1400" dirty="0"/>
              <a:t> 입력 받은 형식으로 </a:t>
            </a:r>
            <a:r>
              <a:rPr lang="ko-KR" altLang="en-US" sz="1400" b="1" dirty="0"/>
              <a:t>치환</a:t>
            </a:r>
            <a:br>
              <a:rPr lang="ko-KR" altLang="en-US" sz="1600" dirty="0"/>
            </a:br>
            <a:endParaRPr lang="ko-KR" altLang="en-US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데모 예제 </a:t>
            </a:r>
            <a:r>
              <a:rPr lang="en-US" altLang="ko-KR" sz="1600" dirty="0"/>
              <a:t>- Generic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1476376" y="3914159"/>
            <a:ext cx="4324350" cy="181588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Array_Generic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T[] array;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GetElement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index) {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array[index];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38902" y="3976305"/>
            <a:ext cx="3933824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Array_Generic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Array_Generic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&gt;();</a:t>
            </a: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Array_Generic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Array_Generic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&gt;();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6" name="그림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477" y="1670480"/>
            <a:ext cx="38814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B8B53B-4FC3-4689-8848-F04035E38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136" y="2160799"/>
            <a:ext cx="5941664" cy="38997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2027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30585-0063-46B3-AF28-C6A93D835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B3742E-694D-487F-9098-C5B745E35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9B12C3-BF45-4469-9FF2-876FB3740D92}"/>
              </a:ext>
            </a:extLst>
          </p:cNvPr>
          <p:cNvSpPr txBox="1"/>
          <p:nvPr/>
        </p:nvSpPr>
        <p:spPr>
          <a:xfrm>
            <a:off x="838200" y="1205343"/>
            <a:ext cx="993387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ClassData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      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화살괄호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&lt;T&gt;  //T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형식매개변수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(Type </a:t>
            </a:r>
            <a:r>
              <a:rPr lang="en-US" altLang="ko-KR" sz="16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Parametor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 Value;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ClassData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(T value)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this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.Value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value;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클래스를 사용할 때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'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타입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을 지정한 후 사용한다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ClassData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wantedString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ClassData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"String"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ClassData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wantedInt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ClassData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&gt;(52273);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ClassData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wantedDouble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ClassData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&gt;(52.273);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wantedString.Value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wantedInt.Value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wantedDouble.Value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40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형식 매개 변수 </a:t>
            </a:r>
            <a:r>
              <a:rPr lang="ko-KR" altLang="en-US" dirty="0" err="1"/>
              <a:t>제약시키기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600" dirty="0"/>
              <a:t>제네릭 </a:t>
            </a:r>
            <a:r>
              <a:rPr lang="ko-KR" altLang="en-US" sz="1600" b="1" dirty="0"/>
              <a:t>타입 제약</a:t>
            </a:r>
            <a:r>
              <a:rPr lang="ko-KR" altLang="en-US" sz="1600" dirty="0"/>
              <a:t> </a:t>
            </a:r>
            <a:r>
              <a:rPr lang="en-US" altLang="ko-KR" sz="1600" dirty="0"/>
              <a:t>(Type Constraint) : </a:t>
            </a:r>
            <a:r>
              <a:rPr lang="ko-KR" altLang="en-US" sz="1600" dirty="0"/>
              <a:t>특정 조건을 갖춘 형식에만 대응하는 형식 매개 변수로 제한</a:t>
            </a:r>
          </a:p>
          <a:p>
            <a:r>
              <a:rPr lang="ko-KR" altLang="en-US" sz="1600" dirty="0"/>
              <a:t>형식 제약 문법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</a:rPr>
              <a:t>where</a:t>
            </a:r>
            <a:r>
              <a:rPr lang="en-US" altLang="ko-KR" sz="1600" dirty="0"/>
              <a:t> </a:t>
            </a:r>
            <a:r>
              <a:rPr lang="ko-KR" altLang="en-US" sz="1600" dirty="0"/>
              <a:t>형식 매개 변수 </a:t>
            </a:r>
            <a:r>
              <a:rPr lang="en-US" altLang="ko-KR" sz="1600" dirty="0"/>
              <a:t>: </a:t>
            </a:r>
            <a:r>
              <a:rPr lang="ko-KR" altLang="en-US" sz="1600" dirty="0"/>
              <a:t>제약조건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데모 예제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ConstraintsOnTypeParameters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593" y="2441472"/>
            <a:ext cx="7796062" cy="282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9008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58788" y="1376039"/>
            <a:ext cx="1026258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MyClass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where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T : </a:t>
            </a:r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		</a:t>
            </a:r>
            <a:r>
              <a:rPr lang="en-US" altLang="ko-KR" sz="16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T</a:t>
            </a:r>
            <a:r>
              <a:rPr lang="ko-KR" altLang="en-US" sz="16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는 </a:t>
            </a:r>
            <a:r>
              <a:rPr lang="en-US" altLang="ko-KR" sz="16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</a:t>
            </a:r>
            <a:r>
              <a:rPr lang="ko-KR" altLang="en-US" sz="16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타입</a:t>
            </a:r>
            <a:endParaRPr lang="ko-KR" altLang="en-US" sz="16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MyClass</a:t>
            </a:r>
            <a:r>
              <a:rPr lang="en-US" altLang="ko-KR" sz="16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&lt;T&gt;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where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T : </a:t>
            </a:r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		</a:t>
            </a:r>
            <a:r>
              <a:rPr lang="en-US" altLang="ko-KR" sz="16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T</a:t>
            </a:r>
            <a:r>
              <a:rPr lang="ko-KR" altLang="en-US" sz="16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는 </a:t>
            </a:r>
            <a:r>
              <a:rPr lang="en-US" altLang="ko-KR" sz="16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Reference </a:t>
            </a:r>
            <a:r>
              <a:rPr lang="ko-KR" altLang="en-US" sz="16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타입</a:t>
            </a:r>
            <a:endParaRPr lang="ko-KR" altLang="en-US" sz="16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MyClass</a:t>
            </a:r>
            <a:r>
              <a:rPr lang="en-US" altLang="ko-KR" sz="16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&lt;T&gt;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where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T : </a:t>
            </a:r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		</a:t>
            </a:r>
            <a:r>
              <a:rPr lang="en-US" altLang="ko-KR" sz="16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T</a:t>
            </a:r>
            <a:r>
              <a:rPr lang="ko-KR" altLang="en-US" sz="16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는 디폴트 </a:t>
            </a:r>
            <a:r>
              <a:rPr lang="ko-KR" altLang="en-US" sz="1600" dirty="0" err="1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생성자를</a:t>
            </a:r>
            <a:r>
              <a:rPr lang="ko-KR" altLang="en-US" sz="16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가져야 함</a:t>
            </a:r>
            <a:endParaRPr lang="ko-KR" altLang="en-US" sz="16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MyClass</a:t>
            </a:r>
            <a:r>
              <a:rPr lang="en-US" altLang="ko-KR" sz="16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&lt;T&gt;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where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T : 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MyBase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</a:t>
            </a:r>
            <a:r>
              <a:rPr lang="en-US" altLang="ko-KR" sz="16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T</a:t>
            </a:r>
            <a:r>
              <a:rPr lang="ko-KR" altLang="en-US" sz="16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는 </a:t>
            </a:r>
            <a:r>
              <a:rPr lang="en-US" altLang="ko-KR" sz="1600" dirty="0" err="1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MyBase</a:t>
            </a:r>
            <a:r>
              <a:rPr lang="ko-KR" altLang="en-US" sz="16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파생클래스이어야 함</a:t>
            </a:r>
            <a:endParaRPr lang="ko-KR" altLang="en-US" sz="16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MyClass</a:t>
            </a:r>
            <a:r>
              <a:rPr lang="en-US" altLang="ko-KR" sz="16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&lt;T&gt;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where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T : 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IComparable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16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T</a:t>
            </a:r>
            <a:r>
              <a:rPr lang="ko-KR" altLang="en-US" sz="16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는 </a:t>
            </a:r>
            <a:r>
              <a:rPr lang="en-US" altLang="ko-KR" sz="1600" dirty="0" err="1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IComparable</a:t>
            </a:r>
            <a:r>
              <a:rPr lang="en-US" altLang="ko-KR" sz="16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6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인터페이스를 가져야 함</a:t>
            </a:r>
            <a:endParaRPr lang="ko-KR" altLang="en-US" sz="16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EmployeeList</a:t>
            </a:r>
            <a:r>
              <a:rPr lang="en-US" altLang="ko-KR" sz="16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&lt;T&gt;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where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T : Employee, 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IEmployee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IComparable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&lt;T&gt;, </a:t>
            </a:r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lang="en-US" altLang="ko-KR" sz="16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좀 더 복잡한 제약들</a:t>
            </a:r>
            <a:endParaRPr lang="ko-KR" altLang="en-US" sz="16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R" altLang="en-US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MyClass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6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	</a:t>
            </a:r>
            <a:r>
              <a:rPr lang="en-US" altLang="ko-KR" sz="16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복수 타입 </a:t>
            </a:r>
            <a:r>
              <a:rPr lang="ko-KR" altLang="en-US" sz="1600" dirty="0" err="1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파라미터</a:t>
            </a:r>
            <a:r>
              <a:rPr lang="ko-KR" altLang="en-US" sz="16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제약</a:t>
            </a:r>
            <a:endParaRPr lang="ko-KR" altLang="en-US" sz="16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where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T : </a:t>
            </a:r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endParaRPr lang="en-US" altLang="ko-KR" sz="16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where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U : </a:t>
            </a:r>
            <a:r>
              <a:rPr lang="en-US" altLang="ko-KR" sz="1600" dirty="0" err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struct</a:t>
            </a:r>
            <a:endParaRPr lang="en-US" altLang="ko-KR" sz="16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2450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일반화 컬렉션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800" dirty="0"/>
              <a:t>컬렉션은 </a:t>
            </a:r>
            <a:r>
              <a:rPr lang="en-US" altLang="ko-KR" sz="1800" dirty="0">
                <a:solidFill>
                  <a:srgbClr val="0070C0"/>
                </a:solidFill>
              </a:rPr>
              <a:t>object </a:t>
            </a:r>
            <a:r>
              <a:rPr lang="ko-KR" altLang="en-US" sz="1800" dirty="0">
                <a:solidFill>
                  <a:srgbClr val="0070C0"/>
                </a:solidFill>
              </a:rPr>
              <a:t>형식</a:t>
            </a:r>
            <a:r>
              <a:rPr lang="ko-KR" altLang="en-US" sz="1800" dirty="0"/>
              <a:t>에 기반하기 때문에 태생적 </a:t>
            </a:r>
            <a:r>
              <a:rPr lang="ko-KR" altLang="en-US" sz="1800" b="1" dirty="0"/>
              <a:t>성능 문제</a:t>
            </a:r>
            <a:r>
              <a:rPr lang="ko-KR" altLang="en-US" sz="1800" dirty="0"/>
              <a:t> 내포</a:t>
            </a:r>
            <a:endParaRPr lang="en-US" altLang="ko-KR" sz="1800" dirty="0"/>
          </a:p>
          <a:p>
            <a:pPr lvl="1"/>
            <a:r>
              <a:rPr lang="ko-KR" altLang="en-US" sz="1600" dirty="0"/>
              <a:t>여러가지</a:t>
            </a:r>
            <a:r>
              <a:rPr lang="en-US" altLang="ko-KR" sz="1600" dirty="0"/>
              <a:t> </a:t>
            </a:r>
            <a:r>
              <a:rPr lang="ko-KR" altLang="en-US" sz="1600" dirty="0"/>
              <a:t>형식이 변경되면 </a:t>
            </a:r>
            <a:r>
              <a:rPr lang="en-US" altLang="ko-KR" sz="1600" dirty="0"/>
              <a:t>Boxing, Unboxing </a:t>
            </a:r>
            <a:r>
              <a:rPr lang="ko-KR" altLang="en-US" sz="1600" dirty="0"/>
              <a:t>으로 인해 느려짐</a:t>
            </a:r>
          </a:p>
          <a:p>
            <a:pPr lvl="1"/>
            <a:r>
              <a:rPr lang="ko-KR" altLang="en-US" sz="1600" dirty="0"/>
              <a:t>일반화 컬렉션으로 해결</a:t>
            </a:r>
          </a:p>
          <a:p>
            <a:pPr lvl="1"/>
            <a:r>
              <a:rPr lang="ko-KR" altLang="en-US" sz="1600" dirty="0"/>
              <a:t>인스턴스화</a:t>
            </a:r>
            <a:r>
              <a:rPr lang="en-US" altLang="ko-KR" sz="1600" dirty="0"/>
              <a:t> </a:t>
            </a:r>
            <a:r>
              <a:rPr lang="ko-KR" altLang="en-US" sz="1600" dirty="0"/>
              <a:t> 시 컬렉션에서 사용할 형식 결정</a:t>
            </a:r>
          </a:p>
          <a:p>
            <a:pPr lvl="1"/>
            <a:r>
              <a:rPr lang="ko-KR" altLang="en-US" sz="1600" dirty="0"/>
              <a:t>잘못된 형식의 객체를 담게 될 위험 회피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C#</a:t>
            </a:r>
            <a:r>
              <a:rPr lang="ko-KR" altLang="en-US" sz="1800" dirty="0"/>
              <a:t>은 제네릭을 이용해서 컬렉션을 구현해 놓음</a:t>
            </a:r>
            <a:endParaRPr lang="en-US" altLang="ko-KR" sz="1800" dirty="0"/>
          </a:p>
          <a:p>
            <a:pPr lvl="1"/>
            <a:r>
              <a:rPr lang="ko-KR" altLang="en-US" sz="1600" dirty="0"/>
              <a:t>제네릭 컬렉션으로 사용하자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r>
              <a:rPr lang="en-US" altLang="ko-KR" sz="1600" b="1" dirty="0" err="1"/>
              <a:t>System.Collections.Generic</a:t>
            </a:r>
            <a:r>
              <a:rPr lang="en-US" altLang="ko-KR" sz="1600" dirty="0"/>
              <a:t> </a:t>
            </a:r>
            <a:r>
              <a:rPr lang="ko-KR" altLang="en-US" sz="1600" dirty="0"/>
              <a:t>네임스페이스</a:t>
            </a:r>
          </a:p>
          <a:p>
            <a:pPr lvl="1"/>
            <a:r>
              <a:rPr lang="en-US" altLang="ko-KR" sz="1600" dirty="0">
                <a:solidFill>
                  <a:srgbClr val="0070C0"/>
                </a:solidFill>
              </a:rPr>
              <a:t>List</a:t>
            </a:r>
            <a:r>
              <a:rPr lang="en-US" altLang="ko-KR" sz="1600" dirty="0"/>
              <a:t>&lt;T&gt;</a:t>
            </a:r>
          </a:p>
          <a:p>
            <a:pPr lvl="1"/>
            <a:r>
              <a:rPr lang="en-US" altLang="ko-KR" sz="1600" dirty="0">
                <a:solidFill>
                  <a:srgbClr val="0070C0"/>
                </a:solidFill>
              </a:rPr>
              <a:t>Queue</a:t>
            </a:r>
            <a:r>
              <a:rPr lang="en-US" altLang="ko-KR" sz="1600" dirty="0"/>
              <a:t>&lt;T&gt;</a:t>
            </a:r>
          </a:p>
          <a:p>
            <a:pPr lvl="1"/>
            <a:r>
              <a:rPr lang="en-US" altLang="ko-KR" sz="1600" dirty="0">
                <a:solidFill>
                  <a:srgbClr val="0070C0"/>
                </a:solidFill>
              </a:rPr>
              <a:t>Stack</a:t>
            </a:r>
            <a:r>
              <a:rPr lang="en-US" altLang="ko-KR" sz="1600" dirty="0"/>
              <a:t>&lt;T&gt;</a:t>
            </a:r>
          </a:p>
          <a:p>
            <a:pPr lvl="1"/>
            <a:r>
              <a:rPr lang="en-US" altLang="ko-KR" sz="1600" dirty="0">
                <a:solidFill>
                  <a:srgbClr val="0070C0"/>
                </a:solidFill>
              </a:rPr>
              <a:t>Dictionary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TKey</a:t>
            </a:r>
            <a:r>
              <a:rPr lang="en-US" altLang="ko-KR" sz="1600" dirty="0"/>
              <a:t>, TValue&gt;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55473257"/>
      </p:ext>
    </p:extLst>
  </p:cSld>
  <p:clrMapOvr>
    <a:masterClrMapping/>
  </p:clrMapOvr>
</p:sld>
</file>

<file path=ppt/theme/theme1.xml><?xml version="1.0" encoding="utf-8"?>
<a:theme xmlns:a="http://schemas.openxmlformats.org/drawingml/2006/main" name="kd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dw" id="{C1412114-258B-484B-8A00-35B5F4A0C2DA}" vid="{909C6BD9-BAA5-464C-8317-02186A3BF4C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kdw</Template>
  <TotalTime>380</TotalTime>
  <Words>1797</Words>
  <Application>Microsoft Office PowerPoint</Application>
  <PresentationFormat>와이드스크린</PresentationFormat>
  <Paragraphs>285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D2Coding</vt:lpstr>
      <vt:lpstr>HY헤드라인M</vt:lpstr>
      <vt:lpstr>IM혜민 Bold</vt:lpstr>
      <vt:lpstr>맑은 고딕</vt:lpstr>
      <vt:lpstr>함초롬돋움</vt:lpstr>
      <vt:lpstr>함초롬바탕</vt:lpstr>
      <vt:lpstr>Arial</vt:lpstr>
      <vt:lpstr>Consolas</vt:lpstr>
      <vt:lpstr>Wingdings</vt:lpstr>
      <vt:lpstr>kdw</vt:lpstr>
      <vt:lpstr>C# 프로그래밍</vt:lpstr>
      <vt:lpstr>일반화 ( Generic )</vt:lpstr>
      <vt:lpstr>일반화 프로그래밍이란?</vt:lpstr>
      <vt:lpstr>일반화 메소드</vt:lpstr>
      <vt:lpstr>일반화 클래스</vt:lpstr>
      <vt:lpstr>예제</vt:lpstr>
      <vt:lpstr>형식 매개 변수 제약시키기</vt:lpstr>
      <vt:lpstr>예제</vt:lpstr>
      <vt:lpstr>일반화 컬렉션</vt:lpstr>
      <vt:lpstr>System.Collections.Generic</vt:lpstr>
      <vt:lpstr>예제</vt:lpstr>
      <vt:lpstr>foreach 가 가능한 객체 만들기</vt:lpstr>
      <vt:lpstr>yield</vt:lpstr>
      <vt:lpstr>foreach를 사용할 수 있는 일반화 클래스</vt:lpstr>
      <vt:lpstr>유니티 코루틴</vt:lpstr>
      <vt:lpstr>코루틴 </vt:lpstr>
      <vt:lpstr>코루틴과 스레드</vt:lpstr>
      <vt:lpstr>코루틴과 스레드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프로그래밍</dc:title>
  <dc:creator>kdw</dc:creator>
  <cp:lastModifiedBy>kdw</cp:lastModifiedBy>
  <cp:revision>92</cp:revision>
  <dcterms:created xsi:type="dcterms:W3CDTF">2020-12-29T09:04:30Z</dcterms:created>
  <dcterms:modified xsi:type="dcterms:W3CDTF">2024-05-01T04:33:31Z</dcterms:modified>
</cp:coreProperties>
</file>