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3" r:id="rId17"/>
    <p:sldId id="286" r:id="rId18"/>
    <p:sldId id="288" r:id="rId19"/>
    <p:sldId id="264" r:id="rId20"/>
    <p:sldId id="289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81" r:id="rId30"/>
    <p:sldId id="273" r:id="rId31"/>
    <p:sldId id="282" r:id="rId32"/>
    <p:sldId id="284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94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8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6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2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3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7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8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7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플랫폼과 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75954"/>
            <a:ext cx="6270523" cy="491163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플랫폼과 소프트웨어 플랫폼</a:t>
            </a:r>
          </a:p>
          <a:p>
            <a:endParaRPr lang="en-US" altLang="ko-KR" sz="1800" dirty="0"/>
          </a:p>
          <a:p>
            <a:r>
              <a:rPr lang="ko-KR" altLang="en-US" sz="1800" dirty="0"/>
              <a:t>플랫폼</a:t>
            </a:r>
            <a:r>
              <a:rPr lang="en-US" altLang="ko-KR" sz="1800" dirty="0"/>
              <a:t>(Platform)</a:t>
            </a:r>
          </a:p>
          <a:p>
            <a:pPr lvl="1"/>
            <a:r>
              <a:rPr lang="ko-KR" altLang="en-US" sz="1600" dirty="0"/>
              <a:t>소프트웨어 응용 프로그램의 실행에 사용되는 하드웨어와 소프트웨어의 집합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운영체제</a:t>
            </a:r>
            <a:r>
              <a:rPr lang="en-US" altLang="ko-KR" sz="1600" b="1" dirty="0"/>
              <a:t>(OS)</a:t>
            </a:r>
          </a:p>
          <a:p>
            <a:pPr lvl="1"/>
            <a:endParaRPr lang="ko-KR" altLang="en-US" sz="1800" dirty="0"/>
          </a:p>
          <a:p>
            <a:r>
              <a:rPr lang="ko-KR" altLang="en-US" sz="1800" dirty="0"/>
              <a:t>소프트웨어 플랫폼</a:t>
            </a:r>
          </a:p>
          <a:p>
            <a:pPr lvl="1"/>
            <a:r>
              <a:rPr lang="ko-KR" altLang="en-US" sz="1600" dirty="0"/>
              <a:t>운영체제 같은 </a:t>
            </a:r>
            <a:r>
              <a:rPr lang="ko-KR" altLang="en-US" sz="1600" b="1" dirty="0"/>
              <a:t>하드웨어 종속적인 플랫폼의 단점을 극복</a:t>
            </a:r>
            <a:endParaRPr lang="en-US" altLang="ko-KR" sz="1600" b="1" dirty="0"/>
          </a:p>
          <a:p>
            <a:pPr lvl="1"/>
            <a:r>
              <a:rPr lang="ko-KR" altLang="en-US" sz="1600" dirty="0"/>
              <a:t>중간 레고 블록 역할을 함</a:t>
            </a:r>
            <a:endParaRPr lang="en-US" altLang="ko-KR" sz="1600" dirty="0"/>
          </a:p>
          <a:p>
            <a:pPr lvl="1"/>
            <a:r>
              <a:rPr lang="ko-KR" altLang="en-US" sz="1600" dirty="0"/>
              <a:t>예 </a:t>
            </a:r>
            <a:r>
              <a:rPr lang="en-US" altLang="ko-KR" sz="1600" dirty="0"/>
              <a:t>: </a:t>
            </a:r>
            <a:r>
              <a:rPr lang="ko-KR" altLang="en-US" sz="1600" b="1" dirty="0">
                <a:solidFill>
                  <a:srgbClr val="0070C0"/>
                </a:solidFill>
              </a:rPr>
              <a:t>자바 가상 머신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액션스크립트</a:t>
            </a:r>
            <a:r>
              <a:rPr lang="en-US" altLang="ko-KR" sz="1600" dirty="0"/>
              <a:t>, </a:t>
            </a:r>
            <a:r>
              <a:rPr lang="ko-KR" altLang="en-US" sz="1600" b="1" dirty="0" err="1">
                <a:solidFill>
                  <a:srgbClr val="0070C0"/>
                </a:solidFill>
              </a:rPr>
              <a:t>닷넷</a:t>
            </a:r>
            <a:r>
              <a:rPr lang="ko-KR" altLang="en-US" sz="1600" b="1" dirty="0">
                <a:solidFill>
                  <a:srgbClr val="0070C0"/>
                </a:solidFill>
              </a:rPr>
              <a:t> 플랫폼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7830941" y="1375954"/>
            <a:ext cx="3375375" cy="4679848"/>
            <a:chOff x="5202070" y="1898830"/>
            <a:chExt cx="3375375" cy="46798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063" b="5294"/>
            <a:stretch/>
          </p:blipFill>
          <p:spPr>
            <a:xfrm>
              <a:off x="5202070" y="1898830"/>
              <a:ext cx="3285365" cy="445549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89294" b="4966"/>
            <a:stretch/>
          </p:blipFill>
          <p:spPr>
            <a:xfrm>
              <a:off x="6179714" y="6308648"/>
              <a:ext cx="2352726" cy="27003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10" t="40179" b="55450"/>
            <a:stretch/>
          </p:blipFill>
          <p:spPr>
            <a:xfrm>
              <a:off x="6224719" y="3988467"/>
              <a:ext cx="2352726" cy="205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42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플랫폼과 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닷넷</a:t>
            </a:r>
            <a:r>
              <a:rPr lang="ko-KR" altLang="en-US" sz="1800" dirty="0"/>
              <a:t> 플랫폼</a:t>
            </a:r>
          </a:p>
          <a:p>
            <a:pPr lvl="1"/>
            <a:r>
              <a:rPr lang="ko-KR" altLang="en-US" sz="1600" b="1" dirty="0"/>
              <a:t>마이크로소프트</a:t>
            </a:r>
            <a:r>
              <a:rPr lang="ko-KR" altLang="en-US" sz="1600" dirty="0"/>
              <a:t> 사가 만든 중간 레고 블록</a:t>
            </a:r>
            <a:r>
              <a:rPr lang="en-US" altLang="ko-KR" sz="1600" dirty="0"/>
              <a:t>, </a:t>
            </a:r>
            <a:r>
              <a:rPr lang="ko-KR" altLang="en-US" sz="1600" dirty="0"/>
              <a:t>플랫폼의 기본적인 발전 형태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/>
            <a:r>
              <a:rPr lang="ko-KR" altLang="en-US" sz="1600" dirty="0"/>
              <a:t>초기에는 윈도에서만 동작했지만</a:t>
            </a:r>
            <a:r>
              <a:rPr lang="en-US" altLang="ko-KR" sz="1600" dirty="0"/>
              <a:t>,</a:t>
            </a:r>
            <a:r>
              <a:rPr lang="ko-KR" altLang="en-US" sz="1600" dirty="0"/>
              <a:t> 현재는 마이크로소프트사가 활용할 수 있는 모든 프로그래밍 언어</a:t>
            </a:r>
            <a:r>
              <a:rPr lang="en-US" altLang="ko-KR" sz="1600" dirty="0"/>
              <a:t>(20</a:t>
            </a:r>
            <a:r>
              <a:rPr lang="ko-KR" altLang="en-US" sz="1600" dirty="0"/>
              <a:t>개 이상</a:t>
            </a:r>
            <a:r>
              <a:rPr lang="en-US" altLang="ko-KR" sz="1600" dirty="0"/>
              <a:t>)</a:t>
            </a:r>
            <a:r>
              <a:rPr lang="ko-KR" altLang="en-US" sz="1600" dirty="0"/>
              <a:t>를 연결 가능</a:t>
            </a:r>
          </a:p>
          <a:p>
            <a:pPr lvl="1"/>
            <a:r>
              <a:rPr lang="en-US" altLang="ko-KR" sz="1600" dirty="0"/>
              <a:t>C#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모노</a:t>
            </a:r>
            <a:r>
              <a:rPr lang="ko-KR" altLang="en-US" sz="1600" dirty="0"/>
              <a:t> 플랫폼이라는 소프트웨어 플랫폼 위에서도 동작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  <a:p>
            <a:r>
              <a:rPr lang="en-US" altLang="ko-KR" sz="1800" dirty="0"/>
              <a:t>C#</a:t>
            </a:r>
            <a:r>
              <a:rPr lang="ko-KR" altLang="en-US" sz="1800" dirty="0"/>
              <a:t>의 기타 활용</a:t>
            </a:r>
          </a:p>
          <a:p>
            <a:pPr lvl="1"/>
            <a:r>
              <a:rPr lang="ko-KR" altLang="en-US" sz="1600" dirty="0"/>
              <a:t>게임 프레임워크</a:t>
            </a:r>
            <a:r>
              <a:rPr lang="en-US" altLang="ko-KR" sz="1600" dirty="0"/>
              <a:t>(</a:t>
            </a:r>
            <a:r>
              <a:rPr lang="ko-KR" altLang="en-US" sz="1600" dirty="0"/>
              <a:t>게임 엔진</a:t>
            </a:r>
            <a:r>
              <a:rPr lang="en-US" altLang="ko-KR" sz="1600" dirty="0"/>
              <a:t>): </a:t>
            </a:r>
            <a:r>
              <a:rPr lang="ko-KR" altLang="en-US" sz="1600" b="1" dirty="0" err="1"/>
              <a:t>유니티</a:t>
            </a:r>
            <a:endParaRPr lang="ko-KR" altLang="en-US" sz="1600" b="1" dirty="0"/>
          </a:p>
          <a:p>
            <a:pPr lvl="1"/>
            <a:r>
              <a:rPr lang="ko-KR" altLang="en-US" sz="1600" dirty="0"/>
              <a:t>모바일 응용 프로그램 프레임워크</a:t>
            </a:r>
            <a:r>
              <a:rPr lang="en-US" altLang="ko-KR" sz="1600" dirty="0"/>
              <a:t>(</a:t>
            </a:r>
            <a:r>
              <a:rPr lang="ko-KR" altLang="en-US" sz="1600" dirty="0"/>
              <a:t>안드로이드와 아이폰</a:t>
            </a:r>
            <a:r>
              <a:rPr lang="en-US" altLang="ko-KR" sz="1600" dirty="0"/>
              <a:t>): </a:t>
            </a:r>
            <a:r>
              <a:rPr lang="en-US" altLang="ko-KR" sz="1600" dirty="0" err="1"/>
              <a:t>Xamarin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73" y="3322691"/>
            <a:ext cx="3814064" cy="1504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68" y="3322691"/>
            <a:ext cx="4700557" cy="1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3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라이브러리와 프레임워크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/>
              <a:t>라이브러리</a:t>
            </a:r>
          </a:p>
          <a:p>
            <a:pPr lvl="1"/>
            <a:r>
              <a:rPr lang="ko-KR" altLang="en-US" sz="1600" dirty="0"/>
              <a:t>코드를 쉽게 사용할 수 있게 미리 만들어준 코드 </a:t>
            </a:r>
          </a:p>
          <a:p>
            <a:pPr lvl="1"/>
            <a:r>
              <a:rPr lang="ko-KR" altLang="en-US" sz="1600" dirty="0"/>
              <a:t>프로그램 소프트웨어를 만들 때 사용하는 </a:t>
            </a:r>
            <a:r>
              <a:rPr lang="ko-KR" altLang="en-US" sz="1600" b="1" dirty="0"/>
              <a:t>클래스 또는 서브루틴의 집합</a:t>
            </a:r>
          </a:p>
          <a:p>
            <a:pPr lvl="1"/>
            <a:r>
              <a:rPr lang="ko-KR" altLang="en-US" sz="1600" dirty="0"/>
              <a:t>개발자가 사용해줘야만 하며</a:t>
            </a:r>
            <a:r>
              <a:rPr lang="en-US" altLang="ko-KR" sz="1600" dirty="0"/>
              <a:t>, </a:t>
            </a:r>
            <a:r>
              <a:rPr lang="ko-KR" altLang="en-US" sz="1600" dirty="0"/>
              <a:t>스스로는 아무것도 하지 못함</a:t>
            </a:r>
          </a:p>
          <a:p>
            <a:endParaRPr lang="ko-KR" altLang="en-US" sz="1800" dirty="0"/>
          </a:p>
          <a:p>
            <a:r>
              <a:rPr lang="ko-KR" altLang="en-US" sz="1800" b="1" dirty="0"/>
              <a:t>프레임워크</a:t>
            </a:r>
          </a:p>
          <a:p>
            <a:pPr lvl="1"/>
            <a:r>
              <a:rPr lang="ko-KR" altLang="en-US" sz="1600" dirty="0"/>
              <a:t>제어 역전</a:t>
            </a:r>
            <a:r>
              <a:rPr lang="en-US" altLang="ko-KR" sz="1600" dirty="0"/>
              <a:t>(Inversion of Control: </a:t>
            </a:r>
            <a:r>
              <a:rPr lang="en-US" altLang="ko-KR" sz="1600" dirty="0" err="1"/>
              <a:t>IoC</a:t>
            </a:r>
            <a:r>
              <a:rPr lang="en-US" altLang="ko-KR" sz="1600" dirty="0"/>
              <a:t>)</a:t>
            </a:r>
            <a:r>
              <a:rPr lang="ko-KR" altLang="en-US" sz="1600" dirty="0"/>
              <a:t>이 있는 대규모의 라이브러리 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닷넷프레임워크와</a:t>
            </a:r>
            <a:r>
              <a:rPr lang="ko-KR" altLang="en-US" sz="1100" dirty="0"/>
              <a:t> 구별</a:t>
            </a:r>
            <a:r>
              <a:rPr lang="en-US" altLang="ko-KR" sz="1100" dirty="0"/>
              <a:t>, </a:t>
            </a:r>
            <a:r>
              <a:rPr lang="ko-KR" altLang="en-US" sz="1100" dirty="0"/>
              <a:t>그건 제품명</a:t>
            </a:r>
            <a:r>
              <a:rPr lang="en-US" altLang="ko-KR" sz="1100" dirty="0"/>
              <a:t>)</a:t>
            </a:r>
            <a:endParaRPr lang="ko-KR" altLang="en-US" sz="1100" dirty="0"/>
          </a:p>
          <a:p>
            <a:pPr lvl="2"/>
            <a:r>
              <a:rPr lang="ko-KR" altLang="en-US" sz="1400" dirty="0"/>
              <a:t>제어 역전 </a:t>
            </a:r>
            <a:r>
              <a:rPr lang="en-US" altLang="ko-KR" sz="1400" dirty="0"/>
              <a:t>: </a:t>
            </a:r>
            <a:r>
              <a:rPr lang="ko-KR" altLang="en-US" sz="1400" dirty="0"/>
              <a:t>원래 개발자가 제어하던 코드를 프레임워크가 제어하는 것</a:t>
            </a:r>
          </a:p>
          <a:p>
            <a:pPr lvl="1"/>
            <a:r>
              <a:rPr lang="ko-KR" altLang="en-US" sz="1600" dirty="0"/>
              <a:t>프로그램의 초기화부터 종료까지의 </a:t>
            </a:r>
            <a:r>
              <a:rPr lang="ko-KR" altLang="en-US" sz="1600" b="1" dirty="0"/>
              <a:t>흐름을 직접 관리</a:t>
            </a:r>
          </a:p>
          <a:p>
            <a:pPr lvl="1"/>
            <a:r>
              <a:rPr lang="ko-KR" altLang="en-US" sz="1600" dirty="0"/>
              <a:t>기본 틀</a:t>
            </a:r>
            <a:r>
              <a:rPr lang="en-US" altLang="ko-KR" sz="1600" dirty="0"/>
              <a:t>(Framework)</a:t>
            </a:r>
            <a:r>
              <a:rPr lang="ko-KR" altLang="en-US" sz="1600" dirty="0"/>
              <a:t>을 모두 제공해주어 개발자는 개발에 집중 가능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유니티</a:t>
            </a:r>
            <a:r>
              <a:rPr lang="ko-KR" altLang="en-US" sz="1400" dirty="0"/>
              <a:t> 사용</a:t>
            </a:r>
            <a:r>
              <a:rPr lang="en-US" altLang="ko-KR" sz="1400" dirty="0"/>
              <a:t>. main()</a:t>
            </a:r>
            <a:r>
              <a:rPr lang="ko-KR" altLang="en-US" sz="1400" dirty="0"/>
              <a:t>이 없이</a:t>
            </a:r>
            <a:r>
              <a:rPr lang="en-US" altLang="ko-KR" sz="1400" dirty="0"/>
              <a:t>. Start(), Update() </a:t>
            </a:r>
            <a:r>
              <a:rPr lang="ko-KR" altLang="en-US" sz="1400" dirty="0"/>
              <a:t>사용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lvl="1"/>
            <a:r>
              <a:rPr lang="ko-KR" altLang="en-US" sz="1600" dirty="0"/>
              <a:t>현재는 “대규모의 라이브러리 </a:t>
            </a:r>
            <a:r>
              <a:rPr lang="en-US" altLang="ko-KR" sz="1600" dirty="0"/>
              <a:t>= </a:t>
            </a:r>
            <a:r>
              <a:rPr lang="ko-KR" altLang="en-US" sz="1600" dirty="0"/>
              <a:t>프레임워크” 로 많이 혼용</a:t>
            </a:r>
          </a:p>
          <a:p>
            <a:pPr lvl="2"/>
            <a:r>
              <a:rPr lang="ko-KR" altLang="en-US" sz="1400" dirty="0" err="1"/>
              <a:t>닷넷</a:t>
            </a:r>
            <a:r>
              <a:rPr lang="ko-KR" altLang="en-US" sz="1400" dirty="0"/>
              <a:t> 프레임워크는 </a:t>
            </a:r>
            <a:r>
              <a:rPr lang="ko-KR" altLang="en-US" sz="1400" dirty="0" err="1"/>
              <a:t>닷넷</a:t>
            </a:r>
            <a:r>
              <a:rPr lang="ko-KR" altLang="en-US" sz="1400" dirty="0"/>
              <a:t> 플랫폼과 클래스 라이브러리가 합쳐진 하나의 제품 이름</a:t>
            </a:r>
          </a:p>
        </p:txBody>
      </p:sp>
    </p:spTree>
    <p:extLst>
      <p:ext uri="{BB962C8B-B14F-4D97-AF65-F5344CB8AC3E}">
        <p14:creationId xmlns:p14="http://schemas.microsoft.com/office/powerpoint/2010/main" val="17600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으로 할 수 있는 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GUI </a:t>
            </a:r>
            <a:r>
              <a:rPr lang="ko-KR" altLang="en-US" sz="2000" dirty="0"/>
              <a:t>개발</a:t>
            </a:r>
          </a:p>
          <a:p>
            <a:pPr lvl="1"/>
            <a:r>
              <a:rPr lang="ko-KR" altLang="en-US" sz="1800" dirty="0"/>
              <a:t>윈도에서 작동하는 </a:t>
            </a:r>
            <a:r>
              <a:rPr lang="en-US" altLang="ko-KR" sz="1800" dirty="0"/>
              <a:t>GUI (Graphical User Interface) </a:t>
            </a:r>
            <a:r>
              <a:rPr lang="ko-KR" altLang="en-US" sz="1800" dirty="0"/>
              <a:t>프로그램 개발을 위한 윈도 폼과 </a:t>
            </a:r>
            <a:r>
              <a:rPr lang="en-US" altLang="ko-KR" sz="1800" dirty="0"/>
              <a:t>MPF </a:t>
            </a:r>
            <a:r>
              <a:rPr lang="ko-KR" altLang="en-US" sz="1800" dirty="0"/>
              <a:t>제공</a:t>
            </a:r>
          </a:p>
          <a:p>
            <a:pPr lvl="1"/>
            <a:r>
              <a:rPr lang="ko-KR" altLang="en-US" sz="1800" dirty="0"/>
              <a:t>윈도 폼 </a:t>
            </a:r>
            <a:r>
              <a:rPr lang="en-US" altLang="ko-KR" sz="1800" dirty="0"/>
              <a:t>(</a:t>
            </a:r>
            <a:r>
              <a:rPr lang="en-US" altLang="ko-KR" sz="1800" b="1" dirty="0"/>
              <a:t>Windows Form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C#</a:t>
            </a:r>
            <a:r>
              <a:rPr lang="ko-KR" altLang="en-US" sz="1600" dirty="0"/>
              <a:t>의 가장 기초 프레임워크로</a:t>
            </a:r>
            <a:r>
              <a:rPr lang="en-US" altLang="ko-KR" sz="1600" dirty="0"/>
              <a:t>, C++</a:t>
            </a:r>
            <a:r>
              <a:rPr lang="ko-KR" altLang="en-US" sz="1600" dirty="0"/>
              <a:t>를 사용한 윈도 개발</a:t>
            </a:r>
            <a:r>
              <a:rPr lang="en-US" altLang="ko-KR" sz="1600" dirty="0"/>
              <a:t>(Win32 API </a:t>
            </a:r>
            <a:r>
              <a:rPr lang="ko-KR" altLang="en-US" sz="1600" dirty="0"/>
              <a:t>또는 </a:t>
            </a:r>
            <a:r>
              <a:rPr lang="en-US" altLang="ko-KR" sz="1600" dirty="0"/>
              <a:t>MFC)</a:t>
            </a:r>
            <a:r>
              <a:rPr lang="ko-KR" altLang="en-US" sz="1600" dirty="0"/>
              <a:t>을 </a:t>
            </a:r>
            <a:r>
              <a:rPr lang="en-US" altLang="ko-KR" sz="1600" dirty="0"/>
              <a:t>C#</a:t>
            </a:r>
            <a:r>
              <a:rPr lang="ko-KR" altLang="en-US" sz="1600" dirty="0"/>
              <a:t>으로 옮겨 놓은 형태</a:t>
            </a:r>
          </a:p>
          <a:p>
            <a:pPr lvl="2"/>
            <a:r>
              <a:rPr lang="ko-KR" altLang="en-US" sz="1600" dirty="0"/>
              <a:t>개발자가 폼 디자이너 이용해 도구 상자에서 버튼이나 콤보 박스 등의 컨트롤을 윈도에 배치할 때마다 폼 디자이너가 프로그램의 </a:t>
            </a:r>
            <a:r>
              <a:rPr lang="en-US" altLang="ko-KR" sz="1600" dirty="0"/>
              <a:t>UI</a:t>
            </a:r>
            <a:r>
              <a:rPr lang="ko-KR" altLang="en-US" sz="1600" dirty="0"/>
              <a:t>를 표시하면서 뒤로는 </a:t>
            </a:r>
            <a:r>
              <a:rPr lang="en-US" altLang="ko-KR" sz="1600" dirty="0"/>
              <a:t>C# </a:t>
            </a:r>
            <a:r>
              <a:rPr lang="ko-KR" altLang="en-US" sz="1600" dirty="0"/>
              <a:t>코드를 자동으로 만들어 줌</a:t>
            </a:r>
          </a:p>
          <a:p>
            <a:pPr lvl="1"/>
            <a:r>
              <a:rPr lang="en-US" altLang="ko-KR" sz="1800" dirty="0"/>
              <a:t>WPF (Windows Presentation Foundation)</a:t>
            </a:r>
          </a:p>
          <a:p>
            <a:pPr lvl="2"/>
            <a:r>
              <a:rPr lang="ko-KR" altLang="en-US" sz="1600" dirty="0"/>
              <a:t>현대적인 개발 패턴 중에 </a:t>
            </a:r>
            <a:r>
              <a:rPr lang="en-US" altLang="ko-KR" sz="1600" dirty="0"/>
              <a:t>MVC </a:t>
            </a:r>
            <a:r>
              <a:rPr lang="ko-KR" altLang="en-US" sz="1600" dirty="0"/>
              <a:t>패턴과 </a:t>
            </a:r>
            <a:r>
              <a:rPr lang="en-US" altLang="ko-KR" sz="1600" dirty="0"/>
              <a:t>MVVM </a:t>
            </a:r>
            <a:r>
              <a:rPr lang="ko-KR" altLang="en-US" sz="1600" dirty="0"/>
              <a:t>패턴을 적용해 개발 생산성을 향상시킨 프레임워크</a:t>
            </a:r>
          </a:p>
          <a:p>
            <a:pPr lvl="2"/>
            <a:r>
              <a:rPr lang="en-US" altLang="ko-KR" sz="1600" dirty="0"/>
              <a:t>DirectX </a:t>
            </a:r>
            <a:r>
              <a:rPr lang="ko-KR" altLang="en-US" sz="1600" dirty="0"/>
              <a:t>등의 기능도 추가로 내장하여 </a:t>
            </a:r>
            <a:r>
              <a:rPr lang="en-US" altLang="ko-KR" sz="1600" dirty="0"/>
              <a:t>3D </a:t>
            </a:r>
            <a:r>
              <a:rPr lang="ko-KR" altLang="en-US" sz="1600" dirty="0"/>
              <a:t>그래픽까지 자체적으로 처리 가능</a:t>
            </a:r>
          </a:p>
        </p:txBody>
      </p:sp>
    </p:spTree>
    <p:extLst>
      <p:ext uri="{BB962C8B-B14F-4D97-AF65-F5344CB8AC3E}">
        <p14:creationId xmlns:p14="http://schemas.microsoft.com/office/powerpoint/2010/main" val="22608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으로 할 수 있는 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웹 개발</a:t>
            </a:r>
          </a:p>
          <a:p>
            <a:pPr lvl="1"/>
            <a:r>
              <a:rPr lang="en-US" altLang="ko-KR" sz="1800" dirty="0"/>
              <a:t>C#</a:t>
            </a:r>
            <a:r>
              <a:rPr lang="ko-KR" altLang="en-US" sz="1800" dirty="0"/>
              <a:t>이 가장 대표적으로 사용되는 부분</a:t>
            </a:r>
          </a:p>
          <a:p>
            <a:pPr lvl="1"/>
            <a:r>
              <a:rPr lang="ko-KR" altLang="en-US" sz="1800" dirty="0"/>
              <a:t>마이크로소프트 사는 </a:t>
            </a:r>
            <a:r>
              <a:rPr lang="en-US" altLang="ko-KR" sz="1800" dirty="0"/>
              <a:t>2</a:t>
            </a:r>
            <a:r>
              <a:rPr lang="ko-KR" altLang="en-US" sz="1800" dirty="0"/>
              <a:t>가지 프레임워크 지원</a:t>
            </a:r>
            <a:r>
              <a:rPr lang="en-US" altLang="ko-KR" sz="1800" dirty="0"/>
              <a:t>( ASP.NET </a:t>
            </a:r>
            <a:r>
              <a:rPr lang="ko-KR" altLang="en-US" sz="1800" dirty="0"/>
              <a:t>프레임워크와 </a:t>
            </a:r>
            <a:r>
              <a:rPr lang="en-US" altLang="ko-KR" sz="1800" dirty="0"/>
              <a:t>ASP.NET MVC )</a:t>
            </a:r>
          </a:p>
          <a:p>
            <a:pPr lvl="1"/>
            <a:endParaRPr lang="en-US" altLang="ko-KR" sz="1800" dirty="0"/>
          </a:p>
          <a:p>
            <a:r>
              <a:rPr lang="en-US" altLang="ko-KR" sz="2000" dirty="0" err="1"/>
              <a:t>IoT</a:t>
            </a:r>
            <a:r>
              <a:rPr lang="en-US" altLang="ko-KR" sz="2000" dirty="0"/>
              <a:t> </a:t>
            </a:r>
            <a:r>
              <a:rPr lang="ko-KR" altLang="en-US" sz="2000" dirty="0"/>
              <a:t>사물 인터넷 </a:t>
            </a:r>
            <a:r>
              <a:rPr lang="en-US" altLang="ko-KR" sz="2000" dirty="0"/>
              <a:t>(Internet of Things: </a:t>
            </a:r>
            <a:r>
              <a:rPr lang="en-US" altLang="ko-KR" sz="2000" dirty="0" err="1"/>
              <a:t>IoT</a:t>
            </a:r>
            <a:r>
              <a:rPr lang="en-US" altLang="ko-KR" sz="2000" dirty="0"/>
              <a:t>) </a:t>
            </a:r>
            <a:r>
              <a:rPr lang="ko-KR" altLang="en-US" sz="2000" dirty="0"/>
              <a:t>개발</a:t>
            </a:r>
          </a:p>
          <a:p>
            <a:pPr lvl="1"/>
            <a:r>
              <a:rPr lang="en-US" altLang="ko-KR" sz="1800" dirty="0"/>
              <a:t>C#</a:t>
            </a:r>
            <a:r>
              <a:rPr lang="ko-KR" altLang="en-US" sz="1800" dirty="0"/>
              <a:t>을 사용해 다양한 </a:t>
            </a:r>
            <a:r>
              <a:rPr lang="en-US" altLang="ko-KR" sz="1800" dirty="0" err="1"/>
              <a:t>IoT</a:t>
            </a:r>
            <a:r>
              <a:rPr lang="en-US" altLang="ko-KR" sz="1800" dirty="0"/>
              <a:t> </a:t>
            </a:r>
            <a:r>
              <a:rPr lang="ko-KR" altLang="en-US" sz="1800" dirty="0"/>
              <a:t>개발 가능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145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으로 할 수 있는 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게임 개발</a:t>
            </a:r>
          </a:p>
          <a:p>
            <a:pPr lvl="1"/>
            <a:r>
              <a:rPr lang="en-US" altLang="ko-KR" sz="1800" dirty="0"/>
              <a:t>C#</a:t>
            </a:r>
            <a:r>
              <a:rPr lang="ko-KR" altLang="en-US" sz="1800" dirty="0"/>
              <a:t>을 이용해 게임 클라이언트와 게임 서버 개발 가능</a:t>
            </a:r>
          </a:p>
          <a:p>
            <a:pPr lvl="1"/>
            <a:r>
              <a:rPr lang="ko-KR" altLang="en-US" sz="1800" dirty="0"/>
              <a:t>게임 클라이언트 개발</a:t>
            </a:r>
          </a:p>
          <a:p>
            <a:pPr lvl="2"/>
            <a:r>
              <a:rPr lang="ko-KR" altLang="en-US" sz="1600" dirty="0" err="1"/>
              <a:t>유니티</a:t>
            </a:r>
            <a:r>
              <a:rPr lang="ko-KR" altLang="en-US" sz="1600" dirty="0"/>
              <a:t> 엔진 개발로 </a:t>
            </a:r>
            <a:r>
              <a:rPr lang="en-US" altLang="ko-KR" sz="1600" dirty="0"/>
              <a:t>C#</a:t>
            </a:r>
            <a:r>
              <a:rPr lang="ko-KR" altLang="en-US" sz="1600" dirty="0"/>
              <a:t>으로 게임 클라이언트 개발 활성화</a:t>
            </a:r>
          </a:p>
          <a:p>
            <a:pPr lvl="2"/>
            <a:r>
              <a:rPr lang="ko-KR" altLang="en-US" sz="1600" dirty="0" err="1"/>
              <a:t>유니티는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모노</a:t>
            </a:r>
            <a:r>
              <a:rPr lang="ko-KR" altLang="en-US" sz="1600" dirty="0"/>
              <a:t> 플랫폼을 사용해 다양한 플랫폼에서 작동하는 게임 개발 가능</a:t>
            </a:r>
            <a:endParaRPr lang="en-US" altLang="ko-KR" sz="1600" dirty="0"/>
          </a:p>
          <a:p>
            <a:pPr lvl="1"/>
            <a:r>
              <a:rPr lang="ko-KR" altLang="en-US" sz="1800" dirty="0"/>
              <a:t>게임 서버 개발</a:t>
            </a:r>
          </a:p>
          <a:p>
            <a:pPr lvl="2"/>
            <a:r>
              <a:rPr lang="ko-KR" altLang="en-US" sz="1600" dirty="0"/>
              <a:t>간단한 모바일 게임 서버는 웹 서버처럼 개발</a:t>
            </a:r>
          </a:p>
          <a:p>
            <a:pPr lvl="2"/>
            <a:r>
              <a:rPr lang="ko-KR" altLang="en-US" sz="1600" dirty="0"/>
              <a:t>대규모 </a:t>
            </a:r>
            <a:r>
              <a:rPr lang="en-US" altLang="ko-KR" sz="1600" dirty="0"/>
              <a:t>MMORPG </a:t>
            </a:r>
            <a:r>
              <a:rPr lang="ko-KR" altLang="en-US" sz="1600" dirty="0"/>
              <a:t>게임 서버도 개발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6990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개발환경 설치</a:t>
            </a:r>
            <a:endParaRPr lang="en-US" altLang="ko-KR" sz="2000" dirty="0"/>
          </a:p>
          <a:p>
            <a:pPr lvl="1"/>
            <a:r>
              <a:rPr lang="en-US" altLang="ko-KR" sz="1600" dirty="0">
                <a:hlinkClick r:id="rId2"/>
              </a:rPr>
              <a:t>https://visualstudio.microsoft.com/ko/downloads/</a:t>
            </a:r>
            <a:endParaRPr lang="en-US" altLang="ko-KR" sz="1600" dirty="0"/>
          </a:p>
          <a:p>
            <a:pPr lvl="1"/>
            <a:r>
              <a:rPr lang="ko-KR" altLang="en-US" sz="1600" dirty="0"/>
              <a:t>커뮤니티 버전</a:t>
            </a:r>
            <a:r>
              <a:rPr lang="en-US" altLang="ko-KR" sz="1600" dirty="0"/>
              <a:t> </a:t>
            </a:r>
            <a:r>
              <a:rPr lang="ko-KR" altLang="en-US" sz="1600" dirty="0"/>
              <a:t>다운로드</a:t>
            </a:r>
            <a:endParaRPr lang="en-US" altLang="ko-KR" sz="1600" dirty="0"/>
          </a:p>
          <a:p>
            <a:pPr lvl="1"/>
            <a:r>
              <a:rPr lang="en-US" altLang="ko-KR" sz="1600" dirty="0"/>
              <a:t>.NET 5.0 SDK (2020)</a:t>
            </a:r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프로젝트 생성</a:t>
            </a:r>
            <a:endParaRPr lang="en-US" altLang="ko-KR" sz="2000" dirty="0"/>
          </a:p>
          <a:p>
            <a:pPr lvl="1"/>
            <a:r>
              <a:rPr lang="en-US" altLang="ko-KR" sz="1600" dirty="0"/>
              <a:t>C#, Windows, Console 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프로젝트 실행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빌드 및 실행파일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654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2EA5-1542-4841-BC40-F04296F2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BDC4D-A1B7-4781-ABA5-11FE4CE8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통합 개발 환경 </a:t>
            </a:r>
            <a:r>
              <a:rPr lang="en-US" altLang="ko-KR" sz="1800" dirty="0"/>
              <a:t>(Integrated Development Environment, IDE)</a:t>
            </a:r>
          </a:p>
          <a:p>
            <a:pPr lvl="1"/>
            <a:r>
              <a:rPr lang="ko-KR" altLang="en-US" sz="1600" dirty="0"/>
              <a:t>코딩</a:t>
            </a:r>
            <a:r>
              <a:rPr lang="en-US" altLang="ko-KR" sz="1600" dirty="0"/>
              <a:t>, </a:t>
            </a:r>
            <a:r>
              <a:rPr lang="ko-KR" altLang="en-US" sz="1600" dirty="0"/>
              <a:t>디버그</a:t>
            </a:r>
            <a:r>
              <a:rPr lang="en-US" altLang="ko-KR" sz="1600" dirty="0"/>
              <a:t>, </a:t>
            </a:r>
            <a:r>
              <a:rPr lang="ko-KR" altLang="en-US" sz="1600" dirty="0"/>
              <a:t>컴파일</a:t>
            </a:r>
            <a:r>
              <a:rPr lang="en-US" altLang="ko-KR" sz="1600" dirty="0"/>
              <a:t>, </a:t>
            </a:r>
            <a:r>
              <a:rPr lang="ko-KR" altLang="en-US" sz="1600" dirty="0"/>
              <a:t>배포 등 프로그램 개발에 관련된 모든 작업을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하나의 프로그램 안에서 처리하는 환경을 제공하는 소프트웨어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개발환경 설치</a:t>
            </a:r>
            <a:endParaRPr lang="en-US" altLang="ko-KR" sz="1800" dirty="0"/>
          </a:p>
          <a:p>
            <a:pPr lvl="1"/>
            <a:r>
              <a:rPr lang="en-US" altLang="ko-KR" sz="1600" dirty="0"/>
              <a:t>Visual Studio </a:t>
            </a:r>
            <a:r>
              <a:rPr lang="ko-KR" altLang="en-US" sz="1600" dirty="0"/>
              <a:t>검색</a:t>
            </a:r>
            <a:endParaRPr lang="en-US" altLang="ko-KR" sz="1600" dirty="0"/>
          </a:p>
          <a:p>
            <a:pPr lvl="1"/>
            <a:r>
              <a:rPr lang="en-US" altLang="ko-KR" sz="1600" dirty="0">
                <a:hlinkClick r:id="rId2"/>
              </a:rPr>
              <a:t>https://visualstudio.microsoft.com/ko/downloads/</a:t>
            </a:r>
            <a:endParaRPr lang="en-US" altLang="ko-KR" sz="1600" dirty="0"/>
          </a:p>
          <a:p>
            <a:pPr lvl="1"/>
            <a:r>
              <a:rPr lang="ko-KR" altLang="en-US" sz="1600" dirty="0"/>
              <a:t>커뮤니티 버전</a:t>
            </a:r>
            <a:endParaRPr lang="en-US" altLang="ko-KR" sz="1600" dirty="0"/>
          </a:p>
          <a:p>
            <a:pPr lvl="1"/>
            <a:r>
              <a:rPr lang="en-US" altLang="ko-KR" sz="1600" dirty="0"/>
              <a:t>Visual Studio Installer</a:t>
            </a:r>
            <a:r>
              <a:rPr lang="ko-KR" altLang="en-US" sz="1600" dirty="0"/>
              <a:t> 설치</a:t>
            </a:r>
            <a:r>
              <a:rPr lang="en-US" altLang="ko-KR" sz="1600"/>
              <a:t> 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로그인 계정</a:t>
            </a:r>
            <a:endParaRPr lang="en-US" altLang="ko-KR" sz="1800" dirty="0"/>
          </a:p>
          <a:p>
            <a:pPr lvl="1"/>
            <a:r>
              <a:rPr lang="ko-KR" altLang="en-US" sz="1400" dirty="0"/>
              <a:t>설치 및  </a:t>
            </a:r>
            <a:r>
              <a:rPr lang="en-US" altLang="ko-KR" sz="1400" dirty="0"/>
              <a:t>MS </a:t>
            </a:r>
            <a:r>
              <a:rPr lang="ko-KR" altLang="en-US" sz="1400" dirty="0"/>
              <a:t>계정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3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.NET </a:t>
            </a:r>
            <a:r>
              <a:rPr lang="ko-KR" altLang="en-US" sz="1800" dirty="0"/>
              <a:t>데스크톱 개발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프로젝트 생성</a:t>
            </a:r>
            <a:endParaRPr lang="en-US" altLang="ko-KR" sz="1800" dirty="0"/>
          </a:p>
          <a:p>
            <a:pPr lvl="1"/>
            <a:r>
              <a:rPr lang="en-US" altLang="ko-KR" sz="1600" dirty="0"/>
              <a:t>C#, windows, Console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r>
              <a:rPr lang="ko-KR" altLang="en-US" sz="1800" dirty="0"/>
              <a:t>코딩</a:t>
            </a:r>
            <a:endParaRPr lang="en-US" altLang="ko-KR" sz="1800" dirty="0"/>
          </a:p>
          <a:p>
            <a:pPr lvl="1"/>
            <a:r>
              <a:rPr lang="en-US" altLang="ko-KR" sz="1600" dirty="0"/>
              <a:t>C# </a:t>
            </a:r>
            <a:r>
              <a:rPr lang="ko-KR" altLang="en-US" sz="1600" dirty="0"/>
              <a:t>프로그래밍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r>
              <a:rPr lang="ko-KR" altLang="en-US" sz="1800" dirty="0"/>
              <a:t>빌드 및 실행파일</a:t>
            </a:r>
            <a:endParaRPr lang="en-US" altLang="ko-KR" sz="1800" dirty="0"/>
          </a:p>
          <a:p>
            <a:pPr lvl="1"/>
            <a:r>
              <a:rPr lang="ko-KR" altLang="en-US" sz="1600" dirty="0"/>
              <a:t>실행 파일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613" y="1385408"/>
            <a:ext cx="6921187" cy="49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54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ko-KR" altLang="en-US" dirty="0"/>
              <a:t>처음 만드는 </a:t>
            </a:r>
            <a:r>
              <a:rPr lang="en-US" altLang="ko-KR" dirty="0"/>
              <a:t>C#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Hello, World!</a:t>
            </a:r>
          </a:p>
          <a:p>
            <a:r>
              <a:rPr lang="en-US" altLang="ko-KR" sz="1600" dirty="0"/>
              <a:t>Step1: Visual Studio </a:t>
            </a:r>
            <a:r>
              <a:rPr lang="ko-KR" altLang="en-US" sz="1600" dirty="0"/>
              <a:t>실행</a:t>
            </a:r>
          </a:p>
          <a:p>
            <a:r>
              <a:rPr lang="en-US" altLang="ko-KR" sz="1600" dirty="0"/>
              <a:t>Step2: [</a:t>
            </a:r>
            <a:r>
              <a:rPr lang="ko-KR" altLang="en-US" sz="1600" dirty="0"/>
              <a:t>새 프로젝트</a:t>
            </a:r>
            <a:r>
              <a:rPr lang="en-US" altLang="ko-KR" sz="1600" dirty="0"/>
              <a:t>] </a:t>
            </a:r>
            <a:r>
              <a:rPr lang="ko-KR" altLang="en-US" sz="1600" dirty="0"/>
              <a:t>대화 상자 실행</a:t>
            </a:r>
          </a:p>
          <a:p>
            <a:r>
              <a:rPr lang="en-US" altLang="ko-KR" sz="1600" dirty="0"/>
              <a:t>Step3: </a:t>
            </a:r>
            <a:r>
              <a:rPr lang="en-US" altLang="ko-KR" sz="1600" dirty="0" err="1"/>
              <a:t>MyCSharp</a:t>
            </a:r>
            <a:r>
              <a:rPr lang="en-US" altLang="ko-KR" sz="1600" dirty="0"/>
              <a:t> </a:t>
            </a:r>
            <a:r>
              <a:rPr lang="ko-KR" altLang="en-US" sz="1600" dirty="0"/>
              <a:t>프로젝트 생성</a:t>
            </a:r>
          </a:p>
          <a:p>
            <a:r>
              <a:rPr lang="en-US" altLang="ko-KR" sz="1600" dirty="0"/>
              <a:t>Step4: </a:t>
            </a:r>
            <a:r>
              <a:rPr lang="ko-KR" altLang="en-US" sz="1600" dirty="0"/>
              <a:t>코드 편집기와 솔루션 탐색기</a:t>
            </a:r>
          </a:p>
          <a:p>
            <a:r>
              <a:rPr lang="en-US" altLang="ko-KR" sz="1600" dirty="0"/>
              <a:t>Step5: </a:t>
            </a:r>
            <a:r>
              <a:rPr lang="en-US" altLang="ko-KR" sz="1600" dirty="0" err="1"/>
              <a:t>HelloWorld.cs</a:t>
            </a:r>
            <a:r>
              <a:rPr lang="en-US" altLang="ko-KR" sz="1600" dirty="0"/>
              <a:t> </a:t>
            </a:r>
            <a:r>
              <a:rPr lang="ko-KR" altLang="en-US" sz="1600" dirty="0"/>
              <a:t>이름 변경</a:t>
            </a:r>
          </a:p>
          <a:p>
            <a:r>
              <a:rPr lang="en-US" altLang="ko-KR" sz="1600" dirty="0"/>
              <a:t>Step6: </a:t>
            </a:r>
            <a:r>
              <a:rPr lang="ko-KR" altLang="en-US" sz="1600" dirty="0"/>
              <a:t>소스 코드 작성</a:t>
            </a:r>
          </a:p>
          <a:p>
            <a:r>
              <a:rPr lang="en-US" altLang="ko-KR" sz="1600" dirty="0"/>
              <a:t>Step7: </a:t>
            </a:r>
            <a:r>
              <a:rPr lang="ko-KR" altLang="en-US" sz="1600" dirty="0"/>
              <a:t>컴파일 </a:t>
            </a:r>
            <a:r>
              <a:rPr lang="en-US" altLang="ko-KR" sz="1600" dirty="0"/>
              <a:t>( Control +F5 )</a:t>
            </a:r>
            <a:endParaRPr lang="ko-KR" altLang="en-US" sz="1600" dirty="0"/>
          </a:p>
          <a:p>
            <a:r>
              <a:rPr lang="en-US" altLang="ko-KR" sz="1600" dirty="0"/>
              <a:t>Step8: </a:t>
            </a:r>
            <a:r>
              <a:rPr lang="ko-KR" altLang="en-US" sz="1600" dirty="0"/>
              <a:t>컴파일 결과 확인 </a:t>
            </a:r>
            <a:r>
              <a:rPr lang="en-US" altLang="ko-KR" sz="1600" dirty="0"/>
              <a:t>( \bin\Debug )</a:t>
            </a:r>
            <a:endParaRPr lang="ko-KR" altLang="en-US" sz="1600" dirty="0"/>
          </a:p>
          <a:p>
            <a:r>
              <a:rPr lang="en-US" altLang="ko-KR" sz="1600" dirty="0"/>
              <a:t>Step9: </a:t>
            </a:r>
            <a:r>
              <a:rPr lang="ko-KR" altLang="en-US" sz="1600" dirty="0" err="1"/>
              <a:t>명령창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)</a:t>
            </a:r>
            <a:r>
              <a:rPr lang="ko-KR" altLang="en-US" sz="1600" dirty="0"/>
              <a:t>에서 실행 파일 위치로 이동</a:t>
            </a:r>
          </a:p>
          <a:p>
            <a:r>
              <a:rPr lang="en-US" altLang="ko-KR" sz="1600" dirty="0"/>
              <a:t>Step10: HelloWorld </a:t>
            </a:r>
            <a:r>
              <a:rPr lang="ko-KR" altLang="en-US" sz="1600" dirty="0"/>
              <a:t>애플리케이션 실행</a:t>
            </a:r>
          </a:p>
        </p:txBody>
      </p:sp>
    </p:spTree>
    <p:extLst>
      <p:ext uri="{BB962C8B-B14F-4D97-AF65-F5344CB8AC3E}">
        <p14:creationId xmlns:p14="http://schemas.microsoft.com/office/powerpoint/2010/main" val="41539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프로그래밍 언어의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컴퓨터의 시작</a:t>
            </a:r>
            <a:r>
              <a:rPr lang="en-US" altLang="ko-KR" sz="1600" dirty="0"/>
              <a:t>, </a:t>
            </a:r>
            <a:r>
              <a:rPr lang="ko-KR" altLang="en-US" sz="1600" dirty="0"/>
              <a:t>프로그래밍의 시작</a:t>
            </a:r>
          </a:p>
          <a:p>
            <a:endParaRPr lang="en-US" altLang="ko-KR" sz="1600" dirty="0"/>
          </a:p>
          <a:p>
            <a:r>
              <a:rPr lang="ko-KR" altLang="en-US" sz="1600" dirty="0"/>
              <a:t>최초의 컴퓨터</a:t>
            </a:r>
            <a:r>
              <a:rPr lang="en-US" altLang="ko-KR" sz="1600" dirty="0"/>
              <a:t>, ENIAC</a:t>
            </a:r>
          </a:p>
          <a:p>
            <a:pPr lvl="1"/>
            <a:r>
              <a:rPr lang="ko-KR" altLang="en-US" sz="1600" dirty="0"/>
              <a:t>프로그램 </a:t>
            </a:r>
            <a:r>
              <a:rPr lang="en-US" altLang="ko-KR" sz="1600" dirty="0"/>
              <a:t>- </a:t>
            </a:r>
            <a:r>
              <a:rPr lang="ko-KR" altLang="en-US" sz="1600" dirty="0"/>
              <a:t>전기배선 </a:t>
            </a:r>
          </a:p>
          <a:p>
            <a:pPr lvl="1"/>
            <a:r>
              <a:rPr lang="ko-KR" altLang="en-US" sz="1600" dirty="0"/>
              <a:t>프로그래밍 </a:t>
            </a:r>
            <a:r>
              <a:rPr lang="en-US" altLang="ko-KR" sz="1600" dirty="0"/>
              <a:t>- </a:t>
            </a:r>
            <a:r>
              <a:rPr lang="ko-KR" altLang="en-US" sz="1600" dirty="0"/>
              <a:t>전기 배선 교체 작업</a:t>
            </a:r>
          </a:p>
          <a:p>
            <a:endParaRPr lang="en-US" altLang="ko-KR" sz="1600" dirty="0"/>
          </a:p>
          <a:p>
            <a:r>
              <a:rPr lang="en-US" altLang="ko-KR" sz="1600" dirty="0"/>
              <a:t>EDVAC, 1951</a:t>
            </a:r>
            <a:r>
              <a:rPr lang="ko-KR" altLang="en-US" sz="1600" dirty="0"/>
              <a:t>년</a:t>
            </a:r>
          </a:p>
          <a:p>
            <a:pPr lvl="1"/>
            <a:r>
              <a:rPr lang="ko-KR" altLang="en-US" sz="1600" dirty="0"/>
              <a:t>존 폰 </a:t>
            </a:r>
            <a:r>
              <a:rPr lang="ko-KR" altLang="en-US" sz="1600" dirty="0" err="1"/>
              <a:t>노이만</a:t>
            </a:r>
            <a:r>
              <a:rPr lang="en-US" altLang="ko-KR" sz="1600" dirty="0"/>
              <a:t> – </a:t>
            </a:r>
            <a:r>
              <a:rPr lang="ko-KR" altLang="en-US" sz="1600" dirty="0"/>
              <a:t>프로그램 내장 방식</a:t>
            </a:r>
          </a:p>
          <a:p>
            <a:pPr lvl="1"/>
            <a:r>
              <a:rPr lang="ko-KR" altLang="en-US" sz="1600" dirty="0"/>
              <a:t>현대 컴퓨터의 조상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어셈블리어</a:t>
            </a:r>
            <a:r>
              <a:rPr lang="ko-KR" altLang="en-US" sz="1600" dirty="0"/>
              <a:t>의 탄생</a:t>
            </a:r>
          </a:p>
          <a:p>
            <a:pPr lvl="1"/>
            <a:r>
              <a:rPr lang="ko-KR" altLang="en-US" sz="1600" dirty="0"/>
              <a:t>프로그래밍 언어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37798" y="3394489"/>
            <a:ext cx="4316002" cy="289310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proc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ax, @data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ds, ax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ah, 9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dx, offset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hello_message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21h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mov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ax, 4C00h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21h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main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endp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7798" y="1564275"/>
            <a:ext cx="4316002" cy="135421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0101 0001 0000 0000 0000 0111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0101 0001 0000 0000 0000 1000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0000 0000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0100 1000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0110 1001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44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82166-B982-4336-94BA-C5C3CE9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최상위 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611F6-2F82-495A-B129-92F956DB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22" y="1205344"/>
            <a:ext cx="10515600" cy="51295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888ED-AE22-4692-BA68-1D7B66101C6C}"/>
              </a:ext>
            </a:extLst>
          </p:cNvPr>
          <p:cNvSpPr txBox="1"/>
          <p:nvPr/>
        </p:nvSpPr>
        <p:spPr>
          <a:xfrm>
            <a:off x="847078" y="1205344"/>
            <a:ext cx="10497844" cy="528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.NET 6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부터는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템플릿을 사용하는 새 프로젝트가 이전 버전과는 다른 코드를 생성합니다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최상위 문은 컴파일러가 기본 프로그램의 네임스페이스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메서드 요소를 생성함을 의미합니다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See https://aka.ms/new-console-template for more information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.Net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6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이전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---------------------------------------------------------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System;</a:t>
            </a: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Application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70C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9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첫 번째 프로그램 뜯어보기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38200" y="1375954"/>
            <a:ext cx="105156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System;			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// System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//namespace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System.Console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  	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System.Console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//static class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MyCSharp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프로젝트 이름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HelloWorld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[]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프로그램 실행이 시작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args.Length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== 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사용법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: HelloWorld.exe &lt;</a:t>
            </a:r>
            <a:r>
              <a:rPr lang="ko-KR" altLang="en-US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&gt;"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    WriteLine(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"Hello, {0}!"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[0]);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Hello, World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를 프롬프트에 출력</a:t>
            </a:r>
            <a:endParaRPr lang="ko-KR" altLang="en-US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5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using System;</a:t>
            </a:r>
            <a:endParaRPr lang="en-US" altLang="ko-KR" sz="1600" dirty="0"/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using</a:t>
            </a:r>
          </a:p>
          <a:p>
            <a:pPr lvl="2"/>
            <a:r>
              <a:rPr lang="en-US" altLang="ko-KR" sz="1600" dirty="0"/>
              <a:t>C# </a:t>
            </a:r>
            <a:r>
              <a:rPr lang="ko-KR" altLang="en-US" sz="1600" dirty="0"/>
              <a:t>키워드</a:t>
            </a:r>
            <a:r>
              <a:rPr lang="en-US" altLang="ko-KR" sz="1600" dirty="0"/>
              <a:t>, </a:t>
            </a:r>
            <a:r>
              <a:rPr lang="ko-KR" altLang="en-US" sz="1600" dirty="0"/>
              <a:t>네임스페이스 사용 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r>
              <a:rPr lang="en-US" altLang="ko-KR" sz="1600" dirty="0"/>
              <a:t>System</a:t>
            </a:r>
          </a:p>
          <a:p>
            <a:pPr lvl="2"/>
            <a:r>
              <a:rPr lang="ko-KR" altLang="en-US" sz="1600" dirty="0"/>
              <a:t>기본 클래스의 네임스페이스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pPr lvl="1"/>
            <a:r>
              <a:rPr lang="ko-KR" altLang="en-US" sz="1600" dirty="0"/>
              <a:t>세미콜론</a:t>
            </a:r>
            <a:r>
              <a:rPr lang="en-US" altLang="ko-KR" sz="1600" dirty="0"/>
              <a:t>(;)</a:t>
            </a:r>
          </a:p>
          <a:p>
            <a:pPr lvl="2"/>
            <a:r>
              <a:rPr lang="ko-KR" altLang="en-US" sz="1600" dirty="0"/>
              <a:t>문장의 끝</a:t>
            </a:r>
          </a:p>
          <a:p>
            <a:pPr lvl="2"/>
            <a:r>
              <a:rPr lang="en-US" altLang="ko-KR" sz="1600" dirty="0"/>
              <a:t>Visual Basic - </a:t>
            </a:r>
            <a:r>
              <a:rPr lang="ko-KR" altLang="en-US" sz="1600" dirty="0"/>
              <a:t>줄 바꿈</a:t>
            </a:r>
          </a:p>
        </p:txBody>
      </p:sp>
    </p:spTree>
    <p:extLst>
      <p:ext uri="{BB962C8B-B14F-4D97-AF65-F5344CB8AC3E}">
        <p14:creationId xmlns:p14="http://schemas.microsoft.com/office/powerpoint/2010/main" val="44585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static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using static </a:t>
            </a:r>
            <a:r>
              <a:rPr lang="en-US" altLang="ko-KR" sz="2000" dirty="0" err="1"/>
              <a:t>System.Console</a:t>
            </a:r>
            <a:r>
              <a:rPr lang="en-US" altLang="ko-KR" sz="2000" dirty="0"/>
              <a:t>;</a:t>
            </a:r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using static</a:t>
            </a:r>
          </a:p>
          <a:p>
            <a:pPr lvl="2"/>
            <a:r>
              <a:rPr lang="ko-KR" altLang="en-US" sz="1600" dirty="0"/>
              <a:t>데이터 형식의 정적 멤버 사용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System.Console.WriteLine</a:t>
            </a:r>
            <a:r>
              <a:rPr lang="en-US" altLang="ko-KR" sz="1600" dirty="0"/>
              <a:t>(“”) -&gt; WriteLine(“”);</a:t>
            </a:r>
          </a:p>
          <a:p>
            <a:pPr lvl="2"/>
            <a:endParaRPr lang="ko-KR" altLang="en-US" sz="1600" dirty="0"/>
          </a:p>
          <a:p>
            <a:pPr lvl="1"/>
            <a:r>
              <a:rPr lang="en-US" altLang="ko-KR" sz="1600" dirty="0"/>
              <a:t>Console </a:t>
            </a:r>
            <a:r>
              <a:rPr lang="ko-KR" altLang="en-US" sz="1600" dirty="0"/>
              <a:t>클래스의 대표적인 정적 멤버</a:t>
            </a:r>
          </a:p>
          <a:p>
            <a:pPr lvl="2"/>
            <a:r>
              <a:rPr lang="en-US" altLang="ko-KR" sz="1600" dirty="0"/>
              <a:t>Write(), </a:t>
            </a:r>
            <a:r>
              <a:rPr lang="en-US" altLang="ko-KR" sz="1600" dirty="0" err="1"/>
              <a:t>WriteLine</a:t>
            </a:r>
            <a:r>
              <a:rPr lang="en-US" altLang="ko-KR" sz="1600" dirty="0"/>
              <a:t>(), Read(), </a:t>
            </a:r>
            <a:r>
              <a:rPr lang="en-US" altLang="ko-KR" sz="1600" dirty="0" err="1"/>
              <a:t>ReadLine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0048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namespace </a:t>
            </a:r>
            <a:r>
              <a:rPr lang="en-US" altLang="ko-KR" sz="2000" dirty="0" err="1"/>
              <a:t>MyCSharp</a:t>
            </a:r>
            <a:r>
              <a:rPr lang="en-US" altLang="ko-KR" sz="2000" dirty="0"/>
              <a:t> {  }</a:t>
            </a:r>
          </a:p>
          <a:p>
            <a:endParaRPr lang="en-US" altLang="ko-KR" sz="1600" dirty="0"/>
          </a:p>
          <a:p>
            <a:pPr lvl="1"/>
            <a:r>
              <a:rPr lang="ko-KR" altLang="en-US" sz="1600" dirty="0"/>
              <a:t>네임스페이스</a:t>
            </a:r>
          </a:p>
          <a:p>
            <a:pPr lvl="2"/>
            <a:r>
              <a:rPr lang="ko-KR" altLang="en-US" sz="1600" dirty="0"/>
              <a:t>성격</a:t>
            </a:r>
            <a:r>
              <a:rPr lang="en-US" altLang="ko-KR" sz="1600" dirty="0"/>
              <a:t>, </a:t>
            </a:r>
            <a:r>
              <a:rPr lang="ko-KR" altLang="en-US" sz="1600" dirty="0"/>
              <a:t>하는 일이 비슷한 형식을 하나의 이름으로 그룹화</a:t>
            </a:r>
          </a:p>
          <a:p>
            <a:pPr lvl="1"/>
            <a:r>
              <a:rPr lang="en-US" altLang="ko-KR" sz="1600" dirty="0"/>
              <a:t>.NET </a:t>
            </a:r>
            <a:r>
              <a:rPr lang="ko-KR" altLang="en-US" sz="1600" dirty="0"/>
              <a:t>프레임워크 라이브러리</a:t>
            </a:r>
          </a:p>
          <a:p>
            <a:pPr lvl="2"/>
            <a:r>
              <a:rPr lang="en-US" altLang="ko-KR" sz="1600" dirty="0"/>
              <a:t>System.IO</a:t>
            </a:r>
          </a:p>
          <a:p>
            <a:pPr lvl="2"/>
            <a:r>
              <a:rPr lang="en-US" altLang="ko-KR" sz="1600" dirty="0" err="1"/>
              <a:t>System.Printing</a:t>
            </a:r>
            <a:endParaRPr lang="en-US" altLang="ko-KR" sz="1600" dirty="0"/>
          </a:p>
          <a:p>
            <a:pPr lvl="1"/>
            <a:r>
              <a:rPr lang="ko-KR" altLang="en-US" sz="1600" dirty="0"/>
              <a:t>네임스페이스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21596" y="4507058"/>
            <a:ext cx="6096000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이름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구조체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인터페이스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altLang="ko-KR" sz="2000" dirty="0"/>
              <a:t>class HelloWorld{ }</a:t>
            </a:r>
          </a:p>
          <a:p>
            <a:endParaRPr lang="en-US" altLang="ko-KR" sz="1600" dirty="0"/>
          </a:p>
          <a:p>
            <a:pPr lvl="1"/>
            <a:r>
              <a:rPr lang="ko-KR" altLang="en-US" sz="1600" dirty="0"/>
              <a:t>클래스</a:t>
            </a:r>
          </a:p>
          <a:p>
            <a:pPr lvl="2"/>
            <a:r>
              <a:rPr lang="en-US" altLang="ko-KR" sz="1600" dirty="0"/>
              <a:t>C# </a:t>
            </a:r>
            <a:r>
              <a:rPr lang="ko-KR" altLang="en-US" sz="1600" dirty="0"/>
              <a:t>프로그램을 구성하는 기본 단위  </a:t>
            </a:r>
          </a:p>
          <a:p>
            <a:pPr lvl="2"/>
            <a:r>
              <a:rPr lang="ko-KR" altLang="en-US" sz="1600" dirty="0"/>
              <a:t>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변수</a:t>
            </a:r>
            <a:r>
              <a:rPr lang="en-US" altLang="ko-KR" sz="1600" dirty="0"/>
              <a:t>)</a:t>
            </a:r>
            <a:r>
              <a:rPr lang="ko-KR" altLang="en-US" sz="1600" dirty="0"/>
              <a:t>와 데이터 처리 기능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</a:t>
            </a:r>
            <a:endParaRPr lang="en-US" altLang="ko-KR" sz="1600" dirty="0"/>
          </a:p>
          <a:p>
            <a:pPr lvl="1"/>
            <a:r>
              <a:rPr lang="en-US" altLang="ko-KR" sz="1600" dirty="0"/>
              <a:t>C#</a:t>
            </a:r>
            <a:r>
              <a:rPr lang="ko-KR" altLang="en-US" sz="1600" dirty="0"/>
              <a:t>의 ‘</a:t>
            </a:r>
            <a:r>
              <a:rPr lang="en-US" altLang="ko-KR" sz="1600" dirty="0"/>
              <a:t>{‘</a:t>
            </a:r>
            <a:r>
              <a:rPr lang="ko-KR" altLang="en-US" sz="1600" dirty="0"/>
              <a:t>와 ‘</a:t>
            </a:r>
            <a:r>
              <a:rPr lang="en-US" altLang="ko-KR" sz="1600" dirty="0"/>
              <a:t>}’</a:t>
            </a:r>
          </a:p>
          <a:p>
            <a:pPr lvl="2"/>
            <a:r>
              <a:rPr lang="ko-KR" altLang="en-US" sz="1600" dirty="0"/>
              <a:t>코드 블록</a:t>
            </a:r>
          </a:p>
          <a:p>
            <a:pPr lvl="1"/>
            <a:r>
              <a:rPr lang="ko-KR" altLang="en-US" sz="1600" dirty="0"/>
              <a:t>클래스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05548" y="4575438"/>
            <a:ext cx="6096000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클래스이름</a:t>
            </a:r>
            <a:endParaRPr lang="ko-KR" altLang="en-US" sz="1600" dirty="0">
              <a:solidFill>
                <a:srgbClr val="2B91A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맴버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// </a:t>
            </a:r>
            <a:r>
              <a:rPr lang="ko-KR" altLang="en-US" sz="2000" dirty="0"/>
              <a:t>프로그램 실행이 시작</a:t>
            </a:r>
          </a:p>
          <a:p>
            <a:endParaRPr lang="ko-KR" altLang="en-US" sz="1600" dirty="0"/>
          </a:p>
          <a:p>
            <a:pPr lvl="1"/>
            <a:r>
              <a:rPr lang="en-US" altLang="ko-KR" sz="1600" dirty="0"/>
              <a:t>C#</a:t>
            </a:r>
            <a:r>
              <a:rPr lang="ko-KR" altLang="en-US" sz="1600" dirty="0"/>
              <a:t>의 주석</a:t>
            </a:r>
          </a:p>
          <a:p>
            <a:pPr lvl="2"/>
            <a:r>
              <a:rPr lang="ko-KR" altLang="en-US" sz="1600" dirty="0"/>
              <a:t>소스 코드 안에 기록하는 메모</a:t>
            </a:r>
          </a:p>
          <a:p>
            <a:pPr lvl="2"/>
            <a:r>
              <a:rPr lang="ko-KR" altLang="en-US" sz="1600" dirty="0"/>
              <a:t>컴파일러는 주석을 처리하지 않음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한 줄 주석  </a:t>
            </a:r>
            <a:r>
              <a:rPr lang="en-US" altLang="ko-KR" sz="1600" dirty="0"/>
              <a:t>:   //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여러 줄 주석  </a:t>
            </a:r>
            <a:r>
              <a:rPr lang="en-US" altLang="ko-KR" sz="1600" dirty="0"/>
              <a:t>:   /* */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4977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    }</a:t>
            </a:r>
          </a:p>
          <a:p>
            <a:endParaRPr lang="en-US" altLang="ko-KR" sz="1600" dirty="0"/>
          </a:p>
          <a:p>
            <a:pPr lvl="1"/>
            <a:r>
              <a:rPr lang="ko-KR" altLang="en-US" sz="1600" dirty="0" err="1"/>
              <a:t>메소드</a:t>
            </a:r>
            <a:endParaRPr lang="ko-KR" altLang="en-US" sz="1600" dirty="0"/>
          </a:p>
          <a:p>
            <a:pPr lvl="2"/>
            <a:r>
              <a:rPr lang="en-US" altLang="ko-KR" sz="1600" dirty="0"/>
              <a:t>C </a:t>
            </a:r>
            <a:r>
              <a:rPr lang="ko-KR" altLang="en-US" sz="1600" dirty="0"/>
              <a:t>프로그래밍 언어 </a:t>
            </a:r>
            <a:r>
              <a:rPr lang="en-US" altLang="ko-KR" sz="1600" dirty="0"/>
              <a:t>-</a:t>
            </a:r>
            <a:r>
              <a:rPr lang="ko-KR" altLang="en-US" sz="1600" dirty="0"/>
              <a:t> 함수</a:t>
            </a:r>
          </a:p>
          <a:p>
            <a:pPr lvl="2"/>
            <a:r>
              <a:rPr lang="ko-KR" altLang="en-US" sz="1600" dirty="0"/>
              <a:t>객체 지향 프로그래밍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</a:t>
            </a:r>
          </a:p>
          <a:p>
            <a:pPr lvl="2"/>
            <a:r>
              <a:rPr lang="ko-KR" altLang="en-US" sz="1600" dirty="0"/>
              <a:t>입력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) - </a:t>
            </a:r>
            <a:r>
              <a:rPr lang="ko-KR" altLang="en-US" sz="1600" dirty="0"/>
              <a:t>계산 </a:t>
            </a:r>
            <a:r>
              <a:rPr lang="en-US" altLang="ko-KR" sz="1600" dirty="0"/>
              <a:t>-</a:t>
            </a:r>
            <a:r>
              <a:rPr lang="ko-KR" altLang="en-US" sz="1600" dirty="0"/>
              <a:t> 출력 </a:t>
            </a:r>
            <a:r>
              <a:rPr lang="en-US" altLang="ko-KR" sz="1600" dirty="0"/>
              <a:t>(</a:t>
            </a:r>
            <a:r>
              <a:rPr lang="ko-KR" altLang="en-US" sz="1600" dirty="0"/>
              <a:t>객체</a:t>
            </a:r>
            <a:r>
              <a:rPr lang="en-US" altLang="ko-KR" sz="1600" dirty="0"/>
              <a:t>)</a:t>
            </a:r>
          </a:p>
          <a:p>
            <a:pPr lvl="2"/>
            <a:endParaRPr lang="en-US" altLang="ko-KR" sz="1600" dirty="0"/>
          </a:p>
          <a:p>
            <a:pPr lvl="1"/>
            <a:r>
              <a:rPr lang="ko-KR" altLang="en-US" sz="1600" dirty="0" err="1"/>
              <a:t>진입점</a:t>
            </a:r>
            <a:r>
              <a:rPr lang="ko-KR" altLang="en-US" sz="1600" dirty="0"/>
              <a:t> </a:t>
            </a:r>
            <a:r>
              <a:rPr lang="en-US" altLang="ko-KR" sz="1600" dirty="0"/>
              <a:t>(Entry Point)</a:t>
            </a:r>
          </a:p>
          <a:p>
            <a:pPr lvl="2"/>
            <a:r>
              <a:rPr lang="ko-KR" altLang="en-US" sz="1600" dirty="0"/>
              <a:t>특별한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, Main</a:t>
            </a:r>
          </a:p>
          <a:p>
            <a:pPr lvl="2"/>
            <a:r>
              <a:rPr lang="ko-KR" altLang="en-US" sz="1600" dirty="0"/>
              <a:t>프로그램 시작 시 실행</a:t>
            </a:r>
          </a:p>
          <a:p>
            <a:pPr lvl="2"/>
            <a:r>
              <a:rPr lang="en-US" altLang="ko-KR" sz="1600" dirty="0"/>
              <a:t>Main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종료 시 프로그램 종료</a:t>
            </a:r>
          </a:p>
          <a:p>
            <a:pPr lvl="2"/>
            <a:r>
              <a:rPr lang="ko-KR" altLang="en-US" sz="1600" dirty="0"/>
              <a:t>프로그램 실행 시 매개 변수 입력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2754553"/>
            <a:ext cx="4056184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한정자 반환형 </a:t>
            </a:r>
            <a:r>
              <a:rPr lang="ko-KR" alt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메소드이름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 </a:t>
            </a:r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매개변수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코드 </a:t>
            </a:r>
            <a:r>
              <a:rPr lang="en-US" altLang="ko-KR" sz="1600" dirty="0">
                <a:solidFill>
                  <a:srgbClr val="008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83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if(</a:t>
            </a:r>
            <a:r>
              <a:rPr lang="en-US" altLang="ko-KR" sz="2000" dirty="0" err="1"/>
              <a:t>args.Length</a:t>
            </a:r>
            <a:r>
              <a:rPr lang="en-US" altLang="ko-KR" sz="2000" dirty="0"/>
              <a:t>==0) {   }</a:t>
            </a:r>
          </a:p>
          <a:p>
            <a:endParaRPr lang="en-US" altLang="ko-KR" sz="1600" dirty="0"/>
          </a:p>
          <a:p>
            <a:pPr lvl="1"/>
            <a:r>
              <a:rPr lang="ko-KR" altLang="en-US" sz="1600" dirty="0"/>
              <a:t>매개변수 입력이 필요한 프로그램</a:t>
            </a:r>
          </a:p>
          <a:p>
            <a:pPr lvl="1"/>
            <a:r>
              <a:rPr lang="en-US" altLang="ko-KR" sz="1600" dirty="0"/>
              <a:t>if </a:t>
            </a:r>
            <a:r>
              <a:rPr lang="ko-KR" altLang="en-US" sz="1600" dirty="0"/>
              <a:t>문</a:t>
            </a:r>
          </a:p>
          <a:p>
            <a:pPr lvl="2"/>
            <a:r>
              <a:rPr lang="ko-KR" altLang="en-US" sz="1600" dirty="0"/>
              <a:t>조건을 평가해 프로그램의 흐름 제어</a:t>
            </a:r>
          </a:p>
          <a:p>
            <a:pPr lvl="2"/>
            <a:r>
              <a:rPr lang="ko-KR" altLang="en-US" sz="1600" dirty="0"/>
              <a:t>목록의 길이 검사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args.Length</a:t>
            </a:r>
            <a:r>
              <a:rPr lang="en-US" altLang="ko-KR" sz="1600" dirty="0"/>
              <a:t>==0)</a:t>
            </a:r>
          </a:p>
          <a:p>
            <a:pPr lvl="1"/>
            <a:r>
              <a:rPr lang="en-US" altLang="ko-KR" sz="1600" dirty="0"/>
              <a:t>Return</a:t>
            </a:r>
          </a:p>
          <a:p>
            <a:pPr lvl="2"/>
            <a:r>
              <a:rPr lang="ko-KR" altLang="en-US" sz="1600" dirty="0" err="1"/>
              <a:t>호출자에게</a:t>
            </a:r>
            <a:r>
              <a:rPr lang="ko-KR" altLang="en-US" sz="1600" dirty="0"/>
              <a:t> 메서드 실행 결과 반환</a:t>
            </a:r>
          </a:p>
          <a:p>
            <a:pPr lvl="2"/>
            <a:r>
              <a:rPr lang="en-US" altLang="ko-KR" sz="1600" dirty="0"/>
              <a:t>Main </a:t>
            </a:r>
            <a:r>
              <a:rPr lang="ko-KR" altLang="en-US" sz="1600" dirty="0"/>
              <a:t>메서드 종료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29152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완성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자동 완성 기능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인텔리센스</a:t>
            </a:r>
            <a:r>
              <a:rPr lang="en-US" altLang="ko-KR" sz="1800" dirty="0"/>
              <a:t>,</a:t>
            </a:r>
            <a:r>
              <a:rPr lang="en-US" altLang="ko-KR" sz="1800" dirty="0" err="1"/>
              <a:t>Intellisense</a:t>
            </a:r>
            <a:r>
              <a:rPr lang="en-US" altLang="ko-KR" sz="1800" dirty="0"/>
              <a:t>)</a:t>
            </a:r>
            <a:r>
              <a:rPr lang="ko-KR" altLang="en-US" sz="1800" dirty="0"/>
              <a:t>과 보조 기능</a:t>
            </a:r>
          </a:p>
          <a:p>
            <a:r>
              <a:rPr lang="ko-KR" altLang="en-US" sz="1800" dirty="0"/>
              <a:t>코드 입력 시 </a:t>
            </a:r>
            <a:r>
              <a:rPr lang="en-US" altLang="ko-KR" sz="1800" b="1" dirty="0"/>
              <a:t>Ctrl + Space</a:t>
            </a:r>
            <a:r>
              <a:rPr lang="en-US" altLang="ko-KR" sz="1800" dirty="0"/>
              <a:t> </a:t>
            </a:r>
            <a:r>
              <a:rPr lang="ko-KR" altLang="en-US" sz="1800" dirty="0"/>
              <a:t>단축키 누르면 자동 완성 기능이 실행</a:t>
            </a:r>
          </a:p>
          <a:p>
            <a:pPr lvl="1"/>
            <a:r>
              <a:rPr lang="ko-KR" altLang="en-US" sz="1400" dirty="0"/>
              <a:t>현재 위치에서 사용할 수 있는 코드가 뜨고</a:t>
            </a:r>
            <a:r>
              <a:rPr lang="en-US" altLang="ko-KR" sz="1400" dirty="0"/>
              <a:t>, </a:t>
            </a:r>
            <a:r>
              <a:rPr lang="ko-KR" altLang="en-US" sz="1400" dirty="0"/>
              <a:t>메서드를 사용할 때는 해당 메서드와 관련된 설명이 뜸</a:t>
            </a:r>
            <a:endParaRPr lang="en-US" altLang="ko-KR" sz="1400" dirty="0"/>
          </a:p>
          <a:p>
            <a:r>
              <a:rPr lang="ko-KR" altLang="en-US" sz="1800" dirty="0"/>
              <a:t>코드 </a:t>
            </a:r>
            <a:r>
              <a:rPr lang="ko-KR" altLang="en-US" sz="1800" dirty="0" err="1"/>
              <a:t>입력시</a:t>
            </a:r>
            <a:r>
              <a:rPr lang="ko-KR" altLang="en-US" sz="1800" dirty="0"/>
              <a:t> </a:t>
            </a:r>
            <a:r>
              <a:rPr lang="en-US" altLang="ko-KR" sz="1800" b="1" dirty="0"/>
              <a:t>Tap</a:t>
            </a:r>
            <a:r>
              <a:rPr lang="en-US" altLang="ko-KR" sz="1800" dirty="0"/>
              <a:t> </a:t>
            </a:r>
            <a:r>
              <a:rPr lang="ko-KR" altLang="en-US" sz="1800" dirty="0"/>
              <a:t>활용</a:t>
            </a:r>
            <a:endParaRPr lang="en-US" altLang="ko-KR" sz="1800" dirty="0"/>
          </a:p>
          <a:p>
            <a:pPr lvl="1"/>
            <a:r>
              <a:rPr lang="en-US" altLang="ko-KR" sz="1600" b="1" dirty="0" err="1"/>
              <a:t>cw</a:t>
            </a:r>
            <a:r>
              <a:rPr lang="en-US" altLang="ko-KR" sz="1600" b="1" dirty="0"/>
              <a:t> Tap </a:t>
            </a:r>
            <a:r>
              <a:rPr lang="en-US" altLang="ko-KR" sz="1600" b="1" dirty="0" err="1"/>
              <a:t>Tap</a:t>
            </a:r>
            <a:r>
              <a:rPr lang="en-US" altLang="ko-KR" sz="1600" b="1" dirty="0"/>
              <a:t>, if Tap </a:t>
            </a:r>
            <a:r>
              <a:rPr lang="en-US" altLang="ko-KR" sz="1600" b="1" dirty="0" err="1"/>
              <a:t>Tap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Alt + Enter,  Ctrl + .  </a:t>
            </a:r>
            <a:r>
              <a:rPr lang="ko-KR" altLang="en-US" sz="1600" b="1" dirty="0"/>
              <a:t>등</a:t>
            </a:r>
            <a:endParaRPr lang="en-US" altLang="ko-KR" sz="1800" dirty="0"/>
          </a:p>
          <a:p>
            <a:r>
              <a:rPr lang="ko-KR" altLang="en-US" sz="1800" dirty="0"/>
              <a:t>컴파일 전 오류 수정</a:t>
            </a:r>
            <a:endParaRPr lang="en-US" altLang="ko-KR" sz="1800" dirty="0"/>
          </a:p>
          <a:p>
            <a:r>
              <a:rPr lang="ko-KR" altLang="en-US" sz="1800" dirty="0"/>
              <a:t>오류발생 및 디버깅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Visual Studio </a:t>
            </a:r>
            <a:r>
              <a:rPr lang="ko-KR" altLang="en-US" sz="1800" dirty="0"/>
              <a:t>단축키</a:t>
            </a:r>
            <a:endParaRPr lang="en-US" altLang="ko-KR" sz="1800" dirty="0"/>
          </a:p>
          <a:p>
            <a:r>
              <a:rPr lang="ko-KR" altLang="en-US" sz="1800" dirty="0"/>
              <a:t>코딩을</a:t>
            </a:r>
            <a:r>
              <a:rPr lang="en-US" altLang="ko-KR" sz="1800" dirty="0"/>
              <a:t> </a:t>
            </a:r>
            <a:r>
              <a:rPr lang="ko-KR" altLang="en-US" sz="1800" dirty="0"/>
              <a:t>위한 </a:t>
            </a:r>
            <a:r>
              <a:rPr lang="ko-KR" altLang="en-US" sz="1800" dirty="0">
                <a:solidFill>
                  <a:srgbClr val="C00000"/>
                </a:solidFill>
              </a:rPr>
              <a:t>폰트</a:t>
            </a:r>
            <a:r>
              <a:rPr lang="ko-KR" altLang="en-US" sz="1800" dirty="0"/>
              <a:t> 설정 </a:t>
            </a:r>
            <a:r>
              <a:rPr lang="en-US" altLang="ko-KR" sz="1800" dirty="0"/>
              <a:t>-  </a:t>
            </a:r>
            <a:r>
              <a:rPr lang="ko-KR" altLang="en-US" sz="1800" dirty="0"/>
              <a:t>도구</a:t>
            </a:r>
            <a:r>
              <a:rPr lang="en-US" altLang="ko-KR" sz="1800" dirty="0"/>
              <a:t>/ </a:t>
            </a:r>
            <a:r>
              <a:rPr lang="ko-KR" altLang="en-US" sz="1800" dirty="0"/>
              <a:t>옵션</a:t>
            </a:r>
            <a:r>
              <a:rPr lang="en-US" altLang="ko-KR" sz="1800" dirty="0"/>
              <a:t>/ </a:t>
            </a:r>
            <a:r>
              <a:rPr lang="ko-KR" altLang="en-US" sz="1800" dirty="0"/>
              <a:t>환경</a:t>
            </a:r>
            <a:r>
              <a:rPr lang="en-US" altLang="ko-KR" sz="1800" dirty="0"/>
              <a:t>/ </a:t>
            </a:r>
            <a:r>
              <a:rPr lang="ko-KR" altLang="en-US" sz="1800" dirty="0"/>
              <a:t>글꼴 및 색 </a:t>
            </a:r>
            <a:r>
              <a:rPr lang="en-US" altLang="ko-KR" sz="1800" dirty="0"/>
              <a:t>/ </a:t>
            </a:r>
            <a:r>
              <a:rPr lang="en-US" altLang="ko-KR" sz="1800" dirty="0" err="1"/>
              <a:t>consolas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34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Fotran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포트란</a:t>
            </a:r>
            <a:r>
              <a:rPr lang="ko-KR" altLang="en-US" sz="1600" dirty="0"/>
              <a:t>의 탄생</a:t>
            </a:r>
          </a:p>
          <a:p>
            <a:pPr lvl="1"/>
            <a:r>
              <a:rPr lang="ko-KR" altLang="en-US" sz="1600" dirty="0"/>
              <a:t>트랜지스터와 마이크로 칩의 등장</a:t>
            </a:r>
          </a:p>
          <a:p>
            <a:pPr lvl="1"/>
            <a:r>
              <a:rPr lang="ko-KR" altLang="en-US" sz="1600" dirty="0"/>
              <a:t>어려운 프로그래밍 환경의 도전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r>
              <a:rPr lang="ko-KR" altLang="en-US" sz="1600" b="1" dirty="0"/>
              <a:t>포트란</a:t>
            </a:r>
            <a:r>
              <a:rPr lang="ko-KR" altLang="en-US" sz="1600" dirty="0"/>
              <a:t>의 등장</a:t>
            </a:r>
          </a:p>
          <a:p>
            <a:pPr lvl="1"/>
            <a:r>
              <a:rPr lang="ko-KR" altLang="en-US" sz="1600" dirty="0"/>
              <a:t>사람 언어에 가까운 프로그래밍 언어</a:t>
            </a:r>
          </a:p>
          <a:p>
            <a:pPr lvl="1"/>
            <a:r>
              <a:rPr lang="en-US" altLang="ko-KR" sz="1600" dirty="0"/>
              <a:t>IBM John Backus</a:t>
            </a:r>
          </a:p>
          <a:p>
            <a:pPr lvl="1"/>
            <a:r>
              <a:rPr lang="ko-KR" altLang="en-US" sz="1600" dirty="0"/>
              <a:t>연구소와 과학 기술자 중심의 인기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1600" dirty="0"/>
              <a:t>컴파일러와 인터프리터</a:t>
            </a:r>
            <a:endParaRPr lang="en-US" altLang="ko-KR" sz="1600" dirty="0"/>
          </a:p>
          <a:p>
            <a:pPr lvl="1"/>
            <a:r>
              <a:rPr lang="ko-KR" altLang="en-US" sz="1600" dirty="0"/>
              <a:t>컴파일</a:t>
            </a:r>
            <a:r>
              <a:rPr lang="en-US" altLang="ko-KR" sz="1600" dirty="0"/>
              <a:t>: </a:t>
            </a:r>
            <a:r>
              <a:rPr lang="ko-KR" altLang="en-US" sz="1600" dirty="0"/>
              <a:t>런타임 이전에 기계어로 프로그래밍 언어를 변환하는 방식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인터프릿</a:t>
            </a:r>
            <a:r>
              <a:rPr lang="en-US" altLang="ko-KR" sz="1600" dirty="0"/>
              <a:t>: </a:t>
            </a:r>
            <a:r>
              <a:rPr lang="ko-KR" altLang="en-US" sz="1600" dirty="0"/>
              <a:t>런타임 이후에 </a:t>
            </a:r>
            <a:r>
              <a:rPr lang="en-US" altLang="ko-KR" sz="1600" dirty="0"/>
              <a:t>Row </a:t>
            </a:r>
            <a:r>
              <a:rPr lang="ko-KR" altLang="en-US" sz="1600" dirty="0"/>
              <a:t>단위로 해석</a:t>
            </a:r>
            <a:r>
              <a:rPr lang="en-US" altLang="ko-KR" sz="1600" dirty="0"/>
              <a:t>(Interpret) </a:t>
            </a:r>
            <a:r>
              <a:rPr lang="ko-KR" altLang="en-US" sz="1600" dirty="0"/>
              <a:t>하며 프로그램을 구동시키는 방식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7035501" y="2908441"/>
            <a:ext cx="4318299" cy="92333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 HelloWorld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print*,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World!"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end program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02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/>
              <a:t>CLR</a:t>
            </a:r>
            <a:r>
              <a:rPr lang="ko-KR" altLang="en-US" sz="1800" dirty="0"/>
              <a:t>에 대하여</a:t>
            </a:r>
          </a:p>
          <a:p>
            <a:r>
              <a:rPr lang="en-US" altLang="ko-KR" sz="1800" dirty="0"/>
              <a:t>Common Language Runtime</a:t>
            </a:r>
          </a:p>
          <a:p>
            <a:pPr lvl="1"/>
            <a:r>
              <a:rPr lang="en-US" altLang="ko-KR" sz="1600" dirty="0"/>
              <a:t>C#</a:t>
            </a:r>
            <a:r>
              <a:rPr lang="ko-KR" altLang="en-US" sz="1600" dirty="0"/>
              <a:t>으로 만든 프로그램의 실행 환경</a:t>
            </a:r>
          </a:p>
          <a:p>
            <a:pPr lvl="1"/>
            <a:r>
              <a:rPr lang="ko-KR" altLang="en-US" sz="1600" dirty="0"/>
              <a:t>중간 언어를 통한 다중 언어 지원</a:t>
            </a:r>
          </a:p>
          <a:p>
            <a:pPr lvl="1"/>
            <a:r>
              <a:rPr lang="ko-KR" altLang="en-US" sz="1600" dirty="0"/>
              <a:t>플랫폼 최적화된 코드 생성</a:t>
            </a:r>
          </a:p>
          <a:p>
            <a:endParaRPr lang="en-US" altLang="ko-KR" sz="1800" dirty="0"/>
          </a:p>
          <a:p>
            <a:r>
              <a:rPr lang="en-US" altLang="ko-KR" sz="1800" dirty="0"/>
              <a:t>C# </a:t>
            </a:r>
            <a:r>
              <a:rPr lang="ko-KR" altLang="en-US" sz="1800" dirty="0"/>
              <a:t>코드의 여정</a:t>
            </a:r>
          </a:p>
          <a:p>
            <a:pPr lvl="1"/>
            <a:r>
              <a:rPr lang="en-US" altLang="ko-KR" sz="1600" dirty="0"/>
              <a:t>C# </a:t>
            </a:r>
            <a:r>
              <a:rPr lang="ko-KR" altLang="en-US" sz="1600" dirty="0"/>
              <a:t>컴파일러</a:t>
            </a:r>
          </a:p>
          <a:p>
            <a:pPr lvl="1"/>
            <a:r>
              <a:rPr lang="en-US" altLang="ko-KR" sz="1600" dirty="0"/>
              <a:t>IL(Intermediate Language) </a:t>
            </a:r>
            <a:r>
              <a:rPr lang="ko-KR" altLang="en-US" sz="1600" dirty="0"/>
              <a:t>파일</a:t>
            </a:r>
          </a:p>
          <a:p>
            <a:pPr lvl="1"/>
            <a:r>
              <a:rPr lang="en-US" altLang="ko-KR" sz="1600" dirty="0"/>
              <a:t>JIT(Just In Time) </a:t>
            </a:r>
            <a:r>
              <a:rPr lang="ko-KR" altLang="en-US" sz="1600" dirty="0"/>
              <a:t>컴파일 </a:t>
            </a:r>
          </a:p>
          <a:p>
            <a:pPr lvl="2"/>
            <a:r>
              <a:rPr lang="ko-KR" altLang="en-US" sz="1400" dirty="0"/>
              <a:t>컴파일 </a:t>
            </a:r>
            <a:r>
              <a:rPr lang="en-US" altLang="ko-KR" sz="1400" dirty="0"/>
              <a:t>:  CLR</a:t>
            </a:r>
            <a:r>
              <a:rPr lang="ko-KR" altLang="en-US" sz="1400" dirty="0"/>
              <a:t>의 </a:t>
            </a:r>
            <a:r>
              <a:rPr lang="en-US" altLang="ko-KR" sz="1400" dirty="0"/>
              <a:t>IL </a:t>
            </a:r>
            <a:r>
              <a:rPr lang="ko-KR" altLang="en-US" sz="1400" dirty="0"/>
              <a:t>코드</a:t>
            </a:r>
            <a:endParaRPr lang="en-US" altLang="ko-KR" sz="1400" dirty="0"/>
          </a:p>
          <a:p>
            <a:pPr lvl="2"/>
            <a:r>
              <a:rPr lang="ko-KR" altLang="en-US" sz="1400" dirty="0"/>
              <a:t>실행    </a:t>
            </a:r>
            <a:r>
              <a:rPr lang="en-US" altLang="ko-KR" sz="1400" dirty="0"/>
              <a:t>:  </a:t>
            </a:r>
            <a:r>
              <a:rPr lang="ko-KR" altLang="en-US" sz="1400" dirty="0" err="1"/>
              <a:t>네이티브</a:t>
            </a:r>
            <a:r>
              <a:rPr lang="ko-KR" altLang="en-US" sz="1400" dirty="0"/>
              <a:t> 코드</a:t>
            </a: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887" y="2370803"/>
            <a:ext cx="5977913" cy="33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과 </a:t>
            </a:r>
            <a:r>
              <a:rPr lang="ko-KR" altLang="en-US" dirty="0" err="1"/>
              <a:t>유니티</a:t>
            </a:r>
            <a:r>
              <a:rPr lang="ko-KR" altLang="en-US" dirty="0"/>
              <a:t> 엔진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C# </a:t>
            </a:r>
            <a:r>
              <a:rPr lang="ko-KR" altLang="en-US" sz="1600" dirty="0" err="1"/>
              <a:t>릴리즈</a:t>
            </a:r>
            <a:r>
              <a:rPr lang="ko-KR" altLang="en-US" sz="1600" dirty="0"/>
              <a:t> 노트</a:t>
            </a:r>
          </a:p>
          <a:p>
            <a:pPr lvl="1"/>
            <a:r>
              <a:rPr lang="ko-KR" altLang="en-US" sz="1400" dirty="0" err="1"/>
              <a:t>닷넷</a:t>
            </a:r>
            <a:r>
              <a:rPr lang="en-US" altLang="ko-KR" sz="1400" dirty="0"/>
              <a:t>(.NET) </a:t>
            </a:r>
            <a:r>
              <a:rPr lang="ko-KR" altLang="en-US" sz="1400" dirty="0"/>
              <a:t>버전과 </a:t>
            </a:r>
            <a:r>
              <a:rPr lang="en-US" altLang="ko-KR" sz="1400" dirty="0"/>
              <a:t>C# </a:t>
            </a:r>
            <a:r>
              <a:rPr lang="ko-KR" altLang="en-US" sz="1400" dirty="0"/>
              <a:t>버전의 관계</a:t>
            </a:r>
          </a:p>
          <a:p>
            <a:r>
              <a:rPr lang="en-US" altLang="ko-KR" sz="1600" dirty="0"/>
              <a:t>C#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유니티</a:t>
            </a:r>
            <a:r>
              <a:rPr lang="ko-KR" altLang="en-US" sz="1600" dirty="0"/>
              <a:t> 엔진</a:t>
            </a:r>
          </a:p>
          <a:p>
            <a:pPr lvl="1"/>
            <a:r>
              <a:rPr lang="en-US" altLang="ko-KR" sz="1400" dirty="0"/>
              <a:t>.NET Standard 2.0 -&gt; C# 7.3</a:t>
            </a:r>
          </a:p>
          <a:p>
            <a:pPr lvl="1"/>
            <a:r>
              <a:rPr lang="ko-KR" altLang="en-US" sz="1400" dirty="0" err="1"/>
              <a:t>유니티</a:t>
            </a:r>
            <a:r>
              <a:rPr lang="ko-KR" altLang="en-US" sz="1400" dirty="0"/>
              <a:t> </a:t>
            </a:r>
            <a:r>
              <a:rPr lang="en-US" altLang="ko-KR" sz="1400" dirty="0"/>
              <a:t>2019.4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.Net</a:t>
            </a:r>
            <a:r>
              <a:rPr lang="en-US" altLang="ko-KR" sz="1400" dirty="0"/>
              <a:t> 4.6 Equivalent (C# 7.3)</a:t>
            </a:r>
            <a:r>
              <a:rPr lang="ko-KR" altLang="en-US" sz="1400" dirty="0"/>
              <a:t>를 사용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유니티</a:t>
            </a:r>
            <a:r>
              <a:rPr lang="ko-KR" altLang="en-US" sz="1400" dirty="0"/>
              <a:t> </a:t>
            </a:r>
            <a:r>
              <a:rPr lang="en-US" altLang="ko-KR" sz="1400" dirty="0"/>
              <a:t>2020.2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.Net</a:t>
            </a:r>
            <a:r>
              <a:rPr lang="en-US" altLang="ko-KR" sz="1400" dirty="0"/>
              <a:t> 4.6 Equivalent (C# 8.0)</a:t>
            </a:r>
            <a:r>
              <a:rPr lang="ko-KR" altLang="en-US" sz="1400" dirty="0"/>
              <a:t>를 사용</a:t>
            </a:r>
          </a:p>
          <a:p>
            <a:pPr lvl="1"/>
            <a:r>
              <a:rPr lang="en-US" altLang="ko-KR" sz="1400" dirty="0"/>
              <a:t>C# 9.0</a:t>
            </a:r>
            <a:r>
              <a:rPr lang="ko-KR" altLang="en-US" sz="1400" dirty="0"/>
              <a:t>은 </a:t>
            </a:r>
            <a:r>
              <a:rPr lang="en-US" altLang="ko-KR" sz="1400" dirty="0"/>
              <a:t>.NET 5 </a:t>
            </a:r>
            <a:r>
              <a:rPr lang="ko-KR" altLang="en-US" sz="1400" dirty="0"/>
              <a:t>이상 버전에서만 지원</a:t>
            </a:r>
          </a:p>
          <a:p>
            <a:endParaRPr lang="en-US" altLang="ko-KR" sz="1600" dirty="0"/>
          </a:p>
          <a:p>
            <a:r>
              <a:rPr lang="en-US" altLang="ko-KR" sz="1600" dirty="0"/>
              <a:t>Unity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.Net</a:t>
            </a:r>
            <a:r>
              <a:rPr lang="en-US" altLang="ko-KR" sz="1600" dirty="0"/>
              <a:t> 4.x </a:t>
            </a:r>
            <a:r>
              <a:rPr lang="ko-KR" altLang="en-US" sz="1600" dirty="0" err="1"/>
              <a:t>스크립팅</a:t>
            </a:r>
            <a:r>
              <a:rPr lang="ko-KR" altLang="en-US" sz="1600" dirty="0"/>
              <a:t> 런타임을 사용하기</a:t>
            </a:r>
          </a:p>
          <a:p>
            <a:pPr lvl="1"/>
            <a:r>
              <a:rPr lang="ko-KR" altLang="en-US" sz="1400" dirty="0" err="1"/>
              <a:t>유니티</a:t>
            </a:r>
            <a:r>
              <a:rPr lang="ko-KR" altLang="en-US" sz="1400" dirty="0"/>
              <a:t> 엔진의 </a:t>
            </a:r>
            <a:r>
              <a:rPr lang="en-US" altLang="ko-KR" sz="1400" dirty="0"/>
              <a:t>.NET</a:t>
            </a:r>
            <a:r>
              <a:rPr lang="ko-KR" altLang="en-US" sz="1400" dirty="0"/>
              <a:t> 버전 및 설정 메뉴</a:t>
            </a:r>
            <a:endParaRPr lang="en-US" altLang="ko-KR" sz="1400" dirty="0"/>
          </a:p>
          <a:p>
            <a:pPr lvl="1"/>
            <a:endParaRPr lang="ko-KR" altLang="en-US" sz="1400" dirty="0"/>
          </a:p>
          <a:p>
            <a:pPr lvl="1"/>
            <a:r>
              <a:rPr lang="ko-KR" altLang="en-US" sz="1400" dirty="0"/>
              <a:t>① 메뉴 </a:t>
            </a:r>
            <a:r>
              <a:rPr lang="en-US" altLang="ko-KR" sz="1400" dirty="0"/>
              <a:t>&gt; Edit &gt; Project Settings...</a:t>
            </a:r>
          </a:p>
          <a:p>
            <a:pPr lvl="1"/>
            <a:r>
              <a:rPr lang="en-US" altLang="ko-KR" sz="1400" dirty="0"/>
              <a:t>② Player &gt; Other Settings &gt; Configuration &gt; Scripting Runtime Version </a:t>
            </a:r>
            <a:r>
              <a:rPr lang="ko-KR" altLang="en-US" sz="1400" dirty="0"/>
              <a:t>에서 </a:t>
            </a:r>
            <a:r>
              <a:rPr lang="en-US" altLang="ko-KR" sz="1400" dirty="0"/>
              <a:t>.NET 4x Equivalent</a:t>
            </a:r>
            <a:r>
              <a:rPr lang="ko-KR" altLang="en-US" sz="1400" dirty="0"/>
              <a:t>를 선택하면 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69" y="2627815"/>
            <a:ext cx="5392431" cy="27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42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.NET Standard 2.0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Standard 2.0 </a:t>
            </a:r>
            <a:r>
              <a:rPr lang="ko-KR" altLang="en-US" sz="1600" dirty="0"/>
              <a:t>은 여러 </a:t>
            </a:r>
            <a:r>
              <a:rPr lang="en-US" altLang="ko-KR" sz="1600" dirty="0"/>
              <a:t>.NET </a:t>
            </a:r>
            <a:r>
              <a:rPr lang="ko-KR" altLang="en-US" sz="1600" dirty="0"/>
              <a:t>구현에서 사용할 수 있는 </a:t>
            </a:r>
            <a:r>
              <a:rPr lang="en-US" altLang="ko-KR" sz="1600" dirty="0"/>
              <a:t>.NET API</a:t>
            </a:r>
            <a:r>
              <a:rPr lang="ko-KR" altLang="en-US" sz="1600" dirty="0"/>
              <a:t>의 공식 규격</a:t>
            </a:r>
            <a:endParaRPr lang="en-US" altLang="ko-KR" sz="1600" dirty="0"/>
          </a:p>
          <a:p>
            <a:r>
              <a:rPr lang="ko-KR" altLang="en-US" sz="1600" dirty="0" err="1"/>
              <a:t>유니티</a:t>
            </a:r>
            <a:r>
              <a:rPr lang="ko-KR" altLang="en-US" sz="1600" dirty="0"/>
              <a:t> 엔진이</a:t>
            </a:r>
            <a:r>
              <a:rPr lang="en-US" altLang="ko-KR" sz="1600" dirty="0"/>
              <a:t> </a:t>
            </a:r>
            <a:r>
              <a:rPr lang="ko-KR" altLang="en-US" sz="1600" dirty="0"/>
              <a:t>사용하는 </a:t>
            </a:r>
            <a:r>
              <a:rPr lang="en-US" altLang="ko-KR" sz="1600" dirty="0"/>
              <a:t>mono</a:t>
            </a:r>
            <a:r>
              <a:rPr lang="ko-KR" altLang="en-US" sz="1600" dirty="0"/>
              <a:t>는</a:t>
            </a:r>
            <a:r>
              <a:rPr lang="en-US" altLang="ko-KR" sz="1600" dirty="0"/>
              <a:t> XAMARIN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9" y="2200794"/>
            <a:ext cx="737337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48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.NET</a:t>
            </a:r>
            <a:r>
              <a:rPr lang="ko-KR" altLang="en-US" dirty="0"/>
              <a:t> 버전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945" y="1375953"/>
            <a:ext cx="6852855" cy="3785131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1375954"/>
            <a:ext cx="10515600" cy="4911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.NET Framework</a:t>
            </a:r>
          </a:p>
          <a:p>
            <a:pPr lvl="1"/>
            <a:r>
              <a:rPr lang="en-US" altLang="ko-KR" sz="1200" dirty="0"/>
              <a:t>C#7.0</a:t>
            </a:r>
          </a:p>
          <a:p>
            <a:r>
              <a:rPr lang="en-US" altLang="ko-KR" sz="1600" dirty="0"/>
              <a:t>.NET Core 3.x</a:t>
            </a:r>
          </a:p>
          <a:p>
            <a:pPr lvl="1"/>
            <a:r>
              <a:rPr lang="en-US" altLang="ko-KR" sz="1200" dirty="0"/>
              <a:t>C#8.0</a:t>
            </a:r>
            <a:endParaRPr lang="ko-KR" altLang="en-US" sz="1200" dirty="0"/>
          </a:p>
          <a:p>
            <a:r>
              <a:rPr lang="en-US" altLang="ko-KR" sz="1600" dirty="0"/>
              <a:t>.NET 5.0 ~</a:t>
            </a:r>
          </a:p>
          <a:p>
            <a:pPr lvl="1"/>
            <a:r>
              <a:rPr lang="en-US" altLang="ko-KR" sz="1200" dirty="0"/>
              <a:t>C#9.0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82" y="3736731"/>
            <a:ext cx="6246332" cy="25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쉽게 프로그래밍을 할 수 있게 한 </a:t>
            </a:r>
            <a:r>
              <a:rPr lang="ko-KR" altLang="en-US" sz="1600" b="1" dirty="0"/>
              <a:t>베이직</a:t>
            </a:r>
          </a:p>
          <a:p>
            <a:endParaRPr lang="ko-KR" altLang="en-US" sz="1600" dirty="0"/>
          </a:p>
          <a:p>
            <a:r>
              <a:rPr lang="en-US" altLang="ko-KR" sz="1600" dirty="0"/>
              <a:t>1964, </a:t>
            </a:r>
            <a:r>
              <a:rPr lang="en-US" altLang="ko-KR" sz="1600" b="1" dirty="0"/>
              <a:t>Basic</a:t>
            </a:r>
            <a:r>
              <a:rPr lang="en-US" altLang="ko-KR" sz="1600" dirty="0"/>
              <a:t> </a:t>
            </a:r>
            <a:r>
              <a:rPr lang="ko-KR" altLang="en-US" sz="1600" dirty="0"/>
              <a:t>탄생</a:t>
            </a:r>
          </a:p>
          <a:p>
            <a:pPr lvl="1"/>
            <a:r>
              <a:rPr lang="en-US" altLang="ko-KR" sz="1600" dirty="0"/>
              <a:t>Beginner’s All-Purpose Symbolic Instruction Code (</a:t>
            </a:r>
            <a:r>
              <a:rPr lang="ko-KR" altLang="en-US" sz="1600" dirty="0"/>
              <a:t>초보자용 다목적 </a:t>
            </a:r>
            <a:r>
              <a:rPr lang="ko-KR" altLang="en-US" sz="1600" dirty="0" err="1"/>
              <a:t>기호명령</a:t>
            </a:r>
            <a:r>
              <a:rPr lang="ko-KR" altLang="en-US" sz="1600" dirty="0"/>
              <a:t> 코드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John </a:t>
            </a:r>
            <a:r>
              <a:rPr lang="en-US" altLang="ko-KR" sz="1600" dirty="0" err="1"/>
              <a:t>Kemeny</a:t>
            </a:r>
            <a:r>
              <a:rPr lang="ko-KR" altLang="en-US" sz="1600" dirty="0"/>
              <a:t>와 </a:t>
            </a:r>
            <a:r>
              <a:rPr lang="en-US" altLang="ko-KR" sz="1600" dirty="0"/>
              <a:t>Thomas Kurtz, </a:t>
            </a:r>
            <a:r>
              <a:rPr lang="ko-KR" altLang="en-US" sz="1600" dirty="0" err="1"/>
              <a:t>다트머스</a:t>
            </a:r>
            <a:r>
              <a:rPr lang="ko-KR" altLang="en-US" sz="1600" dirty="0"/>
              <a:t> 대학</a:t>
            </a:r>
          </a:p>
          <a:p>
            <a:r>
              <a:rPr lang="en-US" altLang="ko-KR" sz="1600" dirty="0"/>
              <a:t>Bill Gates</a:t>
            </a:r>
            <a:r>
              <a:rPr lang="ko-KR" altLang="en-US" sz="1600" dirty="0"/>
              <a:t>와 </a:t>
            </a:r>
            <a:r>
              <a:rPr lang="en-US" altLang="ko-KR" sz="1600" dirty="0"/>
              <a:t>Paul Allen</a:t>
            </a:r>
          </a:p>
          <a:p>
            <a:pPr lvl="1"/>
            <a:r>
              <a:rPr lang="ko-KR" altLang="en-US" sz="1600" dirty="0"/>
              <a:t>레이크사이드 스쿨에서 </a:t>
            </a:r>
            <a:r>
              <a:rPr lang="en-US" altLang="ko-KR" sz="1600" dirty="0"/>
              <a:t>Basic </a:t>
            </a:r>
            <a:r>
              <a:rPr lang="ko-KR" altLang="en-US" sz="1600" dirty="0"/>
              <a:t>프로그래밍 경험</a:t>
            </a:r>
          </a:p>
          <a:p>
            <a:pPr lvl="1"/>
            <a:r>
              <a:rPr lang="en-US" altLang="ko-KR" sz="1600" dirty="0"/>
              <a:t>1975</a:t>
            </a:r>
            <a:r>
              <a:rPr lang="ko-KR" altLang="en-US" sz="1600" dirty="0"/>
              <a:t>년 마이크로소프트 창업</a:t>
            </a:r>
          </a:p>
          <a:p>
            <a:r>
              <a:rPr lang="en-US" altLang="ko-KR" sz="1600" dirty="0"/>
              <a:t>Microsoft Basic</a:t>
            </a:r>
          </a:p>
          <a:p>
            <a:pPr lvl="1"/>
            <a:r>
              <a:rPr lang="ko-KR" altLang="en-US" sz="1600" dirty="0"/>
              <a:t>첫 작품</a:t>
            </a:r>
            <a:r>
              <a:rPr lang="en-US" altLang="ko-KR" sz="1600" dirty="0"/>
              <a:t>, Basic Interpreter</a:t>
            </a:r>
          </a:p>
          <a:p>
            <a:pPr lvl="1"/>
            <a:r>
              <a:rPr lang="en-US" altLang="ko-KR" sz="1600" dirty="0"/>
              <a:t>Visual Basic</a:t>
            </a:r>
            <a:r>
              <a:rPr lang="ko-KR" altLang="en-US" sz="1600" dirty="0"/>
              <a:t>으로 발전</a:t>
            </a:r>
          </a:p>
          <a:p>
            <a:pPr lvl="1"/>
            <a:r>
              <a:rPr lang="en-US" altLang="ko-KR" sz="1600" dirty="0"/>
              <a:t>Active Server Pages (ASP) </a:t>
            </a:r>
            <a:r>
              <a:rPr lang="ko-KR" altLang="en-US" sz="1600" dirty="0"/>
              <a:t>개발 언어로 사용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17249" y="3539383"/>
            <a:ext cx="4336551" cy="5847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"Hello, world!"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END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>
            <a:noAutofit/>
          </a:bodyPr>
          <a:lstStyle/>
          <a:p>
            <a:r>
              <a:rPr lang="ko-KR" altLang="en-US" sz="1600" b="1" dirty="0"/>
              <a:t>유닉스</a:t>
            </a:r>
            <a:r>
              <a:rPr lang="ko-KR" altLang="en-US" sz="1600" dirty="0"/>
              <a:t>의</a:t>
            </a:r>
            <a:r>
              <a:rPr lang="en-US" altLang="ko-KR" sz="1600" dirty="0"/>
              <a:t>, </a:t>
            </a:r>
            <a:r>
              <a:rPr lang="ko-KR" altLang="en-US" sz="1600" dirty="0"/>
              <a:t>유닉스에 의한</a:t>
            </a:r>
            <a:r>
              <a:rPr lang="en-US" altLang="ko-KR" sz="1600" dirty="0"/>
              <a:t>, </a:t>
            </a:r>
            <a:r>
              <a:rPr lang="ko-KR" altLang="en-US" sz="1600" dirty="0"/>
              <a:t>유닉스를 위한 </a:t>
            </a:r>
            <a:r>
              <a:rPr lang="en-US" altLang="ko-KR" sz="1600" b="1" dirty="0"/>
              <a:t>C </a:t>
            </a:r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Multics </a:t>
            </a:r>
            <a:r>
              <a:rPr lang="ko-KR" altLang="en-US" sz="1600" dirty="0"/>
              <a:t>실패가 가져다 준 기회</a:t>
            </a:r>
          </a:p>
          <a:p>
            <a:pPr lvl="1"/>
            <a:r>
              <a:rPr lang="en-US" altLang="ko-KR" sz="1600" dirty="0"/>
              <a:t>1964, MIT </a:t>
            </a:r>
            <a:r>
              <a:rPr lang="ko-KR" altLang="en-US" sz="1600" dirty="0"/>
              <a:t>공대</a:t>
            </a:r>
            <a:r>
              <a:rPr lang="en-US" altLang="ko-KR" sz="1600" dirty="0"/>
              <a:t>+AT&amp;T </a:t>
            </a:r>
            <a:r>
              <a:rPr lang="ko-KR" altLang="en-US" sz="1600" dirty="0"/>
              <a:t>벨 연구소</a:t>
            </a:r>
            <a:r>
              <a:rPr lang="en-US" altLang="ko-KR" sz="1600" dirty="0"/>
              <a:t>+GE  </a:t>
            </a:r>
          </a:p>
          <a:p>
            <a:pPr lvl="1"/>
            <a:r>
              <a:rPr lang="en-US" altLang="ko-KR" sz="1600" dirty="0"/>
              <a:t>Dennis Ritchie </a:t>
            </a:r>
            <a:r>
              <a:rPr lang="ko-KR" altLang="en-US" sz="1600" dirty="0"/>
              <a:t>와 </a:t>
            </a:r>
            <a:r>
              <a:rPr lang="en-US" altLang="ko-KR" sz="1600" dirty="0"/>
              <a:t>Ken Thompson</a:t>
            </a:r>
          </a:p>
          <a:p>
            <a:r>
              <a:rPr lang="ko-KR" altLang="en-US" sz="1600" dirty="0"/>
              <a:t>최초의 </a:t>
            </a:r>
            <a:r>
              <a:rPr lang="en-US" altLang="ko-KR" sz="1600" dirty="0"/>
              <a:t>UNIX ( OS, </a:t>
            </a:r>
            <a:r>
              <a:rPr lang="ko-KR" altLang="en-US" sz="1600" dirty="0"/>
              <a:t>운영체제 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PDP-7, PDP-11</a:t>
            </a:r>
          </a:p>
          <a:p>
            <a:pPr lvl="1"/>
            <a:r>
              <a:rPr lang="ko-KR" altLang="en-US" sz="1600" dirty="0"/>
              <a:t>켄 톰슨의 </a:t>
            </a:r>
            <a:r>
              <a:rPr lang="en-US" altLang="ko-KR" sz="1600" dirty="0"/>
              <a:t>B </a:t>
            </a:r>
            <a:r>
              <a:rPr lang="ko-KR" altLang="en-US" sz="1600" dirty="0"/>
              <a:t>언어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C</a:t>
            </a:r>
            <a:r>
              <a:rPr lang="ko-KR" altLang="en-US" sz="1600" dirty="0"/>
              <a:t>언어의 개발</a:t>
            </a:r>
          </a:p>
          <a:p>
            <a:pPr lvl="1"/>
            <a:r>
              <a:rPr lang="en-US" altLang="ko-KR" sz="1600" dirty="0"/>
              <a:t>B</a:t>
            </a:r>
            <a:r>
              <a:rPr lang="ko-KR" altLang="en-US" sz="1600" dirty="0"/>
              <a:t>언어의 특징 계승</a:t>
            </a:r>
          </a:p>
          <a:p>
            <a:pPr lvl="1"/>
            <a:r>
              <a:rPr lang="en-US" altLang="ko-KR" sz="1600" b="1" dirty="0"/>
              <a:t>UNIX 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C</a:t>
            </a:r>
            <a:r>
              <a:rPr lang="ko-KR" altLang="en-US" sz="1600" b="1" dirty="0"/>
              <a:t>언어로 다시 작성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C</a:t>
            </a:r>
            <a:r>
              <a:rPr lang="ko-KR" altLang="en-US" sz="1600" dirty="0"/>
              <a:t>언어 보급의 촉매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70955" y="2890391"/>
            <a:ext cx="4382845" cy="107721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"Hello, world!"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4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C</a:t>
            </a:r>
            <a:r>
              <a:rPr lang="ko-KR" altLang="en-US" sz="1600" dirty="0"/>
              <a:t>를 향상시킨 프로그래밍 언어</a:t>
            </a:r>
          </a:p>
          <a:p>
            <a:pPr lvl="1"/>
            <a:r>
              <a:rPr lang="en-US" altLang="ko-KR" sz="1600" dirty="0"/>
              <a:t>C </a:t>
            </a:r>
            <a:r>
              <a:rPr lang="ko-KR" altLang="en-US" sz="1600" dirty="0"/>
              <a:t>언어에서 부족한 부분 만큼만 향상 시킴</a:t>
            </a:r>
            <a:r>
              <a:rPr lang="en-US" altLang="ko-KR" sz="1600" dirty="0"/>
              <a:t>, C with Class</a:t>
            </a:r>
            <a:endParaRPr lang="ko-KR" altLang="en-US" sz="1600" dirty="0"/>
          </a:p>
          <a:p>
            <a:pPr lvl="1"/>
            <a:r>
              <a:rPr lang="en-US" altLang="ko-KR" sz="1400" dirty="0"/>
              <a:t>C+1 == C++</a:t>
            </a:r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Bjarne </a:t>
            </a:r>
            <a:r>
              <a:rPr lang="en-US" altLang="ko-KR" sz="1600" dirty="0" err="1"/>
              <a:t>Stroustrup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비야네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스트롭스트룹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AT&amp;T </a:t>
            </a:r>
            <a:r>
              <a:rPr lang="ko-KR" altLang="en-US" sz="1600" dirty="0"/>
              <a:t>벨 연구소</a:t>
            </a:r>
          </a:p>
          <a:p>
            <a:pPr lvl="1"/>
            <a:r>
              <a:rPr lang="en-US" altLang="ko-KR" sz="1600" dirty="0"/>
              <a:t>1979</a:t>
            </a:r>
            <a:r>
              <a:rPr lang="ko-KR" altLang="en-US" sz="1600" dirty="0"/>
              <a:t>년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1600" dirty="0"/>
              <a:t>C + </a:t>
            </a:r>
            <a:r>
              <a:rPr lang="en-US" altLang="ko-KR" sz="1600" b="1" dirty="0"/>
              <a:t>OOP</a:t>
            </a:r>
            <a:r>
              <a:rPr lang="en-US" altLang="ko-KR" sz="1600" dirty="0"/>
              <a:t> (Object Oriented Programming)</a:t>
            </a:r>
          </a:p>
          <a:p>
            <a:pPr lvl="1"/>
            <a:r>
              <a:rPr lang="ko-KR" altLang="en-US" sz="1600" dirty="0"/>
              <a:t>객체 지향 프로그래밍</a:t>
            </a:r>
            <a:endParaRPr lang="en-US" altLang="ko-KR" sz="1600" dirty="0"/>
          </a:p>
          <a:p>
            <a:pPr lvl="1"/>
            <a:r>
              <a:rPr lang="ko-KR" altLang="en-US" sz="1600" dirty="0"/>
              <a:t>대규모의 복잡한 소프트웨어 제작</a:t>
            </a:r>
          </a:p>
          <a:p>
            <a:pPr lvl="1"/>
            <a:r>
              <a:rPr lang="ko-KR" altLang="en-US" sz="1600" dirty="0"/>
              <a:t>많은 상용 소프트웨어의 개발 언어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38682" y="2397948"/>
            <a:ext cx="4415118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Player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int level = 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solidFill>
                <a:srgbClr val="0000FF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std::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"Hello, world!"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Player player1;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19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dirty="0"/>
              <a:t>더 나은 세상을 위한 </a:t>
            </a:r>
            <a:r>
              <a:rPr lang="en-US" altLang="ko-KR" sz="1600" dirty="0"/>
              <a:t>C#</a:t>
            </a:r>
          </a:p>
          <a:p>
            <a:pPr lvl="1"/>
            <a:r>
              <a:rPr lang="en-US" altLang="ko-KR" sz="1600" dirty="0"/>
              <a:t>C++ </a:t>
            </a:r>
            <a:r>
              <a:rPr lang="ko-KR" altLang="en-US" sz="1600" dirty="0"/>
              <a:t>계승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r>
              <a:rPr lang="en-US" altLang="ko-KR" sz="1600" dirty="0"/>
              <a:t>Microsoft</a:t>
            </a:r>
            <a:r>
              <a:rPr lang="ko-KR" altLang="en-US" sz="1600" dirty="0"/>
              <a:t>의 </a:t>
            </a:r>
            <a:r>
              <a:rPr lang="en-US" altLang="ko-KR" sz="1600" dirty="0"/>
              <a:t>Anders </a:t>
            </a:r>
            <a:r>
              <a:rPr lang="en-US" altLang="ko-KR" sz="1600" dirty="0" err="1"/>
              <a:t>Hejisberg</a:t>
            </a:r>
            <a:r>
              <a:rPr lang="en-US" altLang="ko-KR" sz="1600" dirty="0"/>
              <a:t> (</a:t>
            </a:r>
            <a:r>
              <a:rPr lang="ko-KR" altLang="en-US" sz="1600" dirty="0" err="1"/>
              <a:t>앤더스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헤즐스버그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Microsoft </a:t>
            </a:r>
            <a:r>
              <a:rPr lang="en-US" altLang="ko-KR" sz="1600" b="1" dirty="0"/>
              <a:t>.NET</a:t>
            </a:r>
            <a:r>
              <a:rPr lang="en-US" altLang="ko-KR" sz="1600" dirty="0"/>
              <a:t> </a:t>
            </a:r>
            <a:r>
              <a:rPr lang="ko-KR" altLang="en-US" sz="1600" dirty="0"/>
              <a:t>비전</a:t>
            </a:r>
          </a:p>
          <a:p>
            <a:pPr lvl="1"/>
            <a:r>
              <a:rPr lang="ko-KR" altLang="en-US" sz="1600" b="1" dirty="0"/>
              <a:t>인터넷</a:t>
            </a:r>
            <a:r>
              <a:rPr lang="ko-KR" altLang="en-US" sz="1600" dirty="0"/>
              <a:t> 기반을 사용하는 </a:t>
            </a:r>
            <a:r>
              <a:rPr lang="ko-KR" altLang="en-US" sz="1600" b="1" dirty="0"/>
              <a:t>모든 기기</a:t>
            </a:r>
            <a:r>
              <a:rPr lang="ko-KR" altLang="en-US" sz="1600" dirty="0"/>
              <a:t>를 위한 플랫폼</a:t>
            </a:r>
          </a:p>
          <a:p>
            <a:r>
              <a:rPr lang="en-US" altLang="ko-KR" sz="1600" dirty="0"/>
              <a:t>.NET Framework</a:t>
            </a:r>
          </a:p>
          <a:p>
            <a:pPr lvl="1"/>
            <a:r>
              <a:rPr lang="ko-KR" altLang="en-US" sz="1600" dirty="0"/>
              <a:t>웹 서비스를 쉽게 개발하는 도구</a:t>
            </a:r>
          </a:p>
          <a:p>
            <a:pPr lvl="1"/>
            <a:r>
              <a:rPr lang="en-US" altLang="ko-KR" sz="1600" dirty="0"/>
              <a:t>OS</a:t>
            </a:r>
            <a:r>
              <a:rPr lang="ko-KR" altLang="en-US" sz="1600" dirty="0"/>
              <a:t>의 기능을 쉽게 다루는 클래스 라이브러리</a:t>
            </a:r>
          </a:p>
          <a:p>
            <a:r>
              <a:rPr lang="en-US" altLang="ko-KR" sz="1600" dirty="0"/>
              <a:t>C# </a:t>
            </a:r>
            <a:r>
              <a:rPr lang="ko-KR" altLang="en-US" sz="1600" dirty="0"/>
              <a:t>언어</a:t>
            </a:r>
          </a:p>
          <a:p>
            <a:pPr lvl="1"/>
            <a:r>
              <a:rPr lang="en-US" altLang="ko-KR" sz="1600" dirty="0"/>
              <a:t>.NET Framework</a:t>
            </a:r>
            <a:r>
              <a:rPr lang="ko-KR" altLang="en-US" sz="1600" dirty="0"/>
              <a:t>에 최적화된 언어</a:t>
            </a:r>
          </a:p>
          <a:p>
            <a:pPr lvl="1"/>
            <a:r>
              <a:rPr lang="ko-KR" altLang="en-US" sz="1600" dirty="0"/>
              <a:t>프로그래머의 </a:t>
            </a:r>
            <a:r>
              <a:rPr lang="ko-KR" altLang="en-US" sz="1600" b="1" dirty="0"/>
              <a:t>생산성</a:t>
            </a:r>
            <a:r>
              <a:rPr lang="ko-KR" altLang="en-US" sz="1600" dirty="0"/>
              <a:t> 향상</a:t>
            </a:r>
          </a:p>
          <a:p>
            <a:pPr lvl="1"/>
            <a:r>
              <a:rPr lang="ko-KR" altLang="en-US" sz="1600" dirty="0"/>
              <a:t>배우고 활용하기 쉽다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05195" y="2846790"/>
            <a:ext cx="4748605" cy="18466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"Hello World!"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ko-KR" altLang="en-US" dirty="0"/>
              <a:t>호기심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리눅스 환경</a:t>
            </a:r>
            <a:r>
              <a:rPr lang="en-US" altLang="ko-KR" sz="1600" dirty="0"/>
              <a:t>, x86 </a:t>
            </a:r>
            <a:r>
              <a:rPr lang="ko-KR" altLang="en-US" sz="1600" dirty="0" err="1"/>
              <a:t>아키텍쳐를</a:t>
            </a:r>
            <a:r>
              <a:rPr lang="ko-KR" altLang="en-US" sz="1600" dirty="0"/>
              <a:t> 이용한 </a:t>
            </a:r>
            <a:r>
              <a:rPr lang="en-US" altLang="ko-KR" sz="1600" dirty="0"/>
              <a:t>hello world </a:t>
            </a:r>
            <a:r>
              <a:rPr lang="ko-KR" altLang="en-US" sz="1600" dirty="0"/>
              <a:t>코드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리눅스에 </a:t>
            </a:r>
            <a:r>
              <a:rPr lang="en-US" altLang="ko-KR" sz="1600" dirty="0" err="1"/>
              <a:t>nasm</a:t>
            </a:r>
            <a:r>
              <a:rPr lang="en-US" altLang="ko-KR" sz="1600" dirty="0"/>
              <a:t> </a:t>
            </a:r>
            <a:r>
              <a:rPr lang="ko-KR" altLang="en-US" sz="1600" dirty="0"/>
              <a:t>어셈블리어로 프로그래밍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78875" y="1738984"/>
            <a:ext cx="8508023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7F 45 4C 46 01 01 01 00 00 00 00 00 00 00 00 00 02 00 03 00 01 00 00 00 35 40 B3 04 2C 00 00 00 00 00 00 00 00 00 00 00 34 00 20 00 01 00 00 00 00 00 00 00 00 40 B3 04 B2 0C EB 1C 62 00 00 00 62 00 00 00 05 00 00 00 00 10 00 00 48 65 6C </a:t>
            </a:r>
            <a:r>
              <a:rPr lang="en-US" altLang="ko-KR" sz="1200" dirty="0" err="1">
                <a:latin typeface="Consolas" panose="020B0609020204030204" pitchFamily="49" charset="0"/>
              </a:rPr>
              <a:t>6C</a:t>
            </a:r>
            <a:r>
              <a:rPr lang="en-US" altLang="ko-KR" sz="1200" dirty="0">
                <a:latin typeface="Consolas" panose="020B0609020204030204" pitchFamily="49" charset="0"/>
              </a:rPr>
              <a:t> 6F 20 77 6F 72 6C 64 0A B9 4C 40 B3 04 93 CD 80 EB FB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8875" y="3050402"/>
            <a:ext cx="8508024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section .data              ; </a:t>
            </a:r>
            <a:r>
              <a:rPr lang="ko-KR" altLang="en-US" sz="1200" dirty="0">
                <a:latin typeface="Consolas" panose="020B0609020204030204" pitchFamily="49" charset="0"/>
              </a:rPr>
              <a:t>여기에는 데이터를 넣는 곳 입니다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msg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db</a:t>
            </a:r>
            <a:r>
              <a:rPr lang="en-US" altLang="ko-KR" sz="1200" dirty="0">
                <a:latin typeface="Consolas" panose="020B0609020204030204" pitchFamily="49" charset="0"/>
              </a:rPr>
              <a:t> "hello world",0x0A  ; hello world </a:t>
            </a:r>
            <a:r>
              <a:rPr lang="ko-KR" altLang="en-US" sz="1200" dirty="0">
                <a:latin typeface="Consolas" panose="020B0609020204030204" pitchFamily="49" charset="0"/>
              </a:rPr>
              <a:t>라는 단어와 새줄 이라는 </a:t>
            </a:r>
            <a:r>
              <a:rPr lang="en-US" altLang="ko-KR" sz="1200" dirty="0">
                <a:latin typeface="Consolas" panose="020B0609020204030204" pitchFamily="49" charset="0"/>
              </a:rPr>
              <a:t>16</a:t>
            </a:r>
            <a:r>
              <a:rPr lang="ko-KR" altLang="en-US" sz="1200" dirty="0">
                <a:latin typeface="Consolas" panose="020B0609020204030204" pitchFamily="49" charset="0"/>
              </a:rPr>
              <a:t>진수 코드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section .text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global _start</a:t>
            </a:r>
          </a:p>
          <a:p>
            <a:r>
              <a:rPr lang="ko-KR" altLang="en-US" sz="1200" dirty="0">
                <a:latin typeface="Consolas" panose="020B0609020204030204" pitchFamily="49" charset="0"/>
              </a:rPr>
              <a:t>  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_start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mov</a:t>
            </a:r>
            <a:r>
              <a:rPr lang="en-US" altLang="ko-KR" sz="1200" dirty="0">
                <a:latin typeface="Consolas" panose="020B0609020204030204" pitchFamily="49" charset="0"/>
              </a:rPr>
              <a:t> eax,4                  ; write</a:t>
            </a:r>
            <a:r>
              <a:rPr lang="ko-KR" altLang="en-US" sz="1200" dirty="0">
                <a:latin typeface="Consolas" panose="020B0609020204030204" pitchFamily="49" charset="0"/>
              </a:rPr>
              <a:t>의 시스템 콜 번호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mov</a:t>
            </a:r>
            <a:r>
              <a:rPr lang="en-US" altLang="ko-KR" sz="1200" dirty="0">
                <a:latin typeface="Consolas" panose="020B0609020204030204" pitchFamily="49" charset="0"/>
              </a:rPr>
              <a:t> ebx,1                  ; write</a:t>
            </a:r>
            <a:r>
              <a:rPr lang="ko-KR" altLang="en-US" sz="1200" dirty="0">
                <a:latin typeface="Consolas" panose="020B0609020204030204" pitchFamily="49" charset="0"/>
              </a:rPr>
              <a:t>의 표준 출력은 </a:t>
            </a:r>
            <a:r>
              <a:rPr lang="en-US" altLang="ko-KR" sz="1200" dirty="0">
                <a:latin typeface="Consolas" panose="020B0609020204030204" pitchFamily="49" charset="0"/>
              </a:rPr>
              <a:t>1</a:t>
            </a:r>
            <a:r>
              <a:rPr lang="ko-KR" altLang="en-US" sz="1200" dirty="0">
                <a:latin typeface="Consolas" panose="020B0609020204030204" pitchFamily="49" charset="0"/>
              </a:rPr>
              <a:t>번이다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mov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ecx,msg</a:t>
            </a:r>
            <a:r>
              <a:rPr lang="en-US" altLang="ko-KR" sz="1200" dirty="0">
                <a:latin typeface="Consolas" panose="020B0609020204030204" pitchFamily="49" charset="0"/>
              </a:rPr>
              <a:t>                ; write</a:t>
            </a:r>
            <a:r>
              <a:rPr lang="ko-KR" altLang="en-US" sz="1200" dirty="0">
                <a:latin typeface="Consolas" panose="020B0609020204030204" pitchFamily="49" charset="0"/>
              </a:rPr>
              <a:t>의 두 </a:t>
            </a:r>
            <a:r>
              <a:rPr lang="ko-KR" altLang="en-US" sz="1200" dirty="0" err="1">
                <a:latin typeface="Consolas" panose="020B0609020204030204" pitchFamily="49" charset="0"/>
              </a:rPr>
              <a:t>번쨰</a:t>
            </a:r>
            <a:r>
              <a:rPr lang="ko-KR" altLang="en-US" sz="1200" dirty="0">
                <a:latin typeface="Consolas" panose="020B0609020204030204" pitchFamily="49" charset="0"/>
              </a:rPr>
              <a:t> 인자에 </a:t>
            </a:r>
            <a:r>
              <a:rPr lang="ko-KR" altLang="en-US" sz="1200" dirty="0" err="1">
                <a:latin typeface="Consolas" panose="020B0609020204030204" pitchFamily="49" charset="0"/>
              </a:rPr>
              <a:t>메세지</a:t>
            </a:r>
            <a:r>
              <a:rPr lang="ko-KR" altLang="en-US" sz="1200" dirty="0">
                <a:latin typeface="Consolas" panose="020B0609020204030204" pitchFamily="49" charset="0"/>
              </a:rPr>
              <a:t> 주소 저장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mov</a:t>
            </a:r>
            <a:r>
              <a:rPr lang="en-US" altLang="ko-KR" sz="1200" dirty="0">
                <a:latin typeface="Consolas" panose="020B0609020204030204" pitchFamily="49" charset="0"/>
              </a:rPr>
              <a:t> edx,12                 ; write </a:t>
            </a:r>
            <a:r>
              <a:rPr lang="ko-KR" altLang="en-US" sz="1200" dirty="0">
                <a:latin typeface="Consolas" panose="020B0609020204030204" pitchFamily="49" charset="0"/>
              </a:rPr>
              <a:t>의 세 </a:t>
            </a:r>
            <a:r>
              <a:rPr lang="ko-KR" altLang="en-US" sz="1200" dirty="0" err="1">
                <a:latin typeface="Consolas" panose="020B0609020204030204" pitchFamily="49" charset="0"/>
              </a:rPr>
              <a:t>번쨰</a:t>
            </a:r>
            <a:r>
              <a:rPr lang="ko-KR" altLang="en-US" sz="1200" dirty="0">
                <a:latin typeface="Consolas" panose="020B0609020204030204" pitchFamily="49" charset="0"/>
              </a:rPr>
              <a:t> 인자에 문자열 길이 저장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0x80                   ; </a:t>
            </a:r>
            <a:r>
              <a:rPr lang="ko-KR" altLang="en-US" sz="1200" dirty="0">
                <a:latin typeface="Consolas" panose="020B0609020204030204" pitchFamily="49" charset="0"/>
              </a:rPr>
              <a:t>실행</a:t>
            </a:r>
            <a:br>
              <a:rPr lang="ko-KR" altLang="en-US" sz="1200" dirty="0">
                <a:latin typeface="Consolas" panose="020B0609020204030204" pitchFamily="49" charset="0"/>
              </a:rPr>
            </a:br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mov</a:t>
            </a:r>
            <a:r>
              <a:rPr lang="en-US" altLang="ko-KR" sz="1200" dirty="0">
                <a:latin typeface="Consolas" panose="020B0609020204030204" pitchFamily="49" charset="0"/>
              </a:rPr>
              <a:t> eax,1                  ; exit</a:t>
            </a:r>
            <a:r>
              <a:rPr lang="ko-KR" altLang="en-US" sz="1200" dirty="0">
                <a:latin typeface="Consolas" panose="020B0609020204030204" pitchFamily="49" charset="0"/>
              </a:rPr>
              <a:t>의 시스템 콜 번호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mov</a:t>
            </a:r>
            <a:r>
              <a:rPr lang="en-US" altLang="ko-KR" sz="1200" dirty="0">
                <a:latin typeface="Consolas" panose="020B0609020204030204" pitchFamily="49" charset="0"/>
              </a:rPr>
              <a:t> ebx,0                  ; exit</a:t>
            </a:r>
            <a:r>
              <a:rPr lang="ko-KR" altLang="en-US" sz="1200" dirty="0">
                <a:latin typeface="Consolas" panose="020B0609020204030204" pitchFamily="49" charset="0"/>
              </a:rPr>
              <a:t>의 정상적인 종료</a:t>
            </a: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0x80                   ; </a:t>
            </a:r>
            <a:r>
              <a:rPr lang="ko-KR" altLang="en-US" sz="1200" dirty="0">
                <a:latin typeface="Consolas" panose="020B0609020204030204" pitchFamily="49" charset="0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20066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75759"/>
            <a:ext cx="10515600" cy="78440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C00000"/>
                </a:solidFill>
              </a:rPr>
              <a:t>형식</a:t>
            </a:r>
            <a:r>
              <a:rPr lang="ko-KR" altLang="en-US" sz="1800" dirty="0"/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안정</a:t>
            </a:r>
            <a:r>
              <a:rPr lang="en-US" altLang="ko-KR" sz="1800" dirty="0"/>
              <a:t>(</a:t>
            </a:r>
            <a:r>
              <a:rPr lang="en-US" altLang="ko-KR" sz="1800" b="1" dirty="0"/>
              <a:t>Type-Safe</a:t>
            </a:r>
            <a:r>
              <a:rPr lang="en-US" altLang="ko-KR" sz="1800" dirty="0"/>
              <a:t>)</a:t>
            </a:r>
            <a:r>
              <a:rPr lang="ko-KR" altLang="en-US" sz="1800" dirty="0"/>
              <a:t>적인 </a:t>
            </a:r>
            <a:r>
              <a:rPr lang="ko-KR" altLang="en-US" sz="1800" dirty="0">
                <a:solidFill>
                  <a:srgbClr val="C00000"/>
                </a:solidFill>
              </a:rPr>
              <a:t>객체 지향</a:t>
            </a:r>
            <a:r>
              <a:rPr lang="en-US" altLang="ko-KR" sz="1800" dirty="0"/>
              <a:t>(</a:t>
            </a:r>
            <a:r>
              <a:rPr lang="en-US" altLang="ko-KR" sz="1800" b="1" dirty="0"/>
              <a:t>Object-Oriented</a:t>
            </a:r>
            <a:r>
              <a:rPr lang="en-US" altLang="ko-KR" sz="1800" dirty="0"/>
              <a:t>) </a:t>
            </a:r>
            <a:r>
              <a:rPr lang="ko-KR" altLang="en-US" sz="1800" dirty="0"/>
              <a:t>언어</a:t>
            </a:r>
            <a:endParaRPr lang="en-US" altLang="ko-KR" sz="1800" dirty="0"/>
          </a:p>
          <a:p>
            <a:pPr lvl="1"/>
            <a:r>
              <a:rPr lang="ko-KR" altLang="en-US" sz="1600" dirty="0"/>
              <a:t>데이터의 형식이 중요하다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클래스 단위로 구성된다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800" dirty="0"/>
              <a:t>기존 프로그래밍 언어의 </a:t>
            </a:r>
            <a:r>
              <a:rPr lang="ko-KR" altLang="en-US" sz="1800" b="1" dirty="0"/>
              <a:t>생산성을 개선</a:t>
            </a:r>
            <a:r>
              <a:rPr lang="ko-KR" altLang="en-US" sz="1800" dirty="0"/>
              <a:t>하여 성능이 굉장히 높음</a:t>
            </a:r>
          </a:p>
          <a:p>
            <a:endParaRPr lang="en-US" altLang="ko-KR" sz="1800" dirty="0"/>
          </a:p>
          <a:p>
            <a:r>
              <a:rPr lang="ko-KR" altLang="en-US" sz="1800" dirty="0"/>
              <a:t>초기에 윈도우에서 작동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현재 윈도</a:t>
            </a:r>
            <a:r>
              <a:rPr lang="en-US" altLang="ko-KR" sz="1800" dirty="0"/>
              <a:t>, </a:t>
            </a:r>
            <a:r>
              <a:rPr lang="ko-KR" altLang="en-US" sz="1800" dirty="0"/>
              <a:t>맥</a:t>
            </a:r>
            <a:r>
              <a:rPr lang="en-US" altLang="ko-KR" sz="1800" dirty="0"/>
              <a:t>, </a:t>
            </a:r>
            <a:r>
              <a:rPr lang="ko-KR" altLang="en-US" sz="1800" dirty="0"/>
              <a:t>리눅스</a:t>
            </a:r>
            <a:r>
              <a:rPr lang="en-US" altLang="ko-KR" sz="1800" dirty="0"/>
              <a:t>, </a:t>
            </a:r>
            <a:r>
              <a:rPr lang="ko-KR" altLang="en-US" sz="1800" dirty="0"/>
              <a:t>안드로이드</a:t>
            </a:r>
            <a:r>
              <a:rPr lang="en-US" altLang="ko-KR" sz="1800" dirty="0"/>
              <a:t>, </a:t>
            </a:r>
            <a:r>
              <a:rPr lang="ko-KR" altLang="en-US" sz="1800" dirty="0"/>
              <a:t>아이폰 등의 </a:t>
            </a:r>
            <a:r>
              <a:rPr lang="ko-KR" altLang="en-US" sz="1800" b="1" dirty="0"/>
              <a:t>다양한 운영체제나 플랫폼에서 동작</a:t>
            </a:r>
          </a:p>
          <a:p>
            <a:endParaRPr lang="en-US" altLang="ko-KR" sz="1800" dirty="0"/>
          </a:p>
          <a:p>
            <a:r>
              <a:rPr lang="ko-KR" altLang="en-US" sz="1800" dirty="0"/>
              <a:t>윈도에서 동작하는 </a:t>
            </a:r>
            <a:r>
              <a:rPr lang="ko-KR" altLang="en-US" sz="1800" b="1" dirty="0" err="1">
                <a:solidFill>
                  <a:srgbClr val="0070C0"/>
                </a:solidFill>
              </a:rPr>
              <a:t>닷넷</a:t>
            </a:r>
            <a:r>
              <a:rPr lang="ko-KR" altLang="en-US" sz="1800" b="1" dirty="0">
                <a:solidFill>
                  <a:srgbClr val="0070C0"/>
                </a:solidFill>
              </a:rPr>
              <a:t> 플랫폼</a:t>
            </a:r>
            <a:r>
              <a:rPr lang="ko-KR" altLang="en-US" sz="1800" dirty="0"/>
              <a:t>과 </a:t>
            </a:r>
            <a:endParaRPr lang="en-US" altLang="ko-KR" sz="1800" dirty="0"/>
          </a:p>
          <a:p>
            <a:r>
              <a:rPr lang="ko-KR" altLang="en-US" sz="1800" dirty="0"/>
              <a:t>대부분의 운영체제에서 동작하는 </a:t>
            </a:r>
            <a:r>
              <a:rPr lang="ko-KR" altLang="en-US" sz="1800" b="1" dirty="0" err="1">
                <a:solidFill>
                  <a:srgbClr val="0070C0"/>
                </a:solidFill>
              </a:rPr>
              <a:t>모노</a:t>
            </a:r>
            <a:r>
              <a:rPr lang="ko-KR" altLang="en-US" sz="1800" b="1" dirty="0">
                <a:solidFill>
                  <a:srgbClr val="0070C0"/>
                </a:solidFill>
              </a:rPr>
              <a:t> 플랫폼</a:t>
            </a:r>
            <a:r>
              <a:rPr lang="ko-KR" altLang="en-US" sz="1800" dirty="0"/>
              <a:t>에서 작동하는 프로그램을 만들 수 있음</a:t>
            </a:r>
            <a:endParaRPr lang="en-US" altLang="ko-KR" sz="1800" dirty="0"/>
          </a:p>
          <a:p>
            <a:r>
              <a:rPr lang="ko-KR" altLang="en-US" sz="1800" dirty="0"/>
              <a:t>유니티 엔진 등에서 사용</a:t>
            </a:r>
          </a:p>
        </p:txBody>
      </p:sp>
    </p:spTree>
    <p:extLst>
      <p:ext uri="{BB962C8B-B14F-4D97-AF65-F5344CB8AC3E}">
        <p14:creationId xmlns:p14="http://schemas.microsoft.com/office/powerpoint/2010/main" val="2797943221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437</TotalTime>
  <Words>2219</Words>
  <Application>Microsoft Office PowerPoint</Application>
  <PresentationFormat>와이드스크린</PresentationFormat>
  <Paragraphs>442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Consolas</vt:lpstr>
      <vt:lpstr>Wingdings</vt:lpstr>
      <vt:lpstr>kdw</vt:lpstr>
      <vt:lpstr>C# 프로그래밍</vt:lpstr>
      <vt:lpstr>프로그래밍 언어의 역사</vt:lpstr>
      <vt:lpstr>Fotran</vt:lpstr>
      <vt:lpstr>Basic</vt:lpstr>
      <vt:lpstr>C 언어</vt:lpstr>
      <vt:lpstr>C++</vt:lpstr>
      <vt:lpstr>C#</vt:lpstr>
      <vt:lpstr>호기심</vt:lpstr>
      <vt:lpstr>C#의 특징</vt:lpstr>
      <vt:lpstr>플랫폼과 프로그래밍 언어</vt:lpstr>
      <vt:lpstr>플랫폼과 프로그래밍 언어</vt:lpstr>
      <vt:lpstr>라이브러리와 프레임워크</vt:lpstr>
      <vt:lpstr>C#으로 할 수 있는 일</vt:lpstr>
      <vt:lpstr>C#으로 할 수 있는 일</vt:lpstr>
      <vt:lpstr>C#으로 할 수 있는 일</vt:lpstr>
      <vt:lpstr>Visual Studio 설치</vt:lpstr>
      <vt:lpstr>다운로드</vt:lpstr>
      <vt:lpstr>설치</vt:lpstr>
      <vt:lpstr>처음 만드는 C# 프로그램</vt:lpstr>
      <vt:lpstr>최상위 문 </vt:lpstr>
      <vt:lpstr>첫 번째 프로그램 뜯어보기</vt:lpstr>
      <vt:lpstr>using</vt:lpstr>
      <vt:lpstr>Using static</vt:lpstr>
      <vt:lpstr>namespace</vt:lpstr>
      <vt:lpstr>class</vt:lpstr>
      <vt:lpstr>comment</vt:lpstr>
      <vt:lpstr>main</vt:lpstr>
      <vt:lpstr>code</vt:lpstr>
      <vt:lpstr>자동 완성 기능</vt:lpstr>
      <vt:lpstr>CLR</vt:lpstr>
      <vt:lpstr>C#과 유니티 엔진</vt:lpstr>
      <vt:lpstr>.NET Standard 2.0</vt:lpstr>
      <vt:lpstr>.NET 버전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109</cp:revision>
  <dcterms:created xsi:type="dcterms:W3CDTF">2020-12-29T09:04:30Z</dcterms:created>
  <dcterms:modified xsi:type="dcterms:W3CDTF">2022-07-18T07:59:17Z</dcterms:modified>
</cp:coreProperties>
</file>