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57" r:id="rId3"/>
    <p:sldId id="303" r:id="rId4"/>
    <p:sldId id="287" r:id="rId5"/>
    <p:sldId id="288" r:id="rId6"/>
    <p:sldId id="297" r:id="rId7"/>
    <p:sldId id="298" r:id="rId8"/>
    <p:sldId id="304" r:id="rId9"/>
    <p:sldId id="259" r:id="rId10"/>
    <p:sldId id="322" r:id="rId11"/>
    <p:sldId id="317" r:id="rId12"/>
    <p:sldId id="318" r:id="rId13"/>
    <p:sldId id="326" r:id="rId14"/>
    <p:sldId id="291" r:id="rId15"/>
    <p:sldId id="296" r:id="rId16"/>
    <p:sldId id="325" r:id="rId17"/>
    <p:sldId id="295" r:id="rId18"/>
    <p:sldId id="312" r:id="rId19"/>
    <p:sldId id="263" r:id="rId20"/>
    <p:sldId id="324" r:id="rId21"/>
    <p:sldId id="264" r:id="rId22"/>
    <p:sldId id="265" r:id="rId23"/>
    <p:sldId id="267" r:id="rId24"/>
    <p:sldId id="310" r:id="rId25"/>
    <p:sldId id="266" r:id="rId26"/>
    <p:sldId id="268" r:id="rId27"/>
    <p:sldId id="269" r:id="rId28"/>
    <p:sldId id="270" r:id="rId29"/>
    <p:sldId id="271" r:id="rId30"/>
    <p:sldId id="276" r:id="rId31"/>
    <p:sldId id="272" r:id="rId32"/>
    <p:sldId id="258" r:id="rId33"/>
    <p:sldId id="260" r:id="rId34"/>
    <p:sldId id="261" r:id="rId35"/>
    <p:sldId id="262" r:id="rId36"/>
    <p:sldId id="273" r:id="rId37"/>
    <p:sldId id="313" r:id="rId38"/>
    <p:sldId id="274" r:id="rId39"/>
    <p:sldId id="275" r:id="rId40"/>
    <p:sldId id="279" r:id="rId41"/>
    <p:sldId id="280" r:id="rId42"/>
    <p:sldId id="319" r:id="rId43"/>
    <p:sldId id="305" r:id="rId44"/>
    <p:sldId id="307" r:id="rId45"/>
    <p:sldId id="308" r:id="rId46"/>
    <p:sldId id="309" r:id="rId47"/>
    <p:sldId id="289" r:id="rId48"/>
    <p:sldId id="315" r:id="rId49"/>
    <p:sldId id="316" r:id="rId50"/>
    <p:sldId id="314" r:id="rId51"/>
    <p:sldId id="281" r:id="rId52"/>
    <p:sldId id="286" r:id="rId53"/>
    <p:sldId id="321" r:id="rId54"/>
    <p:sldId id="282" r:id="rId55"/>
    <p:sldId id="284" r:id="rId56"/>
    <p:sldId id="283" r:id="rId57"/>
    <p:sldId id="285" r:id="rId58"/>
    <p:sldId id="311" r:id="rId59"/>
    <p:sldId id="292" r:id="rId60"/>
    <p:sldId id="293" r:id="rId61"/>
    <p:sldId id="306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4D391-09FC-460C-B380-533F4D2DEA4D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575B8-6D4E-4C63-9893-B416BFD46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6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  <a:r>
              <a:rPr lang="en-US" altLang="ko-KR" dirty="0"/>
              <a:t>, </a:t>
            </a:r>
            <a:r>
              <a:rPr lang="ko-KR" altLang="en-US" dirty="0"/>
              <a:t>스트림</a:t>
            </a:r>
            <a:r>
              <a:rPr lang="en-US" altLang="ko-KR" dirty="0"/>
              <a:t>, </a:t>
            </a:r>
            <a:r>
              <a:rPr lang="ko-KR" altLang="en-US" dirty="0"/>
              <a:t>버퍼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6F30-915A-468D-A5D0-1A5030B8BF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1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컴퓨터가 자료를 처리하는 방식 이해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6F30-915A-468D-A5D0-1A5030B8BF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3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범위</a:t>
            </a:r>
            <a:r>
              <a:rPr lang="en-US" altLang="ko-KR" dirty="0"/>
              <a:t>. EX)</a:t>
            </a:r>
            <a:r>
              <a:rPr lang="en-US" altLang="ko-KR" baseline="0" dirty="0"/>
              <a:t> </a:t>
            </a:r>
            <a:r>
              <a:rPr lang="ko-KR" altLang="en-US" baseline="0" dirty="0"/>
              <a:t>레벨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경험치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유저아이디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별 개수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최초실행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성별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인터넷주소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46F30-915A-468D-A5D0-1A5030B8BF1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1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5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0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4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3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9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0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2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5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EA5EA-A6A6-4B85-9EB1-455AC035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 및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DDB2D-2767-41F5-981F-758E5551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정의</a:t>
            </a:r>
            <a:r>
              <a:rPr lang="en-US" altLang="ko-KR" sz="1800" dirty="0"/>
              <a:t>(definition)</a:t>
            </a:r>
          </a:p>
          <a:p>
            <a:pPr lvl="1"/>
            <a:r>
              <a:rPr lang="ko-KR" altLang="en-US" sz="1600" dirty="0"/>
              <a:t>변수를 만들기 위해서 일반적으로 정의</a:t>
            </a:r>
            <a:r>
              <a:rPr lang="en-US" altLang="ko-KR" sz="1600" dirty="0"/>
              <a:t>(definition)</a:t>
            </a:r>
            <a:r>
              <a:rPr lang="ko-KR" altLang="en-US" sz="1600" dirty="0"/>
              <a:t>라고 불리는 특별한 선언</a:t>
            </a:r>
            <a:r>
              <a:rPr lang="en-US" altLang="ko-KR" sz="1600" dirty="0"/>
              <a:t>(declaration)</a:t>
            </a:r>
            <a:r>
              <a:rPr lang="ko-KR" altLang="en-US" sz="1600" dirty="0"/>
              <a:t>을 이용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1훈새마을운동 R" panose="02020603020101020101" pitchFamily="18" charset="-127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1훈새마을운동 R" panose="02020603020101020101" pitchFamily="18" charset="-127"/>
              </a:rPr>
              <a:t> x;</a:t>
            </a:r>
            <a:r>
              <a:rPr lang="en-US" altLang="ko-KR" sz="1600" dirty="0">
                <a:latin typeface="Consolas" panose="020B0609020204030204" pitchFamily="49" charset="0"/>
              </a:rPr>
              <a:t>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 정의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(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이름 작성할 때 자료형을 먼저 알려준다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. )</a:t>
            </a:r>
          </a:p>
          <a:p>
            <a:r>
              <a:rPr lang="ko-KR" altLang="en-US" sz="1800" b="1" dirty="0"/>
              <a:t>할당</a:t>
            </a:r>
            <a:r>
              <a:rPr lang="en-US" altLang="ko-KR" sz="1800" dirty="0"/>
              <a:t>(Assignment)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x = 5;     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값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를 변수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 할당한다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. (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자료형과 같은 형태의 값을 할당해야 한다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800" b="1" dirty="0"/>
              <a:t>초기화</a:t>
            </a:r>
            <a:r>
              <a:rPr lang="en-US" altLang="ko-KR" sz="1800" dirty="0"/>
              <a:t>(Initialization) </a:t>
            </a:r>
          </a:p>
          <a:p>
            <a:pPr lvl="1"/>
            <a:r>
              <a:rPr lang="ko-KR" altLang="en-US" sz="1600" dirty="0"/>
              <a:t>변수를 정의함과 동시에 같은 단계에서 </a:t>
            </a:r>
            <a:r>
              <a:rPr lang="ko-KR" altLang="en-US" sz="1600" dirty="0" err="1"/>
              <a:t>초깃값을</a:t>
            </a:r>
            <a:r>
              <a:rPr lang="ko-KR" altLang="en-US" sz="1600" dirty="0"/>
              <a:t> 지정할 수 있다</a:t>
            </a:r>
            <a:r>
              <a:rPr lang="en-US" altLang="ko-KR" sz="1600" dirty="0"/>
              <a:t>. 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1훈새마을운동 R" panose="02020603020101020101" pitchFamily="18" charset="-127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x = 5;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를 선언과 동시에 값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로 초기화 한다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800" dirty="0"/>
              <a:t>초기화되지 않은 변수</a:t>
            </a:r>
            <a:r>
              <a:rPr lang="en-US" altLang="ko-KR" sz="1800" dirty="0"/>
              <a:t>(uninitialized variable)</a:t>
            </a:r>
          </a:p>
          <a:p>
            <a:pPr lvl="1"/>
            <a:r>
              <a:rPr lang="ko-KR" altLang="en-US" sz="1600" dirty="0"/>
              <a:t>변수를 자동으로 어떤 기본값</a:t>
            </a:r>
            <a:r>
              <a:rPr lang="en-US" altLang="ko-KR" sz="1600" dirty="0"/>
              <a:t>(default value)</a:t>
            </a:r>
            <a:r>
              <a:rPr lang="ko-KR" altLang="en-US" sz="1600" dirty="0"/>
              <a:t>으로 초기화하지 않는다</a:t>
            </a:r>
            <a:r>
              <a:rPr lang="en-US" altLang="ko-KR" sz="1600" dirty="0"/>
              <a:t>. ***</a:t>
            </a:r>
          </a:p>
          <a:p>
            <a:pPr lvl="1"/>
            <a:r>
              <a:rPr lang="ko-KR" altLang="en-US" sz="1600" dirty="0"/>
              <a:t>그러므로 변수가 컴파일러에 의해 메모리 위치가 할당되면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변수의 기본값</a:t>
            </a:r>
            <a:r>
              <a:rPr lang="en-US" altLang="ko-KR" sz="1600" dirty="0"/>
              <a:t>(default value)</a:t>
            </a:r>
            <a:r>
              <a:rPr lang="ko-KR" altLang="en-US" sz="1600" dirty="0"/>
              <a:t>은 이미 그 메모리 위치에 할당되어 있는 </a:t>
            </a:r>
            <a:r>
              <a:rPr lang="ko-KR" altLang="en-US" sz="1600" b="1" dirty="0"/>
              <a:t>쓰레기 값</a:t>
            </a:r>
            <a:r>
              <a:rPr lang="en-US" altLang="ko-KR" sz="1600" dirty="0"/>
              <a:t>(garbage value)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변수 </a:t>
            </a:r>
            <a:r>
              <a:rPr lang="ko-KR" altLang="en-US" sz="1600" b="1" dirty="0"/>
              <a:t>선언과 동시에</a:t>
            </a:r>
            <a:r>
              <a:rPr lang="ko-KR" altLang="en-US" sz="1600" dirty="0"/>
              <a:t> </a:t>
            </a:r>
            <a:r>
              <a:rPr lang="ko-KR" altLang="en-US" sz="1600" b="1" dirty="0"/>
              <a:t>초기화하는 것이 좋다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097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변수와 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1" dirty="0"/>
              <a:t>프로그램의 실행</a:t>
            </a:r>
            <a:endParaRPr lang="en-US" altLang="ko-KR" sz="1800" b="1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명령어를 </a:t>
            </a:r>
            <a:r>
              <a:rPr lang="ko-KR" altLang="en-US" sz="1600" b="1" dirty="0"/>
              <a:t>순차적</a:t>
            </a:r>
            <a:r>
              <a:rPr lang="ko-KR" altLang="en-US" sz="1600" dirty="0"/>
              <a:t>으로 실행</a:t>
            </a:r>
            <a:r>
              <a:rPr lang="en-US" altLang="ko-KR" sz="1600" dirty="0"/>
              <a:t>, </a:t>
            </a:r>
            <a:r>
              <a:rPr lang="ko-KR" altLang="en-US" sz="1600" dirty="0"/>
              <a:t>특정 크기 </a:t>
            </a:r>
            <a:r>
              <a:rPr lang="ko-KR" altLang="en-US" sz="1600" b="1" dirty="0">
                <a:solidFill>
                  <a:srgbClr val="0070C0"/>
                </a:solidFill>
              </a:rPr>
              <a:t>데이터</a:t>
            </a:r>
            <a:r>
              <a:rPr lang="ko-KR" altLang="en-US" sz="1600" dirty="0"/>
              <a:t>를 </a:t>
            </a:r>
            <a:r>
              <a:rPr lang="ko-KR" altLang="en-US" sz="1600" b="1" dirty="0">
                <a:solidFill>
                  <a:srgbClr val="0070C0"/>
                </a:solidFill>
              </a:rPr>
              <a:t>메모리</a:t>
            </a:r>
            <a:r>
              <a:rPr lang="ko-KR" altLang="en-US" sz="1600" dirty="0"/>
              <a:t>에 저장하고 변경하는 과정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메모리의 값을 불러오고 저장하기 위해서는 </a:t>
            </a:r>
            <a:r>
              <a:rPr lang="ko-KR" altLang="en-US" sz="1600" b="1" dirty="0"/>
              <a:t>주소</a:t>
            </a:r>
            <a:r>
              <a:rPr lang="ko-KR" altLang="en-US" sz="1600" dirty="0"/>
              <a:t>가 필요</a:t>
            </a:r>
            <a:r>
              <a:rPr lang="en-US" altLang="ko-KR" sz="1600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처리하기 위해서는 주소에 </a:t>
            </a:r>
            <a:r>
              <a:rPr lang="ko-KR" altLang="en-US" sz="1600" b="1" dirty="0">
                <a:solidFill>
                  <a:srgbClr val="0070C0"/>
                </a:solidFill>
              </a:rPr>
              <a:t>이름</a:t>
            </a:r>
            <a:r>
              <a:rPr lang="ko-KR" altLang="en-US" sz="1600" dirty="0"/>
              <a:t>을 붙여 사용하는 것이 편리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변수</a:t>
            </a:r>
            <a:r>
              <a:rPr lang="en-US" altLang="ko-KR" sz="1800" b="1" dirty="0"/>
              <a:t>(</a:t>
            </a:r>
            <a:r>
              <a:rPr lang="en-US" altLang="ko-KR" dirty="0"/>
              <a:t>Variables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데이터 값이 </a:t>
            </a:r>
            <a:r>
              <a:rPr lang="ko-KR" altLang="en-US" sz="1600" b="1" dirty="0"/>
              <a:t>정해지지</a:t>
            </a:r>
            <a:r>
              <a:rPr lang="ko-KR" altLang="en-US" sz="1600" dirty="0"/>
              <a:t> </a:t>
            </a:r>
            <a:r>
              <a:rPr lang="ko-KR" altLang="en-US" sz="1600" b="1" dirty="0"/>
              <a:t>않은</a:t>
            </a:r>
            <a:r>
              <a:rPr lang="ko-KR" altLang="en-US" sz="1600" dirty="0"/>
              <a:t> 데이터의 이름</a:t>
            </a:r>
            <a:r>
              <a:rPr lang="en-US" altLang="ko-KR" sz="1600" dirty="0"/>
              <a:t>.</a:t>
            </a:r>
            <a:r>
              <a:rPr lang="ko-KR" altLang="en-US" sz="1600" dirty="0"/>
              <a:t> 주소를 대신해 데이터 값에 </a:t>
            </a:r>
            <a:r>
              <a:rPr lang="ko-KR" altLang="en-US" sz="1600" b="1" dirty="0"/>
              <a:t>이름을 붙이는 것</a:t>
            </a:r>
            <a:r>
              <a:rPr lang="en-US" altLang="ko-KR" sz="1600" b="1" dirty="0"/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변경이 가능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en-US" altLang="ko-KR" sz="1600" b="1" dirty="0"/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상수</a:t>
            </a:r>
            <a:r>
              <a:rPr lang="en-US" altLang="ko-KR" sz="1800" b="1" dirty="0"/>
              <a:t>(</a:t>
            </a:r>
            <a:r>
              <a:rPr lang="en-US" altLang="ko-KR" sz="1800" dirty="0"/>
              <a:t>Constants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데이터 값이 </a:t>
            </a:r>
            <a:r>
              <a:rPr lang="ko-KR" altLang="en-US" sz="1600" b="1" dirty="0"/>
              <a:t>이미</a:t>
            </a:r>
            <a:r>
              <a:rPr lang="ko-KR" altLang="en-US" sz="1600" dirty="0"/>
              <a:t> </a:t>
            </a:r>
            <a:r>
              <a:rPr lang="ko-KR" altLang="en-US" sz="1600" b="1" dirty="0"/>
              <a:t>정해져서</a:t>
            </a:r>
            <a:r>
              <a:rPr lang="en-US" altLang="ko-KR" sz="1600" b="1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변경이 불가능한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.      Ex) 1, 1.24, “hello”</a:t>
            </a:r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변수의 선언하는</a:t>
            </a:r>
            <a:r>
              <a:rPr lang="en-US" altLang="ko-KR" sz="1800" dirty="0"/>
              <a:t> </a:t>
            </a:r>
            <a:r>
              <a:rPr lang="ko-KR" altLang="en-US" sz="1800" dirty="0"/>
              <a:t>명령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선언하기                   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변수이름</a:t>
            </a:r>
            <a:r>
              <a:rPr lang="en-US" altLang="ko-KR" sz="1600" dirty="0"/>
              <a:t>;   	            ex) </a:t>
            </a:r>
            <a:r>
              <a:rPr lang="en-US" altLang="ko-KR" sz="1600" dirty="0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 Level;         </a:t>
            </a:r>
            <a:r>
              <a:rPr lang="en-US" altLang="ko-KR" sz="1600" dirty="0">
                <a:solidFill>
                  <a:srgbClr val="006600"/>
                </a:solidFill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</a:rPr>
              <a:t>선언 </a:t>
            </a:r>
            <a:endParaRPr lang="en-US" altLang="ko-KR" sz="1600" dirty="0">
              <a:solidFill>
                <a:srgbClr val="0066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선언과 동시에 값 할당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변수이름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값</a:t>
            </a:r>
            <a:r>
              <a:rPr lang="en-US" altLang="ko-KR" sz="1600" dirty="0"/>
              <a:t>;         ex) </a:t>
            </a:r>
            <a:r>
              <a:rPr lang="en-US" altLang="ko-KR" sz="1600" dirty="0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 Level = 1;   </a:t>
            </a:r>
            <a:r>
              <a:rPr lang="en-US" altLang="ko-KR" sz="1600" dirty="0">
                <a:solidFill>
                  <a:srgbClr val="006600"/>
                </a:solidFill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</a:rPr>
              <a:t>선언과</a:t>
            </a:r>
            <a:r>
              <a:rPr lang="en-US" altLang="ko-KR" sz="1600" dirty="0">
                <a:solidFill>
                  <a:srgbClr val="006600"/>
                </a:solidFill>
              </a:rPr>
              <a:t> </a:t>
            </a:r>
            <a:r>
              <a:rPr lang="ko-KR" altLang="en-US" sz="1600" dirty="0">
                <a:solidFill>
                  <a:srgbClr val="006600"/>
                </a:solidFill>
              </a:rPr>
              <a:t>초기값</a:t>
            </a:r>
            <a:r>
              <a:rPr lang="en-US" altLang="ko-KR" sz="1600" dirty="0">
                <a:solidFill>
                  <a:srgbClr val="006600"/>
                </a:solidFill>
              </a:rPr>
              <a:t> </a:t>
            </a:r>
            <a:r>
              <a:rPr lang="ko-KR" altLang="en-US" sz="1600" dirty="0">
                <a:solidFill>
                  <a:srgbClr val="006600"/>
                </a:solidFill>
              </a:rPr>
              <a:t>대입</a:t>
            </a:r>
            <a:r>
              <a:rPr lang="en-US" altLang="ko-KR" sz="1600" dirty="0">
                <a:solidFill>
                  <a:srgbClr val="006600"/>
                </a:solidFill>
              </a:rPr>
              <a:t>(</a:t>
            </a:r>
            <a:r>
              <a:rPr lang="ko-KR" altLang="en-US" sz="1600" dirty="0">
                <a:solidFill>
                  <a:srgbClr val="006600"/>
                </a:solidFill>
              </a:rPr>
              <a:t>할당</a:t>
            </a:r>
            <a:r>
              <a:rPr lang="en-US" altLang="ko-KR" sz="1600" dirty="0">
                <a:solidFill>
                  <a:srgbClr val="006600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사용할 때는 자료형 없어도 가능    </a:t>
            </a:r>
            <a:r>
              <a:rPr lang="en-US" altLang="ko-KR" sz="1600" dirty="0"/>
              <a:t>                  ex) </a:t>
            </a:r>
            <a:r>
              <a:rPr lang="en-US" altLang="ko-KR" sz="1600" dirty="0">
                <a:solidFill>
                  <a:srgbClr val="0000FF"/>
                </a:solidFill>
              </a:rPr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a = 0;    a</a:t>
            </a:r>
            <a:r>
              <a:rPr lang="ko-KR" altLang="en-US" sz="1600" dirty="0"/>
              <a:t> </a:t>
            </a:r>
            <a:r>
              <a:rPr lang="en-US" altLang="ko-KR" sz="1600" dirty="0"/>
              <a:t>= 1;     </a:t>
            </a:r>
            <a:r>
              <a:rPr lang="en-US" altLang="ko-KR" sz="1600" dirty="0">
                <a:solidFill>
                  <a:srgbClr val="006600"/>
                </a:solidFill>
              </a:rPr>
              <a:t>//a</a:t>
            </a:r>
            <a:r>
              <a:rPr lang="ko-KR" altLang="en-US" sz="1600" dirty="0">
                <a:solidFill>
                  <a:srgbClr val="006600"/>
                </a:solidFill>
              </a:rPr>
              <a:t>의</a:t>
            </a:r>
            <a:r>
              <a:rPr lang="en-US" altLang="ko-KR" sz="1600" dirty="0">
                <a:solidFill>
                  <a:srgbClr val="006600"/>
                </a:solidFill>
              </a:rPr>
              <a:t> </a:t>
            </a:r>
            <a:r>
              <a:rPr lang="ko-KR" altLang="en-US" sz="1600" dirty="0">
                <a:solidFill>
                  <a:srgbClr val="006600"/>
                </a:solidFill>
              </a:rPr>
              <a:t>값이 </a:t>
            </a:r>
            <a:r>
              <a:rPr lang="en-US" altLang="ko-KR" sz="1600" dirty="0">
                <a:solidFill>
                  <a:srgbClr val="006600"/>
                </a:solidFill>
              </a:rPr>
              <a:t>1</a:t>
            </a:r>
            <a:r>
              <a:rPr lang="ko-KR" altLang="en-US" sz="1600" dirty="0">
                <a:solidFill>
                  <a:srgbClr val="006600"/>
                </a:solidFill>
              </a:rPr>
              <a:t>로 변경 됨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한 줄에 여러 개 선언 가능   </a:t>
            </a:r>
            <a:r>
              <a:rPr lang="en-US" altLang="ko-KR" sz="1600" dirty="0"/>
              <a:t>	                   ex) </a:t>
            </a:r>
            <a:r>
              <a:rPr lang="en-US" altLang="ko-KR" sz="1600" dirty="0">
                <a:solidFill>
                  <a:srgbClr val="0000FF"/>
                </a:solidFill>
              </a:rPr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a, b;    </a:t>
            </a:r>
            <a:r>
              <a:rPr lang="en-US" altLang="ko-KR" sz="1600" dirty="0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 a=1, b=2;   </a:t>
            </a:r>
            <a:r>
              <a:rPr lang="en-US" altLang="ko-KR" sz="1600" dirty="0">
                <a:solidFill>
                  <a:srgbClr val="006600"/>
                </a:solidFill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</a:rPr>
              <a:t>단</a:t>
            </a:r>
            <a:r>
              <a:rPr lang="en-US" altLang="ko-KR" sz="1600" dirty="0">
                <a:solidFill>
                  <a:srgbClr val="006600"/>
                </a:solidFill>
              </a:rPr>
              <a:t>, </a:t>
            </a:r>
            <a:r>
              <a:rPr lang="ko-KR" altLang="en-US" sz="1600" dirty="0">
                <a:solidFill>
                  <a:srgbClr val="006600"/>
                </a:solidFill>
              </a:rPr>
              <a:t>같은 형태일 때 가능</a:t>
            </a:r>
            <a:r>
              <a:rPr lang="en-US" altLang="ko-KR" sz="1600" dirty="0">
                <a:solidFill>
                  <a:srgbClr val="006600"/>
                </a:solidFill>
              </a:rPr>
              <a:t>  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5689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상수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콘솔에 상수 출력하기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( 125 );</a:t>
            </a:r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변수 선언하기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정수</a:t>
            </a:r>
            <a:r>
              <a:rPr lang="en-US" altLang="ko-KR" sz="1600" dirty="0"/>
              <a:t>, </a:t>
            </a:r>
            <a:r>
              <a:rPr lang="ko-KR" altLang="en-US" sz="1600" dirty="0"/>
              <a:t>실수</a:t>
            </a:r>
            <a:r>
              <a:rPr lang="en-US" altLang="ko-KR" sz="1600" dirty="0"/>
              <a:t>, </a:t>
            </a:r>
            <a:r>
              <a:rPr lang="ko-KR" altLang="en-US" sz="1600" dirty="0"/>
              <a:t>문자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변수의 사용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myLevel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10;  </a:t>
            </a:r>
            <a:r>
              <a:rPr lang="en-US" altLang="ko-KR" sz="1600" dirty="0">
                <a:solidFill>
                  <a:srgbClr val="006600"/>
                </a:solidFill>
              </a:rPr>
              <a:t>//</a:t>
            </a:r>
            <a:r>
              <a:rPr lang="ko-KR" altLang="en-US" sz="1600" dirty="0">
                <a:solidFill>
                  <a:srgbClr val="006600"/>
                </a:solidFill>
              </a:rPr>
              <a:t>값 할당</a:t>
            </a:r>
            <a:endParaRPr lang="en-US" altLang="ko-KR" sz="1600" dirty="0">
              <a:solidFill>
                <a:srgbClr val="0066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 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myLevel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1800" b="1" dirty="0" err="1"/>
              <a:t>전역변수</a:t>
            </a:r>
            <a:r>
              <a:rPr lang="ko-KR" altLang="en-US" sz="1800" dirty="0" err="1"/>
              <a:t>와</a:t>
            </a:r>
            <a:r>
              <a:rPr lang="ko-KR" altLang="en-US" sz="1800" dirty="0"/>
              <a:t> </a:t>
            </a:r>
            <a:r>
              <a:rPr lang="ko-KR" altLang="en-US" sz="1800" b="1" dirty="0"/>
              <a:t>지역변수</a:t>
            </a:r>
            <a:r>
              <a:rPr lang="en-US" altLang="ko-KR" sz="1800" dirty="0"/>
              <a:t>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전역 </a:t>
            </a:r>
            <a:r>
              <a:rPr lang="en-US" altLang="ko-KR" sz="1600" dirty="0"/>
              <a:t>- </a:t>
            </a:r>
            <a:r>
              <a:rPr lang="ko-KR" altLang="en-US" sz="1600" dirty="0"/>
              <a:t>클래스의 </a:t>
            </a:r>
            <a:r>
              <a:rPr lang="ko-KR" altLang="en-US" sz="1600" dirty="0" err="1"/>
              <a:t>맴버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필드</a:t>
            </a:r>
            <a:r>
              <a:rPr lang="en-US" altLang="ko-KR" sz="1600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/>
              <a:t>지역 </a:t>
            </a:r>
            <a:r>
              <a:rPr lang="en-US" altLang="ko-KR" sz="1600" dirty="0"/>
              <a:t>– </a:t>
            </a:r>
            <a:r>
              <a:rPr lang="ko-KR" altLang="en-US" sz="1600" dirty="0"/>
              <a:t>메서드 내부에서 사용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0070C0"/>
                </a:solidFill>
              </a:rPr>
              <a:t>변수</a:t>
            </a:r>
            <a:r>
              <a:rPr lang="ko-KR" altLang="en-US" sz="1800" dirty="0"/>
              <a:t>와</a:t>
            </a:r>
            <a:r>
              <a:rPr lang="en-US" altLang="ko-KR" sz="1800" dirty="0"/>
              <a:t> </a:t>
            </a:r>
            <a:r>
              <a:rPr lang="ko-KR" altLang="en-US" sz="1800" b="1" dirty="0">
                <a:solidFill>
                  <a:srgbClr val="0070C0"/>
                </a:solidFill>
              </a:rPr>
              <a:t>상수</a:t>
            </a:r>
            <a:r>
              <a:rPr lang="ko-KR" altLang="en-US" sz="1800" dirty="0"/>
              <a:t>를 찾아보세요</a:t>
            </a:r>
            <a:endParaRPr lang="en-US" altLang="ko-KR" sz="18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008515" y="1923460"/>
            <a:ext cx="5121939" cy="36933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 World"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"12345"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level = 1;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(level);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level = 2;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(level);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PI = 3.14;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(PI);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홍길동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5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D3B8-A762-41B2-9A67-7445B4B4BB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ko-KR" altLang="en-US" dirty="0"/>
              <a:t>데이터의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BF163-7A21-4EE6-AF86-C070D8EB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800" b="1" dirty="0"/>
              <a:t>값</a:t>
            </a:r>
            <a:r>
              <a:rPr lang="ko-KR" altLang="en-US" sz="1800" dirty="0"/>
              <a:t> </a:t>
            </a:r>
            <a:r>
              <a:rPr lang="en-US" altLang="ko-KR" sz="1800" dirty="0"/>
              <a:t>– 0, 1.5, ‘A’,</a:t>
            </a:r>
            <a:r>
              <a:rPr lang="ko-KR" altLang="en-US" sz="1800" dirty="0"/>
              <a:t>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abc</a:t>
            </a:r>
            <a:r>
              <a:rPr lang="en-US" altLang="ko-KR" sz="1800" dirty="0"/>
              <a:t>”    –  </a:t>
            </a:r>
            <a:r>
              <a:rPr lang="ko-KR" altLang="en-US" sz="1800" dirty="0" err="1"/>
              <a:t>리터럴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상수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b="1" dirty="0"/>
              <a:t>형식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값의 분류 </a:t>
            </a:r>
            <a:r>
              <a:rPr lang="en-US" altLang="ko-KR" sz="1800" dirty="0"/>
              <a:t>– </a:t>
            </a:r>
            <a:r>
              <a:rPr lang="ko-KR" altLang="en-US" sz="1800" dirty="0"/>
              <a:t>다루기 쉽도록 구분하는 것  </a:t>
            </a:r>
            <a:r>
              <a:rPr lang="en-US" altLang="ko-KR" sz="1800" dirty="0"/>
              <a:t>–  </a:t>
            </a:r>
            <a:r>
              <a:rPr lang="ko-KR" altLang="en-US" sz="1800" dirty="0">
                <a:solidFill>
                  <a:srgbClr val="FF0000"/>
                </a:solidFill>
              </a:rPr>
              <a:t>자료형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b="1" dirty="0"/>
              <a:t>값의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저장</a:t>
            </a:r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>
                <a:solidFill>
                  <a:srgbClr val="FF0000"/>
                </a:solidFill>
              </a:rPr>
              <a:t>변수</a:t>
            </a:r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형식과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다루기 쉽도록 이름을 부여</a:t>
            </a:r>
            <a:r>
              <a:rPr lang="en-US" altLang="ko-KR" sz="1800" dirty="0"/>
              <a:t>, </a:t>
            </a:r>
            <a:r>
              <a:rPr lang="ko-KR" altLang="en-US" sz="1800" dirty="0"/>
              <a:t>값으로 사용</a:t>
            </a:r>
            <a:endParaRPr lang="en-US" altLang="ko-KR" sz="1800" dirty="0"/>
          </a:p>
          <a:p>
            <a:pPr lvl="1"/>
            <a:r>
              <a:rPr lang="ko-KR" altLang="en-US" sz="1600" dirty="0"/>
              <a:t>식별자 </a:t>
            </a:r>
            <a:r>
              <a:rPr lang="en-US" altLang="ko-KR" sz="1600" dirty="0"/>
              <a:t>– </a:t>
            </a:r>
            <a:r>
              <a:rPr lang="ko-KR" altLang="en-US" sz="1600" dirty="0"/>
              <a:t>이름 짓는 규칙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다른 값을 담을 수 있음</a:t>
            </a:r>
            <a:endParaRPr lang="en-US" altLang="ko-KR" sz="1600" dirty="0"/>
          </a:p>
          <a:p>
            <a:r>
              <a:rPr lang="ko-KR" altLang="en-US" sz="1800" dirty="0"/>
              <a:t>변수를 상수화 시키기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심볼릭</a:t>
            </a:r>
            <a:r>
              <a:rPr lang="ko-KR" altLang="en-US" sz="1800" dirty="0"/>
              <a:t> 상수</a:t>
            </a:r>
            <a:endParaRPr lang="en-US" altLang="ko-KR" sz="1800" dirty="0"/>
          </a:p>
          <a:p>
            <a:r>
              <a:rPr lang="ko-KR" altLang="en-US" sz="1800" b="1" dirty="0"/>
              <a:t>값의 연산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>
                <a:solidFill>
                  <a:srgbClr val="FF0000"/>
                </a:solidFill>
              </a:rPr>
              <a:t>연산자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/>
            <a:r>
              <a:rPr lang="ko-KR" altLang="en-US" sz="1600" dirty="0"/>
              <a:t>연산의 결과는 값이 된다</a:t>
            </a:r>
            <a:r>
              <a:rPr lang="en-US" altLang="ko-KR" sz="1600" dirty="0"/>
              <a:t>.</a:t>
            </a:r>
          </a:p>
          <a:p>
            <a:r>
              <a:rPr lang="ko-KR" altLang="en-US" sz="1800" b="1" dirty="0"/>
              <a:t>표현식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값 표현</a:t>
            </a:r>
            <a:endParaRPr lang="en-US" altLang="ko-KR" sz="1800" dirty="0"/>
          </a:p>
          <a:p>
            <a:r>
              <a:rPr lang="ko-KR" altLang="en-US" sz="1800" b="1" dirty="0"/>
              <a:t>문장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실행 단위</a:t>
            </a:r>
            <a:r>
              <a:rPr lang="en-US" altLang="ko-KR" sz="1800" dirty="0"/>
              <a:t>, </a:t>
            </a:r>
            <a:r>
              <a:rPr lang="ko-KR" altLang="en-US" sz="1800" dirty="0"/>
              <a:t>문장이 모여 </a:t>
            </a:r>
            <a:r>
              <a:rPr lang="ko-KR" altLang="en-US" sz="1800" b="1" dirty="0"/>
              <a:t>기능</a:t>
            </a:r>
            <a:r>
              <a:rPr lang="ko-KR" altLang="en-US" sz="1800" dirty="0"/>
              <a:t> 구현 </a:t>
            </a:r>
            <a:r>
              <a:rPr lang="en-US" altLang="ko-KR" sz="1800" dirty="0"/>
              <a:t>– </a:t>
            </a:r>
            <a:r>
              <a:rPr lang="ko-KR" altLang="en-US" sz="1800" dirty="0"/>
              <a:t>코드의 흐름제어</a:t>
            </a:r>
            <a:r>
              <a:rPr lang="en-US" altLang="ko-KR" sz="1800" dirty="0"/>
              <a:t>( </a:t>
            </a:r>
            <a:r>
              <a:rPr lang="ko-KR" altLang="en-US" sz="1800" dirty="0"/>
              <a:t>조건과 반복</a:t>
            </a:r>
            <a:r>
              <a:rPr lang="en-US" altLang="ko-KR" sz="1800" dirty="0"/>
              <a:t>, </a:t>
            </a:r>
            <a:r>
              <a:rPr lang="ko-KR" altLang="en-US" sz="1800" dirty="0"/>
              <a:t>분기 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구현 코드 재활용 </a:t>
            </a:r>
            <a:r>
              <a:rPr lang="en-US" altLang="ko-KR" sz="1800" dirty="0"/>
              <a:t>– </a:t>
            </a:r>
            <a:r>
              <a:rPr lang="ko-KR" altLang="en-US" sz="1800" dirty="0">
                <a:solidFill>
                  <a:srgbClr val="FF0000"/>
                </a:solidFill>
              </a:rPr>
              <a:t>함수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기능구현</a:t>
            </a:r>
            <a:r>
              <a:rPr lang="en-US" altLang="ko-KR" sz="1800" dirty="0"/>
              <a:t>, </a:t>
            </a:r>
            <a:r>
              <a:rPr lang="ko-KR" altLang="en-US" sz="1800" dirty="0"/>
              <a:t>함수의 호출을 통해 값을 반환</a:t>
            </a:r>
            <a:endParaRPr lang="en-US" altLang="ko-KR" sz="1800" dirty="0"/>
          </a:p>
          <a:p>
            <a:r>
              <a:rPr lang="ko-KR" altLang="en-US" sz="1800" dirty="0"/>
              <a:t>형식 만들기 </a:t>
            </a:r>
            <a:r>
              <a:rPr lang="en-US" altLang="ko-KR" sz="1800" dirty="0"/>
              <a:t>– </a:t>
            </a:r>
            <a:r>
              <a:rPr lang="ko-KR" altLang="en-US" sz="1800" dirty="0">
                <a:solidFill>
                  <a:srgbClr val="FF0000"/>
                </a:solidFill>
              </a:rPr>
              <a:t>클래스 </a:t>
            </a:r>
            <a:r>
              <a:rPr lang="en-US" altLang="ko-KR" sz="1800" dirty="0">
                <a:solidFill>
                  <a:srgbClr val="FF0000"/>
                </a:solidFill>
              </a:rPr>
              <a:t>( </a:t>
            </a:r>
            <a:r>
              <a:rPr lang="ko-KR" altLang="en-US" sz="1800" dirty="0">
                <a:solidFill>
                  <a:srgbClr val="FF0000"/>
                </a:solidFill>
              </a:rPr>
              <a:t>변수 </a:t>
            </a:r>
            <a:r>
              <a:rPr lang="en-US" altLang="ko-KR" sz="1800" dirty="0">
                <a:solidFill>
                  <a:srgbClr val="FF0000"/>
                </a:solidFill>
              </a:rPr>
              <a:t>+ </a:t>
            </a:r>
            <a:r>
              <a:rPr lang="ko-KR" altLang="en-US" sz="1800" dirty="0">
                <a:solidFill>
                  <a:srgbClr val="FF0000"/>
                </a:solidFill>
              </a:rPr>
              <a:t>함수 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800" dirty="0"/>
              <a:t>값의 사용 방식 </a:t>
            </a:r>
            <a:r>
              <a:rPr lang="en-US" altLang="ko-KR" sz="1800" dirty="0"/>
              <a:t>– Value Type, Reference Type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396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입출력 </a:t>
            </a:r>
            <a:r>
              <a:rPr lang="en-US" altLang="ko-KR" sz="2800" dirty="0"/>
              <a:t>(</a:t>
            </a:r>
            <a:r>
              <a:rPr lang="ko-KR" altLang="en-US" sz="2800" dirty="0"/>
              <a:t>데이터를</a:t>
            </a:r>
            <a:r>
              <a:rPr lang="en-US" altLang="ko-KR" sz="2800" dirty="0"/>
              <a:t> </a:t>
            </a:r>
            <a:r>
              <a:rPr lang="ko-KR" altLang="en-US" sz="2800" dirty="0"/>
              <a:t>화면에 출력하기</a:t>
            </a:r>
            <a:r>
              <a:rPr lang="en-US" altLang="ko-KR" sz="2800" dirty="0"/>
              <a:t>, </a:t>
            </a:r>
            <a:r>
              <a:rPr lang="ko-KR" altLang="en-US" sz="2800" dirty="0"/>
              <a:t>키보드로 </a:t>
            </a:r>
            <a:r>
              <a:rPr lang="ko-KR" altLang="en-US" sz="2800" dirty="0" err="1"/>
              <a:t>입력받기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출력</a:t>
            </a:r>
            <a:r>
              <a:rPr lang="ko-KR" altLang="en-US" sz="1600" dirty="0"/>
              <a:t> 방법</a:t>
            </a:r>
          </a:p>
          <a:p>
            <a:pPr lvl="1"/>
            <a:r>
              <a:rPr lang="ko-KR" altLang="en-US" sz="1400" dirty="0"/>
              <a:t>방법</a:t>
            </a:r>
            <a:r>
              <a:rPr lang="en-US" altLang="ko-KR" sz="1400" dirty="0"/>
              <a:t>1 : Console </a:t>
            </a:r>
            <a:r>
              <a:rPr lang="ko-KR" altLang="en-US" sz="1400" dirty="0"/>
              <a:t>클래스의 </a:t>
            </a:r>
            <a:r>
              <a:rPr lang="en-US" altLang="ko-KR" sz="1400" b="1" dirty="0" err="1"/>
              <a:t>WriteLine</a:t>
            </a:r>
            <a:r>
              <a:rPr lang="en-US" altLang="ko-KR" sz="1400" b="1" dirty="0"/>
              <a:t>( ) </a:t>
            </a:r>
            <a:r>
              <a:rPr lang="ko-KR" altLang="en-US" sz="1400" dirty="0"/>
              <a:t>메서드 사용</a:t>
            </a:r>
          </a:p>
          <a:p>
            <a:pPr lvl="1"/>
            <a:r>
              <a:rPr lang="ko-KR" altLang="en-US" sz="1400" dirty="0"/>
              <a:t>방법</a:t>
            </a:r>
            <a:r>
              <a:rPr lang="en-US" altLang="ko-KR" sz="1400" dirty="0"/>
              <a:t>2 : Console </a:t>
            </a:r>
            <a:r>
              <a:rPr lang="ko-KR" altLang="en-US" sz="1400" dirty="0"/>
              <a:t>클래스의 </a:t>
            </a:r>
            <a:r>
              <a:rPr lang="en-US" altLang="ko-KR" sz="1400" b="1" dirty="0"/>
              <a:t>Write( ) </a:t>
            </a:r>
            <a:r>
              <a:rPr lang="ko-KR" altLang="en-US" sz="1400" dirty="0"/>
              <a:t>메서드 사용</a:t>
            </a:r>
          </a:p>
          <a:p>
            <a:pPr lvl="1"/>
            <a:r>
              <a:rPr lang="en-US" altLang="ko-KR" sz="1400" dirty="0" err="1"/>
              <a:t>WriteLine</a:t>
            </a:r>
            <a:r>
              <a:rPr lang="en-US" altLang="ko-KR" sz="1400" dirty="0"/>
              <a:t> ( ) </a:t>
            </a:r>
            <a:r>
              <a:rPr lang="ko-KR" altLang="en-US" sz="1400" dirty="0"/>
              <a:t>메서드를 사용하면 출력 후 </a:t>
            </a:r>
            <a:r>
              <a:rPr lang="ko-KR" altLang="en-US" sz="1400" dirty="0" err="1"/>
              <a:t>줄바꿈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개행</a:t>
            </a:r>
            <a:r>
              <a:rPr lang="en-US" altLang="ko-KR" sz="1400" dirty="0"/>
              <a:t>), Write ( ) </a:t>
            </a:r>
            <a:r>
              <a:rPr lang="ko-KR" altLang="en-US" sz="1400" dirty="0"/>
              <a:t>메서드는 출력 후 </a:t>
            </a:r>
            <a:r>
              <a:rPr lang="ko-KR" altLang="en-US" sz="1400" dirty="0" err="1"/>
              <a:t>개행되지</a:t>
            </a:r>
            <a:r>
              <a:rPr lang="ko-KR" altLang="en-US" sz="1400" dirty="0"/>
              <a:t> 않음</a:t>
            </a:r>
            <a:endParaRPr lang="en-US" altLang="ko-KR" sz="14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600" dirty="0"/>
          </a:p>
          <a:p>
            <a:r>
              <a:rPr lang="ko-KR" altLang="en-US" sz="1600" b="1" dirty="0"/>
              <a:t>입력</a:t>
            </a:r>
            <a:r>
              <a:rPr lang="ko-KR" altLang="en-US" sz="1600" dirty="0"/>
              <a:t> 방법</a:t>
            </a:r>
          </a:p>
          <a:p>
            <a:pPr lvl="1"/>
            <a:r>
              <a:rPr lang="en-US" altLang="ko-KR" sz="1400" dirty="0" err="1"/>
              <a:t>Console.</a:t>
            </a:r>
            <a:r>
              <a:rPr lang="en-US" altLang="ko-KR" sz="1400" b="1" dirty="0" err="1"/>
              <a:t>ReadLine</a:t>
            </a:r>
            <a:r>
              <a:rPr lang="en-US" altLang="ko-KR" sz="1400" b="1" dirty="0"/>
              <a:t>( )  </a:t>
            </a:r>
            <a:r>
              <a:rPr lang="en-US" altLang="ko-KR" sz="1400" dirty="0"/>
              <a:t>– </a:t>
            </a:r>
            <a:r>
              <a:rPr lang="ko-KR" altLang="en-US" sz="1400" dirty="0"/>
              <a:t>반환형이 </a:t>
            </a:r>
            <a:r>
              <a:rPr lang="en-US" altLang="ko-KR" sz="1400" dirty="0"/>
              <a:t>string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r>
              <a:rPr lang="ko-KR" altLang="en-US" sz="1600" dirty="0"/>
              <a:t>메서드</a:t>
            </a:r>
            <a:r>
              <a:rPr lang="en-US" altLang="ko-KR" sz="1600" dirty="0"/>
              <a:t>(</a:t>
            </a:r>
            <a:r>
              <a:rPr lang="ko-KR" altLang="en-US" sz="1600" dirty="0"/>
              <a:t>함수</a:t>
            </a:r>
            <a:r>
              <a:rPr lang="en-US" altLang="ko-KR" sz="1600" dirty="0"/>
              <a:t>)</a:t>
            </a:r>
            <a:r>
              <a:rPr lang="ko-KR" altLang="en-US" sz="1600" dirty="0"/>
              <a:t>는 어디에서 불러오지</a:t>
            </a:r>
            <a:r>
              <a:rPr lang="en-US" altLang="ko-KR" sz="1600" dirty="0"/>
              <a:t>? </a:t>
            </a:r>
          </a:p>
          <a:p>
            <a:pPr lvl="1"/>
            <a:r>
              <a:rPr lang="en-US" altLang="ko-KR" sz="1400" dirty="0"/>
              <a:t>using System;    	</a:t>
            </a:r>
            <a:r>
              <a:rPr lang="en-US" altLang="ko-KR" sz="1200" dirty="0">
                <a:solidFill>
                  <a:srgbClr val="008000"/>
                </a:solidFill>
              </a:rPr>
              <a:t>// visual studio </a:t>
            </a:r>
            <a:r>
              <a:rPr lang="ko-KR" altLang="en-US" sz="1200" dirty="0">
                <a:solidFill>
                  <a:srgbClr val="008000"/>
                </a:solidFill>
              </a:rPr>
              <a:t>에서 확인하기</a:t>
            </a:r>
            <a:endParaRPr lang="en-US" altLang="ko-KR" sz="1100" dirty="0">
              <a:solidFill>
                <a:srgbClr val="008000"/>
              </a:solidFill>
            </a:endParaRPr>
          </a:p>
          <a:p>
            <a:pPr lvl="1"/>
            <a:endParaRPr lang="ko-KR" altLang="en-US" sz="600" dirty="0"/>
          </a:p>
        </p:txBody>
      </p:sp>
      <p:sp>
        <p:nvSpPr>
          <p:cNvPr id="4" name="직사각형 3"/>
          <p:cNvSpPr/>
          <p:nvPr/>
        </p:nvSpPr>
        <p:spPr>
          <a:xfrm>
            <a:off x="1549268" y="4599900"/>
            <a:ext cx="6795742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input =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.ReadLine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"input: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input);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9268" y="2675032"/>
            <a:ext cx="6795742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 C# Programming .. 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"C# Programming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"number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{0}", 7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9108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시퀀스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800" dirty="0"/>
              <a:t>문자열 안에 특수문자를 표시하는 방법</a:t>
            </a:r>
            <a:endParaRPr lang="en-US" altLang="ko-KR" sz="1800" dirty="0"/>
          </a:p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800" dirty="0"/>
              <a:t>문자열에서 이스케이프 시퀀스 </a:t>
            </a:r>
            <a:r>
              <a:rPr lang="en-US" altLang="ko-KR" sz="1800" dirty="0"/>
              <a:t>:  </a:t>
            </a:r>
            <a:r>
              <a:rPr lang="en-US" altLang="ko-KR" sz="1800" b="1" dirty="0">
                <a:latin typeface="Consolas" panose="020B0609020204030204" pitchFamily="49" charset="0"/>
              </a:rPr>
              <a:t>\</a:t>
            </a:r>
            <a:r>
              <a:rPr lang="en-US" altLang="ko-KR" sz="1800" dirty="0">
                <a:latin typeface="Consolas" panose="020B0609020204030204" pitchFamily="49" charset="0"/>
              </a:rPr>
              <a:t>n(</a:t>
            </a:r>
            <a:r>
              <a:rPr lang="ko-KR" altLang="en-US" sz="1800" dirty="0">
                <a:latin typeface="Consolas" panose="020B0609020204030204" pitchFamily="49" charset="0"/>
              </a:rPr>
              <a:t>줄 바꿈</a:t>
            </a:r>
            <a:r>
              <a:rPr lang="en-US" altLang="ko-KR" sz="1800" dirty="0"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latin typeface="Consolas" panose="020B0609020204030204" pitchFamily="49" charset="0"/>
              </a:rPr>
              <a:t>\</a:t>
            </a:r>
            <a:r>
              <a:rPr lang="en-US" altLang="ko-KR" sz="1800" dirty="0">
                <a:latin typeface="Consolas" panose="020B0609020204030204" pitchFamily="49" charset="0"/>
              </a:rPr>
              <a:t>t(</a:t>
            </a:r>
            <a:r>
              <a:rPr lang="ko-KR" altLang="en-US" sz="1800" dirty="0">
                <a:latin typeface="Consolas" panose="020B0609020204030204" pitchFamily="49" charset="0"/>
              </a:rPr>
              <a:t>탭</a:t>
            </a:r>
            <a:r>
              <a:rPr lang="en-US" altLang="ko-KR" sz="1800" dirty="0"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latin typeface="Consolas" panose="020B0609020204030204" pitchFamily="49" charset="0"/>
              </a:rPr>
              <a:t>\’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latin typeface="Consolas" panose="020B0609020204030204" pitchFamily="49" charset="0"/>
              </a:rPr>
              <a:t>\</a:t>
            </a:r>
            <a:r>
              <a:rPr lang="en-US" altLang="ko-KR" sz="1800" dirty="0">
                <a:latin typeface="Consolas" panose="020B0609020204030204" pitchFamily="49" charset="0"/>
              </a:rPr>
              <a:t>” </a:t>
            </a:r>
            <a:r>
              <a:rPr lang="en-US" altLang="ko-KR" sz="1800" b="1" dirty="0">
                <a:latin typeface="Consolas" panose="020B0609020204030204" pitchFamily="49" charset="0"/>
              </a:rPr>
              <a:t>\</a:t>
            </a:r>
            <a:r>
              <a:rPr lang="en-US" altLang="ko-KR" sz="1800" dirty="0">
                <a:latin typeface="Consolas" panose="020B0609020204030204" pitchFamily="49" charset="0"/>
              </a:rPr>
              <a:t>\ 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한글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키보드에선 </a:t>
            </a:r>
            <a:r>
              <a:rPr lang="ko-KR" alt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엔터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위 </a:t>
            </a:r>
            <a:r>
              <a:rPr lang="ko-KR" alt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원표시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1091380" y="3260075"/>
            <a:ext cx="8357422" cy="27699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출력값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생각해 보기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charTab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charLineFeed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'\n'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charBackSpace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'\b'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charUniCode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'\u0061'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"TAB : &gt;{0}&lt;"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charTab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LineFeed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&gt;{0}&lt;"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charLineFeed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BackSpace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&gt;{0}&lt;"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charBackSpace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UniCode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&gt;{0}&lt;"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charUniCode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1379" y="2126157"/>
            <a:ext cx="8357422" cy="8617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 World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\n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</a:t>
            </a:r>
            <a:r>
              <a:rPr lang="en-US" altLang="ko-KR" sz="1600" dirty="0" err="1">
                <a:solidFill>
                  <a:srgbClr val="00206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World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\"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HelloWorld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\"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9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631E-8637-4BF2-BC85-11DB9313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이스케이프 시퀀스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8920EAE-C309-44B8-BAA6-8AF017C3E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987453"/>
              </p:ext>
            </p:extLst>
          </p:nvPr>
        </p:nvGraphicFramePr>
        <p:xfrm>
          <a:off x="838200" y="1434136"/>
          <a:ext cx="8643150" cy="432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791">
                  <a:extLst>
                    <a:ext uri="{9D8B030D-6E8A-4147-A177-3AD203B41FA5}">
                      <a16:colId xmlns:a16="http://schemas.microsoft.com/office/drawing/2014/main" val="3552991242"/>
                    </a:ext>
                  </a:extLst>
                </a:gridCol>
                <a:gridCol w="2533807">
                  <a:extLst>
                    <a:ext uri="{9D8B030D-6E8A-4147-A177-3AD203B41FA5}">
                      <a16:colId xmlns:a16="http://schemas.microsoft.com/office/drawing/2014/main" val="3832632673"/>
                    </a:ext>
                  </a:extLst>
                </a:gridCol>
                <a:gridCol w="4819552">
                  <a:extLst>
                    <a:ext uri="{9D8B030D-6E8A-4147-A177-3AD203B41FA5}">
                      <a16:colId xmlns:a16="http://schemas.microsoft.com/office/drawing/2014/main" val="1694300554"/>
                    </a:ext>
                  </a:extLst>
                </a:gridCol>
              </a:tblGrid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＼’</a:t>
                      </a:r>
                      <a:endParaRPr lang="ko-KR" alt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0x0027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+mj-lt"/>
                        </a:rPr>
                        <a:t>홀 따옴표</a:t>
                      </a:r>
                      <a:endParaRPr lang="ko-KR" altLang="en-US" sz="1600" b="0" i="0" u="none" strike="noStrike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3987393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＼”</a:t>
                      </a:r>
                      <a:endParaRPr lang="ko-KR" alt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0x0022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>
                          <a:effectLst/>
                          <a:latin typeface="+mj-lt"/>
                        </a:rPr>
                        <a:t>쌍 따옴표</a:t>
                      </a:r>
                      <a:endParaRPr lang="ko-KR" altLang="en-US" sz="1600" b="0" i="0" u="none" strike="noStrike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163264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 ＼＼</a:t>
                      </a:r>
                      <a:endParaRPr lang="ko-KR" alt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0x005C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역 슬래시</a:t>
                      </a:r>
                      <a:endParaRPr lang="ko-KR" alt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0204978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＼</a:t>
                      </a:r>
                      <a:r>
                        <a:rPr lang="en-US" altLang="ko-KR" sz="1600" u="none" strike="noStrike" dirty="0">
                          <a:effectLst/>
                          <a:latin typeface="+mj-lt"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0x0000</a:t>
                      </a:r>
                      <a:endParaRPr lang="en-US" sz="1600" b="0" i="0" u="none" strike="noStrike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688304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＼a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0x0007</a:t>
                      </a:r>
                      <a:endParaRPr lang="en-US" sz="1600" b="0" i="0" u="none" strike="noStrike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Alert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8505381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＼b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0x0008</a:t>
                      </a:r>
                      <a:endParaRPr lang="en-US" sz="1600" b="0" i="0" u="none" strike="noStrike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Back space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116651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＼f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0x000C</a:t>
                      </a:r>
                      <a:endParaRPr lang="en-US" sz="1600" b="0" i="0" u="none" strike="noStrike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Form Feed (</a:t>
                      </a:r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한 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page</a:t>
                      </a:r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넘김</a:t>
                      </a:r>
                      <a:r>
                        <a:rPr lang="en-US" altLang="ko-KR" sz="16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256756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＼n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0x000A</a:t>
                      </a:r>
                      <a:endParaRPr lang="en-US" sz="1600" b="0" i="0" u="none" strike="noStrike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New Line (</a:t>
                      </a:r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줄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바꿈</a:t>
                      </a:r>
                      <a:r>
                        <a:rPr lang="en-US" altLang="ko-KR" sz="16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7564639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＼r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0x000D</a:t>
                      </a:r>
                      <a:endParaRPr lang="en-US" sz="1600" b="0" i="0" u="none" strike="noStrike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Carriage Return (</a:t>
                      </a:r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첫 칸 옮김</a:t>
                      </a:r>
                      <a:r>
                        <a:rPr lang="en-US" altLang="ko-KR" sz="1600" u="none" strike="noStrike" dirty="0">
                          <a:effectLst/>
                          <a:latin typeface="+mj-lt"/>
                        </a:rPr>
                        <a:t>)</a:t>
                      </a:r>
                      <a:endParaRPr lang="en-US" altLang="ko-KR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7567279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＼t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0x0009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수직 탭</a:t>
                      </a:r>
                      <a:endParaRPr lang="ko-KR" alt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764009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＼v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0x000B</a:t>
                      </a:r>
                      <a:endParaRPr 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수평 탭</a:t>
                      </a:r>
                      <a:endParaRPr lang="ko-KR" alt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9636131"/>
                  </a:ext>
                </a:extLst>
              </a:tr>
              <a:tr h="360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＼u</a:t>
                      </a:r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숫자</a:t>
                      </a:r>
                      <a:endParaRPr lang="ko-KR" alt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dirty="0">
                          <a:effectLst/>
                          <a:latin typeface="+mj-lt"/>
                        </a:rPr>
                        <a:t>유니코드 출력</a:t>
                      </a:r>
                      <a:endParaRPr lang="ko-KR" altLang="en-US" sz="1600" b="0" i="0" u="none" strike="noStrike" dirty="0">
                        <a:solidFill>
                          <a:srgbClr val="3D4444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060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37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dirty="0" err="1"/>
              <a:t>Console.WriteLine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$ </a:t>
            </a:r>
            <a:r>
              <a:rPr lang="ko-KR" altLang="en-US" sz="1800" dirty="0"/>
              <a:t>문자열 보간 </a:t>
            </a:r>
            <a:r>
              <a:rPr lang="en-US" altLang="ko-KR" sz="1600" dirty="0"/>
              <a:t>– </a:t>
            </a:r>
            <a:r>
              <a:rPr lang="en-US" altLang="ko-KR" sz="1600" b="1" dirty="0"/>
              <a:t>{ </a:t>
            </a:r>
            <a:r>
              <a:rPr lang="ko-KR" altLang="en-US" sz="1600" dirty="0"/>
              <a:t>변수</a:t>
            </a:r>
            <a:r>
              <a:rPr lang="en-US" altLang="ko-KR" sz="1600" dirty="0"/>
              <a:t>(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표기 </a:t>
            </a:r>
            <a:r>
              <a:rPr lang="en-US" altLang="ko-KR" sz="1600" b="1" dirty="0"/>
              <a:t>} </a:t>
            </a:r>
            <a:r>
              <a:rPr lang="en-US" altLang="ko-KR" sz="1600" dirty="0"/>
              <a:t>– </a:t>
            </a:r>
            <a:r>
              <a:rPr lang="ko-KR" altLang="en-US" sz="1600" dirty="0"/>
              <a:t>변수를</a:t>
            </a:r>
            <a:r>
              <a:rPr lang="en-US" altLang="ko-KR" sz="1600" dirty="0"/>
              <a:t> </a:t>
            </a:r>
            <a:r>
              <a:rPr lang="ko-KR" altLang="en-US" sz="1600" dirty="0"/>
              <a:t>표현하는데 편리하다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1800" dirty="0"/>
              <a:t>@ </a:t>
            </a:r>
            <a:r>
              <a:rPr lang="ko-KR" altLang="en-US" sz="1800" dirty="0"/>
              <a:t>약어 식별자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이스케이스</a:t>
            </a:r>
            <a:r>
              <a:rPr lang="ko-KR" altLang="en-US" sz="1600" dirty="0"/>
              <a:t> 문자를 생략해서 쓸 수 있어 편리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15614" y="1777666"/>
            <a:ext cx="9821733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101FD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 = 1.5F;</a:t>
            </a:r>
          </a:p>
          <a:p>
            <a:r>
              <a:rPr lang="en-US" altLang="ko-KR" sz="1600" dirty="0">
                <a:solidFill>
                  <a:srgbClr val="0101F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10;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일반적인 표기법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{0}, {1}"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f,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중간삽입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{f}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5613" y="5201426"/>
            <a:ext cx="9821733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171717"/>
                </a:solidFill>
                <a:latin typeface="Consolas" panose="020B0609020204030204" pitchFamily="49" charset="0"/>
              </a:rPr>
              <a:t> filename1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@"c:\documents\files\A.txt"</a:t>
            </a:r>
            <a:r>
              <a:rPr lang="en-US" altLang="ko-KR" sz="1600" dirty="0">
                <a:solidFill>
                  <a:srgbClr val="171717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600" dirty="0">
                <a:solidFill>
                  <a:srgbClr val="0101FD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solidFill>
                  <a:srgbClr val="171717"/>
                </a:solidFill>
                <a:latin typeface="Consolas" panose="020B0609020204030204" pitchFamily="49" charset="0"/>
              </a:rPr>
              <a:t> filename2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"c: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documents</a:t>
            </a:r>
            <a:r>
              <a:rPr lang="en-US" altLang="ko-KR" sz="1600" dirty="0">
                <a:solidFill>
                  <a:srgbClr val="002060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files</a:t>
            </a:r>
            <a:r>
              <a:rPr lang="en-US" altLang="ko-KR" sz="1600">
                <a:solidFill>
                  <a:srgbClr val="002060"/>
                </a:solidFill>
                <a:latin typeface="Consolas" panose="020B0609020204030204" pitchFamily="49" charset="0"/>
              </a:rPr>
              <a:t>\\</a:t>
            </a:r>
            <a:r>
              <a:rPr lang="en-US" altLang="ko-KR" sz="160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.txt"</a:t>
            </a:r>
            <a:r>
              <a:rPr lang="en-US" altLang="ko-KR" sz="1600" dirty="0">
                <a:solidFill>
                  <a:srgbClr val="171717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 err="1">
                <a:solidFill>
                  <a:srgbClr val="171717"/>
                </a:solidFill>
                <a:latin typeface="Consolas" panose="020B0609020204030204" pitchFamily="49" charset="0"/>
              </a:rPr>
              <a:t>.WriteLine</a:t>
            </a:r>
            <a:r>
              <a:rPr lang="en-US" altLang="ko-KR" sz="1600" dirty="0">
                <a:solidFill>
                  <a:srgbClr val="171717"/>
                </a:solidFill>
                <a:latin typeface="Consolas" panose="020B0609020204030204" pitchFamily="49" charset="0"/>
              </a:rPr>
              <a:t>(filename1); 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 err="1">
                <a:solidFill>
                  <a:srgbClr val="171717"/>
                </a:solidFill>
                <a:latin typeface="Consolas" panose="020B0609020204030204" pitchFamily="49" charset="0"/>
              </a:rPr>
              <a:t>.WriteLine</a:t>
            </a:r>
            <a:r>
              <a:rPr lang="en-US" altLang="ko-KR" sz="1600" dirty="0">
                <a:solidFill>
                  <a:srgbClr val="171717"/>
                </a:solidFill>
                <a:latin typeface="Consolas" panose="020B0609020204030204" pitchFamily="49" charset="0"/>
              </a:rPr>
              <a:t>(filename2);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24BD6-FB44-4B7C-B9B5-CF278249E619}"/>
              </a:ext>
            </a:extLst>
          </p:cNvPr>
          <p:cNvSpPr txBox="1"/>
          <p:nvPr/>
        </p:nvSpPr>
        <p:spPr>
          <a:xfrm>
            <a:off x="1215615" y="4031098"/>
            <a:ext cx="9821732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101F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10;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일반적인 표기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{0:c}, {0:x}"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@"Data\Console'\Alpha.txt"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2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09266-321D-4F05-B356-3068976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A2367-20EB-4C7E-BF34-151AC23F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변수 선언하기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Number = 7;			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선언은 한번만 한다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latin typeface="Consolas" panose="020B0609020204030204" pitchFamily="49" charset="0"/>
              </a:rPr>
              <a:t> Name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 err="1">
                <a:latin typeface="Consolas" panose="020B0609020204030204" pitchFamily="49" charset="0"/>
              </a:rPr>
              <a:t>김이박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800" dirty="0"/>
              <a:t>변수에 있는 데이터 가공하기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Number = Number + 1;			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=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연산자는 오른쪽 값을 왼쪽 변수에 할당하는 기능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Name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; 			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기존의 있던 값은 </a:t>
            </a:r>
            <a:r>
              <a:rPr lang="en-US" altLang="ko-KR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OverWrite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되어 없어진다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800" dirty="0"/>
              <a:t>함수</a:t>
            </a:r>
            <a:r>
              <a:rPr lang="en-US" altLang="ko-KR" sz="1800" dirty="0"/>
              <a:t>(</a:t>
            </a:r>
            <a:r>
              <a:rPr lang="ko-KR" altLang="en-US" sz="1800" dirty="0"/>
              <a:t>메서드</a:t>
            </a:r>
            <a:r>
              <a:rPr lang="en-US" altLang="ko-KR" sz="1800" dirty="0"/>
              <a:t>)</a:t>
            </a:r>
            <a:r>
              <a:rPr lang="ko-KR" altLang="en-US" sz="1800" dirty="0"/>
              <a:t> 사용하기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latin typeface="Consolas" panose="020B0609020204030204" pitchFamily="49" charset="0"/>
              </a:rPr>
              <a:t>(7);		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함수의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괄호안에 값을 입력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상수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latin typeface="Consolas" panose="020B0609020204030204" pitchFamily="49" charset="0"/>
              </a:rPr>
              <a:t>(Name); 		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변수를 전달하면 그 변수의 값이 전달됨  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/>
              <a:t>함수에서 변수 사용하기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latin typeface="Consolas" panose="020B0609020204030204" pitchFamily="49" charset="0"/>
              </a:rPr>
              <a:t>(Number);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latin typeface="Consolas" panose="020B0609020204030204" pitchFamily="49" charset="0"/>
              </a:rPr>
              <a:t>(Number + 1);	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함수에 연산의 결과값이 전달된다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Hello,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Name);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4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기본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/>
              <a:t>변수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선언하기 위해서는 자료의 형식</a:t>
            </a:r>
            <a:r>
              <a:rPr lang="en-US" altLang="ko-KR" sz="1800" dirty="0"/>
              <a:t>(</a:t>
            </a:r>
            <a:r>
              <a:rPr lang="ko-KR" altLang="en-US" sz="1800" b="1" dirty="0"/>
              <a:t>자료형</a:t>
            </a:r>
            <a:r>
              <a:rPr lang="en-US" altLang="ko-KR" sz="1800" dirty="0"/>
              <a:t>)</a:t>
            </a:r>
            <a:r>
              <a:rPr lang="ko-KR" altLang="en-US" sz="1800" dirty="0"/>
              <a:t>을 같이 알려줘야 한다</a:t>
            </a:r>
            <a:r>
              <a:rPr lang="en-US" altLang="ko-KR" sz="1800" dirty="0"/>
              <a:t>. ***</a:t>
            </a:r>
          </a:p>
          <a:p>
            <a:pPr lvl="1"/>
            <a:r>
              <a:rPr lang="en-US" altLang="ko-KR" sz="1600" dirty="0"/>
              <a:t>1, 2, 100, -10 </a:t>
            </a:r>
            <a:r>
              <a:rPr lang="ko-KR" altLang="en-US" sz="1600" dirty="0"/>
              <a:t>등 </a:t>
            </a:r>
            <a:r>
              <a:rPr lang="en-US" altLang="ko-KR" sz="1600" dirty="0"/>
              <a:t>-&gt; </a:t>
            </a:r>
            <a:r>
              <a:rPr lang="ko-KR" altLang="en-US" sz="1600" b="1" dirty="0"/>
              <a:t>정수</a:t>
            </a:r>
            <a:r>
              <a:rPr lang="ko-KR" altLang="en-US" sz="1600" dirty="0"/>
              <a:t> </a:t>
            </a:r>
            <a:r>
              <a:rPr lang="en-US" altLang="ko-KR" sz="1600" dirty="0"/>
              <a:t>	-&gt; 	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number</a:t>
            </a:r>
            <a:r>
              <a:rPr lang="en-US" altLang="ko-KR" sz="1600" dirty="0"/>
              <a:t> = 1;</a:t>
            </a:r>
          </a:p>
          <a:p>
            <a:pPr lvl="1"/>
            <a:r>
              <a:rPr lang="en-US" altLang="ko-KR" sz="1600" dirty="0"/>
              <a:t>3.14,  1.0 </a:t>
            </a:r>
            <a:r>
              <a:rPr lang="ko-KR" altLang="en-US" sz="1600" dirty="0"/>
              <a:t>등 </a:t>
            </a:r>
            <a:r>
              <a:rPr lang="ko-KR" altLang="en-US" sz="1600" b="1" dirty="0"/>
              <a:t>실수</a:t>
            </a:r>
            <a:r>
              <a:rPr lang="en-US" altLang="ko-KR" sz="1600" dirty="0"/>
              <a:t>	</a:t>
            </a:r>
            <a:r>
              <a:rPr lang="ko-KR" altLang="en-US" sz="1600" dirty="0"/>
              <a:t> </a:t>
            </a:r>
            <a:r>
              <a:rPr lang="en-US" altLang="ko-KR" sz="1600" dirty="0"/>
              <a:t>	-&gt; 	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en-US" altLang="ko-KR" sz="1600" dirty="0"/>
              <a:t> </a:t>
            </a:r>
            <a:r>
              <a:rPr lang="en-US" altLang="ko-KR" sz="1600" b="1" dirty="0"/>
              <a:t>pi</a:t>
            </a:r>
            <a:r>
              <a:rPr lang="en-US" altLang="ko-KR" sz="1600" dirty="0"/>
              <a:t> = 3.14;</a:t>
            </a:r>
          </a:p>
          <a:p>
            <a:pPr lvl="1"/>
            <a:r>
              <a:rPr lang="en-US" altLang="ko-KR" sz="1600" dirty="0"/>
              <a:t>‘a’, ‘</a:t>
            </a:r>
            <a:r>
              <a:rPr lang="ko-KR" altLang="en-US" sz="1600" dirty="0"/>
              <a:t>가</a:t>
            </a:r>
            <a:r>
              <a:rPr lang="en-US" altLang="ko-KR" sz="1600" dirty="0"/>
              <a:t>’, ‘0’ </a:t>
            </a:r>
            <a:r>
              <a:rPr lang="ko-KR" altLang="en-US" sz="1600" dirty="0"/>
              <a:t>등 </a:t>
            </a:r>
            <a:r>
              <a:rPr lang="ko-KR" altLang="en-US" sz="1600" b="1" dirty="0"/>
              <a:t>문자</a:t>
            </a:r>
            <a:r>
              <a:rPr lang="en-US" altLang="ko-KR" sz="1600" dirty="0"/>
              <a:t>		-&gt;	</a:t>
            </a:r>
            <a:r>
              <a:rPr lang="en-US" altLang="ko-KR" sz="1600" dirty="0">
                <a:solidFill>
                  <a:srgbClr val="0000FF"/>
                </a:solidFill>
              </a:rPr>
              <a:t>char</a:t>
            </a:r>
            <a:r>
              <a:rPr lang="en-US" altLang="ko-KR" sz="1600" dirty="0"/>
              <a:t> </a:t>
            </a:r>
            <a:r>
              <a:rPr lang="en-US" altLang="ko-KR" sz="1600" b="1" dirty="0" err="1"/>
              <a:t>ch</a:t>
            </a:r>
            <a:r>
              <a:rPr lang="en-US" altLang="ko-KR" sz="1600" dirty="0"/>
              <a:t> = ‘A’;</a:t>
            </a:r>
          </a:p>
          <a:p>
            <a:pPr lvl="1"/>
            <a:r>
              <a:rPr lang="en-US" altLang="ko-KR" sz="1600" dirty="0"/>
              <a:t>“Hello”, “</a:t>
            </a:r>
            <a:r>
              <a:rPr lang="ko-KR" altLang="en-US" sz="1600" dirty="0"/>
              <a:t>안녕</a:t>
            </a:r>
            <a:r>
              <a:rPr lang="en-US" altLang="ko-KR" sz="1600" dirty="0"/>
              <a:t>”  </a:t>
            </a:r>
            <a:r>
              <a:rPr lang="ko-KR" altLang="en-US" sz="1600" dirty="0"/>
              <a:t>등 </a:t>
            </a:r>
            <a:r>
              <a:rPr lang="ko-KR" altLang="en-US" sz="1600" b="1" dirty="0"/>
              <a:t>문자열</a:t>
            </a:r>
            <a:r>
              <a:rPr lang="en-US" altLang="ko-KR" sz="1600" dirty="0"/>
              <a:t>	-&gt; 	</a:t>
            </a:r>
            <a:r>
              <a:rPr lang="en-US" altLang="ko-KR" sz="1600" dirty="0">
                <a:solidFill>
                  <a:srgbClr val="0000FF"/>
                </a:solidFill>
              </a:rPr>
              <a:t>string</a:t>
            </a:r>
            <a:r>
              <a:rPr lang="en-US" altLang="ko-KR" sz="1600" dirty="0"/>
              <a:t> </a:t>
            </a:r>
            <a:r>
              <a:rPr lang="en-US" altLang="ko-KR" sz="1600" b="1" dirty="0"/>
              <a:t>name</a:t>
            </a:r>
            <a:r>
              <a:rPr lang="en-US" altLang="ko-KR" sz="1600" dirty="0"/>
              <a:t> = “</a:t>
            </a:r>
            <a:r>
              <a:rPr lang="ko-KR" altLang="en-US" sz="1600" dirty="0"/>
              <a:t>이순신</a:t>
            </a:r>
            <a:r>
              <a:rPr lang="en-US" altLang="ko-KR" sz="1600" dirty="0"/>
              <a:t>”;</a:t>
            </a:r>
          </a:p>
          <a:p>
            <a:pPr lvl="1"/>
            <a:endParaRPr lang="en-US" altLang="ko-KR" sz="1400" dirty="0"/>
          </a:p>
          <a:p>
            <a:r>
              <a:rPr lang="ko-KR" altLang="en-US" sz="1800" b="1" dirty="0"/>
              <a:t>기본 데이터 형식</a:t>
            </a:r>
            <a:r>
              <a:rPr lang="en-US" altLang="ko-KR" sz="1800" dirty="0"/>
              <a:t>(Primitive Data Type)</a:t>
            </a:r>
            <a:r>
              <a:rPr lang="ko-KR" altLang="en-US" sz="1800" dirty="0"/>
              <a:t>을 살펴보자 </a:t>
            </a:r>
            <a:r>
              <a:rPr lang="en-US" altLang="ko-KR" sz="1400" dirty="0"/>
              <a:t>(</a:t>
            </a:r>
            <a:r>
              <a:rPr lang="ko-KR" altLang="en-US" sz="1400" dirty="0"/>
              <a:t>암기 필요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800" dirty="0"/>
              <a:t>숫자 형식 </a:t>
            </a:r>
            <a:r>
              <a:rPr lang="en-US" altLang="ko-KR" sz="1800" dirty="0"/>
              <a:t>:  </a:t>
            </a:r>
            <a:r>
              <a:rPr lang="en-US" altLang="ko-KR" sz="1800" dirty="0" err="1">
                <a:solidFill>
                  <a:srgbClr val="0000FF"/>
                </a:solidFill>
              </a:rPr>
              <a:t>int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short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long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float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double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decimal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char</a:t>
            </a:r>
            <a:endParaRPr lang="ko-KR" altLang="en-US" sz="1800" dirty="0">
              <a:solidFill>
                <a:srgbClr val="0000FF"/>
              </a:solidFill>
            </a:endParaRPr>
          </a:p>
          <a:p>
            <a:pPr lvl="1"/>
            <a:r>
              <a:rPr lang="ko-KR" altLang="en-US" sz="1800" dirty="0"/>
              <a:t>논리 형식 </a:t>
            </a:r>
            <a:r>
              <a:rPr lang="en-US" altLang="ko-KR" sz="1800" dirty="0"/>
              <a:t>:  </a:t>
            </a:r>
            <a:r>
              <a:rPr lang="en-US" altLang="ko-KR" sz="1800" dirty="0">
                <a:solidFill>
                  <a:srgbClr val="0000FF"/>
                </a:solidFill>
              </a:rPr>
              <a:t>bool</a:t>
            </a:r>
            <a:endParaRPr lang="en-US" altLang="ko-KR" sz="1800" dirty="0"/>
          </a:p>
          <a:p>
            <a:pPr lvl="1"/>
            <a:r>
              <a:rPr lang="ko-KR" altLang="en-US" sz="1800" dirty="0"/>
              <a:t>문자열 형식 </a:t>
            </a:r>
            <a:r>
              <a:rPr lang="en-US" altLang="ko-KR" sz="1800" dirty="0"/>
              <a:t>:  </a:t>
            </a:r>
            <a:r>
              <a:rPr lang="en-US" altLang="ko-KR" sz="1800" dirty="0">
                <a:solidFill>
                  <a:srgbClr val="0000FF"/>
                </a:solidFill>
              </a:rPr>
              <a:t>string</a:t>
            </a:r>
            <a:endParaRPr lang="ko-KR" altLang="en-US" sz="1800" dirty="0">
              <a:solidFill>
                <a:srgbClr val="0000FF"/>
              </a:solidFill>
            </a:endParaRPr>
          </a:p>
          <a:p>
            <a:pPr lvl="1"/>
            <a:r>
              <a:rPr lang="ko-KR" altLang="en-US" sz="1800" dirty="0"/>
              <a:t>오브젝트 형식 </a:t>
            </a:r>
            <a:r>
              <a:rPr lang="en-US" altLang="ko-KR" sz="1800" dirty="0"/>
              <a:t>:  </a:t>
            </a:r>
            <a:r>
              <a:rPr lang="en-US" altLang="ko-KR" sz="1800" dirty="0">
                <a:solidFill>
                  <a:srgbClr val="0000FF"/>
                </a:solidFill>
              </a:rPr>
              <a:t>object</a:t>
            </a:r>
          </a:p>
          <a:p>
            <a:pPr lvl="1"/>
            <a:endParaRPr lang="ko-KR" altLang="en-US" sz="1800" dirty="0">
              <a:solidFill>
                <a:srgbClr val="0000FF"/>
              </a:solidFill>
            </a:endParaRPr>
          </a:p>
          <a:p>
            <a:r>
              <a:rPr lang="ko-KR" altLang="en-US" sz="1800" dirty="0"/>
              <a:t>이미지나 영상</a:t>
            </a:r>
            <a:r>
              <a:rPr lang="en-US" altLang="ko-KR" sz="1800" dirty="0"/>
              <a:t>, </a:t>
            </a:r>
            <a:r>
              <a:rPr lang="ko-KR" altLang="en-US" sz="1800" dirty="0"/>
              <a:t>사운드</a:t>
            </a:r>
            <a:r>
              <a:rPr lang="en-US" altLang="ko-KR" sz="1800" dirty="0"/>
              <a:t>,</a:t>
            </a:r>
            <a:r>
              <a:rPr lang="ko-KR" altLang="en-US" sz="1800" dirty="0"/>
              <a:t> 플레이어</a:t>
            </a:r>
            <a:r>
              <a:rPr lang="en-US" altLang="ko-KR" sz="1800" dirty="0"/>
              <a:t>, </a:t>
            </a:r>
            <a:r>
              <a:rPr lang="ko-KR" altLang="en-US" sz="1800" dirty="0"/>
              <a:t>몬스터</a:t>
            </a:r>
            <a:r>
              <a:rPr lang="en-US" altLang="ko-KR" sz="1800" dirty="0"/>
              <a:t>, </a:t>
            </a:r>
            <a:r>
              <a:rPr lang="ko-KR" altLang="en-US" sz="1800" dirty="0"/>
              <a:t>아이템 등 다양 </a:t>
            </a:r>
            <a:r>
              <a:rPr lang="en-US" altLang="ko-KR" sz="1800" dirty="0"/>
              <a:t>–  </a:t>
            </a:r>
            <a:r>
              <a:rPr lang="ko-KR" altLang="en-US" sz="1800" dirty="0"/>
              <a:t>적절한 자료형식을 사용해야 함</a:t>
            </a:r>
          </a:p>
        </p:txBody>
      </p:sp>
    </p:spTree>
    <p:extLst>
      <p:ext uri="{BB962C8B-B14F-4D97-AF65-F5344CB8AC3E}">
        <p14:creationId xmlns:p14="http://schemas.microsoft.com/office/powerpoint/2010/main" val="201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변수 </a:t>
            </a:r>
            <a:r>
              <a:rPr lang="en-US" altLang="ko-KR" sz="1800" dirty="0"/>
              <a:t>– </a:t>
            </a:r>
            <a:r>
              <a:rPr lang="ko-KR" altLang="en-US" sz="1800" dirty="0"/>
              <a:t>데이터를 관리하는 방법 </a:t>
            </a:r>
            <a:r>
              <a:rPr lang="en-US" altLang="ko-KR" sz="1800" dirty="0"/>
              <a:t>– </a:t>
            </a:r>
            <a:r>
              <a:rPr lang="ko-KR" altLang="en-US" sz="1800" dirty="0"/>
              <a:t>값의</a:t>
            </a:r>
            <a:r>
              <a:rPr lang="en-US" altLang="ko-KR" sz="1800" dirty="0"/>
              <a:t> </a:t>
            </a:r>
            <a:r>
              <a:rPr lang="ko-KR" altLang="en-US" sz="1800" dirty="0"/>
              <a:t>저장</a:t>
            </a:r>
            <a:r>
              <a:rPr lang="en-US" altLang="ko-KR" sz="1800" dirty="0"/>
              <a:t>, </a:t>
            </a:r>
            <a:r>
              <a:rPr lang="ko-KR" altLang="en-US" sz="1800" dirty="0"/>
              <a:t>읽고 쓰기</a:t>
            </a:r>
            <a:endParaRPr lang="en-US" altLang="ko-KR" sz="1800" dirty="0"/>
          </a:p>
          <a:p>
            <a:r>
              <a:rPr lang="ko-KR" altLang="en-US" sz="1800" dirty="0"/>
              <a:t>변수와 상수 </a:t>
            </a:r>
            <a:r>
              <a:rPr lang="en-US" altLang="ko-KR" sz="1800" dirty="0"/>
              <a:t> </a:t>
            </a:r>
            <a:endParaRPr lang="ko-KR" altLang="en-US" sz="1800" dirty="0"/>
          </a:p>
          <a:p>
            <a:r>
              <a:rPr lang="ko-KR" altLang="en-US" sz="1800" dirty="0"/>
              <a:t>자료형 </a:t>
            </a:r>
            <a:r>
              <a:rPr lang="en-US" altLang="ko-KR" sz="1800" dirty="0"/>
              <a:t>– </a:t>
            </a:r>
            <a:r>
              <a:rPr lang="ko-KR" altLang="en-US" sz="1800" dirty="0"/>
              <a:t>데이터 종류</a:t>
            </a:r>
            <a:r>
              <a:rPr lang="en-US" altLang="ko-KR" sz="1800" dirty="0"/>
              <a:t>, </a:t>
            </a:r>
            <a:r>
              <a:rPr lang="ko-KR" altLang="en-US" sz="1800" dirty="0"/>
              <a:t>형태</a:t>
            </a:r>
            <a:endParaRPr lang="en-US" altLang="ko-KR" sz="1800" dirty="0"/>
          </a:p>
          <a:p>
            <a:r>
              <a:rPr lang="ko-KR" altLang="en-US" sz="1800" dirty="0"/>
              <a:t>여러가지 자료형 </a:t>
            </a:r>
            <a:r>
              <a:rPr lang="en-US" altLang="ko-KR" sz="1800" dirty="0"/>
              <a:t>– </a:t>
            </a:r>
            <a:r>
              <a:rPr lang="ko-KR" altLang="en-US" sz="1800" dirty="0"/>
              <a:t>기본 데이터 형식</a:t>
            </a:r>
            <a:r>
              <a:rPr lang="en-US" altLang="ko-KR" sz="1800" dirty="0"/>
              <a:t>, </a:t>
            </a:r>
            <a:r>
              <a:rPr lang="ko-KR" altLang="en-US" sz="1800" dirty="0"/>
              <a:t>복합 데이터 형식</a:t>
            </a:r>
          </a:p>
          <a:p>
            <a:r>
              <a:rPr lang="ko-KR" altLang="en-US" sz="1800" dirty="0"/>
              <a:t>데이터의 분류 </a:t>
            </a:r>
            <a:r>
              <a:rPr lang="en-US" altLang="ko-KR" sz="1800" dirty="0"/>
              <a:t>- </a:t>
            </a:r>
            <a:r>
              <a:rPr lang="ko-KR" altLang="en-US" sz="1800" dirty="0"/>
              <a:t> 값 형식과 참조 형식</a:t>
            </a:r>
            <a:endParaRPr lang="en-US" altLang="ko-KR" sz="1800" dirty="0"/>
          </a:p>
          <a:p>
            <a:endParaRPr lang="ko-KR" altLang="en-US" sz="1800" dirty="0"/>
          </a:p>
          <a:p>
            <a:r>
              <a:rPr lang="ko-KR" altLang="en-US" sz="1800" dirty="0"/>
              <a:t>데이터 형식 바꾸기</a:t>
            </a:r>
          </a:p>
          <a:p>
            <a:r>
              <a:rPr lang="ko-KR" altLang="en-US" sz="1800" dirty="0"/>
              <a:t>상수와 열거 형식 </a:t>
            </a:r>
            <a:r>
              <a:rPr lang="en-US" altLang="ko-KR" sz="1800" dirty="0"/>
              <a:t>– </a:t>
            </a:r>
            <a:r>
              <a:rPr lang="ko-KR" altLang="en-US" sz="1800" dirty="0"/>
              <a:t>상수에 이름 붙이기</a:t>
            </a:r>
            <a:endParaRPr lang="en-US" altLang="ko-KR" sz="1800" dirty="0"/>
          </a:p>
          <a:p>
            <a:r>
              <a:rPr lang="en-US" altLang="ko-KR" sz="1800" dirty="0"/>
              <a:t>var : </a:t>
            </a:r>
            <a:r>
              <a:rPr lang="ko-KR" altLang="en-US" sz="1800" dirty="0"/>
              <a:t>데이터 형식을 알아서 파악하는 똑똑한 </a:t>
            </a:r>
            <a:r>
              <a:rPr lang="en-US" altLang="ko-KR" sz="1800" dirty="0"/>
              <a:t>C# </a:t>
            </a:r>
            <a:r>
              <a:rPr lang="ko-KR" altLang="en-US" sz="1800" dirty="0"/>
              <a:t>컴파일러</a:t>
            </a:r>
          </a:p>
          <a:p>
            <a:r>
              <a:rPr lang="en-US" altLang="ko-KR" sz="1800" dirty="0"/>
              <a:t>Nullable </a:t>
            </a:r>
            <a:r>
              <a:rPr lang="ko-KR" altLang="en-US" sz="1800" dirty="0"/>
              <a:t>형식</a:t>
            </a:r>
          </a:p>
          <a:p>
            <a:r>
              <a:rPr lang="ko-KR" altLang="en-US" sz="1800" dirty="0"/>
              <a:t>공용 형식 시스템</a:t>
            </a:r>
          </a:p>
        </p:txBody>
      </p:sp>
    </p:spTree>
    <p:extLst>
      <p:ext uri="{BB962C8B-B14F-4D97-AF65-F5344CB8AC3E}">
        <p14:creationId xmlns:p14="http://schemas.microsoft.com/office/powerpoint/2010/main" val="135144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자료형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처리할 데이터의 크기나 특징을 표현하는 방법</a:t>
            </a:r>
            <a:r>
              <a:rPr lang="en-US" altLang="ko-KR" sz="1600" dirty="0"/>
              <a:t>, </a:t>
            </a:r>
            <a:r>
              <a:rPr lang="ko-KR" altLang="en-US" sz="1600" b="1" dirty="0"/>
              <a:t>데이터의 형태 </a:t>
            </a:r>
            <a:r>
              <a:rPr lang="en-US" altLang="ko-KR" sz="1600" b="1" dirty="0"/>
              <a:t>(Data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Type)</a:t>
            </a:r>
            <a:endParaRPr lang="en-US" altLang="ko-KR" sz="1600" dirty="0"/>
          </a:p>
          <a:p>
            <a:r>
              <a:rPr lang="ko-KR" altLang="en-US" sz="1600" b="1" dirty="0"/>
              <a:t>기본 자료형</a:t>
            </a:r>
            <a:r>
              <a:rPr lang="ko-KR" altLang="en-US" sz="1600" dirty="0"/>
              <a:t> </a:t>
            </a:r>
            <a:r>
              <a:rPr lang="en-US" altLang="ko-KR" sz="1600" dirty="0"/>
              <a:t>– int , double, char, string, bool </a:t>
            </a:r>
            <a:r>
              <a:rPr lang="ko-KR" altLang="en-US" sz="1600" dirty="0"/>
              <a:t>등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정수형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byte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short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long</a:t>
            </a:r>
          </a:p>
          <a:p>
            <a:r>
              <a:rPr lang="ko-KR" altLang="en-US" sz="1600" b="1" dirty="0" err="1"/>
              <a:t>실수형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en-US" altLang="ko-KR" sz="1600" dirty="0">
                <a:solidFill>
                  <a:srgbClr val="0000FF"/>
                </a:solidFill>
              </a:rPr>
              <a:t>float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decimal</a:t>
            </a:r>
          </a:p>
          <a:p>
            <a:r>
              <a:rPr lang="ko-KR" altLang="en-US" sz="1600" b="1" dirty="0"/>
              <a:t>논리형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en-US" altLang="ko-KR" sz="1600" dirty="0">
                <a:solidFill>
                  <a:srgbClr val="0000FF"/>
                </a:solidFill>
              </a:rPr>
              <a:t>bool </a:t>
            </a:r>
            <a:r>
              <a:rPr lang="en-US" altLang="ko-KR" sz="1600" dirty="0"/>
              <a:t>(true, false)</a:t>
            </a:r>
          </a:p>
          <a:p>
            <a:r>
              <a:rPr lang="ko-KR" altLang="en-US" sz="1600" b="1" dirty="0"/>
              <a:t>문자형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en-US" altLang="ko-KR" sz="1600" dirty="0">
                <a:solidFill>
                  <a:srgbClr val="0000FF"/>
                </a:solidFill>
              </a:rPr>
              <a:t>char</a:t>
            </a:r>
            <a:r>
              <a:rPr lang="en-US" altLang="ko-KR" sz="1600" dirty="0"/>
              <a:t> (2byte, </a:t>
            </a:r>
            <a:r>
              <a:rPr lang="ko-KR" altLang="en-US" sz="1600" b="1" dirty="0"/>
              <a:t>유니코드</a:t>
            </a:r>
            <a:r>
              <a:rPr lang="en-US" altLang="ko-KR" sz="1600" dirty="0"/>
              <a:t>)</a:t>
            </a:r>
          </a:p>
          <a:p>
            <a:r>
              <a:rPr lang="ko-KR" altLang="en-US" sz="1600" b="1" dirty="0"/>
              <a:t>문자열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en-US" altLang="ko-KR" sz="1600" dirty="0">
                <a:solidFill>
                  <a:srgbClr val="0000FF"/>
                </a:solidFill>
              </a:rPr>
              <a:t>string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참조형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부호</a:t>
            </a:r>
            <a:r>
              <a:rPr lang="ko-KR" altLang="en-US" sz="1600" dirty="0"/>
              <a:t>가 있는 자료형과 없는 자료형 </a:t>
            </a:r>
            <a:r>
              <a:rPr lang="en-US" altLang="ko-KR" sz="1600" dirty="0"/>
              <a:t>: </a:t>
            </a:r>
            <a:r>
              <a:rPr lang="en-US" altLang="ko-KR" sz="1600" dirty="0" err="1">
                <a:solidFill>
                  <a:srgbClr val="0000FF"/>
                </a:solidFill>
              </a:rPr>
              <a:t>sbyte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0000FF"/>
                </a:solidFill>
              </a:rPr>
              <a:t>ushort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0000FF"/>
                </a:solidFill>
              </a:rPr>
              <a:t>uint</a:t>
            </a:r>
            <a:r>
              <a:rPr lang="en-US" altLang="ko-KR" sz="1600" dirty="0"/>
              <a:t> , </a:t>
            </a:r>
            <a:r>
              <a:rPr lang="en-US" altLang="ko-KR" sz="1600" dirty="0" err="1">
                <a:solidFill>
                  <a:srgbClr val="0000FF"/>
                </a:solidFill>
              </a:rPr>
              <a:t>ulong</a:t>
            </a:r>
            <a:endParaRPr lang="en-US" altLang="ko-KR" sz="1600" dirty="0">
              <a:solidFill>
                <a:srgbClr val="0000FF"/>
              </a:solidFill>
            </a:endParaRPr>
          </a:p>
          <a:p>
            <a:r>
              <a:rPr lang="ko-KR" altLang="en-US" sz="1600" b="1" dirty="0" err="1"/>
              <a:t>자료형의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크기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설정할 변수의 범위를 고려하여 </a:t>
            </a:r>
            <a:r>
              <a:rPr lang="ko-KR" altLang="en-US" sz="1600" dirty="0" err="1"/>
              <a:t>자료형을</a:t>
            </a:r>
            <a:r>
              <a:rPr lang="ko-KR" altLang="en-US" sz="1600" dirty="0"/>
              <a:t> 사용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r>
              <a:rPr lang="en-US" altLang="ko-KR" sz="1400" dirty="0"/>
              <a:t>Ex) </a:t>
            </a:r>
            <a:r>
              <a:rPr lang="en-US" altLang="ko-KR" sz="1050" dirty="0"/>
              <a:t> </a:t>
            </a:r>
            <a:r>
              <a:rPr lang="en-US" altLang="ko-KR" sz="1600" dirty="0" err="1"/>
              <a:t>int.MaxValue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0000FF"/>
                </a:solidFill>
              </a:rPr>
              <a:t>sizeof</a:t>
            </a:r>
            <a:r>
              <a:rPr lang="en-US" altLang="ko-KR" sz="1600" dirty="0"/>
              <a:t>(int)</a:t>
            </a:r>
          </a:p>
          <a:p>
            <a:endParaRPr lang="en-US" altLang="ko-KR" sz="1600" dirty="0">
              <a:solidFill>
                <a:srgbClr val="0000FF"/>
              </a:solidFill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12647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가장 많이 다루는 데이터 형식</a:t>
            </a:r>
          </a:p>
          <a:p>
            <a:pPr lvl="1"/>
            <a:r>
              <a:rPr lang="ko-KR" altLang="en-US" sz="1800" dirty="0"/>
              <a:t>정수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실수</a:t>
            </a:r>
            <a:endParaRPr lang="en-US" altLang="ko-KR" sz="1800" dirty="0"/>
          </a:p>
          <a:p>
            <a:pPr lvl="1"/>
            <a:r>
              <a:rPr lang="ko-KR" altLang="en-US" sz="1800" dirty="0"/>
              <a:t>텍스트 데이터도 숫자다</a:t>
            </a:r>
            <a:r>
              <a:rPr lang="en-US" altLang="ko-KR" sz="1800" dirty="0"/>
              <a:t>.  </a:t>
            </a:r>
          </a:p>
          <a:p>
            <a:pPr lvl="1"/>
            <a:r>
              <a:rPr lang="en-US" altLang="ko-KR" sz="1800" dirty="0"/>
              <a:t>A : 65,  b : 98   </a:t>
            </a:r>
            <a:r>
              <a:rPr lang="en-US" altLang="ko-KR" sz="1600" dirty="0"/>
              <a:t>(</a:t>
            </a:r>
            <a:r>
              <a:rPr lang="ko-KR" altLang="en-US" sz="1600" dirty="0"/>
              <a:t>아스키코드</a:t>
            </a:r>
            <a:r>
              <a:rPr lang="en-US" altLang="ko-KR" sz="1600" dirty="0"/>
              <a:t>, </a:t>
            </a:r>
            <a:r>
              <a:rPr lang="ko-KR" altLang="en-US" sz="1600" dirty="0"/>
              <a:t>유니코드</a:t>
            </a:r>
            <a:r>
              <a:rPr lang="en-US" altLang="ko-KR" sz="1600" dirty="0"/>
              <a:t>)</a:t>
            </a:r>
          </a:p>
          <a:p>
            <a:endParaRPr lang="en-US" altLang="ko-KR" sz="1800" dirty="0"/>
          </a:p>
          <a:p>
            <a:r>
              <a:rPr lang="ko-KR" altLang="en-US" sz="1800" dirty="0"/>
              <a:t>숫자 데이터 형식</a:t>
            </a:r>
          </a:p>
          <a:p>
            <a:pPr lvl="1"/>
            <a:r>
              <a:rPr lang="ko-KR" altLang="en-US" sz="1800" dirty="0"/>
              <a:t>정수 계열 </a:t>
            </a:r>
            <a:r>
              <a:rPr lang="en-US" altLang="ko-KR" sz="1800" dirty="0"/>
              <a:t>– </a:t>
            </a:r>
            <a:r>
              <a:rPr lang="en-US" altLang="ko-KR" sz="1800" dirty="0">
                <a:solidFill>
                  <a:srgbClr val="0000FF"/>
                </a:solidFill>
              </a:rPr>
              <a:t>byte</a:t>
            </a:r>
            <a:r>
              <a:rPr lang="en-US" altLang="ko-KR" sz="1800" dirty="0"/>
              <a:t>, </a:t>
            </a:r>
            <a:r>
              <a:rPr lang="en-US" altLang="ko-KR" sz="1800" dirty="0" err="1">
                <a:solidFill>
                  <a:srgbClr val="0000FF"/>
                </a:solidFill>
              </a:rPr>
              <a:t>int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long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char</a:t>
            </a:r>
            <a:endParaRPr lang="ko-KR" altLang="en-US" sz="1800" dirty="0">
              <a:solidFill>
                <a:srgbClr val="0000FF"/>
              </a:solidFill>
            </a:endParaRPr>
          </a:p>
          <a:p>
            <a:pPr lvl="1"/>
            <a:r>
              <a:rPr lang="ko-KR" altLang="en-US" sz="1800" dirty="0"/>
              <a:t>부동 소수 계열 </a:t>
            </a:r>
            <a:r>
              <a:rPr lang="en-US" altLang="ko-KR" sz="1800" dirty="0"/>
              <a:t>– </a:t>
            </a:r>
            <a:r>
              <a:rPr lang="en-US" altLang="ko-KR" sz="1800" dirty="0">
                <a:solidFill>
                  <a:srgbClr val="0000FF"/>
                </a:solidFill>
              </a:rPr>
              <a:t>float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double</a:t>
            </a:r>
            <a:endParaRPr lang="ko-KR" altLang="en-US" sz="1800" dirty="0">
              <a:solidFill>
                <a:srgbClr val="0000FF"/>
              </a:solidFill>
            </a:endParaRPr>
          </a:p>
          <a:p>
            <a:pPr lvl="1"/>
            <a:r>
              <a:rPr lang="ko-KR" altLang="en-US" sz="1800" dirty="0"/>
              <a:t>고정 소수 계열 </a:t>
            </a:r>
            <a:r>
              <a:rPr lang="en-US" altLang="ko-KR" sz="1800" dirty="0"/>
              <a:t>- </a:t>
            </a:r>
            <a:r>
              <a:rPr lang="en-US" altLang="ko-KR" sz="1800" dirty="0">
                <a:solidFill>
                  <a:srgbClr val="0000FF"/>
                </a:solidFill>
              </a:rPr>
              <a:t>decimal</a:t>
            </a:r>
            <a:endParaRPr lang="ko-KR" altLang="en-US" sz="1800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81708" y="4666376"/>
            <a:ext cx="5542998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문자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＇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가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＇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유니코드 값은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81710" y="1296222"/>
            <a:ext cx="5542998" cy="28623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255;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level = 10;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(level);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by = 1; 	print(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.MaxValue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//8bit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short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 	print(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short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.MaxValue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//16</a:t>
            </a:r>
          </a:p>
          <a:p>
            <a:r>
              <a:rPr lang="fr-FR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 = 1; 	print(</a:t>
            </a:r>
            <a:r>
              <a:rPr lang="fr-FR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.MaxValue);   </a:t>
            </a:r>
            <a:r>
              <a:rPr lang="fr-FR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//32</a:t>
            </a:r>
            <a:endParaRPr lang="en-US" altLang="ko-KR" sz="18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 = 1; 	print(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.MaxValue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//64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0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계열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정수</a:t>
            </a:r>
            <a:r>
              <a:rPr lang="ko-KR" altLang="en-US" sz="1800" dirty="0"/>
              <a:t> 계열 데이터 형식 처리</a:t>
            </a:r>
            <a:endParaRPr lang="ko-KR" altLang="en-US" sz="1600" dirty="0"/>
          </a:p>
          <a:p>
            <a:pPr lvl="1"/>
            <a:r>
              <a:rPr lang="ko-KR" altLang="en-US" sz="1600" b="1" dirty="0">
                <a:solidFill>
                  <a:srgbClr val="0070C0"/>
                </a:solidFill>
              </a:rPr>
              <a:t>크기</a:t>
            </a:r>
            <a:r>
              <a:rPr lang="ko-KR" altLang="en-US" sz="1600" dirty="0">
                <a:solidFill>
                  <a:srgbClr val="0070C0"/>
                </a:solidFill>
              </a:rPr>
              <a:t>와 데이터 범위</a:t>
            </a:r>
            <a:r>
              <a:rPr lang="ko-KR" altLang="en-US" sz="1600" dirty="0"/>
              <a:t>에 따라</a:t>
            </a:r>
            <a:r>
              <a:rPr lang="en-US" altLang="ko-KR" sz="1600" dirty="0"/>
              <a:t>  </a:t>
            </a:r>
          </a:p>
          <a:p>
            <a:pPr lvl="1"/>
            <a:r>
              <a:rPr lang="ko-KR" altLang="en-US" sz="1600" dirty="0"/>
              <a:t>효율적인 메모리 사용</a:t>
            </a:r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IntegerTypes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01" y="1528816"/>
            <a:ext cx="7095899" cy="427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3032" y="2700339"/>
            <a:ext cx="2690037" cy="14773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 = 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 = 1.0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 = 1.0;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203CC-E767-47FA-920F-7DD848C14B81}"/>
              </a:ext>
            </a:extLst>
          </p:cNvPr>
          <p:cNvSpPr txBox="1"/>
          <p:nvPr/>
        </p:nvSpPr>
        <p:spPr>
          <a:xfrm>
            <a:off x="1203031" y="4625788"/>
            <a:ext cx="269003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sizeof</a:t>
            </a:r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//Byte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크기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5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부호 있는 정수와 부호 없는 정수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부호 있는 정수</a:t>
            </a:r>
            <a:r>
              <a:rPr lang="en-US" altLang="ko-KR" sz="1800" dirty="0"/>
              <a:t>: </a:t>
            </a:r>
            <a:r>
              <a:rPr lang="ko-KR" altLang="en-US" sz="1800" dirty="0"/>
              <a:t>양</a:t>
            </a:r>
            <a:r>
              <a:rPr lang="en-US" altLang="ko-KR" sz="1800" dirty="0"/>
              <a:t>(+)</a:t>
            </a:r>
            <a:r>
              <a:rPr lang="ko-KR" altLang="en-US" sz="1800" dirty="0"/>
              <a:t>과 음</a:t>
            </a:r>
            <a:r>
              <a:rPr lang="en-US" altLang="ko-KR" sz="1800" dirty="0"/>
              <a:t>(-), 0</a:t>
            </a:r>
          </a:p>
          <a:p>
            <a:pPr lvl="1"/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sbyte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altLang="ko-KR" sz="1800" dirty="0"/>
              <a:t>,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개의 부호 비트  </a:t>
            </a:r>
          </a:p>
          <a:p>
            <a:r>
              <a:rPr lang="ko-KR" altLang="en-US" sz="1800" dirty="0"/>
              <a:t>부호 없는 정수</a:t>
            </a:r>
            <a:r>
              <a:rPr lang="en-US" altLang="ko-KR" sz="1800" dirty="0"/>
              <a:t>: </a:t>
            </a:r>
            <a:r>
              <a:rPr lang="ko-KR" altLang="en-US" sz="1800" dirty="0"/>
              <a:t>양</a:t>
            </a:r>
            <a:r>
              <a:rPr lang="en-US" altLang="ko-KR" sz="1800" dirty="0"/>
              <a:t>(+)</a:t>
            </a:r>
            <a:r>
              <a:rPr lang="ko-KR" altLang="en-US" sz="1800" dirty="0"/>
              <a:t>과 </a:t>
            </a:r>
            <a:r>
              <a:rPr lang="en-US" altLang="ko-KR" sz="1800" dirty="0"/>
              <a:t>0</a:t>
            </a:r>
          </a:p>
          <a:p>
            <a:pPr lvl="1"/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800" dirty="0"/>
              <a:t>,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ushort</a:t>
            </a:r>
            <a:r>
              <a:rPr lang="en-US" altLang="ko-KR" sz="1800" dirty="0"/>
              <a:t>,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altLang="ko-KR" sz="1800" dirty="0"/>
              <a:t>,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ulong</a:t>
            </a:r>
            <a:endParaRPr lang="en-US" altLang="ko-KR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b="1" dirty="0"/>
              <a:t>byte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sbyte</a:t>
            </a:r>
            <a:r>
              <a:rPr lang="ko-KR" altLang="en-US" sz="1600" dirty="0"/>
              <a:t>의 값 표현 </a:t>
            </a:r>
            <a:r>
              <a:rPr lang="en-US" altLang="ko-KR" sz="1600" dirty="0"/>
              <a:t>( </a:t>
            </a:r>
            <a:r>
              <a:rPr lang="en-US" altLang="ko-KR" sz="1600" b="1" dirty="0"/>
              <a:t>0~255</a:t>
            </a:r>
            <a:r>
              <a:rPr lang="en-US" altLang="ko-KR" sz="1600" dirty="0"/>
              <a:t>, -128~127 )</a:t>
            </a:r>
            <a:endParaRPr lang="ko-KR" altLang="en-US" sz="1600" dirty="0"/>
          </a:p>
          <a:p>
            <a:pPr lvl="1"/>
            <a:r>
              <a:rPr lang="en-US" altLang="ko-KR" sz="1600" dirty="0"/>
              <a:t>0</a:t>
            </a:r>
            <a:r>
              <a:rPr lang="ko-KR" altLang="en-US" sz="1600" dirty="0"/>
              <a:t>의 표현</a:t>
            </a:r>
          </a:p>
          <a:p>
            <a:pPr lvl="1"/>
            <a:r>
              <a:rPr lang="en-US" altLang="ko-KR" sz="1600" dirty="0"/>
              <a:t>1~127</a:t>
            </a:r>
            <a:r>
              <a:rPr lang="ko-KR" altLang="en-US" sz="1600" dirty="0"/>
              <a:t>까지의 표현</a:t>
            </a:r>
          </a:p>
          <a:p>
            <a:pPr lvl="1"/>
            <a:r>
              <a:rPr lang="en-US" altLang="ko-KR" sz="1600" dirty="0" err="1"/>
              <a:t>sbyte</a:t>
            </a:r>
            <a:r>
              <a:rPr lang="ko-KR" altLang="en-US" sz="1600" dirty="0"/>
              <a:t>의 음수 표현 </a:t>
            </a:r>
            <a:r>
              <a:rPr lang="en-US" altLang="ko-KR" sz="1600" dirty="0"/>
              <a:t>- 2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보수법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SignedUnsigned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332084"/>
            <a:ext cx="17367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302343"/>
            <a:ext cx="2079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28" y="2729380"/>
            <a:ext cx="2109787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90" y="4742534"/>
            <a:ext cx="1947863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28" y="4692527"/>
            <a:ext cx="400843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1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리터럴</a:t>
            </a:r>
            <a:r>
              <a:rPr lang="ko-KR" altLang="en-US" dirty="0"/>
              <a:t> 타입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컴파일러가 문자를 인식하는 기본 형식 </a:t>
            </a:r>
            <a:r>
              <a:rPr lang="en-US" altLang="ko-KR" dirty="0"/>
              <a:t>(</a:t>
            </a:r>
            <a:r>
              <a:rPr lang="ko-KR" altLang="en-US" dirty="0"/>
              <a:t>기타 형식은 </a:t>
            </a:r>
            <a:r>
              <a:rPr lang="ko-KR" altLang="en-US" dirty="0">
                <a:solidFill>
                  <a:srgbClr val="FF0000"/>
                </a:solidFill>
              </a:rPr>
              <a:t>접두사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접미사</a:t>
            </a:r>
            <a:r>
              <a:rPr lang="ko-KR" altLang="en-US" dirty="0"/>
              <a:t> 활용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1214" y="1810582"/>
            <a:ext cx="3677264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디폴트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타입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123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12.3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double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string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char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bool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18349" y="1810582"/>
            <a:ext cx="6146674" cy="47705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Numeric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-32768;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2147483647;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2147483647U;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 = 1234L;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L suffix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ulong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ul = 1234UL;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 = 123.45F;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F suffix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d1 = 123.45;</a:t>
            </a:r>
          </a:p>
          <a:p>
            <a:r>
              <a:rPr lang="fr-F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d2 = 123.45D;    </a:t>
            </a:r>
            <a:r>
              <a:rPr lang="fr-FR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D suffix</a:t>
            </a:r>
            <a:endParaRPr lang="fr-FR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decimal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 = 123.45M;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M suffix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Char/String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Bool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2011-10-30 12:35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nn-NO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dt = </a:t>
            </a:r>
            <a:r>
              <a:rPr lang="nn-NO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nn-NO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(2011, 10, 30, 12, 35, 0);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01213" y="4495833"/>
            <a:ext cx="3677265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b1 = 0xF0;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16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진수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b2 = 0b11110000;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//2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진수</a:t>
            </a:r>
          </a:p>
        </p:txBody>
      </p:sp>
    </p:spTree>
    <p:extLst>
      <p:ext uri="{BB962C8B-B14F-4D97-AF65-F5344CB8AC3E}">
        <p14:creationId xmlns:p14="http://schemas.microsoft.com/office/powerpoint/2010/main" val="12305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10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사용하는 진법에 따라 </a:t>
            </a:r>
            <a:r>
              <a:rPr lang="ko-KR" altLang="en-US" sz="1800" dirty="0">
                <a:solidFill>
                  <a:srgbClr val="FF0000"/>
                </a:solidFill>
              </a:rPr>
              <a:t>접두사</a:t>
            </a:r>
            <a:r>
              <a:rPr lang="ko-KR" altLang="en-US" sz="1800" dirty="0"/>
              <a:t>를 붙여서 구분한다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/>
            <a:r>
              <a:rPr lang="en-US" altLang="ko-KR" sz="1600" dirty="0"/>
              <a:t>10</a:t>
            </a:r>
            <a:r>
              <a:rPr lang="ko-KR" altLang="en-US" sz="1600" dirty="0"/>
              <a:t>진수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접두사는 필요 없음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진수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접두사 </a:t>
            </a:r>
            <a:r>
              <a:rPr lang="en-US" altLang="ko-KR" sz="1600" dirty="0"/>
              <a:t>-  </a:t>
            </a:r>
            <a:r>
              <a:rPr lang="en-US" altLang="ko-KR" sz="1600" b="1" dirty="0"/>
              <a:t>0b</a:t>
            </a:r>
          </a:p>
          <a:p>
            <a:pPr lvl="1"/>
            <a:r>
              <a:rPr lang="en-US" altLang="ko-KR" sz="1600" dirty="0"/>
              <a:t>16</a:t>
            </a:r>
            <a:r>
              <a:rPr lang="ko-KR" altLang="en-US" sz="1600" dirty="0"/>
              <a:t>진수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접두사 </a:t>
            </a:r>
            <a:r>
              <a:rPr lang="en-US" altLang="ko-KR" sz="1600" dirty="0"/>
              <a:t>-  </a:t>
            </a:r>
            <a:r>
              <a:rPr lang="en-US" altLang="ko-KR" sz="1600" b="1" dirty="0"/>
              <a:t>0x ( 0X 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82818" y="3065185"/>
            <a:ext cx="6096000" cy="28931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 = 240;     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10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진수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$"a=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{a}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 =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1111_0000;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2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진수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$"b=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{b}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 =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F0;    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16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진수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$"c=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{c}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 =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1234_abcd;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16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진수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리터럴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$"d=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{d}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31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오버플로우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데이터를 저장하는</a:t>
            </a:r>
            <a:r>
              <a:rPr lang="en-US" altLang="ko-KR" sz="1800" dirty="0"/>
              <a:t> </a:t>
            </a:r>
            <a:r>
              <a:rPr lang="ko-KR" altLang="en-US" sz="1800" dirty="0"/>
              <a:t>크기가 정해져 있음</a:t>
            </a:r>
            <a:r>
              <a:rPr lang="en-US" altLang="ko-KR" sz="1800" dirty="0"/>
              <a:t>.</a:t>
            </a:r>
            <a:r>
              <a:rPr lang="ko-KR" altLang="en-US" sz="1800" dirty="0"/>
              <a:t> 크기를 벗어나는 연산 오류 주의 </a:t>
            </a:r>
            <a:r>
              <a:rPr lang="en-US" altLang="ko-KR" sz="1800" dirty="0"/>
              <a:t>***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r>
              <a:rPr lang="ko-KR" altLang="en-US" sz="1800" dirty="0" err="1">
                <a:solidFill>
                  <a:srgbClr val="C00000"/>
                </a:solidFill>
              </a:rPr>
              <a:t>오버플로우</a:t>
            </a:r>
            <a:r>
              <a:rPr lang="en-US" altLang="ko-KR" sz="1800" dirty="0"/>
              <a:t>(</a:t>
            </a:r>
            <a:r>
              <a:rPr lang="en-US" altLang="ko-KR" sz="1800" b="1" dirty="0"/>
              <a:t>Overflow</a:t>
            </a:r>
            <a:r>
              <a:rPr lang="en-US" altLang="ko-KR" sz="1800" dirty="0"/>
              <a:t>)</a:t>
            </a:r>
            <a:endParaRPr lang="en-US" altLang="ko-KR" sz="2000" dirty="0"/>
          </a:p>
          <a:p>
            <a:pPr lvl="1"/>
            <a:r>
              <a:rPr lang="ko-KR" altLang="en-US" sz="1600" dirty="0"/>
              <a:t>각 데이터 형식의 </a:t>
            </a:r>
            <a:r>
              <a:rPr lang="ko-KR" altLang="en-US" sz="1600" b="1" dirty="0"/>
              <a:t>최댓값</a:t>
            </a:r>
            <a:r>
              <a:rPr lang="ko-KR" altLang="en-US" sz="1600" dirty="0"/>
              <a:t>을 넘어가는 데이터를 저장할 때</a:t>
            </a:r>
          </a:p>
          <a:p>
            <a:pPr lvl="1"/>
            <a:r>
              <a:rPr lang="en-US" altLang="ko-KR" sz="1600" dirty="0"/>
              <a:t>byte</a:t>
            </a:r>
            <a:r>
              <a:rPr lang="ko-KR" altLang="en-US" sz="1600" dirty="0"/>
              <a:t>값 </a:t>
            </a:r>
            <a:r>
              <a:rPr lang="en-US" altLang="ko-KR" sz="1600" dirty="0"/>
              <a:t>255(1111 1111) + 1 -&gt; 0</a:t>
            </a:r>
          </a:p>
          <a:p>
            <a:r>
              <a:rPr lang="ko-KR" altLang="en-US" sz="1800" dirty="0" err="1">
                <a:solidFill>
                  <a:srgbClr val="C00000"/>
                </a:solidFill>
              </a:rPr>
              <a:t>언더플로우</a:t>
            </a:r>
            <a:r>
              <a:rPr lang="en-US" altLang="ko-KR" sz="1800" dirty="0"/>
              <a:t>(</a:t>
            </a:r>
            <a:r>
              <a:rPr lang="en-US" altLang="ko-KR" sz="1800" b="1" dirty="0"/>
              <a:t>Underflow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600" b="1" dirty="0"/>
              <a:t>최솟값</a:t>
            </a:r>
            <a:r>
              <a:rPr lang="ko-KR" altLang="en-US" sz="1600" dirty="0"/>
              <a:t> 보다 작은 데이터를 저장할 때</a:t>
            </a:r>
          </a:p>
          <a:p>
            <a:pPr lvl="1"/>
            <a:r>
              <a:rPr lang="en-US" altLang="ko-KR" sz="1600" dirty="0"/>
              <a:t>byte</a:t>
            </a:r>
            <a:r>
              <a:rPr lang="ko-KR" altLang="en-US" sz="1600" dirty="0"/>
              <a:t>값에 </a:t>
            </a:r>
            <a:r>
              <a:rPr lang="en-US" altLang="ko-KR" sz="1600" dirty="0"/>
              <a:t>-1</a:t>
            </a:r>
            <a:r>
              <a:rPr lang="ko-KR" altLang="en-US" sz="1600" dirty="0"/>
              <a:t>을 담으면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255</a:t>
            </a:r>
          </a:p>
          <a:p>
            <a:pPr lvl="1"/>
            <a:endParaRPr lang="en-US" altLang="ko-KR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Overflow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02922" y="1706721"/>
            <a:ext cx="9002904" cy="10772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최댓값과 최솟값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iMax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.MaxValue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iMin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.MinValue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.MinValue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각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자료형의 크기를 알아보자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 소수점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실수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다루는 형식</a:t>
            </a:r>
            <a:r>
              <a:rPr lang="en-US" altLang="ko-KR" sz="1600" dirty="0"/>
              <a:t>. </a:t>
            </a:r>
            <a:r>
              <a:rPr lang="ko-KR" altLang="en-US" sz="1600" dirty="0"/>
              <a:t>소수점이 고정되어 있지 않고 움직이면서 수 표현</a:t>
            </a:r>
          </a:p>
          <a:p>
            <a:pPr lvl="1"/>
            <a:r>
              <a:rPr lang="ko-KR" altLang="en-US" sz="1600" dirty="0"/>
              <a:t>제한된 비트를 이용해 넓은 범위의 값 표현</a:t>
            </a:r>
            <a:endParaRPr lang="en-US" altLang="ko-KR" sz="1600" dirty="0"/>
          </a:p>
          <a:p>
            <a:pPr lvl="1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근사값</a:t>
            </a:r>
            <a:r>
              <a:rPr lang="ko-KR" altLang="en-US" sz="1600" dirty="0"/>
              <a:t>으로 표현된다</a:t>
            </a:r>
            <a:r>
              <a:rPr lang="en-US" altLang="ko-KR" sz="1600" dirty="0"/>
              <a:t>.</a:t>
            </a:r>
          </a:p>
          <a:p>
            <a:pPr lvl="1"/>
            <a:endParaRPr lang="ko-KR" altLang="en-US" sz="1600" dirty="0"/>
          </a:p>
          <a:p>
            <a:r>
              <a:rPr lang="en-US" altLang="ko-KR" sz="1800" dirty="0">
                <a:solidFill>
                  <a:srgbClr val="0000FF"/>
                </a:solidFill>
              </a:rPr>
              <a:t>float</a:t>
            </a:r>
            <a:r>
              <a:rPr lang="ko-KR" altLang="en-US" sz="1800" dirty="0"/>
              <a:t>과 </a:t>
            </a:r>
            <a:r>
              <a:rPr lang="en-US" altLang="ko-KR" sz="1800" dirty="0">
                <a:solidFill>
                  <a:srgbClr val="0000FF"/>
                </a:solidFill>
              </a:rPr>
              <a:t>double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float</a:t>
            </a:r>
            <a:r>
              <a:rPr lang="ko-KR" altLang="en-US" sz="1400" dirty="0"/>
              <a:t> </a:t>
            </a:r>
            <a:r>
              <a:rPr lang="en-US" altLang="ko-KR" sz="1400" dirty="0"/>
              <a:t>: 32</a:t>
            </a:r>
            <a:r>
              <a:rPr lang="ko-KR" altLang="en-US" sz="1400" dirty="0"/>
              <a:t>비트</a:t>
            </a:r>
            <a:endParaRPr lang="en-US" altLang="ko-KR" sz="1400" dirty="0"/>
          </a:p>
          <a:p>
            <a:pPr lvl="1"/>
            <a:r>
              <a:rPr lang="en-US" altLang="ko-KR" sz="1400" dirty="0"/>
              <a:t>double : 64</a:t>
            </a:r>
            <a:r>
              <a:rPr lang="ko-KR" altLang="en-US" sz="1400" dirty="0"/>
              <a:t>비트</a:t>
            </a:r>
            <a:r>
              <a:rPr lang="en-US" altLang="ko-KR" sz="1400" dirty="0"/>
              <a:t> 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ko-KR" altLang="en-US" sz="1600" dirty="0"/>
              <a:t>정수 형식을 대체하지 못하는 이유 </a:t>
            </a:r>
            <a:r>
              <a:rPr lang="en-US" altLang="ko-KR" sz="1600" dirty="0"/>
              <a:t>(</a:t>
            </a:r>
            <a:r>
              <a:rPr lang="ko-KR" altLang="en-US" sz="1600" dirty="0"/>
              <a:t>오류 가능성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부동소숫점</a:t>
            </a:r>
            <a:r>
              <a:rPr lang="ko-KR" altLang="en-US" sz="1600" dirty="0">
                <a:solidFill>
                  <a:srgbClr val="FF0000"/>
                </a:solidFill>
              </a:rPr>
              <a:t> 오류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/>
            <a:r>
              <a:rPr lang="ko-KR" altLang="en-US" sz="1600" dirty="0"/>
              <a:t>소수점 표현과 부호 표현에 일부 비트를 사용으로 정수 계열 형식과 같은 크기 사용 못함  </a:t>
            </a:r>
          </a:p>
          <a:p>
            <a:pPr lvl="1"/>
            <a:r>
              <a:rPr lang="ko-KR" altLang="en-US" sz="1600" dirty="0"/>
              <a:t>산술 연산 과정이 정수 계열 형식 보다 복잡하고 느림</a:t>
            </a: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FloatingPoint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216" y="2157905"/>
            <a:ext cx="7222476" cy="214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58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Decimal </a:t>
            </a:r>
            <a:r>
              <a:rPr lang="ko-KR" altLang="en-US" dirty="0"/>
              <a:t>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실수</a:t>
            </a:r>
            <a:r>
              <a:rPr lang="ko-KR" altLang="en-US" sz="1800" dirty="0"/>
              <a:t>를 다루는 데이터 형식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decimal</a:t>
            </a:r>
            <a:r>
              <a:rPr lang="en-US" altLang="ko-KR" sz="1600" dirty="0"/>
              <a:t> </a:t>
            </a:r>
            <a:r>
              <a:rPr lang="ko-KR" altLang="en-US" sz="1600" dirty="0"/>
              <a:t>형식의 크기와 범위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부동소수점 </a:t>
            </a:r>
            <a:r>
              <a:rPr lang="en-US" altLang="ko-KR" sz="1600" dirty="0"/>
              <a:t>vs </a:t>
            </a:r>
            <a:r>
              <a:rPr lang="ko-KR" altLang="en-US" sz="1600" dirty="0"/>
              <a:t>고정소수점</a:t>
            </a:r>
            <a:r>
              <a:rPr lang="en-US" altLang="ko-KR" sz="1600" dirty="0"/>
              <a:t>. decimal </a:t>
            </a:r>
            <a:r>
              <a:rPr lang="ko-KR" altLang="en-US" sz="1600" dirty="0"/>
              <a:t>은 고정소수점</a:t>
            </a:r>
            <a:endParaRPr lang="en-US" altLang="ko-KR" sz="1600" dirty="0"/>
          </a:p>
          <a:p>
            <a:r>
              <a:rPr lang="ko-KR" altLang="en-US" sz="1600" dirty="0"/>
              <a:t>정밀도 </a:t>
            </a:r>
            <a:r>
              <a:rPr lang="en-US" altLang="ko-KR" sz="1600" dirty="0"/>
              <a:t>float</a:t>
            </a:r>
            <a:r>
              <a:rPr lang="ko-KR" altLang="en-US" sz="1600" dirty="0"/>
              <a:t>는 </a:t>
            </a:r>
            <a:r>
              <a:rPr lang="en-US" altLang="ko-KR" sz="1600" dirty="0"/>
              <a:t>7</a:t>
            </a:r>
            <a:r>
              <a:rPr lang="ko-KR" altLang="en-US" sz="1600" dirty="0"/>
              <a:t>자리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double</a:t>
            </a:r>
            <a:r>
              <a:rPr lang="ko-KR" altLang="en-US" sz="1600" dirty="0"/>
              <a:t>은 </a:t>
            </a:r>
            <a:r>
              <a:rPr lang="en-US" altLang="ko-KR" sz="1600" dirty="0"/>
              <a:t>15~16</a:t>
            </a:r>
            <a:r>
              <a:rPr lang="ko-KR" altLang="en-US" sz="1600" dirty="0"/>
              <a:t>자리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decimal</a:t>
            </a:r>
            <a:r>
              <a:rPr lang="ko-KR" altLang="en-US" sz="1600" dirty="0"/>
              <a:t>은 </a:t>
            </a:r>
            <a:r>
              <a:rPr lang="en-US" altLang="ko-KR" sz="1600" dirty="0"/>
              <a:t>28~29</a:t>
            </a:r>
            <a:r>
              <a:rPr lang="ko-KR" altLang="en-US" sz="1600" dirty="0"/>
              <a:t>자리</a:t>
            </a:r>
            <a:endParaRPr lang="en-US" altLang="ko-KR" sz="1600" dirty="0"/>
          </a:p>
          <a:p>
            <a:r>
              <a:rPr lang="ko-KR" altLang="en-US" sz="1600" dirty="0">
                <a:solidFill>
                  <a:srgbClr val="0070C0"/>
                </a:solidFill>
              </a:rPr>
              <a:t>정밀도</a:t>
            </a:r>
            <a:r>
              <a:rPr lang="ko-KR" altLang="en-US" sz="1600" dirty="0"/>
              <a:t>는 </a:t>
            </a:r>
            <a:r>
              <a:rPr lang="en-US" altLang="ko-KR" sz="1600" dirty="0"/>
              <a:t>decimal </a:t>
            </a:r>
            <a:r>
              <a:rPr lang="ko-KR" altLang="en-US" sz="1600" dirty="0"/>
              <a:t>이 우수</a:t>
            </a:r>
            <a:r>
              <a:rPr lang="en-US" altLang="ko-KR" sz="1400" dirty="0"/>
              <a:t>(</a:t>
            </a:r>
            <a:r>
              <a:rPr lang="ko-KR" altLang="en-US" sz="1400" dirty="0"/>
              <a:t>금융거래</a:t>
            </a:r>
            <a:r>
              <a:rPr lang="en-US" altLang="ko-KR" sz="1400" dirty="0"/>
              <a:t>)</a:t>
            </a:r>
            <a:r>
              <a:rPr lang="en-US" altLang="ko-KR" sz="1600" dirty="0"/>
              <a:t>, float</a:t>
            </a:r>
            <a:r>
              <a:rPr lang="ko-KR" altLang="en-US" sz="1600" dirty="0"/>
              <a:t>나 </a:t>
            </a:r>
            <a:r>
              <a:rPr lang="en-US" altLang="ko-KR" sz="1600" dirty="0"/>
              <a:t>double</a:t>
            </a:r>
            <a:r>
              <a:rPr lang="ko-KR" altLang="en-US" sz="1600" dirty="0"/>
              <a:t>은 </a:t>
            </a:r>
            <a:r>
              <a:rPr lang="en-US" altLang="ko-KR" sz="1600" dirty="0"/>
              <a:t>decimal</a:t>
            </a:r>
            <a:r>
              <a:rPr lang="ko-KR" altLang="en-US" sz="1600" dirty="0"/>
              <a:t>보다 더 크거나 더 작은 값을 표현할 수 있다</a:t>
            </a:r>
            <a:endParaRPr lang="en-US" altLang="ko-KR" sz="1600" dirty="0"/>
          </a:p>
          <a:p>
            <a:r>
              <a:rPr lang="en-US" altLang="ko-KR" sz="1600" dirty="0"/>
              <a:t>C#</a:t>
            </a:r>
            <a:r>
              <a:rPr lang="ko-KR" altLang="en-US" sz="1600" dirty="0"/>
              <a:t>에서 실수는 별도로 표시하지 않으면 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ko-KR" altLang="en-US" sz="1600" dirty="0"/>
              <a:t>로 인식한다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Decimal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205183"/>
            <a:ext cx="7627327" cy="77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88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형식과 문자열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문자 형식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char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char</a:t>
            </a:r>
            <a:r>
              <a:rPr lang="en-US" altLang="ko-KR" sz="1600" dirty="0">
                <a:latin typeface="Consolas" panose="020B0609020204030204" pitchFamily="49" charset="0"/>
              </a:rPr>
              <a:t> a = '</a:t>
            </a:r>
            <a:r>
              <a:rPr lang="ko-KR" altLang="en-US" sz="1600" dirty="0">
                <a:latin typeface="Consolas" panose="020B0609020204030204" pitchFamily="49" charset="0"/>
              </a:rPr>
              <a:t>가’</a:t>
            </a:r>
            <a:r>
              <a:rPr lang="en-US" altLang="ko-KR" sz="1600" dirty="0">
                <a:latin typeface="Consolas" panose="020B0609020204030204" pitchFamily="49" charset="0"/>
              </a:rPr>
              <a:t>;  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r>
              <a:rPr lang="ko-KR" altLang="en-US" sz="1600" b="1" dirty="0"/>
              <a:t>작은 따옴표 ‘</a:t>
            </a:r>
            <a:r>
              <a:rPr lang="ko-KR" altLang="en-US" sz="1600" dirty="0"/>
              <a:t> 와 </a:t>
            </a:r>
            <a:r>
              <a:rPr lang="ko-KR" altLang="en-US" sz="1600" b="1" dirty="0"/>
              <a:t>’</a:t>
            </a:r>
            <a:r>
              <a:rPr lang="ko-KR" altLang="en-US" sz="1600" dirty="0"/>
              <a:t> 로 문자를 감싼다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/>
              <a:t>2</a:t>
            </a:r>
            <a:r>
              <a:rPr lang="ko-KR" altLang="en-US" sz="1600" b="1" dirty="0"/>
              <a:t>바이트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유니코드</a:t>
            </a:r>
            <a:r>
              <a:rPr lang="en-US" altLang="ko-KR" sz="1600" dirty="0"/>
              <a:t>(UTF-16), </a:t>
            </a:r>
            <a:r>
              <a:rPr lang="ko-KR" altLang="en-US" sz="1600" dirty="0"/>
              <a:t>정수 계열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Char</a:t>
            </a:r>
          </a:p>
          <a:p>
            <a:endParaRPr lang="en-US" altLang="ko-KR" sz="1600" dirty="0"/>
          </a:p>
          <a:p>
            <a:r>
              <a:rPr lang="ko-KR" altLang="en-US" sz="1800" dirty="0"/>
              <a:t>문자열 형식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string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 string</a:t>
            </a:r>
            <a:r>
              <a:rPr lang="en-US" altLang="ko-KR" sz="1600" dirty="0">
                <a:latin typeface="Consolas" panose="020B0609020204030204" pitchFamily="49" charset="0"/>
              </a:rPr>
              <a:t> s = "</a:t>
            </a:r>
            <a:r>
              <a:rPr lang="ko-KR" altLang="en-US" sz="1600" dirty="0">
                <a:latin typeface="Consolas" panose="020B0609020204030204" pitchFamily="49" charset="0"/>
              </a:rPr>
              <a:t>안녕하세요</a:t>
            </a:r>
            <a:r>
              <a:rPr lang="en-US" altLang="ko-KR" sz="1600" dirty="0">
                <a:latin typeface="Consolas" panose="020B0609020204030204" pitchFamily="49" charset="0"/>
              </a:rPr>
              <a:t>?"; 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r>
              <a:rPr lang="ko-KR" altLang="en-US" sz="1600" dirty="0"/>
              <a:t>여러 개의 문자 형식을 하나의 실로 묶어 처리</a:t>
            </a:r>
          </a:p>
          <a:p>
            <a:pPr lvl="1"/>
            <a:r>
              <a:rPr lang="ko-KR" altLang="en-US" sz="1600" dirty="0"/>
              <a:t>문자열 데이터를 </a:t>
            </a:r>
            <a:r>
              <a:rPr lang="ko-KR" altLang="en-US" sz="1600" b="1" dirty="0"/>
              <a:t>큰 따옴표 </a:t>
            </a:r>
            <a:r>
              <a:rPr lang="ko-KR" altLang="en-US" sz="1600" dirty="0"/>
              <a:t>“ 와 ” 로 감싼다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lnSpc>
                <a:spcPct val="130000"/>
              </a:lnSpc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String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6E3596-2D89-40B6-980D-E9FC9E56F925}"/>
              </a:ext>
            </a:extLst>
          </p:cNvPr>
          <p:cNvSpPr/>
          <p:nvPr/>
        </p:nvSpPr>
        <p:spPr>
          <a:xfrm>
            <a:off x="6755802" y="1785938"/>
            <a:ext cx="4447391" cy="31393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'A’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	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//16 bit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'\u0041'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유니코드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c2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한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’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print(c2);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print((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)c2);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str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print(str);</a:t>
            </a: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2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기본 용어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주석</a:t>
            </a:r>
            <a:r>
              <a:rPr lang="en-US" altLang="ko-KR" sz="1600" dirty="0"/>
              <a:t>(comment)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코드가</a:t>
            </a:r>
            <a:r>
              <a:rPr lang="en-US" altLang="ko-KR" sz="1600" dirty="0"/>
              <a:t> </a:t>
            </a:r>
            <a:r>
              <a:rPr lang="ko-KR" altLang="en-US" sz="1600" dirty="0"/>
              <a:t>아님</a:t>
            </a:r>
            <a:r>
              <a:rPr lang="en-US" altLang="ko-KR" sz="1600" dirty="0"/>
              <a:t>, </a:t>
            </a:r>
            <a:r>
              <a:rPr lang="ko-KR" altLang="en-US" sz="1600" dirty="0"/>
              <a:t>설명이나 메모</a:t>
            </a:r>
            <a:r>
              <a:rPr lang="en-US" altLang="ko-KR" sz="1600" dirty="0"/>
              <a:t> :   </a:t>
            </a:r>
            <a:r>
              <a:rPr lang="en-US" altLang="ko-KR" sz="1600" b="1" dirty="0"/>
              <a:t>//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한줄</a:t>
            </a:r>
            <a:r>
              <a:rPr lang="en-US" altLang="ko-KR" sz="1600" dirty="0"/>
              <a:t>),   </a:t>
            </a:r>
            <a:r>
              <a:rPr lang="en-US" altLang="ko-KR" sz="1600" b="1" dirty="0"/>
              <a:t>/*</a:t>
            </a:r>
            <a:r>
              <a:rPr lang="en-US" altLang="ko-KR" sz="1600" dirty="0"/>
              <a:t> </a:t>
            </a:r>
            <a:r>
              <a:rPr lang="en-US" altLang="ko-KR" sz="1600" b="1" dirty="0"/>
              <a:t>*/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여러줄</a:t>
            </a:r>
            <a:r>
              <a:rPr lang="en-US" altLang="ko-KR" sz="1600" dirty="0"/>
              <a:t>) </a:t>
            </a:r>
            <a:r>
              <a:rPr lang="ko-KR" altLang="en-US" sz="1600" dirty="0"/>
              <a:t>실습</a:t>
            </a:r>
            <a:endParaRPr lang="en-US" altLang="ko-KR" sz="1600" dirty="0"/>
          </a:p>
          <a:p>
            <a:r>
              <a:rPr lang="ko-KR" altLang="en-US" sz="1600" dirty="0"/>
              <a:t>명령어 </a:t>
            </a:r>
            <a:r>
              <a:rPr lang="en-US" altLang="ko-KR" sz="1600" dirty="0"/>
              <a:t>: </a:t>
            </a:r>
            <a:r>
              <a:rPr lang="ko-KR" altLang="en-US" sz="1600" dirty="0"/>
              <a:t>코드는</a:t>
            </a:r>
            <a:r>
              <a:rPr lang="en-US" altLang="ko-KR" sz="1600" dirty="0"/>
              <a:t> </a:t>
            </a:r>
            <a:r>
              <a:rPr lang="ko-KR" altLang="en-US" sz="1600" dirty="0"/>
              <a:t>순차적으로 실행</a:t>
            </a:r>
            <a:r>
              <a:rPr lang="en-US" altLang="ko-KR" sz="1600" dirty="0"/>
              <a:t>,  </a:t>
            </a:r>
            <a:r>
              <a:rPr lang="ko-KR" altLang="en-US" sz="1600" dirty="0"/>
              <a:t>명령어의 끝은  </a:t>
            </a:r>
            <a:r>
              <a:rPr lang="en-US" altLang="ko-KR" sz="1600" b="1" dirty="0"/>
              <a:t>; (</a:t>
            </a:r>
            <a:r>
              <a:rPr lang="ko-KR" altLang="en-US" sz="1600" b="1" dirty="0"/>
              <a:t>세미콜론</a:t>
            </a:r>
            <a:r>
              <a:rPr lang="en-US" altLang="ko-KR" sz="1600" b="1" dirty="0"/>
              <a:t>)</a:t>
            </a:r>
          </a:p>
          <a:p>
            <a:r>
              <a:rPr lang="ko-KR" altLang="en-US" sz="1600" dirty="0" err="1"/>
              <a:t>스코프</a:t>
            </a:r>
            <a:r>
              <a:rPr lang="en-US" altLang="ko-KR" sz="1600" dirty="0"/>
              <a:t> (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블럭</a:t>
            </a:r>
            <a:r>
              <a:rPr lang="en-US" altLang="ko-KR" sz="1600" dirty="0"/>
              <a:t>) : </a:t>
            </a:r>
            <a:r>
              <a:rPr lang="ko-KR" altLang="en-US" sz="1600" dirty="0"/>
              <a:t>명령어들을 구분하는 단위  </a:t>
            </a:r>
            <a:r>
              <a:rPr lang="en-US" altLang="ko-KR" sz="1600" b="1" dirty="0"/>
              <a:t>{ </a:t>
            </a:r>
            <a:r>
              <a:rPr lang="en-US" altLang="ko-KR" sz="1600" dirty="0"/>
              <a:t> </a:t>
            </a:r>
            <a:r>
              <a:rPr lang="en-US" altLang="ko-KR" sz="1600" b="1" dirty="0"/>
              <a:t>}</a:t>
            </a:r>
            <a:endParaRPr lang="en-US" altLang="ko-KR" sz="1600" dirty="0"/>
          </a:p>
          <a:p>
            <a:r>
              <a:rPr lang="ko-KR" altLang="en-US" sz="1600" b="1" dirty="0" err="1"/>
              <a:t>예약어</a:t>
            </a:r>
            <a:r>
              <a:rPr lang="en-US" altLang="ko-KR" sz="1600" dirty="0"/>
              <a:t>(</a:t>
            </a:r>
            <a:r>
              <a:rPr lang="en-US" altLang="ko-KR" sz="1600" b="1" dirty="0"/>
              <a:t>keyword</a:t>
            </a:r>
            <a:r>
              <a:rPr lang="en-US" altLang="ko-KR" sz="1600" dirty="0"/>
              <a:t>) : </a:t>
            </a:r>
            <a:r>
              <a:rPr lang="ko-KR" altLang="en-US" sz="1600" dirty="0"/>
              <a:t>문법상 특정 용도로 정해져 있는 단어</a:t>
            </a:r>
            <a:r>
              <a:rPr lang="en-US" altLang="ko-KR" sz="1600" dirty="0"/>
              <a:t>. </a:t>
            </a:r>
            <a:r>
              <a:rPr lang="ko-KR" altLang="en-US" sz="1600" dirty="0"/>
              <a:t>소문자와</a:t>
            </a:r>
            <a:r>
              <a:rPr lang="en-US" altLang="ko-KR" sz="1600" dirty="0"/>
              <a:t> </a:t>
            </a:r>
            <a:r>
              <a:rPr lang="ko-KR" altLang="en-US" sz="1600" dirty="0"/>
              <a:t>대문자는 구분하여 사용</a:t>
            </a:r>
            <a:endParaRPr lang="en-US" altLang="ko-KR" sz="1600" b="1" dirty="0"/>
          </a:p>
          <a:p>
            <a:r>
              <a:rPr lang="ko-KR" altLang="en-US" sz="1600" b="1" dirty="0" err="1"/>
              <a:t>자료형</a:t>
            </a:r>
            <a:r>
              <a:rPr lang="en-US" altLang="ko-KR" sz="1600" dirty="0"/>
              <a:t>(</a:t>
            </a:r>
            <a:r>
              <a:rPr lang="en-US" altLang="ko-KR" sz="1600" b="1" dirty="0"/>
              <a:t>data</a:t>
            </a:r>
            <a:r>
              <a:rPr lang="en-US" altLang="ko-KR" sz="1600" dirty="0"/>
              <a:t> </a:t>
            </a:r>
            <a:r>
              <a:rPr lang="en-US" altLang="ko-KR" sz="1600" b="1" dirty="0"/>
              <a:t>type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처리할 데이터의 크기를 나타내는 </a:t>
            </a:r>
            <a:r>
              <a:rPr lang="ko-KR" altLang="en-US" sz="1600" b="1" dirty="0">
                <a:solidFill>
                  <a:srgbClr val="FF0000"/>
                </a:solidFill>
              </a:rPr>
              <a:t>형식</a:t>
            </a:r>
            <a:r>
              <a:rPr lang="en-US" altLang="ko-KR" sz="1600" dirty="0"/>
              <a:t>.      ex)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int, long, double,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string, object</a:t>
            </a:r>
            <a:r>
              <a:rPr lang="ko-KR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b="1" dirty="0"/>
              <a:t>연산자</a:t>
            </a:r>
            <a:r>
              <a:rPr lang="en-US" altLang="ko-KR" sz="1600" b="1" dirty="0"/>
              <a:t>(Operator)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</a:t>
            </a:r>
            <a:r>
              <a:rPr lang="en-US" altLang="ko-KR" sz="1600" dirty="0"/>
              <a:t> </a:t>
            </a:r>
            <a:r>
              <a:rPr lang="ko-KR" altLang="en-US" sz="1600" dirty="0"/>
              <a:t>가공하는 방식을 </a:t>
            </a:r>
            <a:r>
              <a:rPr lang="ko-KR" altLang="en-US" sz="1600" b="1" dirty="0">
                <a:solidFill>
                  <a:srgbClr val="FF0000"/>
                </a:solidFill>
              </a:rPr>
              <a:t>부호</a:t>
            </a:r>
            <a:r>
              <a:rPr lang="ko-KR" altLang="en-US" sz="1600" dirty="0"/>
              <a:t>로 표현</a:t>
            </a:r>
            <a:r>
              <a:rPr lang="en-US" altLang="ko-KR" sz="1600" dirty="0"/>
              <a:t>.       ex) </a:t>
            </a:r>
            <a:r>
              <a:rPr lang="en-US" altLang="ko-KR" sz="1600" dirty="0">
                <a:latin typeface="Consolas" panose="020B0609020204030204" pitchFamily="49" charset="0"/>
              </a:rPr>
              <a:t> + - * /  %  &gt; &lt; &gt;= &lt;= == !=  &amp;&amp; ||</a:t>
            </a:r>
          </a:p>
          <a:p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C00000"/>
                </a:solidFill>
              </a:rPr>
              <a:t>변수</a:t>
            </a:r>
            <a:r>
              <a:rPr lang="en-US" altLang="ko-KR" sz="1600" b="1" dirty="0"/>
              <a:t>(variables)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특정 크기의 자료에 의미를 부여한 </a:t>
            </a:r>
            <a:r>
              <a:rPr lang="ko-KR" altLang="en-US" sz="1600" b="1" dirty="0">
                <a:solidFill>
                  <a:srgbClr val="FF0000"/>
                </a:solidFill>
              </a:rPr>
              <a:t>이름</a:t>
            </a:r>
            <a:r>
              <a:rPr lang="en-US" altLang="ko-KR" sz="1600" dirty="0"/>
              <a:t>.         ex)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level</a:t>
            </a:r>
            <a:r>
              <a:rPr lang="en-US" altLang="ko-KR" sz="1600" dirty="0">
                <a:latin typeface="Consolas" panose="020B0609020204030204" pitchFamily="49" charset="0"/>
              </a:rPr>
              <a:t>;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</a:rPr>
              <a:t>myname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C00000"/>
                </a:solidFill>
              </a:rPr>
              <a:t>함수</a:t>
            </a:r>
            <a:r>
              <a:rPr lang="en-US" altLang="ko-KR" sz="1600" b="1" dirty="0"/>
              <a:t>(function)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특정 기능을 가진 명령어들의 묶음에 </a:t>
            </a:r>
            <a:r>
              <a:rPr lang="ko-KR" altLang="en-US" sz="1600" b="1" dirty="0">
                <a:solidFill>
                  <a:srgbClr val="FF0000"/>
                </a:solidFill>
              </a:rPr>
              <a:t>이름</a:t>
            </a:r>
            <a:r>
              <a:rPr lang="en-US" altLang="ko-KR" sz="1600" dirty="0"/>
              <a:t>.</a:t>
            </a:r>
            <a:r>
              <a:rPr lang="ko-KR" altLang="en-US" sz="1600" dirty="0"/>
              <a:t>       </a:t>
            </a:r>
            <a:r>
              <a:rPr lang="en-US" altLang="ko-KR" sz="1600" dirty="0"/>
              <a:t>ex)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Add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dirty="0">
                <a:latin typeface="Consolas" panose="020B0609020204030204" pitchFamily="49" charset="0"/>
              </a:rPr>
              <a:t> { /*</a:t>
            </a:r>
            <a:r>
              <a:rPr lang="ko-KR" altLang="en-US" sz="1600" dirty="0">
                <a:latin typeface="Consolas" panose="020B0609020204030204" pitchFamily="49" charset="0"/>
              </a:rPr>
              <a:t>코드</a:t>
            </a:r>
            <a:r>
              <a:rPr lang="en-US" altLang="ko-KR" sz="1600" dirty="0">
                <a:latin typeface="Consolas" panose="020B0609020204030204" pitchFamily="49" charset="0"/>
              </a:rPr>
              <a:t>*/ }</a:t>
            </a:r>
          </a:p>
          <a:p>
            <a:r>
              <a:rPr lang="ko-KR" altLang="en-US" sz="1600" b="1" dirty="0">
                <a:solidFill>
                  <a:srgbClr val="C00000"/>
                </a:solidFill>
              </a:rPr>
              <a:t>클래스</a:t>
            </a:r>
            <a:r>
              <a:rPr lang="en-US" altLang="ko-KR" sz="1600" b="1" dirty="0"/>
              <a:t>(class)</a:t>
            </a:r>
            <a:r>
              <a:rPr lang="en-US" altLang="ko-KR" sz="1600" dirty="0"/>
              <a:t> : </a:t>
            </a:r>
            <a:r>
              <a:rPr lang="ko-KR" altLang="en-US" sz="1600" dirty="0"/>
              <a:t>의미 있는 </a:t>
            </a:r>
            <a:r>
              <a:rPr lang="ko-KR" altLang="en-US" sz="1600" b="1" dirty="0"/>
              <a:t>변수와 함수의 묶음에 </a:t>
            </a:r>
            <a:r>
              <a:rPr lang="ko-KR" altLang="en-US" sz="1600" b="1" dirty="0">
                <a:solidFill>
                  <a:srgbClr val="FF0000"/>
                </a:solidFill>
              </a:rPr>
              <a:t>이름</a:t>
            </a:r>
            <a:r>
              <a:rPr lang="en-US" altLang="ko-KR" sz="1600" dirty="0"/>
              <a:t> (</a:t>
            </a:r>
            <a:r>
              <a:rPr lang="ko-KR" altLang="en-US" sz="1400" dirty="0"/>
              <a:t>클래스의 변수를 </a:t>
            </a:r>
            <a:r>
              <a:rPr lang="ko-KR" altLang="en-US" sz="1400" b="1" dirty="0">
                <a:solidFill>
                  <a:srgbClr val="FF0000"/>
                </a:solidFill>
              </a:rPr>
              <a:t>필드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클래스의 함수를 </a:t>
            </a:r>
            <a:r>
              <a:rPr lang="ko-KR" altLang="en-US" sz="1400" b="1" dirty="0">
                <a:solidFill>
                  <a:srgbClr val="C00000"/>
                </a:solidFill>
              </a:rPr>
              <a:t>메소드</a:t>
            </a:r>
            <a:r>
              <a:rPr lang="ko-KR" altLang="en-US" sz="1400" dirty="0"/>
              <a:t>라고 함</a:t>
            </a:r>
            <a:r>
              <a:rPr lang="en-US" altLang="ko-KR" sz="1400" dirty="0"/>
              <a:t>.)</a:t>
            </a:r>
            <a:endParaRPr lang="en-US" altLang="ko-KR" sz="1600" b="1" dirty="0"/>
          </a:p>
          <a:p>
            <a:r>
              <a:rPr lang="en-US" altLang="ko-KR" sz="1600" b="1" dirty="0"/>
              <a:t>namespace</a:t>
            </a:r>
            <a:r>
              <a:rPr lang="en-US" altLang="ko-KR" sz="1600" dirty="0"/>
              <a:t> : </a:t>
            </a:r>
            <a:r>
              <a:rPr lang="ko-KR" altLang="en-US" sz="1600" dirty="0"/>
              <a:t> 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함수 등을 구분하기 위해 범위에 </a:t>
            </a:r>
            <a:r>
              <a:rPr lang="ko-KR" altLang="en-US" sz="1600" dirty="0">
                <a:solidFill>
                  <a:srgbClr val="FF0000"/>
                </a:solidFill>
              </a:rPr>
              <a:t>이름</a:t>
            </a:r>
            <a:r>
              <a:rPr lang="ko-KR" altLang="en-US" sz="1600" dirty="0"/>
              <a:t>을 붙여 구분한 것</a:t>
            </a:r>
            <a:endParaRPr lang="en-US" altLang="ko-KR" sz="1600" dirty="0"/>
          </a:p>
          <a:p>
            <a:r>
              <a:rPr lang="en-US" altLang="ko-KR" sz="1600" b="1" dirty="0"/>
              <a:t>using</a:t>
            </a:r>
            <a:r>
              <a:rPr lang="en-US" altLang="ko-KR" sz="1600" dirty="0"/>
              <a:t> : </a:t>
            </a:r>
            <a:r>
              <a:rPr lang="ko-KR" altLang="en-US" sz="1600" dirty="0"/>
              <a:t>다른</a:t>
            </a:r>
            <a:r>
              <a:rPr lang="en-US" altLang="ko-KR" sz="1600" dirty="0"/>
              <a:t> </a:t>
            </a:r>
            <a:r>
              <a:rPr lang="ko-KR" altLang="en-US" sz="1600" dirty="0"/>
              <a:t>네임스페이스를 사용할 때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83613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/>
              <a:t>참</a:t>
            </a:r>
            <a:r>
              <a:rPr lang="en-US" altLang="ko-KR" sz="1800" dirty="0"/>
              <a:t>(True)</a:t>
            </a:r>
            <a:r>
              <a:rPr lang="ko-KR" altLang="en-US" sz="1800" dirty="0"/>
              <a:t>과 거짓</a:t>
            </a:r>
            <a:r>
              <a:rPr lang="en-US" altLang="ko-KR" sz="1800" dirty="0"/>
              <a:t>(False)</a:t>
            </a:r>
            <a:r>
              <a:rPr lang="ko-KR" altLang="en-US" sz="1800" dirty="0"/>
              <a:t>을 다루는 데이터 형식</a:t>
            </a:r>
            <a:r>
              <a:rPr lang="en-US" altLang="ko-KR" sz="18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bool</a:t>
            </a:r>
            <a:endParaRPr lang="ko-KR" altLang="en-US" sz="1600" dirty="0"/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true, false</a:t>
            </a:r>
          </a:p>
          <a:p>
            <a:pPr lvl="1"/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endParaRPr lang="en-US" altLang="ko-KR" sz="1200" dirty="0"/>
          </a:p>
          <a:p>
            <a:r>
              <a:rPr lang="en-US" altLang="ko-KR" sz="1800" dirty="0"/>
              <a:t>C </a:t>
            </a:r>
            <a:r>
              <a:rPr lang="ko-KR" altLang="en-US" sz="1800" dirty="0"/>
              <a:t>언어는 </a:t>
            </a:r>
            <a:r>
              <a:rPr lang="en-US" altLang="ko-KR" sz="1800" dirty="0"/>
              <a:t>0</a:t>
            </a:r>
            <a:r>
              <a:rPr lang="ko-KR" altLang="en-US" sz="1800" dirty="0"/>
              <a:t>과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이 아닌 값</a:t>
            </a:r>
            <a:r>
              <a:rPr lang="ko-KR" altLang="en-US" sz="1800" dirty="0"/>
              <a:t>으로 참과 거짓 표현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Bool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961723"/>
            <a:ext cx="64770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81150" y="3402988"/>
            <a:ext cx="7926834" cy="20621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a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1 &lt; 2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비교의 결과는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"True"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"true"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"False"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"false"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228769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어떤 물건이든지 다룰 수 있는 데이터 형식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object</a:t>
            </a:r>
            <a:endParaRPr lang="ko-KR" altLang="en-US" sz="1800" dirty="0"/>
          </a:p>
          <a:p>
            <a:pPr lvl="1"/>
            <a:r>
              <a:rPr lang="ko-KR" altLang="en-US" sz="1800" dirty="0">
                <a:solidFill>
                  <a:srgbClr val="0070C0"/>
                </a:solidFill>
              </a:rPr>
              <a:t>상속</a:t>
            </a:r>
            <a:r>
              <a:rPr lang="ko-KR" altLang="en-US" sz="1800" dirty="0"/>
              <a:t>의 효과</a:t>
            </a:r>
          </a:p>
          <a:p>
            <a:pPr lvl="1"/>
            <a:r>
              <a:rPr lang="ko-KR" altLang="en-US" sz="1800" dirty="0"/>
              <a:t>참조 형식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힙에</a:t>
            </a:r>
            <a:r>
              <a:rPr lang="ko-KR" altLang="en-US" sz="1600" dirty="0"/>
              <a:t> 데이터 할당</a:t>
            </a:r>
          </a:p>
          <a:p>
            <a:endParaRPr lang="en-US" altLang="ko-KR" sz="1800" dirty="0"/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의 특별 조치</a:t>
            </a:r>
          </a:p>
          <a:p>
            <a:pPr lvl="1"/>
            <a:r>
              <a:rPr lang="en-US" altLang="ko-KR" sz="1800" dirty="0"/>
              <a:t>Object</a:t>
            </a:r>
            <a:r>
              <a:rPr lang="ko-KR" altLang="en-US" sz="1800" dirty="0"/>
              <a:t>를 </a:t>
            </a:r>
            <a:r>
              <a:rPr lang="ko-KR" altLang="en-US" sz="1800" dirty="0">
                <a:solidFill>
                  <a:srgbClr val="C00000"/>
                </a:solidFill>
              </a:rPr>
              <a:t>모든 데이터 형식의 조상</a:t>
            </a:r>
          </a:p>
          <a:p>
            <a:pPr lvl="1"/>
            <a:r>
              <a:rPr lang="en-US" altLang="ko-KR" sz="1800" dirty="0"/>
              <a:t>Object </a:t>
            </a:r>
            <a:r>
              <a:rPr lang="ko-KR" altLang="en-US" sz="1800" dirty="0"/>
              <a:t>형식은 </a:t>
            </a:r>
            <a:r>
              <a:rPr lang="ko-KR" altLang="en-US" sz="1800" b="1" dirty="0"/>
              <a:t>모든 데이터 형식을 담을 수 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67" y="1650415"/>
            <a:ext cx="5220333" cy="179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95136" y="4260276"/>
            <a:ext cx="9305541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123; 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3.141592f;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안녕하세요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(a);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a.GetType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메서드로 형식 확인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30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데이터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데이터에도 종류가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/>
              <a:t>계산 </a:t>
            </a:r>
            <a:r>
              <a:rPr lang="ko-KR" altLang="en-US" sz="1600" dirty="0" err="1"/>
              <a:t>머신에서</a:t>
            </a:r>
            <a:r>
              <a:rPr lang="ko-KR" altLang="en-US" sz="1600" dirty="0"/>
              <a:t> 범용 목적의 </a:t>
            </a:r>
            <a:r>
              <a:rPr lang="ko-KR" altLang="en-US" sz="1600" dirty="0" err="1"/>
              <a:t>머신으로</a:t>
            </a:r>
            <a:r>
              <a:rPr lang="ko-KR" altLang="en-US" sz="1600" dirty="0"/>
              <a:t> 발전 </a:t>
            </a:r>
            <a:r>
              <a:rPr lang="en-US" altLang="ko-KR" sz="1600" dirty="0"/>
              <a:t>-&gt; </a:t>
            </a:r>
            <a:r>
              <a:rPr lang="ko-KR" altLang="en-US" sz="1600" dirty="0"/>
              <a:t>다양한 종류의 데이터 처리 필요 </a:t>
            </a:r>
            <a:r>
              <a:rPr lang="en-US" altLang="ko-KR" sz="1600" dirty="0"/>
              <a:t>-&gt; </a:t>
            </a:r>
            <a:r>
              <a:rPr lang="ko-KR" altLang="en-US" sz="1600" dirty="0">
                <a:solidFill>
                  <a:srgbClr val="C00000"/>
                </a:solidFill>
              </a:rPr>
              <a:t>자료형 </a:t>
            </a:r>
            <a:r>
              <a:rPr lang="en-US" altLang="ko-KR" sz="1600" dirty="0"/>
              <a:t>(Data Type)</a:t>
            </a:r>
          </a:p>
          <a:p>
            <a:pPr lvl="1"/>
            <a:endParaRPr lang="en-US" altLang="ko-KR" sz="1600" dirty="0"/>
          </a:p>
          <a:p>
            <a:r>
              <a:rPr lang="ko-KR" altLang="en-US" sz="1800" b="1" dirty="0"/>
              <a:t>분류</a:t>
            </a:r>
            <a:r>
              <a:rPr lang="en-US" altLang="ko-KR" sz="1800" b="1" dirty="0"/>
              <a:t>1</a:t>
            </a:r>
            <a:r>
              <a:rPr lang="en-US" altLang="ko-KR" sz="1800" dirty="0"/>
              <a:t>. </a:t>
            </a:r>
            <a:r>
              <a:rPr lang="ko-KR" altLang="en-US" sz="1800" dirty="0"/>
              <a:t>기본 데이터 형식과 복합 데이터 형식</a:t>
            </a:r>
            <a:endParaRPr lang="en-US" altLang="ko-KR" sz="1800" dirty="0"/>
          </a:p>
          <a:p>
            <a:pPr lvl="1"/>
            <a:r>
              <a:rPr lang="ko-KR" altLang="en-US" sz="1800" b="1" dirty="0">
                <a:solidFill>
                  <a:srgbClr val="002060"/>
                </a:solidFill>
              </a:rPr>
              <a:t>기본 데이터</a:t>
            </a:r>
            <a:r>
              <a:rPr lang="ko-KR" altLang="en-US" sz="1800" b="1" dirty="0"/>
              <a:t> </a:t>
            </a:r>
            <a:r>
              <a:rPr lang="ko-KR" altLang="en-US" sz="1800" b="1" dirty="0">
                <a:solidFill>
                  <a:srgbClr val="002060"/>
                </a:solidFill>
              </a:rPr>
              <a:t>형식</a:t>
            </a:r>
            <a:r>
              <a:rPr lang="en-US" altLang="ko-KR" sz="1800" b="1" dirty="0"/>
              <a:t> (Primitive Data Type)</a:t>
            </a:r>
          </a:p>
          <a:p>
            <a:pPr lvl="2"/>
            <a:r>
              <a:rPr lang="ko-KR" altLang="en-US" sz="1400" dirty="0"/>
              <a:t>정수</a:t>
            </a:r>
            <a:r>
              <a:rPr lang="en-US" altLang="ko-KR" sz="1400" dirty="0"/>
              <a:t>, </a:t>
            </a:r>
            <a:r>
              <a:rPr lang="ko-KR" altLang="en-US" sz="1400" dirty="0"/>
              <a:t>부동 소수점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부울</a:t>
            </a:r>
            <a:r>
              <a:rPr lang="ko-KR" altLang="en-US" sz="1400" dirty="0"/>
              <a:t> 값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 문자</a:t>
            </a:r>
            <a:endParaRPr lang="en-US" altLang="ko-KR" sz="1050" dirty="0"/>
          </a:p>
          <a:p>
            <a:pPr lvl="1"/>
            <a:r>
              <a:rPr lang="ko-KR" altLang="en-US" sz="1800" b="1" dirty="0">
                <a:solidFill>
                  <a:srgbClr val="002060"/>
                </a:solidFill>
              </a:rPr>
              <a:t>복합 데이터 형식</a:t>
            </a:r>
            <a:r>
              <a:rPr lang="en-US" altLang="ko-KR" sz="1800" b="1" dirty="0"/>
              <a:t> (Complex Data Type)</a:t>
            </a:r>
            <a:endParaRPr lang="ko-KR" altLang="en-US" sz="1800" b="1" dirty="0"/>
          </a:p>
          <a:p>
            <a:pPr lvl="2"/>
            <a:r>
              <a:rPr lang="ko-KR" altLang="en-US" sz="1400" dirty="0"/>
              <a:t>구조체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</a:t>
            </a:r>
            <a:r>
              <a:rPr lang="en-US" altLang="ko-KR" sz="1400" dirty="0"/>
              <a:t>, </a:t>
            </a:r>
            <a:r>
              <a:rPr lang="ko-KR" altLang="en-US" sz="1400" dirty="0"/>
              <a:t>배열</a:t>
            </a:r>
            <a:r>
              <a:rPr lang="en-US" altLang="ko-KR" sz="1400" dirty="0"/>
              <a:t>, </a:t>
            </a:r>
            <a:r>
              <a:rPr lang="ko-KR" altLang="en-US" sz="1400" dirty="0"/>
              <a:t>상수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열거형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800" b="1" dirty="0"/>
              <a:t>분류</a:t>
            </a:r>
            <a:r>
              <a:rPr lang="en-US" altLang="ko-KR" sz="1800" b="1" dirty="0"/>
              <a:t>2</a:t>
            </a:r>
            <a:r>
              <a:rPr lang="en-US" altLang="ko-KR" sz="1800" dirty="0"/>
              <a:t>. </a:t>
            </a:r>
            <a:r>
              <a:rPr lang="ko-KR" altLang="en-US" sz="1800" dirty="0"/>
              <a:t>값 형식과 참조 형식</a:t>
            </a:r>
            <a:endParaRPr lang="en-US" altLang="ko-KR" sz="1800" dirty="0"/>
          </a:p>
          <a:p>
            <a:pPr lvl="1"/>
            <a:r>
              <a:rPr lang="ko-KR" altLang="en-US" sz="1800" b="1" dirty="0">
                <a:solidFill>
                  <a:srgbClr val="002060"/>
                </a:solidFill>
              </a:rPr>
              <a:t>값 형식</a:t>
            </a: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/>
              <a:t>(Value Types)</a:t>
            </a:r>
            <a:r>
              <a:rPr lang="en-US" altLang="ko-KR" sz="1800" dirty="0"/>
              <a:t>        </a:t>
            </a:r>
          </a:p>
          <a:p>
            <a:pPr lvl="2"/>
            <a:r>
              <a:rPr lang="ko-KR" altLang="en-US" sz="1400" dirty="0"/>
              <a:t>변수가 </a:t>
            </a:r>
            <a:r>
              <a:rPr lang="ko-KR" altLang="en-US" sz="1400" b="1" dirty="0"/>
              <a:t>값</a:t>
            </a:r>
            <a:r>
              <a:rPr lang="ko-KR" altLang="en-US" sz="1400" dirty="0"/>
              <a:t>을 담는 데이터 형식</a:t>
            </a:r>
            <a:r>
              <a:rPr lang="en-US" altLang="ko-KR" sz="1400" dirty="0"/>
              <a:t>, </a:t>
            </a:r>
            <a:r>
              <a:rPr lang="ko-KR" altLang="en-US" sz="1400" dirty="0"/>
              <a:t>대부분의 기본자료형은 값 형식이다</a:t>
            </a:r>
            <a:r>
              <a:rPr lang="en-US" altLang="ko-KR" sz="1400" dirty="0"/>
              <a:t>. int, float, struct </a:t>
            </a:r>
            <a:r>
              <a:rPr lang="ko-KR" altLang="en-US" sz="1400" dirty="0"/>
              <a:t>객체</a:t>
            </a:r>
            <a:endParaRPr lang="ko-KR" altLang="en-US" dirty="0"/>
          </a:p>
          <a:p>
            <a:pPr lvl="1"/>
            <a:r>
              <a:rPr lang="ko-KR" altLang="en-US" sz="1800" b="1" dirty="0">
                <a:solidFill>
                  <a:srgbClr val="002060"/>
                </a:solidFill>
              </a:rPr>
              <a:t>참조 형식 </a:t>
            </a:r>
            <a:r>
              <a:rPr lang="en-US" altLang="ko-KR" sz="1800" b="1" dirty="0"/>
              <a:t>(Reference Types)  </a:t>
            </a:r>
          </a:p>
          <a:p>
            <a:pPr lvl="2"/>
            <a:r>
              <a:rPr lang="ko-KR" altLang="en-US" sz="1400" dirty="0"/>
              <a:t>값이 있는 곳의 </a:t>
            </a:r>
            <a:r>
              <a:rPr lang="ko-KR" altLang="en-US" sz="1400" b="1" dirty="0"/>
              <a:t>위치</a:t>
            </a:r>
            <a:r>
              <a:rPr lang="ko-KR" altLang="en-US" sz="1400" dirty="0"/>
              <a:t>를 담는 데이터 형식</a:t>
            </a:r>
            <a:r>
              <a:rPr lang="en-US" altLang="ko-KR" sz="1400" dirty="0"/>
              <a:t>, string, object, class </a:t>
            </a:r>
            <a:r>
              <a:rPr lang="ko-KR" altLang="en-US" sz="1400" dirty="0"/>
              <a:t>객체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66" y="2462768"/>
            <a:ext cx="33528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752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ko-KR" altLang="en-US" dirty="0"/>
              <a:t>값 형식과 참조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/>
              <a:t>값 형식 </a:t>
            </a:r>
            <a:r>
              <a:rPr lang="en-US" altLang="ko-KR" sz="1800" dirty="0"/>
              <a:t>-  </a:t>
            </a:r>
            <a:r>
              <a:rPr lang="ko-KR" altLang="en-US" sz="1800" dirty="0"/>
              <a:t>변수에서 값을 담는 형식  </a:t>
            </a:r>
            <a:r>
              <a:rPr lang="en-US" altLang="ko-KR" sz="1600" dirty="0"/>
              <a:t>(</a:t>
            </a:r>
            <a:r>
              <a:rPr lang="ko-KR" altLang="en-US" sz="1600" dirty="0"/>
              <a:t>주로</a:t>
            </a:r>
            <a:r>
              <a:rPr lang="en-US" altLang="ko-KR" sz="1600" dirty="0"/>
              <a:t> </a:t>
            </a:r>
            <a:r>
              <a:rPr lang="ko-KR" altLang="en-US" sz="1600" dirty="0"/>
              <a:t>고정된 크기를 갖는 것들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/>
            <a:r>
              <a:rPr lang="ko-KR" altLang="en-US" sz="1600" dirty="0"/>
              <a:t>숫자 형식 </a:t>
            </a:r>
            <a:r>
              <a:rPr lang="en-US" altLang="ko-KR" sz="1600" dirty="0"/>
              <a:t>:  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short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long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float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decimal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char</a:t>
            </a:r>
            <a:endParaRPr lang="ko-KR" altLang="en-US" sz="1600" dirty="0">
              <a:solidFill>
                <a:srgbClr val="0000FF"/>
              </a:solidFill>
            </a:endParaRPr>
          </a:p>
          <a:p>
            <a:pPr lvl="1"/>
            <a:r>
              <a:rPr lang="ko-KR" altLang="en-US" sz="1600" dirty="0"/>
              <a:t>논리 형식 </a:t>
            </a:r>
            <a:r>
              <a:rPr lang="en-US" altLang="ko-KR" sz="1600" dirty="0"/>
              <a:t>:  </a:t>
            </a:r>
            <a:r>
              <a:rPr lang="en-US" altLang="ko-KR" sz="1600" dirty="0">
                <a:solidFill>
                  <a:srgbClr val="0000FF"/>
                </a:solidFill>
              </a:rPr>
              <a:t>bool</a:t>
            </a:r>
            <a:endParaRPr lang="en-US" altLang="ko-KR" sz="1600" dirty="0"/>
          </a:p>
          <a:p>
            <a:r>
              <a:rPr lang="ko-KR" altLang="en-US" sz="1800" b="1" dirty="0"/>
              <a:t>참조 형식 </a:t>
            </a:r>
            <a:r>
              <a:rPr lang="en-US" altLang="ko-KR" sz="1800" dirty="0"/>
              <a:t>-  </a:t>
            </a:r>
            <a:r>
              <a:rPr lang="ko-KR" altLang="en-US" sz="1800" dirty="0"/>
              <a:t>값이 있는 곳의 위치</a:t>
            </a:r>
            <a:r>
              <a:rPr lang="en-US" altLang="ko-KR" sz="1800" dirty="0"/>
              <a:t>(</a:t>
            </a:r>
            <a:r>
              <a:rPr lang="ko-KR" altLang="en-US" sz="1800" dirty="0"/>
              <a:t>참조</a:t>
            </a:r>
            <a:r>
              <a:rPr lang="en-US" altLang="ko-KR" sz="1800" dirty="0"/>
              <a:t>)</a:t>
            </a:r>
            <a:r>
              <a:rPr lang="ko-KR" altLang="en-US" sz="1800" dirty="0"/>
              <a:t>를 담는 형식</a:t>
            </a:r>
            <a:r>
              <a:rPr lang="en-US" altLang="ko-KR" sz="1800" dirty="0"/>
              <a:t>  </a:t>
            </a:r>
            <a:r>
              <a:rPr lang="en-US" altLang="ko-KR" sz="1600" dirty="0"/>
              <a:t>(</a:t>
            </a:r>
            <a:r>
              <a:rPr lang="ko-KR" altLang="en-US" sz="1600" dirty="0"/>
              <a:t>크기가</a:t>
            </a:r>
            <a:r>
              <a:rPr lang="en-US" altLang="ko-KR" sz="1600" dirty="0"/>
              <a:t> </a:t>
            </a:r>
            <a:r>
              <a:rPr lang="ko-KR" altLang="en-US" sz="1600" dirty="0"/>
              <a:t>가변이고 큰 것들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/>
            <a:r>
              <a:rPr lang="ko-KR" altLang="en-US" sz="1600" dirty="0"/>
              <a:t>문자열 형식 </a:t>
            </a:r>
            <a:r>
              <a:rPr lang="en-US" altLang="ko-KR" sz="1600" dirty="0"/>
              <a:t>:  </a:t>
            </a:r>
            <a:r>
              <a:rPr lang="en-US" altLang="ko-KR" sz="1600" dirty="0">
                <a:solidFill>
                  <a:srgbClr val="0000FF"/>
                </a:solidFill>
              </a:rPr>
              <a:t>string</a:t>
            </a:r>
            <a:endParaRPr lang="ko-KR" altLang="en-US" sz="1600" dirty="0">
              <a:solidFill>
                <a:srgbClr val="0000FF"/>
              </a:solidFill>
            </a:endParaRPr>
          </a:p>
          <a:p>
            <a:pPr lvl="1"/>
            <a:r>
              <a:rPr lang="ko-KR" altLang="en-US" sz="1600" dirty="0"/>
              <a:t>오브젝트 형식 </a:t>
            </a:r>
            <a:r>
              <a:rPr lang="en-US" altLang="ko-KR" sz="1600" dirty="0"/>
              <a:t>:  </a:t>
            </a:r>
            <a:r>
              <a:rPr lang="en-US" altLang="ko-KR" sz="1600" dirty="0">
                <a:solidFill>
                  <a:srgbClr val="0000FF"/>
                </a:solidFill>
              </a:rPr>
              <a:t>object</a:t>
            </a:r>
          </a:p>
          <a:p>
            <a:pPr lvl="1"/>
            <a:endParaRPr lang="en-US" altLang="ko-KR" sz="1800" dirty="0"/>
          </a:p>
          <a:p>
            <a:r>
              <a:rPr lang="ko-KR" altLang="en-US" sz="1800" b="1" dirty="0"/>
              <a:t>메모리 영역과 관련</a:t>
            </a:r>
            <a:endParaRPr lang="ko-KR" altLang="en-US" sz="1400" b="1" dirty="0"/>
          </a:p>
          <a:p>
            <a:r>
              <a:rPr lang="ko-KR" altLang="en-US" sz="1600" dirty="0"/>
              <a:t>값 형식</a:t>
            </a:r>
            <a:r>
              <a:rPr lang="en-US" altLang="ko-KR" sz="1600" dirty="0"/>
              <a:t> ( Value Types )</a:t>
            </a:r>
          </a:p>
          <a:p>
            <a:pPr lvl="1"/>
            <a:r>
              <a:rPr lang="ko-KR" altLang="en-US" sz="1600" dirty="0"/>
              <a:t>변수가 </a:t>
            </a:r>
            <a:r>
              <a:rPr lang="ko-KR" altLang="en-US" sz="1600" dirty="0">
                <a:solidFill>
                  <a:srgbClr val="0070C0"/>
                </a:solidFill>
              </a:rPr>
              <a:t>값</a:t>
            </a:r>
            <a:r>
              <a:rPr lang="ko-KR" altLang="en-US" sz="1600" dirty="0"/>
              <a:t>을 담는 데이터 형식</a:t>
            </a:r>
            <a:r>
              <a:rPr lang="en-US" altLang="ko-KR" sz="1600" dirty="0"/>
              <a:t>. </a:t>
            </a:r>
            <a:r>
              <a:rPr lang="ko-KR" altLang="en-US" sz="1600" dirty="0">
                <a:solidFill>
                  <a:srgbClr val="C00000"/>
                </a:solidFill>
              </a:rPr>
              <a:t>스택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</a:rPr>
              <a:t>Stack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r>
              <a:rPr lang="ko-KR" altLang="en-US" sz="1600" dirty="0"/>
              <a:t>에 할당되고</a:t>
            </a:r>
            <a:r>
              <a:rPr lang="en-US" altLang="ko-KR" sz="1600" dirty="0"/>
              <a:t>,</a:t>
            </a:r>
            <a:r>
              <a:rPr lang="ko-KR" altLang="en-US" sz="1600" dirty="0"/>
              <a:t> 변수 생성 코드 범위를 벗어나면 해제</a:t>
            </a:r>
          </a:p>
          <a:p>
            <a:r>
              <a:rPr lang="ko-KR" altLang="en-US" sz="1600" dirty="0"/>
              <a:t>참조 형식</a:t>
            </a:r>
            <a:r>
              <a:rPr lang="en-US" altLang="ko-KR" sz="1600" dirty="0"/>
              <a:t>( Reference Types )</a:t>
            </a:r>
          </a:p>
          <a:p>
            <a:pPr lvl="1"/>
            <a:r>
              <a:rPr lang="ko-KR" altLang="en-US" sz="1600" dirty="0">
                <a:solidFill>
                  <a:srgbClr val="0070C0"/>
                </a:solidFill>
              </a:rPr>
              <a:t>값</a:t>
            </a:r>
            <a:r>
              <a:rPr lang="ko-KR" altLang="en-US" sz="1600" dirty="0"/>
              <a:t>이 있는 곳의 </a:t>
            </a:r>
            <a:r>
              <a:rPr lang="ko-KR" altLang="en-US" sz="1600" dirty="0">
                <a:solidFill>
                  <a:srgbClr val="0070C0"/>
                </a:solidFill>
              </a:rPr>
              <a:t>위치</a:t>
            </a:r>
            <a:r>
              <a:rPr lang="ko-KR" altLang="en-US" sz="1600" dirty="0"/>
              <a:t>를 담는 데이터 형식</a:t>
            </a:r>
            <a:r>
              <a:rPr lang="en-US" altLang="ko-KR" sz="1600" dirty="0"/>
              <a:t>. </a:t>
            </a:r>
            <a:r>
              <a:rPr lang="ko-KR" altLang="en-US" sz="1600" dirty="0" err="1">
                <a:solidFill>
                  <a:srgbClr val="C00000"/>
                </a:solidFill>
              </a:rPr>
              <a:t>힙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</a:rPr>
              <a:t>Heap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r>
              <a:rPr lang="ko-KR" altLang="en-US" sz="1600" dirty="0"/>
              <a:t>에 할당되고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가비지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컬렉터에</a:t>
            </a:r>
            <a:r>
              <a:rPr lang="ko-KR" altLang="en-US" sz="1600" dirty="0"/>
              <a:t> 의해 해제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38850" y="3568789"/>
            <a:ext cx="5314950" cy="6970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스택</a:t>
            </a:r>
            <a:r>
              <a:rPr lang="en-US" altLang="ko-KR" sz="1400" dirty="0"/>
              <a:t>(Stack) : </a:t>
            </a:r>
            <a:r>
              <a:rPr lang="ko-KR" altLang="en-US" sz="1400" dirty="0"/>
              <a:t>값 형식 </a:t>
            </a:r>
            <a:r>
              <a:rPr lang="en-US" altLang="ko-KR" sz="1400" dirty="0"/>
              <a:t>- </a:t>
            </a:r>
            <a:r>
              <a:rPr lang="ko-KR" altLang="en-US" sz="1400" dirty="0"/>
              <a:t>바로 사용할 데이터 </a:t>
            </a:r>
            <a:r>
              <a:rPr lang="en-US" altLang="ko-KR" sz="1400" dirty="0"/>
              <a:t>(</a:t>
            </a:r>
            <a:r>
              <a:rPr lang="ko-KR" altLang="en-US" sz="1400" dirty="0"/>
              <a:t>주로 기본 데이터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힙</a:t>
            </a:r>
            <a:r>
              <a:rPr lang="en-US" altLang="ko-KR" sz="1400" dirty="0"/>
              <a:t>(Heap) : </a:t>
            </a:r>
            <a:r>
              <a:rPr lang="ko-KR" altLang="en-US" sz="1400" dirty="0"/>
              <a:t>참조 형식 </a:t>
            </a:r>
            <a:r>
              <a:rPr lang="en-US" altLang="ko-KR" sz="1400" dirty="0"/>
              <a:t>- </a:t>
            </a:r>
            <a:r>
              <a:rPr lang="ko-KR" altLang="en-US" sz="1400" dirty="0"/>
              <a:t>보관해 두거나</a:t>
            </a:r>
            <a:r>
              <a:rPr lang="en-US" altLang="ko-KR" sz="1400" dirty="0"/>
              <a:t>, </a:t>
            </a:r>
            <a:r>
              <a:rPr lang="ko-KR" altLang="en-US" sz="1400" dirty="0"/>
              <a:t>복사해서 사용할 </a:t>
            </a:r>
            <a:r>
              <a:rPr lang="ko-KR" altLang="en-US" sz="1400" dirty="0" err="1"/>
              <a:t>데이타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0323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스택과 값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값 형식</a:t>
            </a:r>
            <a:r>
              <a:rPr lang="ko-KR" altLang="en-US" sz="1800" dirty="0"/>
              <a:t>은 </a:t>
            </a:r>
            <a:r>
              <a:rPr lang="ko-KR" altLang="en-US" sz="1800" dirty="0">
                <a:solidFill>
                  <a:srgbClr val="FF0000"/>
                </a:solidFill>
              </a:rPr>
              <a:t>스택</a:t>
            </a:r>
            <a:r>
              <a:rPr lang="ko-KR" altLang="en-US" sz="1800" dirty="0"/>
              <a:t>을 사용</a:t>
            </a:r>
          </a:p>
          <a:p>
            <a:pPr lvl="1"/>
            <a:r>
              <a:rPr lang="ko-KR" altLang="en-US" sz="1600" dirty="0"/>
              <a:t>책 더미와 같은 구조로 생긴 메모리</a:t>
            </a:r>
          </a:p>
          <a:p>
            <a:pPr lvl="1"/>
            <a:r>
              <a:rPr lang="ko-KR" altLang="en-US" sz="1600" dirty="0"/>
              <a:t>값 형식의 변수 저장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스택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변수와 값이 저장되고</a:t>
            </a:r>
            <a:endParaRPr lang="en-US" altLang="ko-KR" sz="1600" dirty="0"/>
          </a:p>
          <a:p>
            <a:pPr lvl="1"/>
            <a:r>
              <a:rPr lang="ko-KR" altLang="en-US" sz="1600" dirty="0"/>
              <a:t>변수와 저장된 데이터 자체를 제거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984922" y="1882094"/>
            <a:ext cx="3512775" cy="13234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블록 시작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20;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30;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블록 끝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36" y="3717772"/>
            <a:ext cx="7924128" cy="207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160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 err="1"/>
              <a:t>힙과</a:t>
            </a:r>
            <a:r>
              <a:rPr lang="ko-KR" altLang="en-US" dirty="0"/>
              <a:t> 참조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참조 형식</a:t>
            </a:r>
            <a:r>
              <a:rPr lang="ko-KR" altLang="en-US" sz="1800" dirty="0"/>
              <a:t>의 변수는 </a:t>
            </a:r>
            <a:r>
              <a:rPr lang="ko-KR" altLang="en-US" sz="1800" dirty="0" err="1">
                <a:solidFill>
                  <a:srgbClr val="FF0000"/>
                </a:solidFill>
              </a:rPr>
              <a:t>힙과</a:t>
            </a:r>
            <a:r>
              <a:rPr lang="ko-KR" altLang="en-US" sz="1800" dirty="0">
                <a:solidFill>
                  <a:srgbClr val="FF0000"/>
                </a:solidFill>
              </a:rPr>
              <a:t> 스택</a:t>
            </a:r>
            <a:r>
              <a:rPr lang="ko-KR" altLang="en-US" sz="1800" dirty="0"/>
              <a:t>을 사용</a:t>
            </a:r>
          </a:p>
          <a:p>
            <a:pPr lvl="1"/>
            <a:r>
              <a:rPr lang="ko-KR" altLang="en-US" sz="1600" b="1" dirty="0" err="1"/>
              <a:t>힙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 </a:t>
            </a:r>
            <a:r>
              <a:rPr lang="ko-KR" altLang="en-US" sz="1600" b="1" dirty="0"/>
              <a:t>값</a:t>
            </a:r>
            <a:r>
              <a:rPr lang="ko-KR" altLang="en-US" sz="1600" dirty="0"/>
              <a:t> 저장</a:t>
            </a:r>
          </a:p>
          <a:p>
            <a:pPr lvl="1"/>
            <a:r>
              <a:rPr lang="ko-KR" altLang="en-US" sz="1600" b="1" dirty="0"/>
              <a:t>스택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힙의</a:t>
            </a:r>
            <a:r>
              <a:rPr lang="ko-KR" altLang="en-US" sz="1600" dirty="0"/>
              <a:t> </a:t>
            </a:r>
            <a:r>
              <a:rPr lang="ko-KR" altLang="en-US" sz="1600" b="1" dirty="0"/>
              <a:t>메모리 주소</a:t>
            </a:r>
            <a:endParaRPr lang="en-US" altLang="ko-KR" sz="1600" b="1" dirty="0"/>
          </a:p>
          <a:p>
            <a:r>
              <a:rPr lang="ko-KR" altLang="en-US" sz="1600" dirty="0" err="1"/>
              <a:t>힙을</a:t>
            </a:r>
            <a:r>
              <a:rPr lang="ko-KR" altLang="en-US" sz="1600" dirty="0"/>
              <a:t> 사용하는 이유</a:t>
            </a:r>
          </a:p>
          <a:p>
            <a:pPr lvl="1"/>
            <a:r>
              <a:rPr lang="ko-KR" altLang="en-US" sz="1600" dirty="0"/>
              <a:t>필요에 따라 메모리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코드 블록이 끝나도 데이터 유지</a:t>
            </a:r>
          </a:p>
          <a:p>
            <a:r>
              <a:rPr lang="ko-KR" altLang="en-US" sz="1600" dirty="0"/>
              <a:t>메모리 제거 메커니즘 필요하다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 </a:t>
            </a:r>
            <a:r>
              <a:rPr lang="ko-KR" altLang="en-US" sz="1600" b="1" dirty="0" err="1"/>
              <a:t>가비지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컬렉터</a:t>
            </a:r>
            <a:endParaRPr lang="ko-KR" altLang="en-US" sz="1600" b="1" dirty="0"/>
          </a:p>
          <a:p>
            <a:endParaRPr lang="en-US" altLang="ko-KR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69" y="3991708"/>
            <a:ext cx="4017997" cy="203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44" y="3992799"/>
            <a:ext cx="3591603" cy="20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096000" y="2115283"/>
            <a:ext cx="330759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블록 시작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20;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블록 끝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08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err="1"/>
              <a:t>박싱</a:t>
            </a:r>
            <a:r>
              <a:rPr lang="ko-KR" altLang="en-US" sz="1800" b="1" dirty="0"/>
              <a:t> </a:t>
            </a:r>
            <a:r>
              <a:rPr lang="en-US" altLang="ko-KR" sz="1800" dirty="0"/>
              <a:t>(</a:t>
            </a:r>
            <a:r>
              <a:rPr lang="en-US" altLang="ko-KR" sz="1800" b="1" dirty="0"/>
              <a:t>Boxing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값 형식의 데이터를 </a:t>
            </a:r>
            <a:r>
              <a:rPr lang="en-US" altLang="ko-KR" sz="1800" dirty="0">
                <a:solidFill>
                  <a:srgbClr val="0070C0"/>
                </a:solidFill>
              </a:rPr>
              <a:t>Object </a:t>
            </a:r>
            <a:r>
              <a:rPr lang="ko-KR" altLang="en-US" sz="1800" dirty="0">
                <a:solidFill>
                  <a:srgbClr val="0070C0"/>
                </a:solidFill>
              </a:rPr>
              <a:t>형식에</a:t>
            </a:r>
            <a:r>
              <a:rPr lang="ko-KR" altLang="en-US" sz="1800" dirty="0"/>
              <a:t> 담는다면 </a:t>
            </a:r>
            <a:r>
              <a:rPr lang="en-US" altLang="ko-KR" sz="1800" dirty="0"/>
              <a:t>-&gt;</a:t>
            </a:r>
            <a:r>
              <a:rPr lang="ko-KR" altLang="en-US" sz="1800" dirty="0"/>
              <a:t> 스택</a:t>
            </a:r>
            <a:r>
              <a:rPr lang="en-US" altLang="ko-KR" sz="1800" dirty="0"/>
              <a:t>? </a:t>
            </a:r>
            <a:r>
              <a:rPr lang="ko-KR" altLang="en-US" sz="1800" dirty="0" err="1"/>
              <a:t>힙</a:t>
            </a:r>
            <a:r>
              <a:rPr lang="en-US" altLang="ko-KR" sz="1800" dirty="0"/>
              <a:t>?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  object</a:t>
            </a:r>
            <a:r>
              <a:rPr lang="en-US" altLang="ko-KR" sz="1800" dirty="0">
                <a:latin typeface="Consolas" panose="020B0609020204030204" pitchFamily="49" charset="0"/>
              </a:rPr>
              <a:t> a = 20;</a:t>
            </a:r>
          </a:p>
          <a:p>
            <a:r>
              <a:rPr lang="ko-KR" altLang="en-US" sz="1800" b="1" dirty="0" err="1"/>
              <a:t>언박싱</a:t>
            </a:r>
            <a:r>
              <a:rPr lang="ko-KR" altLang="en-US" sz="1800" b="1" dirty="0"/>
              <a:t> </a:t>
            </a:r>
            <a:r>
              <a:rPr lang="en-US" altLang="ko-KR" sz="1800" dirty="0"/>
              <a:t>(</a:t>
            </a:r>
            <a:r>
              <a:rPr lang="en-US" altLang="ko-KR" sz="1800" b="1" dirty="0"/>
              <a:t>Unboxing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err="1"/>
              <a:t>힙에</a:t>
            </a:r>
            <a:r>
              <a:rPr lang="ko-KR" altLang="en-US" sz="1800" dirty="0"/>
              <a:t> 있는 값 데이터를 </a:t>
            </a:r>
            <a:r>
              <a:rPr lang="ko-KR" altLang="en-US" sz="1800" dirty="0">
                <a:solidFill>
                  <a:srgbClr val="0070C0"/>
                </a:solidFill>
              </a:rPr>
              <a:t>값 형식 객체에</a:t>
            </a:r>
            <a:r>
              <a:rPr lang="ko-KR" altLang="en-US" sz="1800" dirty="0"/>
              <a:t> 할당하는 경우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  object</a:t>
            </a:r>
            <a:r>
              <a:rPr lang="en-US" altLang="ko-KR" sz="1800" dirty="0">
                <a:latin typeface="Consolas" panose="020B0609020204030204" pitchFamily="49" charset="0"/>
              </a:rPr>
              <a:t> a = 20;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 b = (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latin typeface="Consolas" panose="020B0609020204030204" pitchFamily="49" charset="0"/>
              </a:rPr>
              <a:t>)a;</a:t>
            </a:r>
          </a:p>
          <a:p>
            <a:endParaRPr lang="en-US" altLang="ko-KR" sz="1800" dirty="0"/>
          </a:p>
          <a:p>
            <a:r>
              <a:rPr lang="ko-KR" altLang="en-US" sz="1800" dirty="0" err="1"/>
              <a:t>박싱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언박싱이</a:t>
            </a:r>
            <a:r>
              <a:rPr lang="ko-KR" altLang="en-US" sz="1800" dirty="0"/>
              <a:t> 일어나면 느리다</a:t>
            </a:r>
            <a:r>
              <a:rPr lang="en-US" altLang="ko-KR" sz="1800" dirty="0"/>
              <a:t>. ***</a:t>
            </a:r>
          </a:p>
          <a:p>
            <a:pPr lvl="1"/>
            <a:r>
              <a:rPr lang="ko-KR" altLang="en-US" sz="1600" dirty="0"/>
              <a:t>가급적 두 타입 사이에 형식변환을 하지 말자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BoxingUnboxing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2042680"/>
            <a:ext cx="4092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3693226"/>
            <a:ext cx="3940175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735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09266-321D-4F05-B356-3068976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A2367-20EB-4C7E-BF34-151AC23F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dirty="0"/>
              <a:t>자료형 중에서 숫자를 나타내는 자료형은 어떤 것이 있나요</a:t>
            </a:r>
            <a:r>
              <a:rPr lang="en-US" altLang="ko-KR" sz="1800" dirty="0"/>
              <a:t>?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int, byte, short, long, float, double, decimal, char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	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/>
              <a:t>각 데이터의</a:t>
            </a:r>
            <a:r>
              <a:rPr lang="en-US" altLang="ko-KR" sz="1800" dirty="0"/>
              <a:t> </a:t>
            </a:r>
            <a:r>
              <a:rPr lang="ko-KR" altLang="en-US" sz="1800" dirty="0"/>
              <a:t>자료형은 무엇입니까</a:t>
            </a:r>
            <a:r>
              <a:rPr lang="en-US" altLang="ko-KR" sz="1800" dirty="0"/>
              <a:t>?</a:t>
            </a:r>
          </a:p>
          <a:p>
            <a:pPr lvl="1"/>
            <a:r>
              <a:rPr lang="en-US" altLang="ko-KR" sz="1600" dirty="0"/>
              <a:t>100,    1.0,   3.14,  3.14f,   ‘0’,   ‘A’,   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/>
              <a:t>A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/>
              <a:t>,   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/>
              <a:t>10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",  "</a:t>
            </a:r>
            <a:r>
              <a:rPr lang="en-US" altLang="ko-KR" sz="1600" dirty="0"/>
              <a:t>int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/>
              <a:t> 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0000FF"/>
                </a:solidFill>
              </a:rPr>
              <a:t>int</a:t>
            </a:r>
            <a:r>
              <a:rPr lang="ko-KR" altLang="en-US" sz="1800" dirty="0"/>
              <a:t> 형의 최대값을 출력하세요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다음 중</a:t>
            </a:r>
            <a:r>
              <a:rPr lang="en-US" altLang="ko-KR" sz="1800" dirty="0"/>
              <a:t> </a:t>
            </a:r>
            <a:r>
              <a:rPr lang="ko-KR" altLang="en-US" sz="1800" dirty="0"/>
              <a:t>각 자료형에 적합한 데이터와 접미사를 입력하세요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int, long, float, double, decimal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char, string</a:t>
            </a:r>
            <a:endParaRPr lang="en-US" altLang="ko-KR" sz="1800" dirty="0"/>
          </a:p>
          <a:p>
            <a:r>
              <a:rPr lang="ko-KR" altLang="en-US" sz="1800" dirty="0"/>
              <a:t>소수점을 표시하는 기본 자료형은 무엇입니까</a:t>
            </a:r>
            <a:r>
              <a:rPr lang="en-US" altLang="ko-KR" sz="1800" dirty="0"/>
              <a:t>?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double</a:t>
            </a:r>
          </a:p>
          <a:p>
            <a:r>
              <a:rPr lang="ko-KR" altLang="en-US" sz="1800" dirty="0"/>
              <a:t>진법</a:t>
            </a:r>
            <a:r>
              <a:rPr lang="en-US" altLang="ko-KR" sz="1800" dirty="0"/>
              <a:t>, 2</a:t>
            </a:r>
            <a:r>
              <a:rPr lang="ko-KR" altLang="en-US" sz="1800" dirty="0"/>
              <a:t>진수와 </a:t>
            </a:r>
            <a:r>
              <a:rPr lang="en-US" altLang="ko-KR" sz="1800" dirty="0"/>
              <a:t>16</a:t>
            </a:r>
            <a:r>
              <a:rPr lang="ko-KR" altLang="en-US" sz="1800" dirty="0"/>
              <a:t>진수로 표현하세요</a:t>
            </a:r>
            <a:r>
              <a:rPr lang="en-US" altLang="ko-KR" sz="1800" dirty="0"/>
              <a:t> 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int </a:t>
            </a:r>
            <a:r>
              <a:rPr lang="en-US" altLang="ko-KR" sz="1600" dirty="0"/>
              <a:t>number</a:t>
            </a:r>
            <a:r>
              <a:rPr lang="ko-KR" altLang="en-US" sz="1600" dirty="0"/>
              <a:t> </a:t>
            </a:r>
            <a:r>
              <a:rPr lang="en-US" altLang="ko-KR" sz="1600" dirty="0"/>
              <a:t>= 16;  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int number2 = 0b10000;   int number3 = 0x10;</a:t>
            </a:r>
          </a:p>
          <a:p>
            <a:r>
              <a:rPr lang="ko-KR" altLang="en-US" sz="1800" dirty="0" err="1"/>
              <a:t>점프중인지</a:t>
            </a:r>
            <a:r>
              <a:rPr lang="en-US" altLang="ko-KR" sz="1800" dirty="0"/>
              <a:t> </a:t>
            </a:r>
            <a:r>
              <a:rPr lang="ko-KR" altLang="en-US" sz="1800" dirty="0"/>
              <a:t>아닌지 표현하기 위한 적합한 변수를 선언해 보세요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bool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isJump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 = false; </a:t>
            </a:r>
          </a:p>
          <a:p>
            <a:r>
              <a:rPr lang="ko-KR" altLang="en-US" sz="1800" dirty="0"/>
              <a:t>기본</a:t>
            </a:r>
            <a:r>
              <a:rPr lang="en-US" altLang="ko-KR" sz="1800" dirty="0"/>
              <a:t> </a:t>
            </a:r>
            <a:r>
              <a:rPr lang="ko-KR" altLang="en-US" sz="1800" dirty="0"/>
              <a:t>자료형 중에서 참조타입은 무엇이 있나요</a:t>
            </a:r>
            <a:r>
              <a:rPr lang="en-US" altLang="ko-KR" sz="1800" dirty="0"/>
              <a:t>?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string, object</a:t>
            </a:r>
          </a:p>
        </p:txBody>
      </p:sp>
    </p:spTree>
    <p:extLst>
      <p:ext uri="{BB962C8B-B14F-4D97-AF65-F5344CB8AC3E}">
        <p14:creationId xmlns:p14="http://schemas.microsoft.com/office/powerpoint/2010/main" val="2586987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/>
              <a:t>데이터 형식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형식 변환</a:t>
            </a:r>
            <a:r>
              <a:rPr lang="en-US" altLang="ko-KR" sz="1800" dirty="0"/>
              <a:t>(Type Conversion)</a:t>
            </a:r>
          </a:p>
          <a:p>
            <a:pPr lvl="1"/>
            <a:r>
              <a:rPr lang="ko-KR" altLang="en-US" sz="1800" dirty="0"/>
              <a:t>변수를 다른 데이터 형식의 변수에 옮겨 담는 것</a:t>
            </a:r>
            <a:endParaRPr lang="en-US" altLang="ko-KR" sz="1800" dirty="0"/>
          </a:p>
          <a:p>
            <a:pPr lvl="1"/>
            <a:r>
              <a:rPr lang="ko-KR" altLang="en-US" sz="1800" dirty="0"/>
              <a:t>표현 범위를 벗어나거나 오류가 발생할 수 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형식 변환의 종류</a:t>
            </a:r>
          </a:p>
          <a:p>
            <a:pPr lvl="1"/>
            <a:r>
              <a:rPr lang="ko-KR" altLang="en-US" sz="1800" dirty="0"/>
              <a:t>크기</a:t>
            </a:r>
            <a:r>
              <a:rPr lang="en-US" altLang="ko-KR" sz="1800" dirty="0"/>
              <a:t>(</a:t>
            </a:r>
            <a:r>
              <a:rPr lang="ko-KR" altLang="en-US" sz="1800" dirty="0"/>
              <a:t>표현 범위</a:t>
            </a:r>
            <a:r>
              <a:rPr lang="en-US" altLang="ko-KR" sz="1800" dirty="0"/>
              <a:t>)</a:t>
            </a:r>
            <a:r>
              <a:rPr lang="ko-KR" altLang="en-US" sz="1800" dirty="0"/>
              <a:t>가 서로 다른 </a:t>
            </a:r>
            <a:r>
              <a:rPr lang="ko-KR" altLang="en-US" sz="1800" b="1" dirty="0"/>
              <a:t>정수</a:t>
            </a:r>
            <a:r>
              <a:rPr lang="ko-KR" altLang="en-US" sz="1800" dirty="0"/>
              <a:t> 형식 사이의 변환</a:t>
            </a:r>
          </a:p>
          <a:p>
            <a:pPr lvl="1"/>
            <a:r>
              <a:rPr lang="ko-KR" altLang="en-US" sz="1800" dirty="0"/>
              <a:t>크기</a:t>
            </a:r>
            <a:r>
              <a:rPr lang="en-US" altLang="ko-KR" sz="1800" dirty="0"/>
              <a:t>(</a:t>
            </a:r>
            <a:r>
              <a:rPr lang="ko-KR" altLang="en-US" sz="1800" dirty="0"/>
              <a:t>표현 범위</a:t>
            </a:r>
            <a:r>
              <a:rPr lang="en-US" altLang="ko-KR" sz="1800" dirty="0"/>
              <a:t>)</a:t>
            </a:r>
            <a:r>
              <a:rPr lang="ko-KR" altLang="en-US" sz="1800" dirty="0"/>
              <a:t>가 서로 다른 </a:t>
            </a:r>
            <a:r>
              <a:rPr lang="ko-KR" altLang="en-US" sz="1800" b="1" dirty="0"/>
              <a:t>부동 소수점 </a:t>
            </a:r>
            <a:r>
              <a:rPr lang="ko-KR" altLang="en-US" sz="1800" dirty="0"/>
              <a:t>형식 사이의 변환</a:t>
            </a:r>
          </a:p>
          <a:p>
            <a:pPr lvl="1"/>
            <a:r>
              <a:rPr lang="ko-KR" altLang="en-US" sz="1800" b="1" dirty="0"/>
              <a:t>부호 있는 정수</a:t>
            </a:r>
            <a:r>
              <a:rPr lang="ko-KR" altLang="en-US" sz="1800" dirty="0"/>
              <a:t> 형식과 </a:t>
            </a:r>
            <a:r>
              <a:rPr lang="ko-KR" altLang="en-US" sz="1800" b="1" dirty="0"/>
              <a:t>부호 없는 정수 </a:t>
            </a:r>
            <a:r>
              <a:rPr lang="ko-KR" altLang="en-US" sz="1800" dirty="0"/>
              <a:t>형식 사이의 변환</a:t>
            </a:r>
          </a:p>
          <a:p>
            <a:pPr lvl="1"/>
            <a:r>
              <a:rPr lang="ko-KR" altLang="en-US" sz="1800" b="1" dirty="0"/>
              <a:t>부동 소수점</a:t>
            </a:r>
            <a:r>
              <a:rPr lang="ko-KR" altLang="en-US" sz="1800" dirty="0"/>
              <a:t> 형식과 </a:t>
            </a:r>
            <a:r>
              <a:rPr lang="ko-KR" altLang="en-US" sz="1800" b="1" dirty="0"/>
              <a:t>정수</a:t>
            </a:r>
            <a:r>
              <a:rPr lang="ko-KR" altLang="en-US" sz="1800" dirty="0"/>
              <a:t> 형식 사이의 변환</a:t>
            </a:r>
          </a:p>
          <a:p>
            <a:pPr lvl="1"/>
            <a:r>
              <a:rPr lang="ko-KR" altLang="en-US" sz="1800" b="1" dirty="0"/>
              <a:t>문자열</a:t>
            </a:r>
            <a:r>
              <a:rPr lang="ko-KR" altLang="en-US" sz="1800" dirty="0"/>
              <a:t>과 </a:t>
            </a:r>
            <a:r>
              <a:rPr lang="ko-KR" altLang="en-US" sz="1800" b="1" dirty="0"/>
              <a:t>숫자</a:t>
            </a:r>
            <a:r>
              <a:rPr lang="ko-KR" altLang="en-US" sz="1800" dirty="0"/>
              <a:t> 사이의 변환</a:t>
            </a:r>
          </a:p>
        </p:txBody>
      </p:sp>
    </p:spTree>
    <p:extLst>
      <p:ext uri="{BB962C8B-B14F-4D97-AF65-F5344CB8AC3E}">
        <p14:creationId xmlns:p14="http://schemas.microsoft.com/office/powerpoint/2010/main" val="1411021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크기가 서로 다른 </a:t>
            </a:r>
            <a:r>
              <a:rPr lang="ko-KR" altLang="en-US" sz="1800" b="1" dirty="0">
                <a:solidFill>
                  <a:srgbClr val="0070C0"/>
                </a:solidFill>
              </a:rPr>
              <a:t>정수</a:t>
            </a:r>
            <a:r>
              <a:rPr lang="ko-KR" altLang="en-US" sz="1800" dirty="0">
                <a:solidFill>
                  <a:srgbClr val="0070C0"/>
                </a:solidFill>
              </a:rPr>
              <a:t> 형식</a:t>
            </a:r>
            <a:r>
              <a:rPr lang="ko-KR" altLang="en-US" sz="1800" dirty="0"/>
              <a:t> 사이의 변환</a:t>
            </a:r>
            <a:endParaRPr lang="en-US" altLang="ko-KR" sz="1600" dirty="0"/>
          </a:p>
          <a:p>
            <a:pPr lvl="1"/>
            <a:r>
              <a:rPr lang="ko-KR" altLang="en-US" sz="1600" dirty="0"/>
              <a:t>작은 정수 형식 변수 데이터 </a:t>
            </a:r>
            <a:r>
              <a:rPr lang="en-US" altLang="ko-KR" sz="1600" dirty="0"/>
              <a:t>-&gt;</a:t>
            </a:r>
            <a:r>
              <a:rPr lang="ko-KR" altLang="en-US" sz="1600" dirty="0"/>
              <a:t> 큰 정수 형식 변수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C00000"/>
                </a:solidFill>
              </a:rPr>
              <a:t>허용</a:t>
            </a:r>
            <a:r>
              <a:rPr lang="ko-KR" altLang="en-US" sz="1600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암시적 </a:t>
            </a:r>
            <a:r>
              <a:rPr lang="ko-KR" altLang="en-US" sz="1600" b="1" dirty="0" err="1"/>
              <a:t>형변환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pPr lvl="1"/>
            <a:r>
              <a:rPr lang="ko-KR" altLang="en-US" sz="1600" dirty="0"/>
              <a:t>큰 정수 형식 변수 데이터 </a:t>
            </a:r>
            <a:r>
              <a:rPr lang="en-US" altLang="ko-KR" sz="1600" dirty="0"/>
              <a:t>-&gt;</a:t>
            </a:r>
            <a:r>
              <a:rPr lang="ko-KR" altLang="en-US" sz="1600" dirty="0"/>
              <a:t> 작은 정수 형식 변수 </a:t>
            </a:r>
            <a:endParaRPr lang="en-US" altLang="ko-KR" sz="1600" dirty="0"/>
          </a:p>
          <a:p>
            <a:pPr lvl="2"/>
            <a:r>
              <a:rPr lang="ko-KR" altLang="en-US" sz="1600" dirty="0"/>
              <a:t>작은 정수 형식의 변수 범위를 넘으면</a:t>
            </a:r>
            <a:r>
              <a:rPr lang="en-US" altLang="ko-KR" sz="1600" dirty="0"/>
              <a:t> </a:t>
            </a:r>
            <a:r>
              <a:rPr lang="ko-KR" altLang="en-US" sz="1600" b="1" dirty="0" err="1"/>
              <a:t>오버플로우</a:t>
            </a:r>
            <a:r>
              <a:rPr lang="ko-KR" altLang="en-US" sz="1600" dirty="0"/>
              <a:t> 발생 가능성이 있으므로 </a:t>
            </a:r>
            <a:r>
              <a:rPr lang="ko-KR" altLang="en-US" dirty="0">
                <a:solidFill>
                  <a:srgbClr val="C00000"/>
                </a:solidFill>
              </a:rPr>
              <a:t>컴파일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에러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강제로 캐스팅을 통해 사용하는 것은 가능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명시적 </a:t>
            </a:r>
            <a:r>
              <a:rPr lang="ko-KR" altLang="en-US" sz="1600" b="1" dirty="0" err="1"/>
              <a:t>형변환</a:t>
            </a:r>
            <a:r>
              <a:rPr lang="en-US" altLang="ko-KR" sz="1600" b="1" dirty="0"/>
              <a:t>)</a:t>
            </a:r>
            <a:endParaRPr lang="ko-KR" altLang="en-US" b="1" dirty="0"/>
          </a:p>
          <a:p>
            <a:pPr marL="685800" lvl="2">
              <a:spcBef>
                <a:spcPts val="1000"/>
              </a:spcBef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IntegerConversion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ko-KR" altLang="en-US" sz="1800" dirty="0"/>
              <a:t>크기가 서로 다른 </a:t>
            </a:r>
            <a:r>
              <a:rPr lang="ko-KR" altLang="en-US" sz="1800" b="1" dirty="0">
                <a:solidFill>
                  <a:srgbClr val="0070C0"/>
                </a:solidFill>
              </a:rPr>
              <a:t>부동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</a:rPr>
              <a:t>소수점</a:t>
            </a:r>
            <a:r>
              <a:rPr lang="ko-KR" altLang="en-US" sz="1800" dirty="0">
                <a:solidFill>
                  <a:srgbClr val="0070C0"/>
                </a:solidFill>
              </a:rPr>
              <a:t> 형식 </a:t>
            </a:r>
            <a:r>
              <a:rPr lang="ko-KR" altLang="en-US" sz="1800" dirty="0"/>
              <a:t>사이의 변환</a:t>
            </a:r>
            <a:endParaRPr lang="en-US" altLang="ko-KR" sz="1600" dirty="0"/>
          </a:p>
          <a:p>
            <a:pPr lvl="1"/>
            <a:r>
              <a:rPr lang="ko-KR" altLang="en-US" sz="1600" dirty="0"/>
              <a:t>부동 소수점 형식의 특성상 </a:t>
            </a:r>
            <a:r>
              <a:rPr lang="ko-KR" altLang="en-US" sz="1600" dirty="0" err="1"/>
              <a:t>오버플로우</a:t>
            </a:r>
            <a:r>
              <a:rPr lang="ko-KR" altLang="en-US" sz="1600" dirty="0"/>
              <a:t> 존재 안함</a:t>
            </a:r>
          </a:p>
          <a:p>
            <a:pPr lvl="1"/>
            <a:r>
              <a:rPr lang="ko-KR" altLang="en-US" sz="1600" b="1" dirty="0"/>
              <a:t>정밀성</a:t>
            </a:r>
            <a:r>
              <a:rPr lang="ko-KR" altLang="en-US" sz="1600" dirty="0"/>
              <a:t>에 손상을 입음</a:t>
            </a:r>
            <a:r>
              <a:rPr lang="en-US" altLang="ko-KR" sz="1600" dirty="0"/>
              <a:t>. (</a:t>
            </a:r>
            <a:r>
              <a:rPr lang="ko-KR" altLang="en-US" sz="1600" b="1" dirty="0" err="1"/>
              <a:t>부동소숫점</a:t>
            </a:r>
            <a:r>
              <a:rPr lang="ko-KR" altLang="en-US" sz="1600" b="1" dirty="0"/>
              <a:t> 오류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sz="1600" dirty="0"/>
              <a:t>float</a:t>
            </a:r>
            <a:r>
              <a:rPr lang="ko-KR" altLang="en-US" sz="1600" dirty="0"/>
              <a:t>과 </a:t>
            </a:r>
            <a:r>
              <a:rPr lang="en-US" altLang="ko-KR" sz="1600" dirty="0"/>
              <a:t>double</a:t>
            </a:r>
            <a:r>
              <a:rPr lang="ko-KR" altLang="en-US" sz="1600" dirty="0"/>
              <a:t>은 소수를 이진수로 메모리에 보관</a:t>
            </a:r>
          </a:p>
          <a:p>
            <a:pPr lvl="2"/>
            <a:r>
              <a:rPr lang="ko-KR" altLang="en-US" sz="1600" dirty="0"/>
              <a:t>다른 형식 변환</a:t>
            </a:r>
            <a:r>
              <a:rPr lang="en-US" altLang="ko-KR" sz="1600" dirty="0"/>
              <a:t>: 10</a:t>
            </a:r>
            <a:r>
              <a:rPr lang="ko-KR" altLang="en-US" sz="1600" dirty="0"/>
              <a:t>진수 복원 </a:t>
            </a:r>
            <a:r>
              <a:rPr lang="en-US" altLang="ko-KR" sz="1600" dirty="0"/>
              <a:t>-&gt;</a:t>
            </a:r>
            <a:r>
              <a:rPr lang="ko-KR" altLang="en-US" sz="1600" dirty="0"/>
              <a:t> 이진수로 변환 </a:t>
            </a:r>
            <a:r>
              <a:rPr lang="en-US" altLang="ko-KR" sz="1600" dirty="0"/>
              <a:t>-&gt;</a:t>
            </a:r>
            <a:r>
              <a:rPr lang="ko-KR" altLang="en-US" sz="1600" dirty="0"/>
              <a:t>이진수로 표현하는 소수는 완전하지 않음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, 1/3)</a:t>
            </a:r>
          </a:p>
          <a:p>
            <a:pPr marL="685800" lvl="2">
              <a:spcBef>
                <a:spcPts val="1000"/>
              </a:spcBef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FloatConversion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F3FBB-78AD-4F01-8053-CEF06F8E9CAD}"/>
              </a:ext>
            </a:extLst>
          </p:cNvPr>
          <p:cNvSpPr txBox="1"/>
          <p:nvPr/>
        </p:nvSpPr>
        <p:spPr>
          <a:xfrm>
            <a:off x="7901127" y="2764044"/>
            <a:ext cx="3078330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(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)a;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9D721-26D7-417A-A309-E84A18E485AA}"/>
              </a:ext>
            </a:extLst>
          </p:cNvPr>
          <p:cNvSpPr txBox="1"/>
          <p:nvPr/>
        </p:nvSpPr>
        <p:spPr>
          <a:xfrm>
            <a:off x="7901127" y="4226304"/>
            <a:ext cx="3078330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0.1f;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(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)a;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9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/>
              <a:t>표현식 </a:t>
            </a:r>
            <a:r>
              <a:rPr lang="en-US" altLang="ko-KR" sz="1800" b="1" dirty="0"/>
              <a:t>(expression) – </a:t>
            </a:r>
            <a:r>
              <a:rPr lang="ko-KR" altLang="en-US" sz="1800" b="1" dirty="0"/>
              <a:t>값 </a:t>
            </a:r>
            <a:r>
              <a:rPr lang="en-US" altLang="ko-KR" sz="1800" b="1" dirty="0"/>
              <a:t>(value)</a:t>
            </a:r>
            <a:endParaRPr lang="ko-KR" altLang="en-US" sz="1800" b="1" dirty="0"/>
          </a:p>
          <a:p>
            <a:pPr lvl="1"/>
            <a:r>
              <a:rPr lang="ko-KR" altLang="en-US" sz="1600" b="1" dirty="0"/>
              <a:t>값</a:t>
            </a:r>
            <a:r>
              <a:rPr lang="ko-KR" altLang="en-US" sz="1600" dirty="0"/>
              <a:t>을 만들어 내는 간단한 코드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리터럴</a:t>
            </a:r>
            <a:r>
              <a:rPr lang="en-US" altLang="ko-KR" sz="1600" dirty="0"/>
              <a:t>(literal) </a:t>
            </a:r>
            <a:r>
              <a:rPr lang="ko-KR" altLang="en-US" sz="1600" dirty="0"/>
              <a:t>값</a:t>
            </a:r>
            <a:r>
              <a:rPr lang="en-US" altLang="ko-KR" sz="1600" dirty="0"/>
              <a:t>,</a:t>
            </a:r>
            <a:r>
              <a:rPr lang="ko-KR" altLang="en-US" sz="1600" dirty="0"/>
              <a:t> 텍스트</a:t>
            </a:r>
            <a:r>
              <a:rPr lang="en-US" altLang="ko-KR" sz="1600" dirty="0"/>
              <a:t> </a:t>
            </a:r>
            <a:r>
              <a:rPr lang="ko-KR" altLang="en-US" sz="1600" dirty="0"/>
              <a:t>및 변수</a:t>
            </a:r>
            <a:r>
              <a:rPr lang="en-US" altLang="ko-KR" sz="1600" dirty="0"/>
              <a:t>, </a:t>
            </a:r>
            <a:r>
              <a:rPr lang="ko-KR" altLang="en-US" sz="1600" dirty="0"/>
              <a:t>수학 연산자</a:t>
            </a:r>
            <a:r>
              <a:rPr lang="en-US" altLang="ko-KR" sz="1600" dirty="0"/>
              <a:t>(+) </a:t>
            </a:r>
            <a:r>
              <a:rPr lang="ko-KR" altLang="en-US" sz="1600" dirty="0"/>
              <a:t>와 함수 호출을 포함한다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235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10 + 20 + 30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C# Programming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1800" b="1" dirty="0"/>
              <a:t>문장 </a:t>
            </a:r>
            <a:r>
              <a:rPr lang="en-US" altLang="ko-KR" sz="1800" b="1" dirty="0"/>
              <a:t>(statement) – </a:t>
            </a:r>
            <a:r>
              <a:rPr lang="ko-KR" altLang="en-US" sz="1800" b="1" dirty="0"/>
              <a:t>실행 단위</a:t>
            </a:r>
            <a:r>
              <a:rPr lang="en-US" altLang="ko-KR" sz="1800" b="1" dirty="0"/>
              <a:t> (</a:t>
            </a:r>
            <a:r>
              <a:rPr lang="ko-KR" altLang="en-US" sz="1800" b="1" dirty="0"/>
              <a:t>해석 단위</a:t>
            </a:r>
            <a:r>
              <a:rPr lang="en-US" altLang="ko-KR" sz="1800" b="1" dirty="0"/>
              <a:t>)</a:t>
            </a:r>
          </a:p>
          <a:p>
            <a:pPr lvl="1"/>
            <a:r>
              <a:rPr lang="ko-KR" altLang="en-US" sz="1600" b="1" i="0" dirty="0">
                <a:solidFill>
                  <a:srgbClr val="000000"/>
                </a:solidFill>
                <a:effectLst/>
                <a:latin typeface="KoPubDotum Roboto"/>
              </a:rPr>
              <a:t>명령문</a:t>
            </a:r>
            <a:endParaRPr lang="ko-KR" altLang="en-US" sz="1600" b="1" dirty="0"/>
          </a:p>
          <a:p>
            <a:pPr lvl="1"/>
            <a:r>
              <a:rPr lang="ko-KR" altLang="en-US" sz="1600" dirty="0"/>
              <a:t>표현식의 모임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마지막에는 종결의 의미로 </a:t>
            </a:r>
            <a:r>
              <a:rPr lang="ko-KR" altLang="en-US" sz="1600" b="1" dirty="0"/>
              <a:t>세미콜론</a:t>
            </a:r>
            <a:r>
              <a:rPr lang="en-US" altLang="ko-KR" sz="1600" dirty="0"/>
              <a:t>( </a:t>
            </a:r>
            <a:r>
              <a:rPr lang="en-US" altLang="ko-KR" sz="1600" b="1" dirty="0"/>
              <a:t>;</a:t>
            </a:r>
            <a:r>
              <a:rPr lang="en-US" altLang="ko-KR" sz="1600" dirty="0"/>
              <a:t> ) </a:t>
            </a:r>
            <a:r>
              <a:rPr lang="ko-KR" altLang="en-US" sz="1600" dirty="0"/>
              <a:t>추가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235;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10 + 20 + 30;</a:t>
            </a:r>
          </a:p>
          <a:p>
            <a:pPr marL="457200" lvl="1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Console.Write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C# Programming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  <a:endParaRPr lang="en-US" altLang="ko-KR" dirty="0"/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프로그램에서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코드로 </a:t>
            </a:r>
            <a:r>
              <a:rPr lang="ko-KR" altLang="en-US" sz="1600" b="1" dirty="0">
                <a:latin typeface="Consolas" panose="020B0609020204030204" pitchFamily="49" charset="0"/>
              </a:rPr>
              <a:t>실행</a:t>
            </a:r>
            <a:r>
              <a:rPr lang="ko-KR" altLang="en-US" sz="1600" dirty="0">
                <a:latin typeface="Consolas" panose="020B0609020204030204" pitchFamily="49" charset="0"/>
              </a:rPr>
              <a:t>할 수 있는 최소 단위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328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ko-KR" dirty="0"/>
              <a:t>Type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</a:rPr>
              <a:t>부호 있는 </a:t>
            </a:r>
            <a:r>
              <a:rPr lang="ko-KR" altLang="en-US" sz="1800" dirty="0"/>
              <a:t>정수 형식과 </a:t>
            </a:r>
            <a:r>
              <a:rPr lang="ko-KR" altLang="en-US" sz="1800" dirty="0">
                <a:solidFill>
                  <a:srgbClr val="0070C0"/>
                </a:solidFill>
              </a:rPr>
              <a:t>부호 없는 </a:t>
            </a:r>
            <a:r>
              <a:rPr lang="ko-KR" altLang="en-US" sz="1800" dirty="0"/>
              <a:t>정수 형식 사이의 변환</a:t>
            </a:r>
          </a:p>
          <a:p>
            <a:pPr lvl="1"/>
            <a:r>
              <a:rPr lang="ko-KR" altLang="en-US" sz="1600" dirty="0"/>
              <a:t>최저 값 보다 작은 값을 저장해 </a:t>
            </a:r>
            <a:r>
              <a:rPr lang="ko-KR" altLang="en-US" sz="1600" b="1" dirty="0" err="1"/>
              <a:t>언더플로우</a:t>
            </a:r>
            <a:r>
              <a:rPr lang="ko-KR" altLang="en-US" sz="1600" dirty="0"/>
              <a:t> 발생 가능성</a:t>
            </a:r>
            <a:endParaRPr lang="en-US" altLang="ko-KR" sz="1600" dirty="0"/>
          </a:p>
          <a:p>
            <a:pPr marL="685800" lvl="2">
              <a:spcBef>
                <a:spcPts val="1000"/>
              </a:spcBef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SignedUnsignedConversion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685800" lvl="2">
              <a:spcBef>
                <a:spcPts val="1000"/>
              </a:spcBef>
            </a:pP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ko-KR" altLang="en-US" sz="1800" dirty="0">
                <a:solidFill>
                  <a:srgbClr val="0070C0"/>
                </a:solidFill>
              </a:rPr>
              <a:t>부동 소수점 형식</a:t>
            </a:r>
            <a:r>
              <a:rPr lang="ko-KR" altLang="en-US" sz="1800" dirty="0"/>
              <a:t>과 </a:t>
            </a:r>
            <a:r>
              <a:rPr lang="ko-KR" altLang="en-US" sz="1800" dirty="0">
                <a:solidFill>
                  <a:srgbClr val="0070C0"/>
                </a:solidFill>
              </a:rPr>
              <a:t>정수 형식 </a:t>
            </a:r>
            <a:r>
              <a:rPr lang="ko-KR" altLang="en-US" sz="1800" dirty="0"/>
              <a:t>사이의 변환</a:t>
            </a:r>
            <a:endParaRPr lang="ko-KR" altLang="en-US" sz="2000" dirty="0"/>
          </a:p>
          <a:p>
            <a:pPr lvl="1"/>
            <a:r>
              <a:rPr lang="ko-KR" altLang="en-US" sz="1600" dirty="0"/>
              <a:t>부동 소수점 </a:t>
            </a:r>
            <a:r>
              <a:rPr lang="en-US" altLang="ko-KR" sz="1600" dirty="0"/>
              <a:t>-&gt; </a:t>
            </a:r>
            <a:r>
              <a:rPr lang="ko-KR" altLang="en-US" sz="1600" dirty="0"/>
              <a:t>정수 형식 변환 </a:t>
            </a:r>
          </a:p>
          <a:p>
            <a:pPr lvl="2"/>
            <a:r>
              <a:rPr lang="ko-KR" altLang="en-US" sz="1600" b="1" dirty="0"/>
              <a:t>소수점 이하 버림</a:t>
            </a:r>
          </a:p>
          <a:p>
            <a:pPr lvl="2"/>
            <a:r>
              <a:rPr lang="ko-KR" altLang="en-US" sz="1600" dirty="0"/>
              <a:t>반올림 없음</a:t>
            </a:r>
            <a:r>
              <a:rPr lang="en-US" altLang="ko-KR" sz="1600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FloatToInteger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57575-78CC-4FFC-BB6A-0DCC6E6E6B81}"/>
              </a:ext>
            </a:extLst>
          </p:cNvPr>
          <p:cNvSpPr txBox="1"/>
          <p:nvPr/>
        </p:nvSpPr>
        <p:spPr>
          <a:xfrm>
            <a:off x="7444292" y="3754245"/>
            <a:ext cx="3504981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1.5;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(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)a;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A6EB2-D94C-4A30-BF1F-4A1FB3FBF538}"/>
              </a:ext>
            </a:extLst>
          </p:cNvPr>
          <p:cNvSpPr txBox="1"/>
          <p:nvPr/>
        </p:nvSpPr>
        <p:spPr>
          <a:xfrm>
            <a:off x="7444292" y="1699393"/>
            <a:ext cx="3504981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-30;</a:t>
            </a:r>
          </a:p>
          <a:p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(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)a;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38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ko-KR" altLang="en-US" dirty="0"/>
              <a:t>문자열을 숫자로</a:t>
            </a:r>
            <a:r>
              <a:rPr lang="en-US" altLang="ko-KR" dirty="0"/>
              <a:t>, </a:t>
            </a:r>
            <a:r>
              <a:rPr lang="ko-KR" altLang="en-US" dirty="0"/>
              <a:t>숫자를 문자열로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700" dirty="0"/>
              <a:t>“</a:t>
            </a:r>
            <a:r>
              <a:rPr lang="en-US" altLang="ko-KR" sz="1700" dirty="0"/>
              <a:t>12345” vs. 12345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700" dirty="0" err="1"/>
              <a:t>Console.ReadLine</a:t>
            </a:r>
            <a:r>
              <a:rPr lang="en-US" altLang="ko-KR" sz="1700" dirty="0"/>
              <a:t>( ) </a:t>
            </a:r>
            <a:r>
              <a:rPr lang="ko-KR" altLang="en-US" sz="1700" dirty="0"/>
              <a:t>메서드는 </a:t>
            </a:r>
            <a:r>
              <a:rPr lang="ko-KR" altLang="en-US" sz="1700" b="1" dirty="0"/>
              <a:t>문자열만</a:t>
            </a:r>
            <a:r>
              <a:rPr lang="ko-KR" altLang="en-US" sz="1700" dirty="0"/>
              <a:t> 입력 가능</a:t>
            </a:r>
          </a:p>
          <a:p>
            <a:r>
              <a:rPr lang="ko-KR" altLang="en-US" sz="1700" dirty="0"/>
              <a:t>숫자를 입력 받아 더하거나 하는 프로그램을 만들려면 문자열을 숫자로 바꾸는 방법 필요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en-US" sz="1700" dirty="0"/>
              <a:t>문자 </a:t>
            </a:r>
            <a:r>
              <a:rPr lang="en-US" altLang="ko-KR" sz="1700" dirty="0"/>
              <a:t>-&gt;</a:t>
            </a:r>
            <a:r>
              <a:rPr lang="ko-KR" altLang="en-US" sz="1700" dirty="0"/>
              <a:t> 숫자 해결책 </a:t>
            </a:r>
            <a:r>
              <a:rPr lang="en-US" altLang="ko-KR" sz="1700" dirty="0"/>
              <a:t>: </a:t>
            </a:r>
            <a:r>
              <a:rPr lang="en-US" altLang="ko-KR" sz="1700" b="1" dirty="0"/>
              <a:t>Parse</a:t>
            </a:r>
            <a:r>
              <a:rPr lang="en-US" altLang="ko-KR" sz="1700" dirty="0"/>
              <a:t>(), </a:t>
            </a:r>
            <a:r>
              <a:rPr lang="en-US" altLang="ko-KR" sz="1700" b="1" dirty="0"/>
              <a:t>Convert.ToInt32</a:t>
            </a:r>
            <a:r>
              <a:rPr lang="en-US" altLang="ko-KR" sz="1700" dirty="0"/>
              <a:t>()</a:t>
            </a:r>
          </a:p>
          <a:p>
            <a:r>
              <a:rPr lang="ko-KR" altLang="en-US" sz="1700" dirty="0"/>
              <a:t>숫자 </a:t>
            </a:r>
            <a:r>
              <a:rPr lang="en-US" altLang="ko-KR" sz="1700" dirty="0"/>
              <a:t>-&gt;</a:t>
            </a:r>
            <a:r>
              <a:rPr lang="ko-KR" altLang="en-US" sz="1700" dirty="0"/>
              <a:t> 문자 해결책 </a:t>
            </a:r>
            <a:r>
              <a:rPr lang="en-US" altLang="ko-KR" sz="1700" dirty="0"/>
              <a:t>: </a:t>
            </a:r>
            <a:r>
              <a:rPr lang="en-US" altLang="ko-KR" sz="1700" b="1" dirty="0" err="1"/>
              <a:t>ToString</a:t>
            </a:r>
            <a:r>
              <a:rPr lang="en-US" altLang="ko-KR" sz="1700" dirty="0"/>
              <a:t>()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>
              <a:lnSpc>
                <a:spcPct val="140000"/>
              </a:lnSpc>
            </a:pPr>
            <a:r>
              <a:rPr lang="ko-KR" altLang="en-US" sz="17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7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700" dirty="0" err="1">
                <a:solidFill>
                  <a:schemeClr val="accent1">
                    <a:lumMod val="50000"/>
                  </a:schemeClr>
                </a:solidFill>
              </a:rPr>
              <a:t>StringNumberConverion</a:t>
            </a:r>
            <a:endParaRPr lang="ko-KR" altLang="en-US" sz="17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05948" y="1375954"/>
            <a:ext cx="5111258" cy="13542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"12345"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)a;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12345;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 = 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)c;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05948" y="4023420"/>
            <a:ext cx="5111258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=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.ReadLine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(s);        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Convert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ToInt32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s2 = 123.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s3 = 123 +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		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 err="1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형변환</a:t>
            </a:r>
            <a:r>
              <a:rPr lang="en-US" altLang="ko-KR" sz="1600" dirty="0">
                <a:solidFill>
                  <a:srgbClr val="0066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ko-KR" altLang="en-US" sz="1600" dirty="0">
              <a:solidFill>
                <a:srgbClr val="0066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42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3EA3A-0B50-413F-B615-66C5E672B2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3200" dirty="0"/>
              <a:t>암시적 형변환과 명시적 </a:t>
            </a:r>
            <a:r>
              <a:rPr lang="ko-KR" altLang="en-US" sz="3200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8531D-F214-433F-930D-C685BF03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암시적</a:t>
            </a:r>
            <a:r>
              <a:rPr lang="ko-KR" altLang="en-US" sz="1800" dirty="0"/>
              <a:t> </a:t>
            </a:r>
            <a:r>
              <a:rPr lang="ko-KR" altLang="en-US" sz="1800" b="1" dirty="0" err="1"/>
              <a:t>형변환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컴파일러가 변환을 허용하는 경우</a:t>
            </a:r>
            <a:endParaRPr lang="en-US" altLang="ko-KR" sz="1800" dirty="0"/>
          </a:p>
          <a:p>
            <a:pPr lvl="1"/>
            <a:r>
              <a:rPr lang="ko-KR" altLang="en-US" sz="1600" dirty="0"/>
              <a:t>자동 </a:t>
            </a:r>
            <a:r>
              <a:rPr lang="ko-KR" altLang="en-US" sz="1600" dirty="0" err="1"/>
              <a:t>형변환</a:t>
            </a:r>
            <a:r>
              <a:rPr lang="en-US" altLang="ko-KR" sz="1600" dirty="0"/>
              <a:t>, </a:t>
            </a:r>
            <a:r>
              <a:rPr lang="ko-KR" altLang="en-US" sz="1600" dirty="0"/>
              <a:t>주로 변환을 해도 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안전한 경우</a:t>
            </a:r>
            <a:r>
              <a:rPr lang="ko-KR" altLang="en-US" sz="1600" dirty="0"/>
              <a:t>에 허용</a:t>
            </a:r>
            <a:r>
              <a:rPr lang="en-US" altLang="ko-KR" sz="1600" dirty="0"/>
              <a:t>.</a:t>
            </a:r>
          </a:p>
          <a:p>
            <a:r>
              <a:rPr lang="ko-KR" altLang="en-US" sz="1800" b="1" dirty="0"/>
              <a:t>명시적</a:t>
            </a:r>
            <a:r>
              <a:rPr lang="ko-KR" altLang="en-US" sz="1800" dirty="0"/>
              <a:t> </a:t>
            </a:r>
            <a:r>
              <a:rPr lang="ko-KR" altLang="en-US" sz="1800" b="1" dirty="0" err="1"/>
              <a:t>형변환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</a:t>
            </a:r>
            <a:r>
              <a:rPr lang="en-US" altLang="ko-KR" sz="1800" dirty="0"/>
              <a:t>(</a:t>
            </a:r>
            <a:r>
              <a:rPr lang="ko-KR" altLang="en-US" sz="1800" dirty="0"/>
              <a:t>프로그래머</a:t>
            </a:r>
            <a:r>
              <a:rPr lang="en-US" altLang="ko-KR" sz="1800" dirty="0"/>
              <a:t>)</a:t>
            </a:r>
            <a:r>
              <a:rPr lang="ko-KR" altLang="en-US" sz="1800" dirty="0"/>
              <a:t>가 선언하여 사용하는 경우</a:t>
            </a:r>
            <a:endParaRPr lang="en-US" altLang="ko-KR" sz="1800" dirty="0"/>
          </a:p>
          <a:p>
            <a:pPr lvl="1"/>
            <a:r>
              <a:rPr lang="ko-KR" altLang="en-US" sz="1600" dirty="0"/>
              <a:t>암시적 형변환이 허용되지 않는 경우에</a:t>
            </a:r>
            <a:r>
              <a:rPr lang="en-US" altLang="ko-KR" sz="1600" dirty="0"/>
              <a:t>,</a:t>
            </a:r>
            <a:r>
              <a:rPr lang="ko-KR" altLang="en-US" sz="1600" dirty="0"/>
              <a:t> 명시적으로 선언하여 변환하는 것은 가능 </a:t>
            </a:r>
            <a:endParaRPr lang="en-US" altLang="ko-KR" sz="1600" dirty="0"/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형변환을 통해 범위를 벗어나거나 오류가 발생할 수 있으므로 </a:t>
            </a:r>
            <a:r>
              <a:rPr lang="ko-KR" altLang="en-US" sz="1600" b="1" dirty="0"/>
              <a:t>주의</a:t>
            </a:r>
            <a:r>
              <a:rPr lang="ko-KR" altLang="en-US" sz="1600" dirty="0"/>
              <a:t>해서 사용</a:t>
            </a:r>
            <a:endParaRPr lang="en-US" altLang="ko-KR" sz="16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2E4A3A-3E9E-4CF6-8BB6-A9E56FEF3952}"/>
              </a:ext>
            </a:extLst>
          </p:cNvPr>
          <p:cNvSpPr/>
          <p:nvPr/>
        </p:nvSpPr>
        <p:spPr>
          <a:xfrm>
            <a:off x="1065007" y="3388860"/>
            <a:ext cx="8876356" cy="23391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0.9;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a * 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)b; print(c);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명시적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형변환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 = a; print(d);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암시적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형변환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 = a; print(f); 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largeInt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.MaxValue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largeInt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최대값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largeFloat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largeInt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largeFloat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	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backAgain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largeFloat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backAgain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손실 발생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1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정수형</a:t>
            </a:r>
            <a:r>
              <a:rPr lang="en-US" altLang="ko-KR" sz="1800" dirty="0"/>
              <a:t> </a:t>
            </a:r>
            <a:r>
              <a:rPr lang="ko-KR" altLang="en-US" sz="1800" dirty="0"/>
              <a:t>자료를 담는 변수를 선언하고</a:t>
            </a:r>
            <a:r>
              <a:rPr lang="en-US" altLang="ko-KR" sz="1800" dirty="0"/>
              <a:t>,</a:t>
            </a:r>
            <a:r>
              <a:rPr lang="ko-KR" altLang="en-US" sz="1800" dirty="0"/>
              <a:t> 데이터 </a:t>
            </a:r>
            <a:r>
              <a:rPr lang="en-US" altLang="ko-KR" sz="1800" dirty="0"/>
              <a:t>25 </a:t>
            </a:r>
            <a:r>
              <a:rPr lang="ko-KR" altLang="en-US" sz="1800" dirty="0"/>
              <a:t>를 할당해 보세요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문자를 처리하는 자료형은 무엇입니까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문자열을 처리하는 자료형은 무엇입니까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/>
              <a:t>10,  3.14,  10000 </a:t>
            </a:r>
            <a:r>
              <a:rPr lang="ko-KR" altLang="en-US" sz="1800" dirty="0"/>
              <a:t>등의</a:t>
            </a:r>
            <a:r>
              <a:rPr lang="en-US" altLang="ko-KR" sz="1800" dirty="0"/>
              <a:t> </a:t>
            </a:r>
            <a:r>
              <a:rPr lang="ko-KR" altLang="en-US" sz="1800" dirty="0"/>
              <a:t>자료를 모두</a:t>
            </a:r>
            <a:r>
              <a:rPr lang="en-US" altLang="ko-KR" sz="1800" dirty="0"/>
              <a:t> </a:t>
            </a:r>
            <a:r>
              <a:rPr lang="ko-KR" altLang="en-US" sz="1800" dirty="0"/>
              <a:t>처리하기 위해 적합한 자료형은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/>
              <a:t>0 </a:t>
            </a:r>
            <a:r>
              <a:rPr lang="ko-KR" altLang="en-US" sz="1800" dirty="0"/>
              <a:t>과 </a:t>
            </a:r>
            <a:r>
              <a:rPr lang="en-US" altLang="ko-KR" sz="1800" dirty="0"/>
              <a:t>‘0’, “0” 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차이를 설명하세요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정수형 변수 </a:t>
            </a:r>
            <a:r>
              <a:rPr lang="en-US" altLang="ko-KR" sz="1800" dirty="0"/>
              <a:t>level </a:t>
            </a:r>
            <a:r>
              <a:rPr lang="ko-KR" altLang="en-US" sz="1800" dirty="0"/>
              <a:t>을 선언하고</a:t>
            </a:r>
            <a:r>
              <a:rPr lang="en-US" altLang="ko-KR" sz="1800" dirty="0"/>
              <a:t>, </a:t>
            </a:r>
            <a:r>
              <a:rPr lang="ko-KR" altLang="en-US" sz="1800" dirty="0"/>
              <a:t>변수에  값 </a:t>
            </a:r>
            <a:r>
              <a:rPr lang="en-US" altLang="ko-KR" sz="1800" dirty="0"/>
              <a:t>1</a:t>
            </a:r>
            <a:r>
              <a:rPr lang="ko-KR" altLang="en-US" sz="1800" dirty="0"/>
              <a:t>을 할당하는 코드를 작성하세요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PI </a:t>
            </a:r>
            <a:r>
              <a:rPr lang="ko-KR" altLang="en-US" sz="1800" dirty="0"/>
              <a:t>라는 이름으로 </a:t>
            </a:r>
            <a:r>
              <a:rPr lang="ko-KR" altLang="en-US" sz="1800" dirty="0" err="1"/>
              <a:t>상수값</a:t>
            </a:r>
            <a:r>
              <a:rPr lang="ko-KR" altLang="en-US" sz="1800" dirty="0"/>
              <a:t> </a:t>
            </a:r>
            <a:r>
              <a:rPr lang="en-US" altLang="ko-KR" sz="1800" dirty="0"/>
              <a:t>3.141592 </a:t>
            </a:r>
            <a:r>
              <a:rPr lang="ko-KR" altLang="en-US" sz="1800" dirty="0"/>
              <a:t>를 선언해 보세요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‘</a:t>
            </a:r>
            <a:r>
              <a:rPr lang="ko-KR" altLang="en-US" sz="1800" dirty="0"/>
              <a:t>가</a:t>
            </a:r>
            <a:r>
              <a:rPr lang="en-US" altLang="ko-KR" sz="1800" dirty="0"/>
              <a:t>’ </a:t>
            </a:r>
            <a:r>
              <a:rPr lang="ko-KR" altLang="en-US" sz="1800" dirty="0"/>
              <a:t>라는</a:t>
            </a:r>
            <a:r>
              <a:rPr lang="en-US" altLang="ko-KR" sz="1800" dirty="0"/>
              <a:t> </a:t>
            </a:r>
            <a:r>
              <a:rPr lang="ko-KR" altLang="en-US" sz="1800" dirty="0"/>
              <a:t>문자의 </a:t>
            </a:r>
            <a:r>
              <a:rPr lang="ko-KR" altLang="en-US" sz="1800" b="1" dirty="0"/>
              <a:t>유니코드</a:t>
            </a:r>
            <a:r>
              <a:rPr lang="ko-KR" altLang="en-US" sz="1800" dirty="0"/>
              <a:t> 값을 출력해 보세요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</a:t>
            </a:r>
            <a:r>
              <a:rPr lang="ko-KR" altLang="en-US" sz="1800" dirty="0"/>
              <a:t>개의 정수를 콘솔에서 입력 받아</a:t>
            </a:r>
            <a:r>
              <a:rPr lang="en-US" altLang="ko-KR" sz="1800" dirty="0"/>
              <a:t>,</a:t>
            </a:r>
            <a:r>
              <a:rPr lang="ko-KR" altLang="en-US" sz="1800" dirty="0"/>
              <a:t> 더한 값을 출력하는 프로그램을 작성하세요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>
                <a:solidFill>
                  <a:srgbClr val="0070C0"/>
                </a:solidFill>
              </a:rPr>
              <a:t>오버플로우</a:t>
            </a:r>
            <a:r>
              <a:rPr lang="ko-KR" altLang="en-US" sz="1800" dirty="0"/>
              <a:t> 현상이란</a:t>
            </a:r>
            <a:r>
              <a:rPr lang="en-US" altLang="ko-KR" sz="1800" dirty="0"/>
              <a:t>?    </a:t>
            </a:r>
            <a:r>
              <a:rPr lang="ko-KR" altLang="en-US" sz="1200" dirty="0"/>
              <a:t>데이터를 저장하는</a:t>
            </a:r>
            <a:r>
              <a:rPr lang="en-US" altLang="ko-KR" sz="1200" dirty="0"/>
              <a:t> </a:t>
            </a:r>
            <a:r>
              <a:rPr lang="ko-KR" altLang="en-US" sz="1200" dirty="0"/>
              <a:t>크기가 정해져 있음</a:t>
            </a:r>
            <a:r>
              <a:rPr lang="en-US" altLang="ko-KR" sz="1200" dirty="0"/>
              <a:t>.</a:t>
            </a:r>
            <a:r>
              <a:rPr lang="ko-KR" altLang="en-US" sz="1200" dirty="0"/>
              <a:t> 인한 연산 오류 주의</a:t>
            </a:r>
            <a:endParaRPr lang="en-US" altLang="ko-KR" sz="1100" dirty="0"/>
          </a:p>
          <a:p>
            <a:r>
              <a:rPr lang="ko-KR" altLang="en-US" sz="1800" dirty="0" err="1">
                <a:solidFill>
                  <a:srgbClr val="0070C0"/>
                </a:solidFill>
              </a:rPr>
              <a:t>부동소숫점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ko-KR" altLang="en-US" sz="1800" dirty="0" err="1">
                <a:solidFill>
                  <a:srgbClr val="0070C0"/>
                </a:solidFill>
              </a:rPr>
              <a:t>오류</a:t>
            </a:r>
            <a:r>
              <a:rPr lang="ko-KR" altLang="en-US" sz="1800" dirty="0" err="1"/>
              <a:t>란</a:t>
            </a:r>
            <a:r>
              <a:rPr lang="en-US" altLang="ko-KR" sz="1800" dirty="0"/>
              <a:t>?    </a:t>
            </a:r>
            <a:r>
              <a:rPr lang="ko-KR" altLang="en-US" sz="1200" dirty="0"/>
              <a:t>정밀도 </a:t>
            </a:r>
            <a:r>
              <a:rPr lang="en-US" altLang="ko-KR" sz="1200" dirty="0"/>
              <a:t>float</a:t>
            </a:r>
            <a:r>
              <a:rPr lang="ko-KR" altLang="en-US" sz="1200" dirty="0"/>
              <a:t>는 </a:t>
            </a:r>
            <a:r>
              <a:rPr lang="en-US" altLang="ko-KR" sz="1200" dirty="0"/>
              <a:t>7</a:t>
            </a:r>
            <a:r>
              <a:rPr lang="ko-KR" altLang="en-US" sz="1200" dirty="0"/>
              <a:t>자리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double</a:t>
            </a:r>
            <a:r>
              <a:rPr lang="ko-KR" altLang="en-US" sz="1200" dirty="0"/>
              <a:t>은 </a:t>
            </a:r>
            <a:r>
              <a:rPr lang="en-US" altLang="ko-KR" sz="1200" dirty="0"/>
              <a:t>15~16</a:t>
            </a:r>
            <a:r>
              <a:rPr lang="ko-KR" altLang="en-US" sz="1200" dirty="0"/>
              <a:t>자리</a:t>
            </a:r>
            <a:endParaRPr lang="en-US" altLang="ko-KR" sz="11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53274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ko-KR" altLang="en-US" dirty="0" err="1"/>
              <a:t>복합자료형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기본 </a:t>
            </a:r>
            <a:r>
              <a:rPr lang="ko-KR" altLang="en-US" sz="2000" dirty="0" err="1"/>
              <a:t>자료형으로</a:t>
            </a:r>
            <a:r>
              <a:rPr lang="ko-KR" altLang="en-US" sz="2000" dirty="0"/>
              <a:t> 처리하기 어려운 경우</a:t>
            </a:r>
            <a:endParaRPr lang="en-US" altLang="ko-KR" sz="2000" dirty="0"/>
          </a:p>
          <a:p>
            <a:pPr lvl="1"/>
            <a:r>
              <a:rPr lang="ko-KR" altLang="en-US" sz="1600" dirty="0"/>
              <a:t>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영상</a:t>
            </a:r>
            <a:r>
              <a:rPr lang="en-US" altLang="ko-KR" sz="1600" dirty="0"/>
              <a:t>, </a:t>
            </a:r>
            <a:r>
              <a:rPr lang="ko-KR" altLang="en-US" sz="1600" dirty="0"/>
              <a:t>사운드</a:t>
            </a:r>
            <a:r>
              <a:rPr lang="en-US" altLang="ko-KR" sz="1600" dirty="0"/>
              <a:t>, </a:t>
            </a:r>
            <a:r>
              <a:rPr lang="ko-KR" altLang="en-US" sz="1600" dirty="0"/>
              <a:t>아이템</a:t>
            </a:r>
            <a:r>
              <a:rPr lang="en-US" altLang="ko-KR" sz="1600" dirty="0"/>
              <a:t>, </a:t>
            </a:r>
            <a:r>
              <a:rPr lang="ko-KR" altLang="en-US" sz="1600" dirty="0"/>
              <a:t>플레이어</a:t>
            </a:r>
            <a:r>
              <a:rPr lang="en-US" altLang="ko-KR" sz="1600" dirty="0"/>
              <a:t>, </a:t>
            </a:r>
            <a:r>
              <a:rPr lang="ko-KR" altLang="en-US" sz="1600" dirty="0"/>
              <a:t>게임 오브젝트</a:t>
            </a:r>
            <a:r>
              <a:rPr lang="en-US" altLang="ko-KR" sz="1600" dirty="0"/>
              <a:t>, </a:t>
            </a:r>
            <a:r>
              <a:rPr lang="ko-KR" altLang="en-US" sz="1600" dirty="0"/>
              <a:t>카메라</a:t>
            </a:r>
            <a:r>
              <a:rPr lang="en-US" altLang="ko-KR" sz="1600" dirty="0"/>
              <a:t>, </a:t>
            </a:r>
            <a:r>
              <a:rPr lang="ko-KR" altLang="en-US" sz="1600" dirty="0"/>
              <a:t>라이트 등</a:t>
            </a:r>
            <a:endParaRPr lang="en-US" altLang="ko-KR" sz="1600" dirty="0"/>
          </a:p>
          <a:p>
            <a:pPr lvl="1"/>
            <a:r>
              <a:rPr lang="ko-KR" altLang="en-US" sz="1600" dirty="0"/>
              <a:t>프로그래밍으로</a:t>
            </a:r>
            <a:r>
              <a:rPr lang="en-US" altLang="ko-KR" sz="1600" dirty="0"/>
              <a:t> </a:t>
            </a:r>
            <a:r>
              <a:rPr lang="ko-KR" altLang="en-US" sz="1600" dirty="0"/>
              <a:t>어떻게 표현할 것인가</a:t>
            </a:r>
            <a:r>
              <a:rPr lang="en-US" altLang="ko-KR" sz="1600" dirty="0"/>
              <a:t>?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배열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 등</a:t>
            </a:r>
            <a:endParaRPr lang="en-US" altLang="ko-KR" sz="2000" dirty="0"/>
          </a:p>
          <a:p>
            <a:pPr lvl="1"/>
            <a:r>
              <a:rPr lang="ko-KR" altLang="en-US" sz="1600" dirty="0"/>
              <a:t>배열 </a:t>
            </a:r>
            <a:r>
              <a:rPr lang="en-US" altLang="ko-KR" sz="1600" dirty="0"/>
              <a:t>: </a:t>
            </a:r>
            <a:r>
              <a:rPr lang="ko-KR" altLang="en-US" sz="1600" dirty="0"/>
              <a:t>연속된 동일자료형</a:t>
            </a:r>
            <a:r>
              <a:rPr lang="en-US" altLang="ko-KR" sz="1600" dirty="0"/>
              <a:t>,  int[], string[], char[]</a:t>
            </a:r>
          </a:p>
          <a:p>
            <a:pPr lvl="1"/>
            <a:r>
              <a:rPr lang="ko-KR" altLang="en-US" sz="1600" dirty="0"/>
              <a:t>기본 자료형이 연속되어 존재할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목록</a:t>
            </a:r>
            <a:r>
              <a:rPr lang="en-US" altLang="ko-KR" sz="1600" dirty="0"/>
              <a:t> </a:t>
            </a:r>
            <a:r>
              <a:rPr lang="ko-KR" altLang="en-US" sz="1600" dirty="0"/>
              <a:t>관리</a:t>
            </a:r>
            <a:endParaRPr lang="en-US" altLang="ko-KR" sz="1600" dirty="0"/>
          </a:p>
          <a:p>
            <a:pPr lvl="1"/>
            <a:r>
              <a:rPr lang="en-US" altLang="ko-KR" sz="1600" dirty="0"/>
              <a:t>Collection</a:t>
            </a:r>
            <a:r>
              <a:rPr lang="ko-KR" altLang="en-US" sz="1600" dirty="0"/>
              <a:t> 참고 </a:t>
            </a:r>
            <a:r>
              <a:rPr lang="en-US" altLang="ko-KR" sz="1600" dirty="0"/>
              <a:t>: List&lt;int&gt;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구조체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등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사용자가 자료의 형태를 정의하여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키워드</a:t>
            </a:r>
            <a:r>
              <a:rPr lang="en-US" altLang="ko-KR" sz="1600" dirty="0"/>
              <a:t> struct,</a:t>
            </a:r>
            <a:r>
              <a:rPr lang="ko-KR" altLang="en-US" sz="1600" dirty="0"/>
              <a:t> </a:t>
            </a:r>
            <a:r>
              <a:rPr lang="en-US" altLang="ko-KR" sz="1600" dirty="0"/>
              <a:t>class </a:t>
            </a:r>
            <a:r>
              <a:rPr lang="ko-KR" altLang="en-US" sz="1600" dirty="0"/>
              <a:t>으로 정의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다양한 형태의 자료를 하나의 이름으로 추상화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같은 형식</a:t>
            </a:r>
            <a:r>
              <a:rPr lang="ko-KR" altLang="en-US" sz="1600" b="1" dirty="0"/>
              <a:t>을 띤 </a:t>
            </a:r>
            <a:r>
              <a:rPr lang="ko-KR" altLang="en-US" sz="1600" b="1" dirty="0">
                <a:solidFill>
                  <a:srgbClr val="C00000"/>
                </a:solidFill>
              </a:rPr>
              <a:t>다수의 데이터</a:t>
            </a:r>
            <a:r>
              <a:rPr lang="ko-KR" altLang="en-US" sz="1600" dirty="0"/>
              <a:t>를 한번에 다뤄야 하는 경우</a:t>
            </a:r>
          </a:p>
          <a:p>
            <a:pPr lvl="1"/>
            <a:r>
              <a:rPr lang="ko-KR" altLang="en-US" sz="1600" dirty="0"/>
              <a:t>수 많은 변수 대신 그 만큼의 용량을 가진 </a:t>
            </a:r>
            <a:r>
              <a:rPr lang="ko-KR" altLang="en-US" sz="1600" b="1" dirty="0"/>
              <a:t>변수 이름 하나로</a:t>
            </a:r>
            <a:r>
              <a:rPr lang="ko-KR" altLang="en-US" sz="1600" dirty="0"/>
              <a:t> 해결하자</a:t>
            </a:r>
            <a:r>
              <a:rPr lang="en-US" altLang="ko-KR" sz="1600" dirty="0"/>
              <a:t>.</a:t>
            </a:r>
            <a:endParaRPr lang="en-US" altLang="ko-KR" sz="1800" dirty="0"/>
          </a:p>
          <a:p>
            <a:r>
              <a:rPr lang="ko-KR" altLang="en-US" sz="1800" dirty="0"/>
              <a:t>배열 선언 형식</a:t>
            </a:r>
          </a:p>
          <a:p>
            <a:pPr lvl="1"/>
            <a:r>
              <a:rPr lang="ko-KR" altLang="en-US" sz="1600" b="1" dirty="0">
                <a:latin typeface="Consolas" panose="020B0609020204030204" pitchFamily="49" charset="0"/>
              </a:rPr>
              <a:t>자료형</a:t>
            </a:r>
            <a:r>
              <a:rPr lang="en-US" altLang="ko-KR" sz="1600" b="1" dirty="0">
                <a:latin typeface="Consolas" panose="020B0609020204030204" pitchFamily="49" charset="0"/>
              </a:rPr>
              <a:t>[]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배열이름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latin typeface="Consolas" panose="020B0609020204030204" pitchFamily="49" charset="0"/>
              </a:rPr>
              <a:t>자료형</a:t>
            </a:r>
            <a:r>
              <a:rPr lang="en-US" altLang="ko-KR" sz="1600" b="1" dirty="0">
                <a:latin typeface="Consolas" panose="020B0609020204030204" pitchFamily="49" charset="0"/>
              </a:rPr>
              <a:t>[</a:t>
            </a:r>
            <a:r>
              <a:rPr lang="ko-KR" altLang="en-US" sz="1600" b="1" dirty="0" err="1">
                <a:latin typeface="Consolas" panose="020B0609020204030204" pitchFamily="49" charset="0"/>
              </a:rPr>
              <a:t>갯수</a:t>
            </a:r>
            <a:r>
              <a:rPr lang="en-US" altLang="ko-KR" sz="1600" b="1" dirty="0">
                <a:latin typeface="Consolas" panose="020B0609020204030204" pitchFamily="49" charset="0"/>
              </a:rPr>
              <a:t>]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for</a:t>
            </a:r>
            <a:r>
              <a:rPr lang="ko-KR" altLang="en-US" sz="1600" dirty="0"/>
              <a:t>나 </a:t>
            </a:r>
            <a:r>
              <a:rPr lang="en-US" altLang="ko-KR" sz="1600" dirty="0" err="1">
                <a:solidFill>
                  <a:srgbClr val="0000FF"/>
                </a:solidFill>
              </a:rPr>
              <a:t>foreach</a:t>
            </a:r>
            <a:r>
              <a:rPr lang="en-US" altLang="ko-KR" sz="1600" dirty="0"/>
              <a:t> </a:t>
            </a:r>
            <a:r>
              <a:rPr lang="ko-KR" altLang="en-US" sz="1600" dirty="0"/>
              <a:t>문을 이용해 코드를 훨씬 간결하게 만들 수 있다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다양한 자료형의 배열을 선언하여 보자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int, float, char, string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98" y="2310841"/>
            <a:ext cx="3342335" cy="18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67" y="4313883"/>
            <a:ext cx="238601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44064" y="2901677"/>
            <a:ext cx="6164067" cy="12311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[5];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//int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 배열 </a:t>
            </a:r>
            <a:endParaRPr lang="en-US" altLang="ko-KR" dirty="0">
              <a:solidFill>
                <a:srgbClr val="008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rgbClr val="008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Array[0] = 1;     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b="1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인덱스</a:t>
            </a:r>
            <a:r>
              <a:rPr lang="ko-KR" altLang="en-US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en-US" altLang="ko-KR" b="1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b="1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시작</a:t>
            </a:r>
            <a:r>
              <a:rPr lang="ko-KR" altLang="en-US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~4</a:t>
            </a:r>
            <a:r>
              <a:rPr lang="ko-KR" altLang="en-US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</a:t>
            </a:r>
            <a:endParaRPr lang="en-US" altLang="ko-KR" dirty="0">
              <a:solidFill>
                <a:srgbClr val="008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Array[1] = 2;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초기화하는 방법 세 가지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기본적으로</a:t>
            </a:r>
            <a:r>
              <a:rPr lang="en-US" altLang="ko-KR" sz="1600" dirty="0"/>
              <a:t> </a:t>
            </a:r>
            <a:r>
              <a:rPr lang="ko-KR" altLang="en-US" sz="1600" dirty="0"/>
              <a:t>인덱스를 통해 접근 </a:t>
            </a:r>
            <a:r>
              <a:rPr lang="en-US" altLang="ko-KR" sz="1600" dirty="0"/>
              <a:t>– </a:t>
            </a:r>
            <a:r>
              <a:rPr lang="ko-KR" altLang="en-US" sz="1600" dirty="0"/>
              <a:t>생성시 초기화 하기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배열 크기를 명시하고 </a:t>
            </a:r>
            <a:r>
              <a:rPr lang="ko-KR" altLang="en-US" sz="1600" b="1" dirty="0"/>
              <a:t>컬렉션 초기자</a:t>
            </a:r>
            <a:r>
              <a:rPr lang="ko-KR" altLang="en-US" sz="1600" dirty="0"/>
              <a:t>를 사용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배열 크기를 명시하지 않고 컬렉션 초기자 사용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컬렉션 </a:t>
            </a:r>
            <a:r>
              <a:rPr lang="ko-KR" altLang="en-US" sz="1600" dirty="0" err="1"/>
              <a:t>초기자만</a:t>
            </a:r>
            <a:r>
              <a:rPr lang="ko-KR" altLang="en-US" sz="1600" dirty="0"/>
              <a:t> 사용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695858" y="2507429"/>
            <a:ext cx="7728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array1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[3]{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안녕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"Halo"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5858" y="3805397"/>
            <a:ext cx="772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array2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안녕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"Halo"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5858" y="5103365"/>
            <a:ext cx="7728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array3 = {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안녕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"Halo"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93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문자열 다루기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string </a:t>
            </a:r>
            <a:r>
              <a:rPr lang="ko-KR" altLang="en-US" sz="1800" dirty="0"/>
              <a:t>문자열 을 다루는 방법을 알자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//</a:t>
            </a:r>
            <a:r>
              <a:rPr lang="ko-KR" altLang="en-US" sz="1800" dirty="0"/>
              <a:t>문자열 결합</a:t>
            </a:r>
          </a:p>
          <a:p>
            <a:pPr lvl="1"/>
            <a:r>
              <a:rPr lang="en-US" altLang="ko-KR" sz="1600" dirty="0"/>
              <a:t>string s3 = s1 + " " + s2;</a:t>
            </a:r>
          </a:p>
          <a:p>
            <a:r>
              <a:rPr lang="en-US" altLang="ko-KR" sz="1800" dirty="0"/>
              <a:t>//</a:t>
            </a:r>
            <a:r>
              <a:rPr lang="ko-KR" altLang="en-US" sz="1800" dirty="0"/>
              <a:t>부분 문자열</a:t>
            </a:r>
          </a:p>
          <a:p>
            <a:pPr lvl="1"/>
            <a:r>
              <a:rPr lang="en-US" altLang="ko-KR" sz="1600" dirty="0"/>
              <a:t>string s4 = s2.</a:t>
            </a:r>
            <a:r>
              <a:rPr lang="en-US" altLang="ko-KR" sz="1600" b="1" dirty="0"/>
              <a:t>Substring</a:t>
            </a:r>
            <a:r>
              <a:rPr lang="en-US" altLang="ko-KR" sz="1600" dirty="0"/>
              <a:t>(1, 3);</a:t>
            </a:r>
          </a:p>
          <a:p>
            <a:r>
              <a:rPr lang="en-US" altLang="ko-KR" sz="1800" dirty="0"/>
              <a:t>//</a:t>
            </a:r>
            <a:r>
              <a:rPr lang="ko-KR" altLang="en-US" sz="1800" dirty="0"/>
              <a:t>문자열 치환</a:t>
            </a:r>
            <a:endParaRPr lang="en-US" altLang="ko-KR" sz="1800" dirty="0"/>
          </a:p>
          <a:p>
            <a:pPr lvl="1"/>
            <a:r>
              <a:rPr lang="en-US" altLang="ko-KR" sz="1600" dirty="0"/>
              <a:t>string s5 = s2.</a:t>
            </a:r>
            <a:r>
              <a:rPr lang="en-US" altLang="ko-KR" sz="1600" b="1" dirty="0"/>
              <a:t>Replace</a:t>
            </a:r>
            <a:r>
              <a:rPr lang="en-US" altLang="ko-KR" sz="1600" dirty="0"/>
              <a:t>("Pro", "PRO");</a:t>
            </a:r>
          </a:p>
          <a:p>
            <a:r>
              <a:rPr lang="en-US" altLang="ko-KR" sz="1800" dirty="0"/>
              <a:t>//</a:t>
            </a:r>
            <a:r>
              <a:rPr lang="ko-KR" altLang="en-US" sz="1800" dirty="0"/>
              <a:t>문자열 삭제</a:t>
            </a:r>
          </a:p>
          <a:p>
            <a:pPr lvl="1"/>
            <a:r>
              <a:rPr lang="en-US" altLang="ko-KR" sz="1600" dirty="0"/>
              <a:t>s2.Remove(3);   "Hello    ".</a:t>
            </a:r>
            <a:r>
              <a:rPr lang="en-US" altLang="ko-KR" sz="1600" b="1" dirty="0"/>
              <a:t>Trim</a:t>
            </a:r>
            <a:r>
              <a:rPr lang="en-US" altLang="ko-KR" sz="1600" dirty="0"/>
              <a:t>();</a:t>
            </a:r>
          </a:p>
          <a:p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1509131" y="1694687"/>
            <a:ext cx="9374459" cy="12003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참조형  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null </a:t>
            </a:r>
            <a:r>
              <a:rPr lang="ko-KR" altLang="en-US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s1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"c#"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s2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"Programming"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 = s2[1];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//s2[0] = 'a'; 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배열처럼 접근 가능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읽기만 가능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solidFill>
                <a:srgbClr val="008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4459" y="3621331"/>
            <a:ext cx="5319131" cy="20313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s3 = s1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s2;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s4 = s2.Substring(1, 3);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s5 = s2.Replace(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"Pro"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"PRO"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s2.Remove(3);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s2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변하지 않음</a:t>
            </a:r>
            <a:endParaRPr lang="en-US" altLang="ko-KR" dirty="0">
              <a:solidFill>
                <a:srgbClr val="008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   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.Trim();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46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보완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{} </a:t>
            </a:r>
            <a:r>
              <a:rPr lang="ko-KR" altLang="en-US" sz="2000" dirty="0"/>
              <a:t>문자열에 변수 값 담기 </a:t>
            </a:r>
            <a:r>
              <a:rPr lang="en-US" altLang="ko-KR" sz="1800" dirty="0"/>
              <a:t>(</a:t>
            </a:r>
            <a:r>
              <a:rPr lang="ko-KR" altLang="en-US" sz="1800" dirty="0"/>
              <a:t>문자열 </a:t>
            </a:r>
            <a:r>
              <a:rPr lang="ko-KR" altLang="en-US" sz="1800" dirty="0" err="1"/>
              <a:t>포멧</a:t>
            </a:r>
            <a:r>
              <a:rPr lang="en-US" altLang="ko-KR" sz="18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2000" dirty="0"/>
              <a:t>$ </a:t>
            </a:r>
            <a:r>
              <a:rPr lang="ko-KR" altLang="en-US" sz="2000" dirty="0"/>
              <a:t>문자 사용</a:t>
            </a:r>
            <a:endParaRPr lang="en-US" altLang="ko-KR" sz="2000" dirty="0"/>
          </a:p>
          <a:p>
            <a:pPr lvl="1"/>
            <a:r>
              <a:rPr lang="ko-KR" altLang="en-US" sz="1600" dirty="0"/>
              <a:t>문자열에서 값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</a:t>
            </a:r>
            <a:r>
              <a:rPr lang="ko-KR" altLang="en-US" sz="1600" dirty="0"/>
              <a:t>를 직접 사용할 수 있게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99597" y="4211265"/>
            <a:ext cx="9846527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"World"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$"Hello,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"Mark"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date =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$"Hello,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{name}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! Today is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date.DayOfWeek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it's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date: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HH:mm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now."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9598" y="1760223"/>
            <a:ext cx="9846527" cy="12003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"{0} {1}"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10, 20);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"Tom"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MyName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{0}!"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name);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60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서식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소수점 표현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16</a:t>
            </a:r>
            <a:r>
              <a:rPr lang="ko-KR" altLang="en-US" sz="1800" dirty="0"/>
              <a:t>진수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자릿수 단위</a:t>
            </a:r>
            <a:endParaRPr lang="en-US" altLang="ko-KR" sz="18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날짜와 시간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9446" y="1647453"/>
            <a:ext cx="6719455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 = 1.12345;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"0.00"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9446" y="2821947"/>
            <a:ext cx="6719455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100;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"{0:X}"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9447" y="5181763"/>
            <a:ext cx="6719454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.Now.ToString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yyyy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-MM-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dd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TimeSpan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.Now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-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(2000, 1, 1);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ts.TotalDays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446" y="3978246"/>
            <a:ext cx="6719455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won = 1234567;</a:t>
            </a: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.Format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"{0:#,0}"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won) 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8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키워드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b="1" dirty="0"/>
              <a:t>keyword) (</a:t>
            </a:r>
            <a:r>
              <a:rPr lang="ko-KR" altLang="en-US" sz="1800" dirty="0" err="1"/>
              <a:t>예약어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/>
            <a:r>
              <a:rPr lang="ko-KR" altLang="en-US" sz="1600" dirty="0"/>
              <a:t>특별한 의미가 부여된 단어</a:t>
            </a:r>
            <a:r>
              <a:rPr lang="en-US" altLang="ko-KR" sz="1600" dirty="0"/>
              <a:t>,  C# </a:t>
            </a:r>
            <a:r>
              <a:rPr lang="ko-KR" altLang="en-US" sz="1600" dirty="0"/>
              <a:t>만들어질 때 정해진</a:t>
            </a:r>
            <a:r>
              <a:rPr lang="en-US" altLang="ko-KR" sz="1600" dirty="0"/>
              <a:t> </a:t>
            </a:r>
            <a:r>
              <a:rPr lang="ko-KR" altLang="en-US" sz="1600" dirty="0"/>
              <a:t>것</a:t>
            </a:r>
            <a:r>
              <a:rPr lang="en-US" altLang="ko-KR" sz="1600" dirty="0"/>
              <a:t>,  </a:t>
            </a:r>
            <a:r>
              <a:rPr lang="ko-KR" altLang="en-US" sz="1600" dirty="0"/>
              <a:t>사용법을 익히는 것이 목표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  <a:p>
            <a:pPr lvl="1"/>
            <a:r>
              <a:rPr lang="ko-KR" altLang="en-US" sz="1600" dirty="0"/>
              <a:t>일반 키워드와 컨텍스트</a:t>
            </a:r>
            <a:r>
              <a:rPr lang="en-US" altLang="ko-KR" sz="1600" dirty="0"/>
              <a:t>(</a:t>
            </a:r>
            <a:r>
              <a:rPr lang="ko-KR" altLang="en-US" sz="1600" dirty="0"/>
              <a:t>문맥</a:t>
            </a:r>
            <a:r>
              <a:rPr lang="en-US" altLang="ko-KR" sz="1600" dirty="0"/>
              <a:t>) </a:t>
            </a:r>
            <a:r>
              <a:rPr lang="ko-KR" altLang="en-US" sz="1600" dirty="0"/>
              <a:t>키워드가 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8784" y="2434250"/>
            <a:ext cx="6291980" cy="4058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1820" y="2434250"/>
            <a:ext cx="6291980" cy="14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3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숫자로</a:t>
            </a:r>
            <a:r>
              <a:rPr lang="en-US" altLang="ko-KR" dirty="0"/>
              <a:t>, </a:t>
            </a:r>
            <a:r>
              <a:rPr lang="ko-KR" altLang="en-US" dirty="0"/>
              <a:t>숫자를 문자열로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“</a:t>
            </a:r>
            <a:r>
              <a:rPr lang="en-US" altLang="ko-KR" sz="1800" dirty="0"/>
              <a:t>12345” vs. 12345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숫자를 입력 받아 더하거나 하는 프로그램을 만들려면 문자열을 숫자로 바꾸는 방법 필요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문자 </a:t>
            </a:r>
            <a:r>
              <a:rPr lang="en-US" altLang="ko-KR" sz="1800" dirty="0"/>
              <a:t>-&gt;</a:t>
            </a:r>
            <a:r>
              <a:rPr lang="ko-KR" altLang="en-US" sz="1800" dirty="0"/>
              <a:t> 숫자 해결책</a:t>
            </a:r>
            <a:r>
              <a:rPr lang="en-US" altLang="ko-KR" sz="1800" dirty="0"/>
              <a:t>: </a:t>
            </a:r>
            <a:r>
              <a:rPr lang="en-US" altLang="ko-KR" sz="1800" b="1" dirty="0"/>
              <a:t>Parse</a:t>
            </a:r>
            <a:r>
              <a:rPr lang="en-US" altLang="ko-KR" sz="1800" dirty="0"/>
              <a:t>(), </a:t>
            </a:r>
            <a:r>
              <a:rPr lang="en-US" altLang="ko-KR" sz="1800" b="1" dirty="0"/>
              <a:t>Convert.ToInt32</a:t>
            </a:r>
            <a:r>
              <a:rPr lang="en-US" altLang="ko-KR" sz="1800" dirty="0"/>
              <a:t>()</a:t>
            </a:r>
          </a:p>
          <a:p>
            <a:r>
              <a:rPr lang="ko-KR" altLang="en-US" sz="1800" dirty="0"/>
              <a:t>숫자 </a:t>
            </a:r>
            <a:r>
              <a:rPr lang="en-US" altLang="ko-KR" sz="1800" dirty="0"/>
              <a:t>-&gt;</a:t>
            </a:r>
            <a:r>
              <a:rPr lang="ko-KR" altLang="en-US" sz="1800" dirty="0"/>
              <a:t> 문자 해결책</a:t>
            </a:r>
            <a:r>
              <a:rPr lang="en-US" altLang="ko-KR" sz="1800" dirty="0"/>
              <a:t>: </a:t>
            </a:r>
            <a:r>
              <a:rPr lang="en-US" altLang="ko-KR" sz="1800" b="1" dirty="0" err="1"/>
              <a:t>ToString</a:t>
            </a:r>
            <a:r>
              <a:rPr lang="en-US" altLang="ko-KR" sz="1800" dirty="0"/>
              <a:t>()</a:t>
            </a:r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4706471" y="1333709"/>
            <a:ext cx="5593236" cy="14773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"12345"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)a;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 = 12345;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 =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)c;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06471" y="4480938"/>
            <a:ext cx="5593236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 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"123"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(s);        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Convert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ToInt32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s1 = 123.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s2 = 123 +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	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dirty="0" err="1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형변환</a:t>
            </a:r>
            <a:r>
              <a:rPr lang="en-US" altLang="ko-KR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dirty="0">
              <a:solidFill>
                <a:srgbClr val="008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67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상수와 열거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상수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변수와는 달리 이미 정해져서 변경되지 않는 데이터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데이터를 절대 바꿀 수 없는 메모리 공간</a:t>
            </a:r>
          </a:p>
          <a:p>
            <a:pPr lvl="1"/>
            <a:r>
              <a:rPr lang="en-US" altLang="ko-KR" sz="1600" dirty="0"/>
              <a:t>10, “apple”,</a:t>
            </a:r>
            <a:r>
              <a:rPr lang="ko-KR" altLang="en-US" sz="1600" dirty="0"/>
              <a:t> </a:t>
            </a:r>
            <a:r>
              <a:rPr lang="en-US" altLang="ko-KR" sz="1600" dirty="0"/>
              <a:t>3.14f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r>
              <a:rPr lang="ko-KR" altLang="en-US" sz="1600" dirty="0"/>
              <a:t>상용 소프트웨어 제작이 복잡해지지 않고</a:t>
            </a:r>
            <a:r>
              <a:rPr lang="en-US" altLang="ko-KR" sz="1600" dirty="0"/>
              <a:t>,</a:t>
            </a:r>
            <a:r>
              <a:rPr lang="ko-KR" altLang="en-US" sz="1600" dirty="0"/>
              <a:t> 변수의 일관성을 유지하기 위해</a:t>
            </a:r>
          </a:p>
          <a:p>
            <a:pPr lvl="1"/>
            <a:r>
              <a:rPr lang="ko-KR" altLang="en-US" sz="1600" dirty="0"/>
              <a:t>값을 바꿔도 되는 </a:t>
            </a:r>
            <a:r>
              <a:rPr lang="ko-KR" altLang="en-US" sz="1600" b="1" dirty="0"/>
              <a:t>변수</a:t>
            </a:r>
            <a:r>
              <a:rPr lang="ko-KR" altLang="en-US" sz="1600" dirty="0"/>
              <a:t>와</a:t>
            </a:r>
          </a:p>
          <a:p>
            <a:pPr lvl="1"/>
            <a:r>
              <a:rPr lang="ko-KR" altLang="en-US" sz="1600" dirty="0"/>
              <a:t>값을 바뀌지 않아야 하는 변수</a:t>
            </a:r>
            <a:r>
              <a:rPr lang="en-US" altLang="ko-KR" sz="1600" dirty="0"/>
              <a:t>(</a:t>
            </a:r>
            <a:r>
              <a:rPr lang="ko-KR" altLang="en-US" sz="1600" b="1" dirty="0"/>
              <a:t>상수</a:t>
            </a:r>
            <a:r>
              <a:rPr lang="en-US" altLang="ko-KR" sz="1600" dirty="0"/>
              <a:t>)</a:t>
            </a:r>
            <a:r>
              <a:rPr lang="ko-KR" altLang="en-US" sz="1600" dirty="0"/>
              <a:t>를 구분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-&gt;</a:t>
            </a:r>
            <a:r>
              <a:rPr lang="ko-KR" altLang="en-US" sz="1600" dirty="0"/>
              <a:t> 미리 정해 놓자</a:t>
            </a:r>
            <a:r>
              <a:rPr lang="en-US" altLang="ko-KR" sz="1600" dirty="0"/>
              <a:t>. (</a:t>
            </a:r>
            <a:r>
              <a:rPr lang="ko-KR" altLang="en-US" sz="1600" dirty="0"/>
              <a:t>실수 방지</a:t>
            </a:r>
            <a:r>
              <a:rPr lang="en-US" altLang="ko-KR" sz="1600" dirty="0"/>
              <a:t>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1600" b="1" dirty="0"/>
              <a:t>열거형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상수를 여러 개 나열해 놓은 형식</a:t>
            </a:r>
            <a:endParaRPr lang="en-US" altLang="ko-KR" sz="1600" dirty="0"/>
          </a:p>
          <a:p>
            <a:pPr lvl="1"/>
            <a:r>
              <a:rPr lang="en-US" altLang="ko-KR" sz="1400" dirty="0"/>
              <a:t>Enum</a:t>
            </a:r>
            <a:r>
              <a:rPr lang="ko-KR" altLang="en-US" sz="1400" dirty="0"/>
              <a:t> </a:t>
            </a:r>
            <a:r>
              <a:rPr lang="en-US" altLang="ko-KR" sz="1400" dirty="0"/>
              <a:t>Color { Red, Blue, Green }</a:t>
            </a:r>
          </a:p>
          <a:p>
            <a:pPr lvl="1"/>
            <a:endParaRPr lang="en-US" altLang="ko-KR" sz="1400" dirty="0"/>
          </a:p>
          <a:p>
            <a:r>
              <a:rPr lang="ko-KR" altLang="en-US" sz="1600" b="1" dirty="0"/>
              <a:t>상수와 열거 형식</a:t>
            </a:r>
            <a:r>
              <a:rPr lang="ko-KR" altLang="en-US" sz="1600" dirty="0"/>
              <a:t>은 프로그래머를 편하게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컴파일러가 미리 알아챈다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버그 최소화 </a:t>
            </a:r>
            <a:r>
              <a:rPr lang="en-US" altLang="ko-KR" sz="1600" dirty="0"/>
              <a:t>(</a:t>
            </a:r>
            <a:r>
              <a:rPr lang="ko-KR" altLang="en-US" sz="1600" dirty="0"/>
              <a:t>숫자로 사용하는 것 보다 이름으로 부르는 것이  유지에 유리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7946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</a:t>
            </a:r>
            <a:r>
              <a:rPr lang="en-US" altLang="ko-KR"/>
              <a:t>( constants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b="1" dirty="0"/>
              <a:t>상수 </a:t>
            </a:r>
            <a:r>
              <a:rPr lang="en-US" altLang="ko-KR" sz="1600" b="1" dirty="0"/>
              <a:t>(Constant)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언제나 변하지 않는 경우 </a:t>
            </a:r>
            <a:endParaRPr lang="en-US" altLang="ko-KR" sz="1600" dirty="0"/>
          </a:p>
          <a:p>
            <a:pPr lvl="1"/>
            <a:r>
              <a:rPr lang="ko-KR" altLang="en-US" sz="1400" dirty="0"/>
              <a:t>상수와 변수의 차이점</a:t>
            </a:r>
            <a:endParaRPr lang="en-US" altLang="ko-KR" sz="1400" dirty="0"/>
          </a:p>
          <a:p>
            <a:pPr lvl="1"/>
            <a:r>
              <a:rPr lang="ko-KR" altLang="en-US" sz="1400" dirty="0"/>
              <a:t>변수는 프로그램 중간에 값을 변경할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상수는 초기에 정한 값을 중간에 </a:t>
            </a:r>
            <a:r>
              <a:rPr lang="ko-KR" altLang="en-US" sz="1400" b="1" dirty="0"/>
              <a:t>변경할 수 없다</a:t>
            </a:r>
            <a:r>
              <a:rPr lang="en-US" altLang="ko-KR" sz="1400" b="1" dirty="0"/>
              <a:t>. </a:t>
            </a:r>
            <a:endParaRPr lang="ko-KR" altLang="en-US" sz="1600" b="1" dirty="0"/>
          </a:p>
          <a:p>
            <a:r>
              <a:rPr lang="ko-KR" altLang="en-US" sz="1800" dirty="0"/>
              <a:t>상수 선언 형식</a:t>
            </a:r>
            <a:endParaRPr lang="ko-KR" altLang="en-US" sz="1600" dirty="0"/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const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상수명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초기</a:t>
            </a:r>
            <a:r>
              <a:rPr lang="en-US" altLang="ko-KR" sz="1600" dirty="0"/>
              <a:t> </a:t>
            </a:r>
            <a:r>
              <a:rPr lang="ko-KR" altLang="en-US" sz="1600" dirty="0"/>
              <a:t>값</a:t>
            </a:r>
            <a:r>
              <a:rPr lang="en-US" altLang="ko-KR" sz="1600" dirty="0"/>
              <a:t>;  	</a:t>
            </a:r>
            <a:r>
              <a:rPr lang="en-US" altLang="ko-KR" sz="1600" dirty="0">
                <a:solidFill>
                  <a:srgbClr val="008000"/>
                </a:solidFill>
              </a:rPr>
              <a:t>// const </a:t>
            </a:r>
            <a:r>
              <a:rPr lang="ko-KR" altLang="en-US" sz="1600" dirty="0">
                <a:solidFill>
                  <a:srgbClr val="008000"/>
                </a:solidFill>
              </a:rPr>
              <a:t>키워드를</a:t>
            </a:r>
            <a:r>
              <a:rPr lang="en-US" altLang="ko-KR" sz="1600" dirty="0">
                <a:solidFill>
                  <a:srgbClr val="008000"/>
                </a:solidFill>
              </a:rPr>
              <a:t> </a:t>
            </a:r>
            <a:r>
              <a:rPr lang="ko-KR" altLang="en-US" sz="1600" dirty="0">
                <a:solidFill>
                  <a:srgbClr val="008000"/>
                </a:solidFill>
              </a:rPr>
              <a:t>붙이면 해당 변수는 상수가 되어 변경 불가</a:t>
            </a:r>
            <a:endParaRPr lang="en-US" altLang="ko-KR" sz="1600" dirty="0">
              <a:solidFill>
                <a:srgbClr val="008000"/>
              </a:solidFill>
            </a:endParaRP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0000FF"/>
                </a:solidFill>
              </a:rPr>
              <a:t>readonly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키워드를 사용하여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/>
              <a:t>읽기전용</a:t>
            </a:r>
            <a:r>
              <a:rPr lang="en-US" altLang="ko-KR" sz="1600" dirty="0"/>
              <a:t>(</a:t>
            </a:r>
            <a:r>
              <a:rPr lang="ko-KR" altLang="en-US" sz="1400" dirty="0"/>
              <a:t>개념적으로 상수와 비슷한</a:t>
            </a:r>
            <a:r>
              <a:rPr lang="en-US" altLang="ko-KR" sz="1600" dirty="0"/>
              <a:t>) </a:t>
            </a:r>
            <a:r>
              <a:rPr lang="ko-KR" altLang="en-US" sz="1600" dirty="0"/>
              <a:t>필드를 만들 수 있다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400" dirty="0" err="1"/>
              <a:t>const</a:t>
            </a:r>
            <a:r>
              <a:rPr lang="ko-KR" altLang="en-US" sz="1400" dirty="0"/>
              <a:t>는 필드 </a:t>
            </a:r>
            <a:r>
              <a:rPr lang="ko-KR" altLang="en-US" sz="1400" dirty="0" err="1"/>
              <a:t>선언부에서</a:t>
            </a:r>
            <a:r>
              <a:rPr lang="ko-KR" altLang="en-US" sz="1400" dirty="0"/>
              <a:t> 사용되거나 메서드 내에서 사용될 수 있으며</a:t>
            </a:r>
            <a:r>
              <a:rPr lang="en-US" altLang="ko-KR" sz="1400" dirty="0"/>
              <a:t>, </a:t>
            </a:r>
            <a:r>
              <a:rPr lang="ko-KR" altLang="en-US" sz="1400" b="1" dirty="0" err="1"/>
              <a:t>컴파일시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상수값이</a:t>
            </a:r>
            <a:r>
              <a:rPr lang="ko-KR" altLang="en-US" sz="1400" dirty="0"/>
              <a:t> 결정된다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readonly</a:t>
            </a:r>
            <a:r>
              <a:rPr lang="ko-KR" altLang="en-US" sz="1400" dirty="0"/>
              <a:t>는 필드 </a:t>
            </a:r>
            <a:r>
              <a:rPr lang="ko-KR" altLang="en-US" sz="1400" dirty="0" err="1"/>
              <a:t>선언부나</a:t>
            </a:r>
            <a:r>
              <a:rPr lang="ko-KR" altLang="en-US" sz="1400" dirty="0"/>
              <a:t> </a:t>
            </a:r>
            <a:r>
              <a:rPr lang="ko-KR" altLang="en-US" sz="1400" b="1" dirty="0"/>
              <a:t>클래스 </a:t>
            </a:r>
            <a:r>
              <a:rPr lang="ko-KR" altLang="en-US" sz="1400" b="1" dirty="0" err="1"/>
              <a:t>생성자</a:t>
            </a:r>
            <a:r>
              <a:rPr lang="ko-KR" altLang="en-US" sz="1400" dirty="0" err="1"/>
              <a:t>에서</a:t>
            </a:r>
            <a:r>
              <a:rPr lang="ko-KR" altLang="en-US" sz="1400" dirty="0"/>
              <a:t> 그 값을 지정할 수 있고</a:t>
            </a:r>
            <a:r>
              <a:rPr lang="en-US" altLang="ko-KR" sz="1400" dirty="0"/>
              <a:t>, </a:t>
            </a:r>
            <a:r>
              <a:rPr lang="ko-KR" altLang="en-US" sz="1400" b="1" dirty="0" err="1"/>
              <a:t>런타임시</a:t>
            </a:r>
            <a:r>
              <a:rPr lang="ko-KR" altLang="en-US" sz="1400" dirty="0"/>
              <a:t> 값이 결정된다</a:t>
            </a:r>
            <a:endParaRPr lang="en-US" altLang="ko-KR" sz="1400" dirty="0"/>
          </a:p>
          <a:p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Constant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8238" y="2986905"/>
            <a:ext cx="4906349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3; 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변경하지 않겠다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4;  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//error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PI = 3.14;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"James"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15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열거형 </a:t>
            </a: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열거형 </a:t>
            </a:r>
            <a:r>
              <a:rPr lang="en-US" altLang="ko-KR" sz="1800" dirty="0"/>
              <a:t>-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열거형</a:t>
            </a:r>
            <a:r>
              <a:rPr lang="ko-KR" altLang="en-US" sz="1600" dirty="0"/>
              <a:t> 상수</a:t>
            </a:r>
            <a:r>
              <a:rPr lang="en-US" altLang="ko-KR" sz="1600" dirty="0"/>
              <a:t>(constant)</a:t>
            </a:r>
            <a:r>
              <a:rPr lang="ko-KR" altLang="en-US" sz="1600" dirty="0"/>
              <a:t>를 표현하기 위한 것</a:t>
            </a:r>
            <a:r>
              <a:rPr lang="en-US" altLang="ko-KR" sz="1600" dirty="0"/>
              <a:t>, </a:t>
            </a:r>
            <a:r>
              <a:rPr lang="ko-KR" altLang="en-US" sz="1600" b="1" dirty="0"/>
              <a:t>정수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b="1" dirty="0"/>
              <a:t>이름</a:t>
            </a:r>
            <a:r>
              <a:rPr lang="ko-KR" altLang="en-US" sz="1600" dirty="0"/>
              <a:t>을 붙여서 표현한다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같은 범주에 속하는</a:t>
            </a:r>
            <a:r>
              <a:rPr lang="ko-KR" altLang="en-US" sz="1600" b="1" dirty="0"/>
              <a:t> 여러 개의 상수</a:t>
            </a:r>
            <a:r>
              <a:rPr lang="ko-KR" altLang="en-US" sz="1600" dirty="0"/>
              <a:t>를 선언할 때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상수 숫자들을 보다 의미 있는 단어들로 표현할 수 있어서 프로그램을 읽기 쉽게 해준다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1322053" y="2864789"/>
            <a:ext cx="6319024" cy="3416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Item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coffee,   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0 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시작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씩 증가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tea,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bread = 10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지정 가능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Item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item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Item.coffee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 =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Item.coffee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38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열거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종류는 같지만 다른 값을 갖는 </a:t>
            </a:r>
            <a:r>
              <a:rPr lang="ko-KR" altLang="en-US" sz="1800" b="1" dirty="0"/>
              <a:t>상수</a:t>
            </a:r>
            <a:r>
              <a:rPr lang="ko-KR" altLang="en-US" sz="1800" dirty="0"/>
              <a:t>에 </a:t>
            </a:r>
            <a:r>
              <a:rPr lang="ko-KR" altLang="en-US" sz="1800" b="1" dirty="0"/>
              <a:t>이름</a:t>
            </a:r>
            <a:r>
              <a:rPr lang="ko-KR" altLang="en-US" sz="1800" dirty="0"/>
              <a:t>을 부여하여 사용하는 방법</a:t>
            </a:r>
          </a:p>
          <a:p>
            <a:pPr lvl="1"/>
            <a:r>
              <a:rPr lang="ko-KR" altLang="en-US" sz="1400" dirty="0"/>
              <a:t>같은 범주에 속하는</a:t>
            </a:r>
            <a:r>
              <a:rPr lang="ko-KR" altLang="en-US" sz="1400" b="1" dirty="0"/>
              <a:t> 여러 개의 상수</a:t>
            </a:r>
            <a:r>
              <a:rPr lang="ko-KR" altLang="en-US" sz="1400" dirty="0"/>
              <a:t>를 선언할 때 </a:t>
            </a:r>
            <a:r>
              <a:rPr lang="en-US" altLang="ko-KR" sz="1400" dirty="0"/>
              <a:t>. </a:t>
            </a:r>
          </a:p>
          <a:p>
            <a:pPr lvl="1"/>
            <a:r>
              <a:rPr lang="ko-KR" altLang="en-US" sz="1400" dirty="0"/>
              <a:t>사용자의 응답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( Yes, No, Confirm, Cancel, OK ) </a:t>
            </a:r>
          </a:p>
          <a:p>
            <a:r>
              <a:rPr lang="ko-KR" altLang="en-US" sz="1800" b="1" dirty="0" err="1"/>
              <a:t>열거형</a:t>
            </a:r>
            <a:r>
              <a:rPr lang="ko-KR" altLang="en-US" sz="1800" dirty="0"/>
              <a:t> 선언 형식</a:t>
            </a:r>
          </a:p>
          <a:p>
            <a:pPr lvl="1"/>
            <a:r>
              <a:rPr lang="en-US" altLang="ko-KR" sz="1400" dirty="0" err="1"/>
              <a:t>enum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열거형식명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기반자료형</a:t>
            </a:r>
            <a:r>
              <a:rPr lang="ko-KR" altLang="en-US" sz="1400" dirty="0"/>
              <a:t> </a:t>
            </a:r>
            <a:r>
              <a:rPr lang="en-US" altLang="ko-KR" sz="1400" dirty="0"/>
              <a:t>{ </a:t>
            </a:r>
            <a:r>
              <a:rPr lang="ko-KR" altLang="en-US" sz="1400" dirty="0"/>
              <a:t>상수</a:t>
            </a:r>
            <a:r>
              <a:rPr lang="en-US" altLang="ko-KR" sz="1400" dirty="0"/>
              <a:t>1, </a:t>
            </a:r>
            <a:r>
              <a:rPr lang="ko-KR" altLang="en-US" sz="1400" dirty="0"/>
              <a:t>상수</a:t>
            </a:r>
            <a:r>
              <a:rPr lang="en-US" altLang="ko-KR" sz="1400" dirty="0"/>
              <a:t>2, </a:t>
            </a:r>
            <a:r>
              <a:rPr lang="ko-KR" altLang="en-US" sz="1400" dirty="0"/>
              <a:t>상수</a:t>
            </a:r>
            <a:r>
              <a:rPr lang="en-US" altLang="ko-KR" sz="1400" dirty="0"/>
              <a:t>3, … }</a:t>
            </a:r>
          </a:p>
          <a:p>
            <a:pPr lvl="1"/>
            <a:r>
              <a:rPr lang="en-US" altLang="ko-KR" sz="1400" dirty="0" err="1"/>
              <a:t>enum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열거형식명</a:t>
            </a:r>
            <a:r>
              <a:rPr lang="ko-KR" altLang="en-US" sz="1400" dirty="0"/>
              <a:t> </a:t>
            </a:r>
            <a:r>
              <a:rPr lang="en-US" altLang="ko-KR" sz="1400" dirty="0"/>
              <a:t>{ </a:t>
            </a:r>
            <a:r>
              <a:rPr lang="ko-KR" altLang="en-US" sz="1400" dirty="0"/>
              <a:t>상수</a:t>
            </a:r>
            <a:r>
              <a:rPr lang="en-US" altLang="ko-KR" sz="1400" dirty="0"/>
              <a:t>1 = </a:t>
            </a:r>
            <a:r>
              <a:rPr lang="ko-KR" altLang="en-US" sz="1400" dirty="0"/>
              <a:t>값</a:t>
            </a:r>
            <a:r>
              <a:rPr lang="en-US" altLang="ko-KR" sz="1400" dirty="0"/>
              <a:t>1 , </a:t>
            </a:r>
            <a:r>
              <a:rPr lang="ko-KR" altLang="en-US" sz="1400" dirty="0"/>
              <a:t>상수</a:t>
            </a:r>
            <a:r>
              <a:rPr lang="en-US" altLang="ko-KR" sz="1400" dirty="0"/>
              <a:t>2 = </a:t>
            </a:r>
            <a:r>
              <a:rPr lang="ko-KR" altLang="en-US" sz="1400" dirty="0"/>
              <a:t>값</a:t>
            </a:r>
            <a:r>
              <a:rPr lang="en-US" altLang="ko-KR" sz="1400" dirty="0"/>
              <a:t>2 , </a:t>
            </a:r>
            <a:r>
              <a:rPr lang="ko-KR" altLang="en-US" sz="1400" dirty="0"/>
              <a:t>상수</a:t>
            </a:r>
            <a:r>
              <a:rPr lang="en-US" altLang="ko-KR" sz="1400" dirty="0"/>
              <a:t>3 = </a:t>
            </a:r>
            <a:r>
              <a:rPr lang="ko-KR" altLang="en-US" sz="1400" dirty="0"/>
              <a:t>값</a:t>
            </a:r>
            <a:r>
              <a:rPr lang="en-US" altLang="ko-KR" sz="1400" dirty="0"/>
              <a:t>3 , … }</a:t>
            </a:r>
          </a:p>
          <a:p>
            <a:pPr lvl="1"/>
            <a:r>
              <a:rPr lang="en-US" altLang="ko-KR" sz="1400" dirty="0" err="1"/>
              <a:t>enum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열거형식명</a:t>
            </a:r>
            <a:r>
              <a:rPr lang="ko-KR" altLang="en-US" sz="1400" dirty="0"/>
              <a:t> </a:t>
            </a:r>
            <a:r>
              <a:rPr lang="en-US" altLang="ko-KR" sz="1400" dirty="0"/>
              <a:t>{ </a:t>
            </a:r>
            <a:r>
              <a:rPr lang="ko-KR" altLang="en-US" sz="1400" dirty="0"/>
              <a:t>상수</a:t>
            </a:r>
            <a:r>
              <a:rPr lang="en-US" altLang="ko-KR" sz="1400" dirty="0"/>
              <a:t>1 = </a:t>
            </a:r>
            <a:r>
              <a:rPr lang="ko-KR" altLang="en-US" sz="1400" dirty="0"/>
              <a:t>값</a:t>
            </a:r>
            <a:r>
              <a:rPr lang="en-US" altLang="ko-KR" sz="1400" dirty="0"/>
              <a:t>1 , </a:t>
            </a:r>
            <a:r>
              <a:rPr lang="ko-KR" altLang="en-US" sz="1400" dirty="0"/>
              <a:t>상수</a:t>
            </a:r>
            <a:r>
              <a:rPr lang="en-US" altLang="ko-KR" sz="1400" dirty="0"/>
              <a:t>2 , </a:t>
            </a:r>
            <a:r>
              <a:rPr lang="ko-KR" altLang="en-US" sz="1400" dirty="0"/>
              <a:t>상수</a:t>
            </a:r>
            <a:r>
              <a:rPr lang="en-US" altLang="ko-KR" sz="1400" dirty="0"/>
              <a:t>3 = </a:t>
            </a:r>
            <a:r>
              <a:rPr lang="ko-KR" altLang="en-US" sz="1400" dirty="0"/>
              <a:t>값</a:t>
            </a:r>
            <a:r>
              <a:rPr lang="en-US" altLang="ko-KR" sz="1400" dirty="0"/>
              <a:t>3 , … }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기반자료형은 </a:t>
            </a:r>
            <a:r>
              <a:rPr lang="ko-KR" altLang="en-US" sz="1600" b="1" dirty="0"/>
              <a:t>정수 계열</a:t>
            </a:r>
            <a:r>
              <a:rPr lang="en-US" altLang="ko-KR" sz="1600" dirty="0"/>
              <a:t>(byte, </a:t>
            </a:r>
            <a:r>
              <a:rPr lang="en-US" altLang="ko-KR" sz="1600" dirty="0" err="1"/>
              <a:t>sbyte</a:t>
            </a:r>
            <a:r>
              <a:rPr lang="en-US" altLang="ko-KR" sz="1600" dirty="0"/>
              <a:t>, short, </a:t>
            </a:r>
            <a:r>
              <a:rPr lang="en-US" altLang="ko-KR" sz="1600" dirty="0" err="1"/>
              <a:t>ushort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uint</a:t>
            </a:r>
            <a:r>
              <a:rPr lang="en-US" altLang="ko-KR" sz="1600" dirty="0"/>
              <a:t>, long, </a:t>
            </a:r>
            <a:r>
              <a:rPr lang="en-US" altLang="ko-KR" sz="1600" dirty="0" err="1"/>
              <a:t>ulong</a:t>
            </a:r>
            <a:r>
              <a:rPr lang="en-US" altLang="ko-KR" sz="1600" dirty="0"/>
              <a:t>, char)</a:t>
            </a:r>
            <a:r>
              <a:rPr lang="ko-KR" altLang="en-US" sz="1600" dirty="0"/>
              <a:t>만 사용</a:t>
            </a:r>
          </a:p>
          <a:p>
            <a:pPr lvl="1"/>
            <a:r>
              <a:rPr lang="ko-KR" altLang="en-US" sz="1600" dirty="0"/>
              <a:t>기본값은 </a:t>
            </a:r>
            <a:r>
              <a:rPr lang="en-US" altLang="ko-KR" sz="1600" b="1" dirty="0" err="1"/>
              <a:t>int</a:t>
            </a:r>
            <a:endParaRPr lang="en-US" altLang="ko-KR" sz="1600" b="1" dirty="0"/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– Enum1, Enum2, Enum3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1170" y="3759408"/>
            <a:ext cx="6346737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Result1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YES, NO, CANCEL }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Result2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YES = 1, NO = 2, CANCEL }</a:t>
            </a:r>
          </a:p>
          <a:p>
            <a:r>
              <a:rPr lang="pt-B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enum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pt-BR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Result3</a:t>
            </a:r>
            <a:r>
              <a:rPr lang="pt-B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YES = 10, NO, CANCEL = 20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110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700" dirty="0"/>
              <a:t>컴파일러에서 변수에 담긴 우측 데이터에 따라 </a:t>
            </a:r>
            <a:r>
              <a:rPr lang="ko-KR" altLang="en-US" sz="1700" b="1" dirty="0">
                <a:solidFill>
                  <a:srgbClr val="C00000"/>
                </a:solidFill>
              </a:rPr>
              <a:t>자동</a:t>
            </a:r>
            <a:r>
              <a:rPr lang="ko-KR" altLang="en-US" sz="1700" b="1" dirty="0"/>
              <a:t>으로 </a:t>
            </a:r>
            <a:r>
              <a:rPr lang="ko-KR" altLang="en-US" sz="1700" b="1" dirty="0">
                <a:solidFill>
                  <a:srgbClr val="C00000"/>
                </a:solidFill>
              </a:rPr>
              <a:t>형식 지정</a:t>
            </a:r>
            <a:r>
              <a:rPr lang="ko-KR" altLang="en-US" sz="1700" b="1" dirty="0"/>
              <a:t>하는 것</a:t>
            </a:r>
            <a:endParaRPr lang="en-US" altLang="ko-KR" sz="1700" dirty="0"/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은 </a:t>
            </a:r>
            <a:r>
              <a:rPr lang="ko-KR" altLang="en-US" sz="1800" dirty="0">
                <a:solidFill>
                  <a:srgbClr val="0070C0"/>
                </a:solidFill>
              </a:rPr>
              <a:t>강력한 형식 </a:t>
            </a:r>
            <a:r>
              <a:rPr lang="ko-KR" altLang="en-US" sz="1800" dirty="0"/>
              <a:t>언어</a:t>
            </a:r>
            <a:endParaRPr lang="en-US" altLang="ko-KR" sz="1800" dirty="0"/>
          </a:p>
          <a:p>
            <a:pPr lvl="1"/>
            <a:r>
              <a:rPr lang="ko-KR" altLang="en-US" sz="1700" b="1" dirty="0"/>
              <a:t>강한 형식 검사</a:t>
            </a:r>
          </a:p>
          <a:p>
            <a:pPr lvl="2"/>
            <a:r>
              <a:rPr lang="ko-KR" altLang="en-US" sz="1700" dirty="0"/>
              <a:t>변수의 </a:t>
            </a:r>
            <a:r>
              <a:rPr lang="ko-KR" altLang="en-US" sz="1700" b="1" dirty="0"/>
              <a:t>형식</a:t>
            </a:r>
            <a:r>
              <a:rPr lang="en-US" altLang="ko-KR" sz="1700" b="1" dirty="0"/>
              <a:t>(Type)</a:t>
            </a:r>
            <a:r>
              <a:rPr lang="ko-KR" altLang="en-US" sz="1700" dirty="0"/>
              <a:t>과 </a:t>
            </a:r>
            <a:r>
              <a:rPr lang="ko-KR" altLang="en-US" sz="1700" b="1" dirty="0"/>
              <a:t>값</a:t>
            </a:r>
            <a:r>
              <a:rPr lang="en-US" altLang="ko-KR" sz="1700" b="1" dirty="0"/>
              <a:t>(Value)</a:t>
            </a:r>
            <a:r>
              <a:rPr lang="ko-KR" altLang="en-US" sz="1700" dirty="0"/>
              <a:t>이 </a:t>
            </a:r>
            <a:r>
              <a:rPr lang="ko-KR" altLang="en-US" sz="1700" b="1" dirty="0"/>
              <a:t>일치해야 한다</a:t>
            </a:r>
            <a:r>
              <a:rPr lang="en-US" altLang="ko-KR" sz="1700" dirty="0"/>
              <a:t>. </a:t>
            </a:r>
          </a:p>
          <a:p>
            <a:pPr lvl="2"/>
            <a:r>
              <a:rPr lang="ko-KR" altLang="en-US" sz="1700" dirty="0"/>
              <a:t>의도치 않은 형식의 데이터를 읽거나 할당하는 일을 차단하기 위함 </a:t>
            </a:r>
            <a:r>
              <a:rPr lang="en-US" altLang="ko-KR" sz="1700" dirty="0"/>
              <a:t>.</a:t>
            </a:r>
          </a:p>
          <a:p>
            <a:pPr lvl="1"/>
            <a:r>
              <a:rPr lang="ko-KR" altLang="en-US" sz="1700" b="1" dirty="0"/>
              <a:t>약한 형식 검사</a:t>
            </a:r>
          </a:p>
          <a:p>
            <a:pPr lvl="2"/>
            <a:r>
              <a:rPr lang="ko-KR" altLang="en-US" sz="1700" dirty="0"/>
              <a:t>코드 작성 단계에서 </a:t>
            </a:r>
            <a:r>
              <a:rPr lang="ko-KR" altLang="en-US" sz="1700" b="1" dirty="0"/>
              <a:t>편리</a:t>
            </a:r>
            <a:r>
              <a:rPr lang="ko-KR" altLang="en-US" sz="1700" dirty="0"/>
              <a:t>를 위해</a:t>
            </a:r>
          </a:p>
          <a:p>
            <a:pPr lvl="2"/>
            <a:r>
              <a:rPr lang="ko-KR" altLang="en-US" sz="1700" dirty="0"/>
              <a:t>컴파일러에서 변수에 담긴 우측 데이터에 따라 </a:t>
            </a:r>
            <a:r>
              <a:rPr lang="ko-KR" altLang="en-US" sz="1700" b="1" dirty="0"/>
              <a:t>자동으로 형식 지정하는 것</a:t>
            </a:r>
            <a:endParaRPr lang="en-US" altLang="ko-KR" sz="1800" dirty="0"/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의 약한 형식 검사 방법 </a:t>
            </a:r>
            <a:r>
              <a:rPr lang="en-US" altLang="ko-KR" sz="1800" dirty="0"/>
              <a:t>-&gt;</a:t>
            </a:r>
            <a:r>
              <a:rPr lang="ko-KR" altLang="en-US" sz="1800" dirty="0"/>
              <a:t> </a:t>
            </a:r>
            <a:r>
              <a:rPr lang="en-US" altLang="ko-KR" sz="1800" dirty="0" err="1">
                <a:solidFill>
                  <a:srgbClr val="0000FF"/>
                </a:solidFill>
              </a:rPr>
              <a:t>var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r>
              <a:rPr lang="ko-KR" altLang="en-US" sz="1600" dirty="0"/>
              <a:t>선언과 동시 </a:t>
            </a:r>
            <a:r>
              <a:rPr lang="ko-KR" altLang="en-US" sz="1600" b="1" dirty="0"/>
              <a:t>초기화해야 한다</a:t>
            </a:r>
            <a:r>
              <a:rPr lang="en-US" altLang="ko-KR" sz="1600" dirty="0"/>
              <a:t>. (</a:t>
            </a:r>
            <a:r>
              <a:rPr lang="ko-KR" altLang="en-US" sz="1600" dirty="0"/>
              <a:t>형식 추론</a:t>
            </a:r>
            <a:r>
              <a:rPr lang="en-US" altLang="ko-KR" sz="1600" dirty="0"/>
              <a:t>)</a:t>
            </a:r>
            <a:r>
              <a:rPr lang="en-US" altLang="ko-KR" sz="1400" dirty="0"/>
              <a:t> (null </a:t>
            </a:r>
            <a:r>
              <a:rPr lang="ko-KR" altLang="en-US" sz="1400" dirty="0"/>
              <a:t>할당</a:t>
            </a:r>
            <a:r>
              <a:rPr lang="en-US" altLang="ko-KR" sz="1400" dirty="0"/>
              <a:t> x)</a:t>
            </a:r>
            <a:endParaRPr lang="ko-KR" altLang="en-US" sz="1600" dirty="0"/>
          </a:p>
          <a:p>
            <a:pPr lvl="1"/>
            <a:r>
              <a:rPr lang="ko-KR" altLang="en-US" sz="1600" dirty="0"/>
              <a:t>지정된 형식은 계속 </a:t>
            </a:r>
            <a:r>
              <a:rPr lang="ko-KR" altLang="en-US" sz="1600" b="1" dirty="0"/>
              <a:t>유지</a:t>
            </a:r>
            <a:r>
              <a:rPr lang="ko-KR" altLang="en-US" sz="1600" dirty="0"/>
              <a:t>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지역 변수</a:t>
            </a:r>
            <a:r>
              <a:rPr lang="ko-KR" altLang="en-US" sz="1600" dirty="0"/>
              <a:t>로만 사용한다</a:t>
            </a:r>
            <a:r>
              <a:rPr lang="en-US" altLang="ko-KR" sz="1600" dirty="0"/>
              <a:t>. </a:t>
            </a:r>
            <a:r>
              <a:rPr lang="en-US" altLang="ko-KR" sz="1400" dirty="0"/>
              <a:t>(</a:t>
            </a:r>
            <a:r>
              <a:rPr lang="ko-KR" altLang="en-US" sz="1400" dirty="0"/>
              <a:t>매개변수에</a:t>
            </a:r>
            <a:r>
              <a:rPr lang="en-US" altLang="ko-KR" sz="1400" dirty="0"/>
              <a:t>  x)</a:t>
            </a:r>
            <a:r>
              <a:rPr lang="en-US" altLang="ko-KR" sz="1600" dirty="0"/>
              <a:t>     </a:t>
            </a:r>
            <a:r>
              <a:rPr lang="en-US" altLang="ko-KR" sz="1400" dirty="0">
                <a:solidFill>
                  <a:srgbClr val="008000"/>
                </a:solidFill>
              </a:rPr>
              <a:t>% </a:t>
            </a:r>
            <a:r>
              <a:rPr lang="ko-KR" altLang="en-US" sz="1400" dirty="0">
                <a:solidFill>
                  <a:srgbClr val="008000"/>
                </a:solidFill>
              </a:rPr>
              <a:t>전역변수</a:t>
            </a:r>
            <a:r>
              <a:rPr lang="en-US" altLang="ko-KR" sz="1400" dirty="0">
                <a:solidFill>
                  <a:srgbClr val="008000"/>
                </a:solidFill>
              </a:rPr>
              <a:t>(</a:t>
            </a:r>
            <a:r>
              <a:rPr lang="ko-KR" altLang="en-US" sz="1400" dirty="0" err="1">
                <a:solidFill>
                  <a:srgbClr val="008000"/>
                </a:solidFill>
              </a:rPr>
              <a:t>맴버변수</a:t>
            </a:r>
            <a:r>
              <a:rPr lang="en-US" altLang="ko-KR" sz="1400" dirty="0">
                <a:solidFill>
                  <a:srgbClr val="008000"/>
                </a:solidFill>
              </a:rPr>
              <a:t>,</a:t>
            </a:r>
            <a:r>
              <a:rPr lang="ko-KR" altLang="en-US" sz="1400" dirty="0">
                <a:solidFill>
                  <a:srgbClr val="008000"/>
                </a:solidFill>
              </a:rPr>
              <a:t>필드</a:t>
            </a:r>
            <a:r>
              <a:rPr lang="en-US" altLang="ko-KR" sz="1400" dirty="0">
                <a:solidFill>
                  <a:srgbClr val="008000"/>
                </a:solidFill>
              </a:rPr>
              <a:t>), </a:t>
            </a:r>
            <a:r>
              <a:rPr lang="ko-KR" altLang="en-US" sz="1400" dirty="0">
                <a:solidFill>
                  <a:srgbClr val="008000"/>
                </a:solidFill>
              </a:rPr>
              <a:t>지역변수</a:t>
            </a:r>
            <a:endParaRPr lang="en-US" altLang="ko-KR" sz="1400" dirty="0">
              <a:solidFill>
                <a:srgbClr val="008000"/>
              </a:solidFill>
            </a:endParaRPr>
          </a:p>
          <a:p>
            <a:pPr lvl="1"/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UsingVar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A7111-E8F4-4432-A6FF-99F6F397DE69}"/>
              </a:ext>
            </a:extLst>
          </p:cNvPr>
          <p:cNvSpPr txBox="1"/>
          <p:nvPr/>
        </p:nvSpPr>
        <p:spPr>
          <a:xfrm>
            <a:off x="7312646" y="4222315"/>
            <a:ext cx="3642311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 = 20;       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//int</a:t>
            </a:r>
            <a:endParaRPr lang="ko-KR" altLang="en-US" sz="18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3.141592; 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//double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63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dirty="0" err="1"/>
              <a:t>Nullable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b="1" dirty="0"/>
              <a:t>널 </a:t>
            </a:r>
            <a:r>
              <a:rPr lang="en-US" altLang="ko-KR" sz="1800" b="1" dirty="0"/>
              <a:t>( null )</a:t>
            </a:r>
          </a:p>
          <a:p>
            <a:pPr lvl="1"/>
            <a:r>
              <a:rPr lang="ko-KR" altLang="en-US" sz="1600" dirty="0"/>
              <a:t>값이 </a:t>
            </a:r>
            <a:r>
              <a:rPr lang="ko-KR" altLang="en-US" sz="1600" b="1" dirty="0"/>
              <a:t>정해지지 않은 경우</a:t>
            </a:r>
            <a:r>
              <a:rPr lang="ko-KR" altLang="en-US" sz="1600" dirty="0"/>
              <a:t>를</a:t>
            </a:r>
            <a:r>
              <a:rPr lang="en-US" altLang="ko-KR" sz="1600" dirty="0"/>
              <a:t>  </a:t>
            </a:r>
            <a:r>
              <a:rPr lang="en-US" altLang="ko-KR" sz="1600" b="1" dirty="0">
                <a:solidFill>
                  <a:srgbClr val="0000FF"/>
                </a:solidFill>
              </a:rPr>
              <a:t>null</a:t>
            </a:r>
            <a:r>
              <a:rPr lang="en-US" altLang="ko-KR" sz="1600" dirty="0"/>
              <a:t> </a:t>
            </a:r>
            <a:r>
              <a:rPr lang="ko-KR" altLang="en-US" sz="1600" dirty="0"/>
              <a:t>상태라 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400" dirty="0"/>
              <a:t>( 0</a:t>
            </a:r>
            <a:r>
              <a:rPr lang="ko-KR" altLang="en-US" sz="1400" dirty="0"/>
              <a:t>이 아닌 비어 있는 변수일 때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600" dirty="0"/>
              <a:t>값을 설정하지 않아도 기본값이 있는 경우와 구분해야 함 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어떤 값도 가지지 않는 변수</a:t>
            </a:r>
            <a:r>
              <a:rPr lang="ko-KR" altLang="en-US" sz="1600" dirty="0"/>
              <a:t>가 필요할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데이터의 유효성을 검사할 때 편리</a:t>
            </a:r>
          </a:p>
          <a:p>
            <a:pPr lvl="1"/>
            <a:r>
              <a:rPr lang="ko-KR" altLang="en-US" sz="1600" b="1" dirty="0">
                <a:solidFill>
                  <a:srgbClr val="C00000"/>
                </a:solidFill>
              </a:rPr>
              <a:t>참조타입</a:t>
            </a:r>
            <a:r>
              <a:rPr lang="ko-KR" altLang="en-US" sz="1600" b="1" dirty="0"/>
              <a:t>의 자료형의 경우</a:t>
            </a:r>
            <a:r>
              <a:rPr lang="ko-KR" altLang="en-US" sz="1600" dirty="0"/>
              <a:t>에 가능 </a:t>
            </a:r>
            <a:r>
              <a:rPr lang="en-US" altLang="ko-KR" sz="1600" dirty="0"/>
              <a:t>(</a:t>
            </a:r>
            <a:r>
              <a:rPr lang="ko-KR" altLang="en-US" sz="1600" dirty="0"/>
              <a:t>기본자료형의 경우는 기본 값이 존재한다</a:t>
            </a:r>
            <a:r>
              <a:rPr lang="en-US" altLang="ko-KR" sz="1600" dirty="0"/>
              <a:t>.)</a:t>
            </a:r>
          </a:p>
          <a:p>
            <a:pPr lvl="1"/>
            <a:endParaRPr lang="en-US" altLang="ko-KR" sz="1500" dirty="0"/>
          </a:p>
          <a:p>
            <a:r>
              <a:rPr lang="ko-KR" altLang="en-US" sz="1700" b="1" dirty="0">
                <a:solidFill>
                  <a:srgbClr val="C00000"/>
                </a:solidFill>
              </a:rPr>
              <a:t>값 형식의 변수</a:t>
            </a:r>
            <a:r>
              <a:rPr lang="ko-KR" altLang="en-US" sz="1700" b="1" dirty="0"/>
              <a:t>의 경우</a:t>
            </a:r>
            <a:r>
              <a:rPr lang="ko-KR" altLang="en-US" sz="1700" dirty="0"/>
              <a:t>에도 널 할당이 가능하도록 할 수 있다</a:t>
            </a:r>
            <a:r>
              <a:rPr lang="en-US" altLang="ko-KR" sz="1700" dirty="0"/>
              <a:t>.</a:t>
            </a:r>
            <a:endParaRPr lang="en-US" altLang="ko-KR" sz="1400" dirty="0"/>
          </a:p>
          <a:p>
            <a:r>
              <a:rPr lang="en-US" altLang="ko-KR" sz="1600" dirty="0" err="1"/>
              <a:t>Nullable</a:t>
            </a:r>
            <a:r>
              <a:rPr lang="en-US" altLang="ko-KR" sz="1600" dirty="0"/>
              <a:t> </a:t>
            </a:r>
            <a:r>
              <a:rPr lang="ko-KR" altLang="en-US" sz="1600" dirty="0"/>
              <a:t>선언 형식 </a:t>
            </a:r>
            <a:r>
              <a:rPr lang="en-US" altLang="ko-KR" sz="1600" dirty="0"/>
              <a:t>- </a:t>
            </a:r>
            <a:r>
              <a:rPr lang="en-US" altLang="ko-KR" sz="1600" b="1" dirty="0"/>
              <a:t>?</a:t>
            </a:r>
            <a:endParaRPr lang="ko-KR" altLang="en-US" sz="1600" b="1" dirty="0"/>
          </a:p>
          <a:p>
            <a:pPr lvl="1"/>
            <a:r>
              <a:rPr lang="ko-KR" altLang="en-US" dirty="0" err="1"/>
              <a:t>데이터형식</a:t>
            </a:r>
            <a:r>
              <a:rPr lang="en-US" altLang="ko-KR" b="1" dirty="0"/>
              <a:t>?</a:t>
            </a:r>
            <a:r>
              <a:rPr lang="en-US" altLang="ko-KR" dirty="0"/>
              <a:t> </a:t>
            </a:r>
            <a:r>
              <a:rPr lang="ko-KR" altLang="en-US" dirty="0"/>
              <a:t>변수이름</a:t>
            </a:r>
            <a:r>
              <a:rPr lang="en-US" altLang="ko-KR" dirty="0"/>
              <a:t>;</a:t>
            </a:r>
          </a:p>
          <a:p>
            <a:r>
              <a:rPr lang="en-US" altLang="ko-KR" sz="1600" dirty="0" err="1"/>
              <a:t>Nullable</a:t>
            </a:r>
            <a:r>
              <a:rPr lang="en-US" altLang="ko-KR" sz="1600" dirty="0"/>
              <a:t> </a:t>
            </a:r>
            <a:r>
              <a:rPr lang="ko-KR" altLang="en-US" sz="1600" dirty="0"/>
              <a:t>형식의 </a:t>
            </a:r>
            <a:r>
              <a:rPr lang="en-US" altLang="ko-KR" sz="1600" dirty="0"/>
              <a:t>2</a:t>
            </a:r>
            <a:r>
              <a:rPr lang="ko-KR" altLang="en-US" sz="1600" dirty="0"/>
              <a:t>가지 속성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 err="1"/>
              <a:t>HasValue</a:t>
            </a:r>
            <a:r>
              <a:rPr lang="en-US" altLang="ko-KR" sz="1600" dirty="0"/>
              <a:t>: </a:t>
            </a:r>
            <a:r>
              <a:rPr lang="ko-KR" altLang="en-US" sz="1600" dirty="0"/>
              <a:t>변수에서 값을 갖고 있는지 여부</a:t>
            </a:r>
          </a:p>
          <a:p>
            <a:pPr lvl="1"/>
            <a:r>
              <a:rPr lang="en-US" altLang="ko-KR" sz="1600" b="1" dirty="0"/>
              <a:t>Value</a:t>
            </a:r>
            <a:r>
              <a:rPr lang="en-US" altLang="ko-KR" sz="1600" dirty="0"/>
              <a:t>: </a:t>
            </a:r>
            <a:r>
              <a:rPr lang="ko-KR" altLang="en-US" sz="1600" dirty="0"/>
              <a:t>변수에 담겨 있는 값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Nullable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84989" y="2971883"/>
            <a:ext cx="3294676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a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b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84990" y="3749574"/>
            <a:ext cx="3294676" cy="258532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Nullable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타입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101;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b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?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로 할당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j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 = 10;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k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j.Value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29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공용 형식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CTS</a:t>
            </a:r>
            <a:r>
              <a:rPr lang="en-US" altLang="ko-KR" sz="1800" dirty="0"/>
              <a:t> ( Common Type System )</a:t>
            </a:r>
          </a:p>
          <a:p>
            <a:r>
              <a:rPr lang="en-US" altLang="ko-KR" sz="1600" dirty="0"/>
              <a:t>C#</a:t>
            </a:r>
            <a:r>
              <a:rPr lang="ko-KR" altLang="en-US" sz="1600" dirty="0"/>
              <a:t>의 모든 데이터 형식 체계</a:t>
            </a:r>
          </a:p>
          <a:p>
            <a:pPr lvl="1"/>
            <a:r>
              <a:rPr lang="en-US" altLang="ko-KR" sz="1600" dirty="0">
                <a:solidFill>
                  <a:srgbClr val="0070C0"/>
                </a:solidFill>
              </a:rPr>
              <a:t>System.Int32</a:t>
            </a:r>
            <a:r>
              <a:rPr lang="en-US" altLang="ko-KR" sz="1600" dirty="0"/>
              <a:t> , </a:t>
            </a:r>
            <a:r>
              <a:rPr lang="en-US" altLang="ko-KR" sz="1600" dirty="0">
                <a:solidFill>
                  <a:srgbClr val="0070C0"/>
                </a:solidFill>
              </a:rPr>
              <a:t>System.Int64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0070C0"/>
                </a:solidFill>
              </a:rPr>
              <a:t>System.Char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0070C0"/>
                </a:solidFill>
              </a:rPr>
              <a:t>System.Double</a:t>
            </a:r>
            <a:r>
              <a:rPr lang="en-US" altLang="ko-KR" sz="1600" dirty="0"/>
              <a:t> , </a:t>
            </a:r>
            <a:r>
              <a:rPr lang="en-US" altLang="ko-KR" sz="1600" dirty="0" err="1">
                <a:solidFill>
                  <a:srgbClr val="0070C0"/>
                </a:solidFill>
              </a:rPr>
              <a:t>System.Boolean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0070C0"/>
                </a:solidFill>
              </a:rPr>
              <a:t>System.String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공용 형식 시스템이라는 </a:t>
            </a:r>
            <a:r>
              <a:rPr lang="en-US" altLang="ko-KR" sz="1600" dirty="0"/>
              <a:t>.NET </a:t>
            </a:r>
            <a:r>
              <a:rPr lang="ko-KR" altLang="en-US" sz="1600" dirty="0"/>
              <a:t>프레임워크의 형식 체계의 표준 준수</a:t>
            </a:r>
          </a:p>
          <a:p>
            <a:pPr lvl="1"/>
            <a:r>
              <a:rPr lang="en-US" altLang="ko-KR" sz="1600" dirty="0"/>
              <a:t>.NET </a:t>
            </a:r>
            <a:r>
              <a:rPr lang="ko-KR" altLang="en-US" sz="1600" dirty="0"/>
              <a:t>언어들 간의 호환성</a:t>
            </a:r>
          </a:p>
          <a:p>
            <a:pPr lvl="1"/>
            <a:r>
              <a:rPr lang="en-US" altLang="ko-KR" sz="1600" b="1" dirty="0"/>
              <a:t>CTS</a:t>
            </a:r>
            <a:r>
              <a:rPr lang="ko-KR" altLang="en-US" sz="1600" dirty="0"/>
              <a:t>를 따르는 언어들   </a:t>
            </a:r>
            <a:r>
              <a:rPr lang="en-US" altLang="ko-KR" sz="1600" dirty="0"/>
              <a:t>C#,  Visual Basic,  C++ .NET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1"/>
            <a:endParaRPr lang="en-US" altLang="ko-KR" sz="1200" dirty="0"/>
          </a:p>
          <a:p>
            <a:r>
              <a:rPr lang="ko-KR" altLang="en-US" sz="1600" dirty="0" err="1"/>
              <a:t>닷넷에서는</a:t>
            </a:r>
            <a:r>
              <a:rPr lang="ko-KR" altLang="en-US" sz="1600" dirty="0"/>
              <a:t> </a:t>
            </a:r>
            <a:r>
              <a:rPr lang="en-US" altLang="ko-KR" sz="1600" b="1" dirty="0" err="1"/>
              <a:t>System.Object</a:t>
            </a:r>
            <a:r>
              <a:rPr lang="ko-KR" altLang="en-US" sz="1600" dirty="0"/>
              <a:t>가 모든 객체의 최상위 클래스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데모 예제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– CTS</a:t>
            </a:r>
          </a:p>
          <a:p>
            <a:pPr lvl="1"/>
            <a:r>
              <a:rPr lang="en-US" altLang="ko-KR" sz="1600" dirty="0" err="1"/>
              <a:t>GetType</a:t>
            </a:r>
            <a:r>
              <a:rPr lang="en-US" altLang="ko-KR" sz="1600" dirty="0"/>
              <a:t>()</a:t>
            </a:r>
          </a:p>
          <a:p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25309"/>
              </p:ext>
            </p:extLst>
          </p:nvPr>
        </p:nvGraphicFramePr>
        <p:xfrm>
          <a:off x="3761964" y="4252936"/>
          <a:ext cx="7334662" cy="15616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0577">
                  <a:extLst>
                    <a:ext uri="{9D8B030D-6E8A-4147-A177-3AD203B41FA5}">
                      <a16:colId xmlns:a16="http://schemas.microsoft.com/office/drawing/2014/main" val="213356914"/>
                    </a:ext>
                  </a:extLst>
                </a:gridCol>
                <a:gridCol w="5394085">
                  <a:extLst>
                    <a:ext uri="{9D8B030D-6E8A-4147-A177-3AD203B41FA5}">
                      <a16:colId xmlns:a16="http://schemas.microsoft.com/office/drawing/2014/main" val="459739355"/>
                    </a:ext>
                  </a:extLst>
                </a:gridCol>
              </a:tblGrid>
              <a:tr h="3123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메소드명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설명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64099"/>
                  </a:ext>
                </a:extLst>
              </a:tr>
              <a:tr h="31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bool Equals()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같은 객체인지 비교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동일한 메모리 공간을 차지해야</a:t>
                      </a:r>
                      <a:r>
                        <a:rPr lang="en-US" altLang="ko-KR" sz="1100" u="none" strike="noStrike" dirty="0">
                          <a:effectLst/>
                        </a:rPr>
                        <a:t>...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4605062"/>
                  </a:ext>
                </a:extLst>
              </a:tr>
              <a:tr h="31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GetHashCode</a:t>
                      </a:r>
                      <a:r>
                        <a:rPr lang="en-US" sz="1200" u="none" strike="noStrike" dirty="0">
                          <a:effectLst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해쉬값을</a:t>
                      </a:r>
                      <a:r>
                        <a:rPr lang="ko-KR" altLang="en-US" sz="1100" u="none" strike="noStrike" dirty="0">
                          <a:effectLst/>
                        </a:rPr>
                        <a:t> 얻음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0259688"/>
                  </a:ext>
                </a:extLst>
              </a:tr>
              <a:tr h="31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Type </a:t>
                      </a:r>
                      <a:r>
                        <a:rPr lang="en-US" sz="1200" u="none" strike="noStrike" dirty="0" err="1">
                          <a:effectLst/>
                        </a:rPr>
                        <a:t>GetType</a:t>
                      </a:r>
                      <a:r>
                        <a:rPr lang="en-US" sz="1200" u="none" strike="noStrike" dirty="0">
                          <a:effectLst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 Type </a:t>
                      </a:r>
                      <a:r>
                        <a:rPr lang="ko-KR" altLang="en-US" sz="1100" u="none" strike="noStrike" dirty="0">
                          <a:effectLst/>
                        </a:rPr>
                        <a:t>에 관한 정보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형식 정보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를 돌려 줍니다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83042"/>
                  </a:ext>
                </a:extLst>
              </a:tr>
              <a:tr h="31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string </a:t>
                      </a:r>
                      <a:r>
                        <a:rPr lang="en-US" sz="1200" u="none" strike="noStrike" dirty="0" err="1">
                          <a:effectLst/>
                        </a:rPr>
                        <a:t>ToString</a:t>
                      </a:r>
                      <a:r>
                        <a:rPr lang="en-US" sz="1200" u="none" strike="noStrike" dirty="0">
                          <a:effectLst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객체를 대표하는 문자열 반환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일반적으로 문자열로 변환한다고 보면 됩니다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167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494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형식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5137727" cy="5129553"/>
          </a:xfrm>
        </p:spPr>
        <p:txBody>
          <a:bodyPr/>
          <a:lstStyle/>
          <a:p>
            <a:r>
              <a:rPr lang="ko-KR" altLang="en-US" sz="1800" dirty="0"/>
              <a:t>기본 제공 형식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short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long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float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decimal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char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bool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string</a:t>
            </a:r>
            <a:r>
              <a:rPr lang="en-US" altLang="ko-KR" sz="1600" dirty="0"/>
              <a:t> </a:t>
            </a:r>
            <a:r>
              <a:rPr lang="ko-KR" altLang="en-US" sz="1600" dirty="0"/>
              <a:t>및 </a:t>
            </a:r>
            <a:r>
              <a:rPr lang="en-US" altLang="ko-KR" sz="1600" dirty="0">
                <a:solidFill>
                  <a:srgbClr val="0000FF"/>
                </a:solidFill>
              </a:rPr>
              <a:t>object</a:t>
            </a:r>
          </a:p>
          <a:p>
            <a:r>
              <a:rPr lang="ko-KR" altLang="en-US" sz="1800" dirty="0"/>
              <a:t>사용자 지정 형식</a:t>
            </a:r>
            <a:endParaRPr lang="en-US" altLang="ko-KR" sz="1800" dirty="0"/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</a:rPr>
              <a:t>struct</a:t>
            </a:r>
            <a:r>
              <a:rPr lang="en-US" altLang="ko-KR" sz="1600" dirty="0"/>
              <a:t>, </a:t>
            </a:r>
            <a:r>
              <a:rPr lang="en-US" altLang="ko-KR" sz="1600" dirty="0">
                <a:solidFill>
                  <a:srgbClr val="0000FF"/>
                </a:solidFill>
              </a:rPr>
              <a:t>class</a:t>
            </a:r>
            <a:r>
              <a:rPr lang="en-US" altLang="ko-KR" sz="1600" dirty="0"/>
              <a:t>, </a:t>
            </a:r>
            <a:r>
              <a:rPr lang="en-US" altLang="ko-KR" sz="1600" dirty="0">
                <a:solidFill>
                  <a:srgbClr val="0000FF"/>
                </a:solidFill>
              </a:rPr>
              <a:t>interface</a:t>
            </a:r>
            <a:r>
              <a:rPr lang="en-US" altLang="ko-KR" sz="1600" dirty="0"/>
              <a:t> </a:t>
            </a:r>
            <a:r>
              <a:rPr lang="ko-KR" altLang="en-US" sz="1600" dirty="0"/>
              <a:t>및 </a:t>
            </a:r>
            <a:r>
              <a:rPr lang="en-US" altLang="ko-KR" sz="1600" dirty="0" err="1">
                <a:solidFill>
                  <a:srgbClr val="0000FF"/>
                </a:solidFill>
              </a:rPr>
              <a:t>enum</a:t>
            </a:r>
            <a:r>
              <a:rPr lang="en-US" altLang="ko-KR" sz="1600" dirty="0"/>
              <a:t> </a:t>
            </a:r>
            <a:r>
              <a:rPr lang="ko-KR" altLang="en-US" sz="1600" dirty="0"/>
              <a:t>구문을 사용하여 구성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600" dirty="0"/>
              <a:t>CTS(</a:t>
            </a:r>
            <a:r>
              <a:rPr lang="ko-KR" altLang="en-US" sz="1600" dirty="0"/>
              <a:t>공용 형식 시스템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400" dirty="0"/>
              <a:t>모든 형식은 기본적으로 단일 기본 형식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    </a:t>
            </a:r>
            <a:r>
              <a:rPr lang="en-US" altLang="ko-KR" sz="1400" b="1" dirty="0" err="1"/>
              <a:t>System.Object</a:t>
            </a:r>
            <a:r>
              <a:rPr lang="en-US" altLang="ko-KR" sz="1400" dirty="0"/>
              <a:t> (C# </a:t>
            </a:r>
            <a:r>
              <a:rPr lang="ko-KR" altLang="en-US" sz="1400" dirty="0"/>
              <a:t>키워드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0000FF"/>
                </a:solidFill>
              </a:rPr>
              <a:t>object</a:t>
            </a:r>
            <a:r>
              <a:rPr lang="en-US" altLang="ko-KR" sz="1400" dirty="0"/>
              <a:t>)</a:t>
            </a:r>
            <a:r>
              <a:rPr lang="ko-KR" altLang="en-US" sz="1400" dirty="0"/>
              <a:t>에서 파생</a:t>
            </a:r>
            <a:endParaRPr lang="en-US" altLang="ko-KR" sz="1400" dirty="0"/>
          </a:p>
          <a:p>
            <a:pPr lvl="1"/>
            <a:r>
              <a:rPr lang="ko-KR" altLang="en-US" sz="1400" dirty="0"/>
              <a:t>값 형식 또는 참조 형식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  </a:t>
            </a:r>
            <a:r>
              <a:rPr lang="en-US" altLang="ko-KR" sz="1400" dirty="0" err="1">
                <a:solidFill>
                  <a:srgbClr val="0000FF"/>
                </a:solidFill>
              </a:rPr>
              <a:t>struct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</a:rPr>
              <a:t>enum</a:t>
            </a:r>
            <a:r>
              <a:rPr lang="en-US" altLang="ko-KR" sz="1400" dirty="0"/>
              <a:t> </a:t>
            </a:r>
            <a:r>
              <a:rPr lang="ko-KR" altLang="en-US" sz="1400" dirty="0"/>
              <a:t>를 사용하여 정의한 형식은 </a:t>
            </a:r>
            <a:r>
              <a:rPr lang="ko-KR" altLang="en-US" sz="1400" b="1" dirty="0"/>
              <a:t>값 형식</a:t>
            </a:r>
            <a:endParaRPr lang="en-US" altLang="ko-KR" sz="1400" b="1" dirty="0"/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0000FF"/>
                </a:solidFill>
              </a:rPr>
              <a:t>   class, interface</a:t>
            </a:r>
            <a:r>
              <a:rPr lang="en-US" altLang="ko-KR" sz="1400" dirty="0"/>
              <a:t> </a:t>
            </a:r>
            <a:r>
              <a:rPr lang="ko-KR" altLang="en-US" sz="1400" dirty="0"/>
              <a:t>키워드로 정의한 형식은 </a:t>
            </a:r>
            <a:r>
              <a:rPr lang="ko-KR" altLang="en-US" sz="1400" b="1" dirty="0"/>
              <a:t>참조 형식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81" y="1441362"/>
            <a:ext cx="5214119" cy="41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8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알아내기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/>
              <a:t>자료형 검사하는 방법</a:t>
            </a:r>
          </a:p>
          <a:p>
            <a:pPr lvl="1"/>
            <a:r>
              <a:rPr lang="ko-KR" altLang="en-US" sz="1600" dirty="0"/>
              <a:t>방법</a:t>
            </a:r>
            <a:r>
              <a:rPr lang="en-US" altLang="ko-KR" sz="1600" dirty="0"/>
              <a:t>1 : </a:t>
            </a:r>
            <a:r>
              <a:rPr lang="ko-KR" altLang="en-US" sz="1600" dirty="0">
                <a:solidFill>
                  <a:srgbClr val="C00000"/>
                </a:solidFill>
              </a:rPr>
              <a:t>마우스 커서</a:t>
            </a:r>
            <a:r>
              <a:rPr lang="ko-KR" altLang="en-US" sz="1600" dirty="0"/>
              <a:t> 가져다 대기</a:t>
            </a:r>
          </a:p>
          <a:p>
            <a:pPr lvl="1"/>
            <a:r>
              <a:rPr lang="ko-KR" altLang="en-US" sz="1600" dirty="0"/>
              <a:t>방법</a:t>
            </a:r>
            <a:r>
              <a:rPr lang="en-US" altLang="ko-KR" sz="1600" dirty="0"/>
              <a:t>2 : </a:t>
            </a:r>
            <a:r>
              <a:rPr lang="en-US" altLang="ko-KR" sz="1600" b="1" dirty="0" err="1">
                <a:solidFill>
                  <a:srgbClr val="C00000"/>
                </a:solidFill>
              </a:rPr>
              <a:t>GetType</a:t>
            </a:r>
            <a:r>
              <a:rPr lang="en-US" altLang="ko-KR" sz="1600" b="1" dirty="0">
                <a:solidFill>
                  <a:srgbClr val="C00000"/>
                </a:solidFill>
              </a:rPr>
              <a:t>( )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메서드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 내부에서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확인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변수뿐만</a:t>
            </a:r>
            <a:r>
              <a:rPr lang="ko-KR" altLang="en-US" sz="1600" dirty="0"/>
              <a:t> 아니라 숫자 또는 문자열에 직접 적용 가능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r>
              <a:rPr lang="en-US" altLang="ko-KR" sz="1800" dirty="0" err="1">
                <a:solidFill>
                  <a:srgbClr val="0000FF"/>
                </a:solidFill>
              </a:rPr>
              <a:t>var</a:t>
            </a:r>
            <a:r>
              <a:rPr lang="en-US" altLang="ko-KR" sz="1800" dirty="0"/>
              <a:t> </a:t>
            </a:r>
            <a:r>
              <a:rPr lang="ko-KR" altLang="en-US" sz="1800" dirty="0"/>
              <a:t>키워드 선언의 경우</a:t>
            </a:r>
          </a:p>
          <a:p>
            <a:pPr lvl="1"/>
            <a:r>
              <a:rPr lang="ko-KR" altLang="en-US" sz="1600" dirty="0"/>
              <a:t>정수 선언 시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number = 100 </a:t>
            </a:r>
            <a:r>
              <a:rPr lang="ko-KR" altLang="en-US" sz="1600" dirty="0"/>
              <a:t>입력</a:t>
            </a:r>
            <a:r>
              <a:rPr lang="en-US" altLang="ko-KR" sz="1600" dirty="0"/>
              <a:t>, int </a:t>
            </a:r>
            <a:r>
              <a:rPr lang="ko-KR" altLang="en-US" sz="1600" dirty="0" err="1"/>
              <a:t>자료형으로</a:t>
            </a:r>
            <a:r>
              <a:rPr lang="ko-KR" altLang="en-US" sz="1600" dirty="0"/>
              <a:t> 선언</a:t>
            </a:r>
          </a:p>
          <a:p>
            <a:pPr lvl="1"/>
            <a:r>
              <a:rPr lang="ko-KR" altLang="en-US" sz="1600" dirty="0"/>
              <a:t>실수 선언 시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number = 10.0 </a:t>
            </a:r>
            <a:r>
              <a:rPr lang="ko-KR" altLang="en-US" sz="1600" dirty="0"/>
              <a:t>입력</a:t>
            </a:r>
            <a:r>
              <a:rPr lang="en-US" altLang="ko-KR" sz="1600" dirty="0"/>
              <a:t>, double </a:t>
            </a:r>
            <a:r>
              <a:rPr lang="ko-KR" altLang="en-US" sz="1600" dirty="0" err="1"/>
              <a:t>자료형으로</a:t>
            </a:r>
            <a:r>
              <a:rPr lang="ko-KR" altLang="en-US" sz="1600" dirty="0"/>
              <a:t> 선언</a:t>
            </a:r>
          </a:p>
          <a:p>
            <a:pPr lvl="1"/>
            <a:r>
              <a:rPr lang="en-US" altLang="ko-KR" sz="1600" dirty="0"/>
              <a:t>long </a:t>
            </a:r>
            <a:r>
              <a:rPr lang="ko-KR" altLang="en-US" sz="1600" dirty="0" err="1"/>
              <a:t>자료형</a:t>
            </a:r>
            <a:r>
              <a:rPr lang="en-US" altLang="ko-KR" sz="1600" dirty="0"/>
              <a:t>, float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선언 시</a:t>
            </a:r>
            <a:r>
              <a:rPr lang="en-US" altLang="ko-KR" sz="1600" dirty="0"/>
              <a:t>, </a:t>
            </a:r>
            <a:r>
              <a:rPr lang="ko-KR" altLang="en-US" sz="1600" dirty="0"/>
              <a:t>숫자 뒤에 </a:t>
            </a:r>
            <a:r>
              <a:rPr lang="en-US" altLang="ko-KR" sz="1600" dirty="0"/>
              <a:t>L, F </a:t>
            </a:r>
            <a:r>
              <a:rPr lang="ko-KR" altLang="en-US" sz="1600" dirty="0"/>
              <a:t>등 기호 붙여야 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23242" y="2520846"/>
            <a:ext cx="6832759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"52"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"273"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"52.273"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"103.32"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GetType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1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이름 구별하기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/>
              <a:t>식별자</a:t>
            </a:r>
            <a:endParaRPr lang="en-US" altLang="ko-KR" sz="1800" dirty="0"/>
          </a:p>
          <a:p>
            <a:pPr lvl="1"/>
            <a:r>
              <a:rPr lang="en-US" altLang="ko-KR" sz="1600" dirty="0"/>
              <a:t>C#</a:t>
            </a:r>
            <a:r>
              <a:rPr lang="ko-KR" altLang="en-US" sz="1600" dirty="0"/>
              <a:t>에서 변수와 함수</a:t>
            </a:r>
            <a:r>
              <a:rPr lang="en-US" altLang="ko-KR" sz="1600" dirty="0"/>
              <a:t>(</a:t>
            </a:r>
            <a:r>
              <a:rPr lang="ko-KR" altLang="en-US" sz="1600" dirty="0"/>
              <a:t>메서드</a:t>
            </a:r>
            <a:r>
              <a:rPr lang="en-US" altLang="ko-KR" sz="1600" dirty="0"/>
              <a:t>) </a:t>
            </a:r>
            <a:r>
              <a:rPr lang="ko-KR" altLang="en-US" sz="1600" dirty="0"/>
              <a:t>등에 붙이는 </a:t>
            </a:r>
            <a:r>
              <a:rPr lang="ko-KR" altLang="en-US" sz="1600" b="1" dirty="0">
                <a:solidFill>
                  <a:srgbClr val="FF0000"/>
                </a:solidFill>
              </a:rPr>
              <a:t>이름</a:t>
            </a:r>
            <a:r>
              <a:rPr lang="ko-KR" altLang="en-US" sz="1600" dirty="0"/>
              <a:t> </a:t>
            </a:r>
            <a:r>
              <a:rPr lang="en-US" altLang="ko-KR" sz="1600" dirty="0"/>
              <a:t>(ID)</a:t>
            </a:r>
          </a:p>
          <a:p>
            <a:pPr lvl="1"/>
            <a:r>
              <a:rPr lang="ko-KR" altLang="en-US" sz="1600" dirty="0"/>
              <a:t>식별자는 서로 구분되어야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동일한 이름</a:t>
            </a:r>
            <a:r>
              <a:rPr lang="ko-KR" altLang="en-US" sz="1600" dirty="0"/>
              <a:t>의 식별자를 선언할 수 </a:t>
            </a:r>
            <a:r>
              <a:rPr lang="ko-KR" altLang="en-US" sz="1600" b="1" dirty="0"/>
              <a:t>없다</a:t>
            </a:r>
            <a:r>
              <a:rPr lang="en-US" altLang="ko-KR" sz="1600" dirty="0"/>
              <a:t>. </a:t>
            </a:r>
            <a:r>
              <a:rPr lang="en-US" altLang="ko-KR" sz="1400" dirty="0"/>
              <a:t>%</a:t>
            </a:r>
            <a:r>
              <a:rPr lang="ko-KR" altLang="en-US" sz="1400" dirty="0"/>
              <a:t>범위가 다르면 가능</a:t>
            </a:r>
            <a:endParaRPr lang="en-US" altLang="ko-KR" sz="1400" dirty="0"/>
          </a:p>
          <a:p>
            <a:pPr lvl="1"/>
            <a:endParaRPr lang="ko-KR" altLang="en-US" sz="1600" dirty="0"/>
          </a:p>
          <a:p>
            <a:r>
              <a:rPr lang="ko-KR" altLang="en-US" sz="1800" b="1" dirty="0"/>
              <a:t>식별자 규칙</a:t>
            </a:r>
            <a:r>
              <a:rPr lang="ko-KR" altLang="en-US" sz="18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변수 이름 만드는 규칙</a:t>
            </a:r>
            <a:r>
              <a:rPr lang="en-US" altLang="ko-KR" sz="1600" dirty="0"/>
              <a:t>)</a:t>
            </a:r>
            <a:endParaRPr lang="ko-KR" altLang="en-US" sz="1800" dirty="0"/>
          </a:p>
          <a:p>
            <a:pPr lvl="1"/>
            <a:r>
              <a:rPr lang="ko-KR" altLang="en-US" sz="1600" dirty="0"/>
              <a:t>전 세계의 언어를 모두 사용할 수 있지만 </a:t>
            </a:r>
            <a:r>
              <a:rPr lang="ko-KR" altLang="en-US" sz="1600" b="1" dirty="0"/>
              <a:t>알파벳 사용</a:t>
            </a:r>
            <a:r>
              <a:rPr lang="ko-KR" altLang="en-US" sz="1600" dirty="0"/>
              <a:t>이 관례</a:t>
            </a:r>
            <a:endParaRPr lang="en-US" altLang="ko-KR" sz="1600" dirty="0"/>
          </a:p>
          <a:p>
            <a:pPr lvl="1"/>
            <a:r>
              <a:rPr lang="ko-KR" altLang="en-US" sz="1600" dirty="0"/>
              <a:t>영어 </a:t>
            </a:r>
            <a:r>
              <a:rPr lang="ko-KR" altLang="en-US" sz="1600" b="1" dirty="0"/>
              <a:t>대문자와 소문자를 구분</a:t>
            </a:r>
            <a:r>
              <a:rPr lang="ko-KR" altLang="en-US" sz="1600" dirty="0"/>
              <a:t>하여 사용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b="1" dirty="0"/>
              <a:t>특수 문자</a:t>
            </a:r>
            <a:r>
              <a:rPr lang="ko-KR" altLang="en-US" sz="1600" dirty="0"/>
              <a:t>는 안됨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 </a:t>
            </a:r>
            <a:r>
              <a:rPr lang="ko-KR" altLang="en-US" sz="1600" b="1" dirty="0"/>
              <a:t>단</a:t>
            </a:r>
            <a:r>
              <a:rPr lang="en-US" altLang="ko-KR" sz="1600" b="1" dirty="0"/>
              <a:t>,  _ </a:t>
            </a:r>
            <a:r>
              <a:rPr lang="ko-KR" altLang="en-US" sz="1600" b="1" dirty="0"/>
              <a:t>만 허용 </a:t>
            </a:r>
            <a:r>
              <a:rPr lang="en-US" altLang="ko-KR" sz="1600" b="1" dirty="0"/>
              <a:t>)</a:t>
            </a:r>
          </a:p>
          <a:p>
            <a:pPr lvl="1"/>
            <a:r>
              <a:rPr lang="ko-KR" altLang="en-US" sz="1600" b="1" dirty="0"/>
              <a:t>숫자로 시작</a:t>
            </a:r>
            <a:r>
              <a:rPr lang="ko-KR" altLang="en-US" sz="1600" dirty="0"/>
              <a:t>하면 안 됨</a:t>
            </a:r>
            <a:r>
              <a:rPr lang="en-US" altLang="ko-KR" sz="1600" dirty="0"/>
              <a:t>.  ( </a:t>
            </a:r>
            <a:r>
              <a:rPr lang="ko-KR" altLang="en-US" sz="1600" b="1" u="sng" dirty="0"/>
              <a:t>뒤 에는</a:t>
            </a:r>
            <a:r>
              <a:rPr lang="en-US" altLang="ko-KR" sz="1600" b="1" u="sng" dirty="0"/>
              <a:t> </a:t>
            </a:r>
            <a:r>
              <a:rPr lang="ko-KR" altLang="en-US" sz="1600" b="1" u="sng" dirty="0"/>
              <a:t>가능</a:t>
            </a:r>
            <a:r>
              <a:rPr lang="en-US" altLang="ko-KR" sz="1600" u="sng" dirty="0"/>
              <a:t>)</a:t>
            </a:r>
          </a:p>
          <a:p>
            <a:pPr lvl="1"/>
            <a:r>
              <a:rPr lang="ko-KR" altLang="en-US" sz="1600" b="1" dirty="0"/>
              <a:t>공백</a:t>
            </a:r>
            <a:r>
              <a:rPr lang="ko-KR" altLang="en-US" sz="1600" dirty="0"/>
              <a:t>은 입력하면 안 됨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키워드</a:t>
            </a:r>
            <a:r>
              <a:rPr lang="ko-KR" altLang="en-US" sz="1600" dirty="0"/>
              <a:t>를 사용하면 안 됨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7866648" y="2017695"/>
            <a:ext cx="3291840" cy="3416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alpha;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alpha10;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alpha_10;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_alpha;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ALPHA;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has#space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//error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123alpha;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//error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has space;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//error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//error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08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9832"/>
            <a:ext cx="10515600" cy="5129553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FormatException</a:t>
            </a:r>
            <a:r>
              <a:rPr lang="en-US" altLang="ko-KR" sz="1600" dirty="0"/>
              <a:t> </a:t>
            </a:r>
            <a:r>
              <a:rPr lang="ko-KR" altLang="en-US" sz="1600" dirty="0"/>
              <a:t>예외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소숫점</a:t>
            </a:r>
            <a:r>
              <a:rPr lang="ko-KR" altLang="en-US" sz="1600" dirty="0"/>
              <a:t> 제거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다른 </a:t>
            </a:r>
            <a:r>
              <a:rPr lang="ko-KR" altLang="en-US" sz="1600" dirty="0" err="1"/>
              <a:t>자료형을</a:t>
            </a:r>
            <a:r>
              <a:rPr lang="ko-KR" altLang="en-US" sz="1600" dirty="0"/>
              <a:t> 불로 변환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음수밖에</a:t>
            </a:r>
            <a:r>
              <a:rPr lang="ko-KR" altLang="en-US" sz="1600" dirty="0"/>
              <a:t> 없는 숫자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날짜와</a:t>
            </a:r>
            <a:r>
              <a:rPr lang="en-US" altLang="ko-KR" sz="1600" dirty="0"/>
              <a:t> </a:t>
            </a:r>
            <a:r>
              <a:rPr lang="ko-KR" altLang="en-US" sz="1600" dirty="0"/>
              <a:t>시간 표시하기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14684" y="4449092"/>
            <a:ext cx="6096000" cy="584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.MinValue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(-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14684" y="3555515"/>
            <a:ext cx="6096000" cy="584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"True"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"true"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14684" y="2180091"/>
            <a:ext cx="6096000" cy="10772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number = 52.273103;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number.ToString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"0.0"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number.ToString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"0.00"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number.ToString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"0.000"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14684" y="1302066"/>
            <a:ext cx="6096000" cy="584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("52.273"));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  <a:ea typeface="돋움체" panose="020B0609000101010101" pitchFamily="49" charset="-127"/>
              </a:rPr>
              <a:t>abc</a:t>
            </a:r>
            <a:r>
              <a:rPr lang="en-US" altLang="ko-KR" sz="1600" dirty="0">
                <a:latin typeface="Consolas" panose="020B0609020204030204" pitchFamily="49" charset="0"/>
                <a:ea typeface="돋움체" panose="020B0609000101010101" pitchFamily="49" charset="-127"/>
              </a:rPr>
              <a:t>"));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14684" y="5419786"/>
            <a:ext cx="6096000" cy="3385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DateTime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.Now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57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데이터 </a:t>
            </a:r>
            <a:r>
              <a:rPr lang="en-US" altLang="ko-KR" sz="1800" dirty="0"/>
              <a:t>10, 25, 30 </a:t>
            </a:r>
            <a:r>
              <a:rPr lang="ko-KR" altLang="en-US" sz="1800" dirty="0"/>
              <a:t>의 평균을 구하는 코드를 작성하세요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자료형 </a:t>
            </a:r>
            <a:r>
              <a:rPr lang="en-US" altLang="ko-KR" sz="1800" dirty="0"/>
              <a:t>int, long, float, double, bool, char </a:t>
            </a:r>
            <a:r>
              <a:rPr lang="ko-KR" altLang="en-US" sz="1800" dirty="0"/>
              <a:t>의 </a:t>
            </a:r>
            <a:r>
              <a:rPr lang="ko-KR" altLang="en-US" sz="1800" b="1" dirty="0"/>
              <a:t>바이트 수</a:t>
            </a:r>
            <a:r>
              <a:rPr lang="ko-KR" altLang="en-US" sz="1800" dirty="0"/>
              <a:t>를 구하는 코드는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도시의 이름을 저장하려 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3</a:t>
            </a:r>
            <a:r>
              <a:rPr lang="ko-KR" altLang="en-US" sz="1800" dirty="0"/>
              <a:t>개의 도시이름을 </a:t>
            </a:r>
            <a:r>
              <a:rPr lang="ko-KR" altLang="en-US" sz="1800" b="1" dirty="0"/>
              <a:t>배열</a:t>
            </a:r>
            <a:r>
              <a:rPr lang="ko-KR" altLang="en-US" sz="1800" dirty="0"/>
              <a:t>로 선언해서 입력해보세요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다음 문장에서 변수 </a:t>
            </a:r>
            <a:r>
              <a:rPr lang="en-US" altLang="ko-KR" sz="1800" dirty="0"/>
              <a:t>a, b</a:t>
            </a:r>
            <a:r>
              <a:rPr lang="ko-KR" altLang="en-US" sz="1800" dirty="0"/>
              <a:t>의 자료형은</a:t>
            </a:r>
            <a:r>
              <a:rPr lang="en-US" altLang="ko-KR" sz="1800" dirty="0"/>
              <a:t>?      </a:t>
            </a:r>
            <a:r>
              <a:rPr lang="en-US" altLang="ko-KR" sz="1800" b="1" dirty="0"/>
              <a:t>var</a:t>
            </a:r>
            <a:r>
              <a:rPr lang="en-US" altLang="ko-KR" sz="1800" dirty="0"/>
              <a:t> a = 1000f;  </a:t>
            </a:r>
            <a:r>
              <a:rPr lang="en-US" altLang="ko-KR" sz="1800" b="1" dirty="0"/>
              <a:t>var</a:t>
            </a:r>
            <a:r>
              <a:rPr lang="en-US" altLang="ko-KR" sz="1800" dirty="0"/>
              <a:t> b = </a:t>
            </a:r>
            <a:r>
              <a:rPr lang="en-US" altLang="ko-KR" sz="1800" dirty="0"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/>
              <a:t>hello</a:t>
            </a:r>
            <a:r>
              <a:rPr lang="en-US" altLang="ko-KR" sz="1800" dirty="0"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/>
              <a:t>;</a:t>
            </a:r>
          </a:p>
          <a:p>
            <a:r>
              <a:rPr lang="ko-KR" altLang="en-US" sz="1800" dirty="0"/>
              <a:t>정수를 하나 선언하여</a:t>
            </a:r>
            <a:r>
              <a:rPr lang="en-US" altLang="ko-KR" sz="1800" dirty="0"/>
              <a:t> </a:t>
            </a:r>
            <a:r>
              <a:rPr lang="ko-KR" altLang="en-US" sz="1800" dirty="0"/>
              <a:t>값을 할당하고</a:t>
            </a:r>
            <a:r>
              <a:rPr lang="en-US" altLang="ko-KR" sz="1800" dirty="0"/>
              <a:t>, 0</a:t>
            </a:r>
            <a:r>
              <a:rPr lang="ko-KR" altLang="en-US" sz="1800" dirty="0"/>
              <a:t>보다 큰 숫자인지 아닌지</a:t>
            </a:r>
            <a:r>
              <a:rPr lang="en-US" altLang="ko-KR" sz="1800" dirty="0"/>
              <a:t>,</a:t>
            </a:r>
            <a:r>
              <a:rPr lang="ko-KR" altLang="en-US" sz="1800" dirty="0"/>
              <a:t> 콘솔에 출력하세요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콘솔에서 문자열을 입력 받아</a:t>
            </a:r>
            <a:r>
              <a:rPr lang="en-US" altLang="ko-KR" sz="1800" dirty="0"/>
              <a:t>,</a:t>
            </a:r>
            <a:r>
              <a:rPr lang="ko-KR" altLang="en-US" sz="1800" dirty="0"/>
              <a:t> 입력된 문자열의 길이를 출력하세요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콘솔에서 두 개의</a:t>
            </a:r>
            <a:r>
              <a:rPr lang="en-US" altLang="ko-KR" sz="1800" dirty="0"/>
              <a:t> </a:t>
            </a:r>
            <a:r>
              <a:rPr lang="ko-KR" altLang="en-US" sz="1800" dirty="0"/>
              <a:t>실수를</a:t>
            </a:r>
            <a:r>
              <a:rPr lang="en-US" altLang="ko-KR" sz="1800" dirty="0"/>
              <a:t> </a:t>
            </a:r>
            <a:r>
              <a:rPr lang="ko-KR" altLang="en-US" sz="1800" dirty="0"/>
              <a:t>입력 받아</a:t>
            </a:r>
            <a:r>
              <a:rPr lang="en-US" altLang="ko-KR" sz="1800" dirty="0"/>
              <a:t>,</a:t>
            </a:r>
            <a:r>
              <a:rPr lang="ko-KR" altLang="en-US" sz="1800" dirty="0"/>
              <a:t> 평균값을 구하는 코드 </a:t>
            </a:r>
            <a:r>
              <a:rPr lang="en-US" altLang="ko-KR" sz="1800" dirty="0"/>
              <a:t>(</a:t>
            </a:r>
            <a:r>
              <a:rPr lang="ko-KR" altLang="en-US" sz="1800" dirty="0"/>
              <a:t>소수점 두 자리까지 출력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정수</a:t>
            </a:r>
            <a:r>
              <a:rPr lang="en-US" altLang="ko-KR" sz="1800" dirty="0"/>
              <a:t> 1234567 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세자릿수</a:t>
            </a:r>
            <a:r>
              <a:rPr lang="ko-KR" altLang="en-US" sz="1800" dirty="0"/>
              <a:t> 단위로 표현하세요</a:t>
            </a:r>
            <a:r>
              <a:rPr lang="en-US" altLang="ko-KR" sz="1800" dirty="0"/>
              <a:t>.  </a:t>
            </a:r>
            <a:r>
              <a:rPr lang="en-US" altLang="ko-KR" sz="1600" dirty="0"/>
              <a:t>Ex) 1,234,567</a:t>
            </a:r>
          </a:p>
          <a:p>
            <a:r>
              <a:rPr lang="ko-KR" altLang="en-US" sz="1800" dirty="0"/>
              <a:t>오늘의 날짜를 출력하세요</a:t>
            </a:r>
            <a:r>
              <a:rPr lang="en-US" altLang="ko-KR" sz="1800" dirty="0"/>
              <a:t>. ( </a:t>
            </a:r>
            <a:r>
              <a:rPr lang="en-US" altLang="ko-KR" sz="1800" dirty="0" err="1">
                <a:solidFill>
                  <a:srgbClr val="0070C0"/>
                </a:solidFill>
              </a:rPr>
              <a:t>DateTime</a:t>
            </a:r>
            <a:r>
              <a:rPr lang="en-US" altLang="ko-KR" sz="1800" dirty="0"/>
              <a:t> </a:t>
            </a:r>
            <a:r>
              <a:rPr lang="ko-KR" altLang="en-US" sz="1800" dirty="0"/>
              <a:t>사용 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현재 시간을 </a:t>
            </a:r>
            <a:r>
              <a:rPr lang="en-US" altLang="ko-KR" sz="1800" dirty="0"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/>
              <a:t>00:00:00</a:t>
            </a:r>
            <a:r>
              <a:rPr lang="en-US" altLang="ko-KR" sz="1800" dirty="0"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/>
              <a:t> </a:t>
            </a:r>
            <a:r>
              <a:rPr lang="ko-KR" altLang="en-US" sz="1800" dirty="0"/>
              <a:t>형식으로 출력하세요</a:t>
            </a:r>
            <a:r>
              <a:rPr lang="en-US" altLang="ko-KR" sz="1800" dirty="0"/>
              <a:t>. (string</a:t>
            </a:r>
            <a:r>
              <a:rPr lang="ko-KR" altLang="en-US" sz="1800" dirty="0"/>
              <a:t> </a:t>
            </a:r>
            <a:r>
              <a:rPr lang="en-US" altLang="ko-KR" sz="1800" dirty="0"/>
              <a:t>Format)</a:t>
            </a:r>
          </a:p>
          <a:p>
            <a:r>
              <a:rPr lang="en-US" altLang="ko-KR" sz="1800" dirty="0"/>
              <a:t>2000</a:t>
            </a:r>
            <a:r>
              <a:rPr lang="ko-KR" altLang="en-US" sz="1800" dirty="0"/>
              <a:t>년 </a:t>
            </a:r>
            <a:r>
              <a:rPr lang="en-US" altLang="ko-KR" sz="1800" dirty="0"/>
              <a:t>1</a:t>
            </a:r>
            <a:r>
              <a:rPr lang="ko-KR" altLang="en-US" sz="1800" dirty="0"/>
              <a:t>월 </a:t>
            </a:r>
            <a:r>
              <a:rPr lang="en-US" altLang="ko-KR" sz="1800" dirty="0"/>
              <a:t>1</a:t>
            </a:r>
            <a:r>
              <a:rPr lang="ko-KR" altLang="en-US" sz="1800" dirty="0"/>
              <a:t>일 부터 오늘까지 총 몇 일이 지났는지 출력하세요</a:t>
            </a:r>
            <a:r>
              <a:rPr lang="en-US" altLang="ko-KR" sz="1800" dirty="0"/>
              <a:t>. ( </a:t>
            </a:r>
            <a:r>
              <a:rPr lang="en-US" altLang="ko-KR" sz="1800" dirty="0" err="1">
                <a:solidFill>
                  <a:srgbClr val="0070C0"/>
                </a:solidFill>
              </a:rPr>
              <a:t>TimeSpan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5395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식별자 의미를 더 명확하게 하기 위한 사용 규칙 </a:t>
            </a:r>
            <a:r>
              <a:rPr lang="en-US" altLang="ko-KR" sz="1600" dirty="0"/>
              <a:t>(</a:t>
            </a:r>
            <a:r>
              <a:rPr lang="ko-KR" altLang="en-US" sz="1600" dirty="0"/>
              <a:t>문법은</a:t>
            </a:r>
            <a:r>
              <a:rPr lang="en-US" altLang="ko-KR" sz="1600" dirty="0"/>
              <a:t> </a:t>
            </a:r>
            <a:r>
              <a:rPr lang="ko-KR" altLang="en-US" sz="1600" dirty="0"/>
              <a:t>아니지만 일반적인 규칙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괄호가 있는 식별자는 </a:t>
            </a:r>
            <a:r>
              <a:rPr lang="ko-KR" altLang="en-US" sz="1600" b="1" dirty="0">
                <a:solidFill>
                  <a:srgbClr val="C00000"/>
                </a:solidFill>
              </a:rPr>
              <a:t>함수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메서드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ko-KR" altLang="en-US" sz="1600" dirty="0"/>
              <a:t>이외의 것은 </a:t>
            </a:r>
            <a:r>
              <a:rPr lang="ko-KR" altLang="en-US" sz="1600" b="1" dirty="0">
                <a:solidFill>
                  <a:srgbClr val="C00000"/>
                </a:solidFill>
              </a:rPr>
              <a:t>변수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ko-KR" altLang="en-US" sz="1600" b="1" dirty="0">
                <a:solidFill>
                  <a:srgbClr val="C00000"/>
                </a:solidFill>
              </a:rPr>
              <a:t>필드</a:t>
            </a:r>
            <a:r>
              <a:rPr lang="en-US" altLang="ko-KR" sz="1600" b="1" dirty="0">
                <a:solidFill>
                  <a:srgbClr val="C00000"/>
                </a:solidFill>
              </a:rPr>
              <a:t>)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/>
              <a:t>메서드 괄호 안에 넣는 것은 </a:t>
            </a:r>
            <a:r>
              <a:rPr lang="ko-KR" altLang="en-US" sz="1600" b="1" dirty="0"/>
              <a:t>매개변수</a:t>
            </a:r>
            <a:r>
              <a:rPr lang="en-US" altLang="ko-KR" sz="1600" dirty="0"/>
              <a:t>(Parameter)</a:t>
            </a:r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>
                <a:solidFill>
                  <a:srgbClr val="0070C0"/>
                </a:solidFill>
              </a:rPr>
              <a:t>클래스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속성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메서드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네임스페이스</a:t>
            </a:r>
            <a:r>
              <a:rPr lang="ko-KR" altLang="en-US" sz="1600" dirty="0"/>
              <a:t>의 이름은 항상 </a:t>
            </a:r>
            <a:r>
              <a:rPr lang="ko-KR" altLang="en-US" sz="1600" b="1" dirty="0"/>
              <a:t>대문자</a:t>
            </a:r>
            <a:r>
              <a:rPr lang="ko-KR" altLang="en-US" sz="1600" dirty="0"/>
              <a:t>로 시작</a:t>
            </a:r>
          </a:p>
          <a:p>
            <a:pPr lvl="1"/>
            <a:r>
              <a:rPr lang="ko-KR" altLang="en-US" sz="1600" dirty="0">
                <a:solidFill>
                  <a:srgbClr val="0070C0"/>
                </a:solidFill>
              </a:rPr>
              <a:t>지역 변수와 전역 변수의 </a:t>
            </a:r>
            <a:r>
              <a:rPr lang="ko-KR" altLang="en-US" sz="1600" dirty="0"/>
              <a:t>이름은 항상 </a:t>
            </a:r>
            <a:r>
              <a:rPr lang="ko-KR" altLang="en-US" sz="1600" b="1" dirty="0"/>
              <a:t>소문자</a:t>
            </a:r>
            <a:r>
              <a:rPr lang="ko-KR" altLang="en-US" sz="1600" dirty="0"/>
              <a:t> 시작</a:t>
            </a:r>
          </a:p>
          <a:p>
            <a:pPr lvl="1"/>
            <a:r>
              <a:rPr lang="ko-KR" altLang="en-US" sz="1600" dirty="0"/>
              <a:t>여러 단어로 이루어진 식별자는 각 단어의 첫 글자를 대문자로 시작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689620" y="5218463"/>
            <a:ext cx="4698176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love you  -&gt;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iLoveYou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Create server -&gt;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CreateServer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9620" y="2774194"/>
            <a:ext cx="4672798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Console.WriteLine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hello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Math.PI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Base.Sum</a:t>
            </a:r>
            <a:r>
              <a:rPr lang="en-US" altLang="ko-KR" sz="1600" dirty="0">
                <a:latin typeface="Consolas" panose="020B0609020204030204" pitchFamily="49" charset="0"/>
              </a:rPr>
              <a:t>(10);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27636" y="1923461"/>
            <a:ext cx="3826164" cy="23083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level = 1; 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sz="16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Move()     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기능</a:t>
            </a:r>
            <a:r>
              <a:rPr lang="en-US" altLang="ko-KR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//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코드작성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6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데이터와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프로그래밍이란 </a:t>
            </a:r>
            <a:r>
              <a:rPr lang="ko-KR" altLang="en-US" sz="1800" b="1" dirty="0"/>
              <a:t>자료</a:t>
            </a:r>
            <a:r>
              <a:rPr lang="en-US" altLang="ko-KR" sz="1800" b="1" dirty="0">
                <a:solidFill>
                  <a:srgbClr val="C00000"/>
                </a:solidFill>
              </a:rPr>
              <a:t>(</a:t>
            </a:r>
            <a:r>
              <a:rPr lang="en-US" altLang="ko-KR" sz="1800" b="1" dirty="0"/>
              <a:t>Data</a:t>
            </a:r>
            <a:r>
              <a:rPr lang="en-US" altLang="ko-KR" sz="1800" b="1" dirty="0">
                <a:solidFill>
                  <a:srgbClr val="C00000"/>
                </a:solidFill>
              </a:rPr>
              <a:t>)</a:t>
            </a:r>
            <a:r>
              <a:rPr lang="ko-KR" altLang="en-US" sz="1800" dirty="0"/>
              <a:t>를 다루기 위한 것</a:t>
            </a:r>
            <a:r>
              <a:rPr lang="en-US" altLang="ko-KR" sz="1800" dirty="0"/>
              <a:t>. </a:t>
            </a:r>
            <a:r>
              <a:rPr lang="en-US" altLang="ko-KR" sz="1600" dirty="0"/>
              <a:t>– </a:t>
            </a:r>
            <a:r>
              <a:rPr lang="ko-KR" altLang="en-US" sz="1600" b="1" dirty="0"/>
              <a:t>값</a:t>
            </a:r>
            <a:r>
              <a:rPr lang="en-US" altLang="ko-KR" sz="1600" dirty="0"/>
              <a:t>(value),</a:t>
            </a:r>
            <a:r>
              <a:rPr lang="ko-KR" altLang="en-US" sz="1600" dirty="0"/>
              <a:t> 형식</a:t>
            </a:r>
            <a:r>
              <a:rPr lang="en-US" altLang="ko-KR" sz="1600" dirty="0"/>
              <a:t>(type)</a:t>
            </a:r>
            <a:r>
              <a:rPr lang="en-US" altLang="ko-KR" sz="1800" dirty="0"/>
              <a:t>            </a:t>
            </a:r>
            <a:r>
              <a:rPr lang="ko-KR" altLang="en-US" sz="1800" b="1" dirty="0">
                <a:solidFill>
                  <a:srgbClr val="0070C0"/>
                </a:solidFill>
              </a:rPr>
              <a:t>입력 </a:t>
            </a:r>
            <a:r>
              <a:rPr lang="en-US" altLang="ko-KR" sz="1800" b="1" dirty="0">
                <a:solidFill>
                  <a:srgbClr val="0070C0"/>
                </a:solidFill>
              </a:rPr>
              <a:t>- </a:t>
            </a:r>
            <a:r>
              <a:rPr lang="ko-KR" altLang="en-US" sz="1800" b="1" dirty="0">
                <a:solidFill>
                  <a:srgbClr val="0070C0"/>
                </a:solidFill>
              </a:rPr>
              <a:t>저장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연산 </a:t>
            </a:r>
            <a:r>
              <a:rPr lang="en-US" altLang="ko-KR" sz="1800" b="1" dirty="0">
                <a:solidFill>
                  <a:srgbClr val="0070C0"/>
                </a:solidFill>
              </a:rPr>
              <a:t>- </a:t>
            </a:r>
            <a:r>
              <a:rPr lang="ko-KR" altLang="en-US" sz="1800" b="1" dirty="0">
                <a:solidFill>
                  <a:srgbClr val="0070C0"/>
                </a:solidFill>
              </a:rPr>
              <a:t>출력</a:t>
            </a:r>
            <a:endParaRPr lang="en-US" altLang="ko-KR" sz="1800" dirty="0"/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이 다루는 데이터에는 어떤 것들이 있나</a:t>
            </a:r>
            <a:r>
              <a:rPr lang="en-US" altLang="ko-KR" sz="1800" dirty="0"/>
              <a:t>? - </a:t>
            </a:r>
            <a:r>
              <a:rPr lang="ko-KR" altLang="en-US" sz="1800" b="1" dirty="0">
                <a:solidFill>
                  <a:srgbClr val="C00000"/>
                </a:solidFill>
              </a:rPr>
              <a:t>자료형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(Data Type) </a:t>
            </a:r>
            <a:r>
              <a:rPr lang="en-US" altLang="ko-KR" sz="1600" dirty="0"/>
              <a:t>– </a:t>
            </a:r>
            <a:r>
              <a:rPr lang="ko-KR" altLang="en-US" sz="1600" dirty="0"/>
              <a:t>값의 </a:t>
            </a:r>
            <a:r>
              <a:rPr lang="ko-KR" altLang="en-US" sz="1600" b="1" dirty="0"/>
              <a:t>형식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정수</a:t>
            </a:r>
            <a:r>
              <a:rPr lang="ko-KR" altLang="en-US" sz="1600" dirty="0"/>
              <a:t> </a:t>
            </a:r>
            <a:r>
              <a:rPr lang="en-US" altLang="ko-KR" sz="1600" dirty="0"/>
              <a:t>–</a:t>
            </a:r>
            <a:r>
              <a:rPr lang="ko-KR" altLang="en-US" sz="1600" dirty="0"/>
              <a:t> </a:t>
            </a:r>
            <a:r>
              <a:rPr lang="en-US" altLang="ko-KR" sz="1600" dirty="0"/>
              <a:t>0,  -10, 125 		- </a:t>
            </a:r>
            <a:r>
              <a:rPr lang="en-US" altLang="ko-KR" sz="1600" dirty="0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byte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short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long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실수</a:t>
            </a:r>
            <a:r>
              <a:rPr lang="ko-KR" altLang="en-US" sz="1600" dirty="0"/>
              <a:t> </a:t>
            </a:r>
            <a:r>
              <a:rPr lang="en-US" altLang="ko-KR" sz="1600" dirty="0"/>
              <a:t>– 0.1, 3.14 		- </a:t>
            </a:r>
            <a:r>
              <a:rPr lang="en-US" altLang="ko-KR" sz="1600" dirty="0">
                <a:solidFill>
                  <a:srgbClr val="0000FF"/>
                </a:solidFill>
              </a:rPr>
              <a:t>double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float, decimal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문자</a:t>
            </a:r>
            <a:r>
              <a:rPr lang="ko-KR" altLang="en-US" sz="1600" dirty="0"/>
              <a:t> </a:t>
            </a:r>
            <a:r>
              <a:rPr lang="en-US" altLang="ko-KR" sz="1600" dirty="0"/>
              <a:t>– ‘a’, ‘</a:t>
            </a:r>
            <a:r>
              <a:rPr lang="ko-KR" altLang="en-US" sz="1600" dirty="0"/>
              <a:t>가</a:t>
            </a:r>
            <a:r>
              <a:rPr lang="en-US" altLang="ko-KR" sz="1600" dirty="0"/>
              <a:t>’ 		- </a:t>
            </a:r>
            <a:r>
              <a:rPr lang="en-US" altLang="ko-KR" sz="1600" dirty="0">
                <a:solidFill>
                  <a:srgbClr val="0000FF"/>
                </a:solidFill>
              </a:rPr>
              <a:t>char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문자열</a:t>
            </a:r>
            <a:r>
              <a:rPr lang="ko-KR" altLang="en-US" sz="1600" dirty="0"/>
              <a:t> </a:t>
            </a:r>
            <a:r>
              <a:rPr lang="en-US" altLang="ko-KR" sz="1600" dirty="0"/>
              <a:t>– “hello”, “</a:t>
            </a:r>
            <a:r>
              <a:rPr lang="ko-KR" altLang="en-US" sz="1600" dirty="0"/>
              <a:t>안녕하세요</a:t>
            </a:r>
            <a:r>
              <a:rPr lang="en-US" altLang="ko-KR" sz="1600" dirty="0"/>
              <a:t>” 	- </a:t>
            </a:r>
            <a:r>
              <a:rPr lang="en-US" altLang="ko-KR" sz="1600" dirty="0">
                <a:solidFill>
                  <a:srgbClr val="0000FF"/>
                </a:solidFill>
              </a:rPr>
              <a:t>string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불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참과 거짓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true, false </a:t>
            </a:r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FF"/>
                </a:solidFill>
              </a:rPr>
              <a:t>- bool</a:t>
            </a:r>
            <a:endParaRPr lang="en-US" altLang="ko-KR" sz="1600" dirty="0"/>
          </a:p>
          <a:p>
            <a:r>
              <a:rPr lang="ko-KR" altLang="en-US" sz="1800" dirty="0"/>
              <a:t>기본 자료형의 연산</a:t>
            </a:r>
            <a:endParaRPr lang="en-US" altLang="ko-KR" sz="1800" dirty="0"/>
          </a:p>
          <a:p>
            <a:pPr lvl="1"/>
            <a:r>
              <a:rPr lang="ko-KR" altLang="en-US" sz="1600" dirty="0"/>
              <a:t>연산을 위해 자료를 임시 </a:t>
            </a:r>
            <a:r>
              <a:rPr lang="ko-KR" altLang="en-US" sz="1600" b="1" dirty="0"/>
              <a:t>보관하기</a:t>
            </a:r>
            <a:r>
              <a:rPr lang="ko-KR" altLang="en-US" sz="1600" dirty="0"/>
              <a:t>      </a:t>
            </a:r>
            <a:r>
              <a:rPr lang="en-US" altLang="ko-KR" sz="1600" dirty="0"/>
              <a:t>– </a:t>
            </a:r>
            <a:r>
              <a:rPr lang="ko-KR" altLang="en-US" sz="1600" b="1" dirty="0">
                <a:solidFill>
                  <a:srgbClr val="C00000"/>
                </a:solidFill>
              </a:rPr>
              <a:t>변수</a:t>
            </a:r>
            <a:r>
              <a:rPr lang="ko-KR" altLang="en-US" sz="1600" dirty="0"/>
              <a:t>와 </a:t>
            </a:r>
            <a:r>
              <a:rPr lang="ko-KR" altLang="en-US" sz="1600" b="1" dirty="0">
                <a:solidFill>
                  <a:srgbClr val="C00000"/>
                </a:solidFill>
              </a:rPr>
              <a:t>상수                      </a:t>
            </a:r>
            <a:r>
              <a:rPr lang="en-US" altLang="ko-KR" sz="1600" dirty="0"/>
              <a:t>– int </a:t>
            </a:r>
            <a:r>
              <a:rPr lang="en-US" altLang="ko-KR" sz="1600" b="1" dirty="0"/>
              <a:t>number</a:t>
            </a:r>
            <a:r>
              <a:rPr lang="en-US" altLang="ko-KR" sz="1600" dirty="0"/>
              <a:t> = </a:t>
            </a:r>
            <a:r>
              <a:rPr lang="en-US" altLang="ko-KR" sz="1600" b="1" dirty="0"/>
              <a:t>7</a:t>
            </a:r>
            <a:r>
              <a:rPr lang="en-US" altLang="ko-KR" sz="1600" dirty="0"/>
              <a:t>;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/>
              <a:t>자료를 </a:t>
            </a:r>
            <a:r>
              <a:rPr lang="ko-KR" altLang="en-US" sz="1600" b="1" dirty="0"/>
              <a:t>가공하기</a:t>
            </a:r>
            <a:r>
              <a:rPr lang="ko-KR" altLang="en-US" sz="1600" dirty="0"/>
              <a:t> 위한 기본 도구         </a:t>
            </a:r>
            <a:r>
              <a:rPr lang="en-US" altLang="ko-KR" sz="1600" dirty="0"/>
              <a:t>–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연산자</a:t>
            </a:r>
            <a:r>
              <a:rPr lang="en-US" altLang="ko-KR" sz="1600" dirty="0"/>
              <a:t> (Operator)                 - int number </a:t>
            </a:r>
            <a:r>
              <a:rPr lang="en-US" altLang="ko-KR" sz="1600" b="1" dirty="0"/>
              <a:t>=</a:t>
            </a:r>
            <a:r>
              <a:rPr lang="en-US" altLang="ko-KR" sz="1600" dirty="0"/>
              <a:t> 2 </a:t>
            </a:r>
            <a:r>
              <a:rPr lang="en-US" altLang="ko-KR" sz="1600" b="1" dirty="0"/>
              <a:t>+</a:t>
            </a:r>
            <a:r>
              <a:rPr lang="en-US" altLang="ko-KR" sz="1600" dirty="0"/>
              <a:t> 5;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ko-KR" altLang="en-US" sz="1800" dirty="0"/>
              <a:t>변수와 연산자를 이용하여 </a:t>
            </a:r>
            <a:r>
              <a:rPr lang="ko-KR" altLang="en-US" sz="1800" b="1" dirty="0"/>
              <a:t>기능</a:t>
            </a:r>
            <a:r>
              <a:rPr lang="ko-KR" altLang="en-US" sz="1800" dirty="0"/>
              <a:t>을 구현한 것   </a:t>
            </a:r>
            <a:r>
              <a:rPr lang="en-US" altLang="ko-KR" sz="1600" dirty="0"/>
              <a:t>–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함수 </a:t>
            </a:r>
            <a:r>
              <a:rPr lang="en-US" altLang="ko-KR" sz="1600" dirty="0"/>
              <a:t>(Function)   - void Print</a:t>
            </a:r>
            <a:r>
              <a:rPr lang="en-US" altLang="ko-KR" sz="1600" b="1" dirty="0"/>
              <a:t>()</a:t>
            </a:r>
            <a:r>
              <a:rPr lang="en-US" altLang="ko-KR" sz="1600" dirty="0"/>
              <a:t> {  }</a:t>
            </a:r>
          </a:p>
          <a:p>
            <a:r>
              <a:rPr lang="ko-KR" altLang="en-US" sz="1800" dirty="0"/>
              <a:t>기본 </a:t>
            </a:r>
            <a:r>
              <a:rPr lang="ko-KR" altLang="en-US" sz="1800" dirty="0" err="1"/>
              <a:t>자료형보다</a:t>
            </a:r>
            <a:r>
              <a:rPr lang="ko-KR" altLang="en-US" sz="1800" dirty="0"/>
              <a:t> 복잡한 자료는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600" dirty="0"/>
              <a:t>배열</a:t>
            </a:r>
            <a:r>
              <a:rPr lang="en-US" altLang="ko-KR" sz="1600" dirty="0"/>
              <a:t>, </a:t>
            </a:r>
            <a:r>
              <a:rPr lang="ko-KR" altLang="en-US" sz="1600" dirty="0"/>
              <a:t>리스트</a:t>
            </a:r>
            <a:r>
              <a:rPr lang="en-US" altLang="ko-KR" sz="1600" dirty="0"/>
              <a:t>, </a:t>
            </a:r>
            <a:r>
              <a:rPr lang="ko-KR" altLang="en-US" sz="1600" dirty="0"/>
              <a:t>구조체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열거형               </a:t>
            </a:r>
            <a:r>
              <a:rPr lang="en-US" altLang="ko-KR" sz="1600" dirty="0"/>
              <a:t>– </a:t>
            </a:r>
            <a:r>
              <a:rPr lang="ko-KR" altLang="en-US" sz="1600" b="1" dirty="0">
                <a:solidFill>
                  <a:srgbClr val="C00000"/>
                </a:solidFill>
              </a:rPr>
              <a:t>클래스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객체</a:t>
            </a:r>
            <a:r>
              <a:rPr lang="en-US" altLang="ko-KR" sz="1600" b="1" dirty="0"/>
              <a:t>)       </a:t>
            </a:r>
            <a:r>
              <a:rPr lang="en-US" altLang="ko-KR" sz="1600" dirty="0"/>
              <a:t>– </a:t>
            </a:r>
            <a:r>
              <a:rPr lang="en-US" altLang="ko-KR" sz="1600" dirty="0">
                <a:solidFill>
                  <a:srgbClr val="0000FF"/>
                </a:solidFill>
              </a:rPr>
              <a:t>class</a:t>
            </a:r>
            <a:r>
              <a:rPr lang="en-US" altLang="ko-KR" sz="1600" dirty="0"/>
              <a:t> Player {  }</a:t>
            </a:r>
            <a:endParaRPr lang="en-US" altLang="ko-KR" sz="1600" b="1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3170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(</a:t>
            </a:r>
            <a:r>
              <a:rPr lang="ko-KR" altLang="en-US" dirty="0"/>
              <a:t>데이터에 이름 부여하기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/>
              <a:t>변수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b="1" dirty="0"/>
              <a:t>자료</a:t>
            </a:r>
            <a:r>
              <a:rPr lang="en-US" altLang="ko-KR" sz="1600" b="1" dirty="0"/>
              <a:t>(Data)</a:t>
            </a:r>
            <a:r>
              <a:rPr lang="ko-KR" altLang="en-US" sz="1600" b="1" dirty="0"/>
              <a:t>을 </a:t>
            </a:r>
            <a:r>
              <a:rPr lang="ko-KR" altLang="en-US" sz="1600" b="1" dirty="0">
                <a:solidFill>
                  <a:srgbClr val="FF0000"/>
                </a:solidFill>
              </a:rPr>
              <a:t>저장</a:t>
            </a:r>
            <a:r>
              <a:rPr lang="ko-KR" altLang="en-US" sz="1600" b="1" dirty="0"/>
              <a:t>할 때 사용하는 </a:t>
            </a:r>
            <a:r>
              <a:rPr lang="ko-KR" altLang="en-US" sz="1600" b="1" dirty="0" err="1"/>
              <a:t>식별자</a:t>
            </a:r>
            <a:r>
              <a:rPr lang="en-US" altLang="ko-KR" sz="1600" b="1" dirty="0"/>
              <a:t>.</a:t>
            </a:r>
            <a:r>
              <a:rPr lang="en-US" altLang="ko-KR" sz="1600" dirty="0"/>
              <a:t> </a:t>
            </a:r>
            <a:r>
              <a:rPr lang="ko-KR" altLang="en-US" sz="1400" dirty="0"/>
              <a:t>자료를 저장하기 위해 </a:t>
            </a:r>
            <a:r>
              <a:rPr lang="ko-KR" altLang="en-US" sz="1400" b="1" dirty="0">
                <a:solidFill>
                  <a:srgbClr val="C00000"/>
                </a:solidFill>
              </a:rPr>
              <a:t>이름</a:t>
            </a:r>
            <a:r>
              <a:rPr lang="ko-KR" altLang="en-US" sz="1400" dirty="0"/>
              <a:t>을 붙인 것 </a:t>
            </a:r>
            <a:r>
              <a:rPr lang="en-US" altLang="ko-KR" sz="1400" dirty="0"/>
              <a:t>(</a:t>
            </a:r>
            <a:r>
              <a:rPr lang="ko-KR" altLang="en-US" sz="1400" dirty="0"/>
              <a:t>숫자 뿐만 아니라 여러 자료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600" dirty="0"/>
              <a:t>코드 관점  </a:t>
            </a:r>
            <a:r>
              <a:rPr lang="en-US" altLang="ko-KR" sz="1600" dirty="0"/>
              <a:t>:  </a:t>
            </a:r>
            <a:r>
              <a:rPr lang="ko-KR" altLang="en-US" sz="1600" dirty="0"/>
              <a:t>값을 대입시켜 </a:t>
            </a:r>
            <a:r>
              <a:rPr lang="ko-KR" altLang="en-US" sz="1600" dirty="0">
                <a:solidFill>
                  <a:srgbClr val="0070C0"/>
                </a:solidFill>
              </a:rPr>
              <a:t>변화</a:t>
            </a:r>
            <a:r>
              <a:rPr lang="ko-KR" altLang="en-US" sz="1600" dirty="0"/>
              <a:t>시킬 수 있는 요소에 </a:t>
            </a:r>
            <a:r>
              <a:rPr lang="ko-KR" altLang="en-US" sz="1600" b="1" dirty="0"/>
              <a:t>이름</a:t>
            </a:r>
            <a:r>
              <a:rPr lang="ko-KR" altLang="en-US" sz="1600" dirty="0"/>
              <a:t>을 부여 </a:t>
            </a:r>
          </a:p>
          <a:p>
            <a:pPr lvl="1"/>
            <a:r>
              <a:rPr lang="ko-KR" altLang="en-US" sz="1600" dirty="0"/>
              <a:t>메모리 관점 </a:t>
            </a:r>
            <a:r>
              <a:rPr lang="en-US" altLang="ko-KR" sz="1600" dirty="0"/>
              <a:t>:  </a:t>
            </a:r>
            <a:r>
              <a:rPr lang="ko-KR" altLang="en-US" sz="1600" dirty="0"/>
              <a:t>데이터를 </a:t>
            </a:r>
            <a:r>
              <a:rPr lang="ko-KR" altLang="en-US" sz="1600" dirty="0">
                <a:solidFill>
                  <a:srgbClr val="0070C0"/>
                </a:solidFill>
              </a:rPr>
              <a:t>담는</a:t>
            </a:r>
            <a:r>
              <a:rPr lang="ko-KR" altLang="en-US" sz="1600" dirty="0"/>
              <a:t> 일정 크기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 형식</a:t>
            </a:r>
            <a:r>
              <a:rPr lang="en-US" altLang="ko-KR" sz="1600" dirty="0"/>
              <a:t>)</a:t>
            </a:r>
            <a:r>
              <a:rPr lang="ko-KR" altLang="en-US" sz="1600" dirty="0"/>
              <a:t>의 공간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처리하기 위한 </a:t>
            </a:r>
            <a:r>
              <a:rPr lang="ko-KR" altLang="en-US" sz="1600" b="1" dirty="0"/>
              <a:t>공간에 이름을 부여</a:t>
            </a:r>
            <a:endParaRPr lang="en-US" altLang="ko-KR" sz="1600" b="1" dirty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변수를 “</a:t>
            </a:r>
            <a:r>
              <a:rPr lang="ko-KR" altLang="en-US" sz="1800" b="1" dirty="0">
                <a:solidFill>
                  <a:srgbClr val="0070C0"/>
                </a:solidFill>
              </a:rPr>
              <a:t>선언</a:t>
            </a:r>
            <a:r>
              <a:rPr lang="ko-KR" altLang="en-US" sz="1800" dirty="0"/>
              <a:t>한다” </a:t>
            </a:r>
            <a:endParaRPr lang="en-US" altLang="ko-KR" sz="1600" dirty="0"/>
          </a:p>
          <a:p>
            <a:pPr lvl="1"/>
            <a:r>
              <a:rPr lang="ko-KR" altLang="en-US" sz="1400" dirty="0"/>
              <a:t>선언 대상은 컴파일러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C00000"/>
                </a:solidFill>
              </a:rPr>
              <a:t>자료형</a:t>
            </a:r>
            <a:r>
              <a:rPr lang="en-US" altLang="ko-KR" sz="1400" dirty="0">
                <a:solidFill>
                  <a:srgbClr val="C00000"/>
                </a:solidFill>
              </a:rPr>
              <a:t>(Type)</a:t>
            </a:r>
            <a:r>
              <a:rPr lang="ko-KR" altLang="en-US" sz="1400" dirty="0">
                <a:solidFill>
                  <a:srgbClr val="C00000"/>
                </a:solidFill>
              </a:rPr>
              <a:t>  이름</a:t>
            </a:r>
            <a:r>
              <a:rPr lang="en-US" altLang="ko-KR" sz="1400" dirty="0">
                <a:solidFill>
                  <a:srgbClr val="C00000"/>
                </a:solidFill>
              </a:rPr>
              <a:t>(ID);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1훈새마을운동 R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1훈새마을운동 R" panose="02020603020101020101" pitchFamily="18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1훈새마을운동 R" panose="02020603020101020101" pitchFamily="18" charset="-127"/>
              </a:rPr>
              <a:t> x;</a:t>
            </a:r>
            <a:endParaRPr lang="en-US" altLang="ko-KR" sz="1400" dirty="0">
              <a:latin typeface="Consolas" panose="020B0609020204030204" pitchFamily="49" charset="0"/>
              <a:ea typeface="1훈새마을운동 R" panose="02020603020101020101" pitchFamily="18" charset="-127"/>
            </a:endParaRPr>
          </a:p>
          <a:p>
            <a:r>
              <a:rPr lang="ko-KR" altLang="en-US" sz="1800" dirty="0"/>
              <a:t>변수 </a:t>
            </a:r>
            <a:r>
              <a:rPr lang="ko-KR" altLang="en-US" sz="1800" b="1" dirty="0">
                <a:solidFill>
                  <a:srgbClr val="0070C0"/>
                </a:solidFill>
              </a:rPr>
              <a:t>선언</a:t>
            </a:r>
            <a:r>
              <a:rPr lang="ko-KR" altLang="en-US" sz="1800" dirty="0"/>
              <a:t>과 동시에 </a:t>
            </a:r>
            <a:r>
              <a:rPr lang="ko-KR" altLang="en-US" sz="1800" b="1" dirty="0">
                <a:solidFill>
                  <a:srgbClr val="0070C0"/>
                </a:solidFill>
              </a:rPr>
              <a:t>할당</a:t>
            </a:r>
            <a:r>
              <a:rPr lang="ko-KR" altLang="en-US" sz="1800" dirty="0"/>
              <a:t>  </a:t>
            </a:r>
            <a:r>
              <a:rPr lang="en-US" altLang="ko-KR" sz="1800" dirty="0"/>
              <a:t>***</a:t>
            </a:r>
          </a:p>
          <a:p>
            <a:pPr lvl="1"/>
            <a:r>
              <a:rPr lang="ko-KR" altLang="en-US" sz="1400" dirty="0"/>
              <a:t>값의 초기화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 err="1">
                <a:solidFill>
                  <a:srgbClr val="C00000"/>
                </a:solidFill>
              </a:rPr>
              <a:t>자료형</a:t>
            </a:r>
            <a:r>
              <a:rPr lang="en-US" altLang="ko-KR" sz="1400" dirty="0">
                <a:solidFill>
                  <a:srgbClr val="C00000"/>
                </a:solidFill>
              </a:rPr>
              <a:t>(Type)</a:t>
            </a:r>
            <a:r>
              <a:rPr lang="ko-KR" altLang="en-US" sz="1400" dirty="0">
                <a:solidFill>
                  <a:srgbClr val="C00000"/>
                </a:solidFill>
              </a:rPr>
              <a:t>  이름</a:t>
            </a:r>
            <a:r>
              <a:rPr lang="en-US" altLang="ko-KR" sz="1400" dirty="0">
                <a:solidFill>
                  <a:srgbClr val="C00000"/>
                </a:solidFill>
              </a:rPr>
              <a:t>(ID) 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=  </a:t>
            </a:r>
            <a:r>
              <a:rPr lang="ko-KR" altLang="en-US" sz="1400" dirty="0">
                <a:solidFill>
                  <a:srgbClr val="C00000"/>
                </a:solidFill>
              </a:rPr>
              <a:t>값</a:t>
            </a:r>
            <a:r>
              <a:rPr lang="en-US" altLang="ko-KR" sz="1400" dirty="0">
                <a:solidFill>
                  <a:srgbClr val="C00000"/>
                </a:solidFill>
              </a:rPr>
              <a:t>(Value) ;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1훈새마을운동 R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1훈새마을운동 R" panose="02020603020101020101" pitchFamily="18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1훈새마을운동 R" panose="02020603020101020101" pitchFamily="18" charset="-127"/>
              </a:rPr>
              <a:t> x = 100;</a:t>
            </a:r>
            <a:r>
              <a:rPr lang="en-US" altLang="ko-KR" dirty="0"/>
              <a:t> </a:t>
            </a:r>
            <a:r>
              <a:rPr lang="en-US" altLang="ko-KR" sz="1600" dirty="0"/>
              <a:t>      </a:t>
            </a:r>
            <a:r>
              <a:rPr lang="en-US" altLang="ko-KR" sz="1600" dirty="0">
                <a:solidFill>
                  <a:srgbClr val="008000"/>
                </a:solidFill>
              </a:rPr>
              <a:t>//int </a:t>
            </a:r>
            <a:r>
              <a:rPr lang="ko-KR" altLang="en-US" sz="1600" dirty="0">
                <a:solidFill>
                  <a:srgbClr val="008000"/>
                </a:solidFill>
              </a:rPr>
              <a:t>형식의 데이터를 </a:t>
            </a:r>
            <a:r>
              <a:rPr lang="en-US" altLang="ko-KR" sz="1600" dirty="0">
                <a:solidFill>
                  <a:srgbClr val="008000"/>
                </a:solidFill>
              </a:rPr>
              <a:t>x </a:t>
            </a:r>
            <a:r>
              <a:rPr lang="ko-KR" altLang="en-US" sz="1600" dirty="0">
                <a:solidFill>
                  <a:srgbClr val="008000"/>
                </a:solidFill>
              </a:rPr>
              <a:t>라는 이름으로 선언하고</a:t>
            </a:r>
            <a:r>
              <a:rPr lang="en-US" altLang="ko-KR" sz="1600" dirty="0">
                <a:solidFill>
                  <a:srgbClr val="008000"/>
                </a:solidFill>
              </a:rPr>
              <a:t>, 100 </a:t>
            </a:r>
            <a:r>
              <a:rPr lang="ko-KR" altLang="en-US" sz="1600" dirty="0">
                <a:solidFill>
                  <a:srgbClr val="008000"/>
                </a:solidFill>
              </a:rPr>
              <a:t>이라는 값을 보관하겠다</a:t>
            </a:r>
            <a:r>
              <a:rPr lang="en-US" altLang="ko-KR" sz="1600" dirty="0">
                <a:solidFill>
                  <a:srgbClr val="008000"/>
                </a:solidFill>
              </a:rPr>
              <a:t>.</a:t>
            </a:r>
            <a:endParaRPr lang="en-US" altLang="ko-KR" sz="1600" dirty="0">
              <a:solidFill>
                <a:srgbClr val="008000"/>
              </a:solidFill>
              <a:latin typeface="+mj-lt"/>
              <a:ea typeface="G마켓 산스 TTF Medium" panose="02000000000000000000" pitchFamily="2" charset="-127"/>
            </a:endParaRPr>
          </a:p>
          <a:p>
            <a:r>
              <a:rPr lang="ko-KR" altLang="en-US" sz="1600" b="1" dirty="0"/>
              <a:t>다수의 변수 </a:t>
            </a:r>
            <a:r>
              <a:rPr lang="ko-KR" altLang="en-US" sz="1600" dirty="0"/>
              <a:t>동시 선언과 할당        </a:t>
            </a:r>
            <a:r>
              <a:rPr lang="en-US" altLang="ko-KR" sz="1600" dirty="0"/>
              <a:t>ex)    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 a, b, c;      </a:t>
            </a:r>
            <a:r>
              <a:rPr lang="en-US" altLang="ko-KR" sz="1600" dirty="0" err="1">
                <a:solidFill>
                  <a:srgbClr val="0000FF"/>
                </a:solidFill>
              </a:rPr>
              <a:t>int</a:t>
            </a:r>
            <a:r>
              <a:rPr lang="en-US" altLang="ko-KR" sz="1600" dirty="0"/>
              <a:t> x = 1, y =2;</a:t>
            </a: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83" y="2618469"/>
            <a:ext cx="2998514" cy="221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97" y="2618469"/>
            <a:ext cx="3097081" cy="225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249298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2380</TotalTime>
  <Words>6888</Words>
  <Application>Microsoft Office PowerPoint</Application>
  <PresentationFormat>와이드스크린</PresentationFormat>
  <Paragraphs>1058</Paragraphs>
  <Slides>61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2" baseType="lpstr">
      <vt:lpstr>HY헤드라인M</vt:lpstr>
      <vt:lpstr>IM혜민 Bold</vt:lpstr>
      <vt:lpstr>KoPubDotum Roboto</vt:lpstr>
      <vt:lpstr>돋움체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학습 목록</vt:lpstr>
      <vt:lpstr>C# 기본 용어 </vt:lpstr>
      <vt:lpstr>기본 용어</vt:lpstr>
      <vt:lpstr>기본 용어</vt:lpstr>
      <vt:lpstr>식별자 (이름 구별하기)</vt:lpstr>
      <vt:lpstr>식별자 규칙</vt:lpstr>
      <vt:lpstr>데이터와 변수</vt:lpstr>
      <vt:lpstr>변수 (데이터에 이름 부여하기)</vt:lpstr>
      <vt:lpstr>변수의 선언 및 초기화</vt:lpstr>
      <vt:lpstr>변수와 상수</vt:lpstr>
      <vt:lpstr>변수와 상수 사용</vt:lpstr>
      <vt:lpstr>데이터의 표현</vt:lpstr>
      <vt:lpstr>입출력 (데이터를 화면에 출력하기, 키보드로 입력받기)</vt:lpstr>
      <vt:lpstr>이스케이프 시퀀스</vt:lpstr>
      <vt:lpstr>이스케이프 시퀀스</vt:lpstr>
      <vt:lpstr>Console.WriteLine</vt:lpstr>
      <vt:lpstr>연습문제</vt:lpstr>
      <vt:lpstr>기본 데이터 형식</vt:lpstr>
      <vt:lpstr>C# 자료형</vt:lpstr>
      <vt:lpstr>숫자 형식</vt:lpstr>
      <vt:lpstr>정수 계열 형식</vt:lpstr>
      <vt:lpstr>부호 있는 정수와 부호 없는 정수</vt:lpstr>
      <vt:lpstr>기본 리터럴 타입 </vt:lpstr>
      <vt:lpstr>2진수, 10진수, 16진수 리터럴</vt:lpstr>
      <vt:lpstr>오버플로우</vt:lpstr>
      <vt:lpstr>부동 소수점 형식</vt:lpstr>
      <vt:lpstr>Decimal 형식</vt:lpstr>
      <vt:lpstr>문자 형식과 문자열 형식</vt:lpstr>
      <vt:lpstr>논리 형식</vt:lpstr>
      <vt:lpstr>Object 형식</vt:lpstr>
      <vt:lpstr>C#의 데이터 형식</vt:lpstr>
      <vt:lpstr>값 형식과 참조 형식</vt:lpstr>
      <vt:lpstr>스택과 값 형식</vt:lpstr>
      <vt:lpstr>힙과 참조 형식</vt:lpstr>
      <vt:lpstr>박싱과 언박싱</vt:lpstr>
      <vt:lpstr>연습문제</vt:lpstr>
      <vt:lpstr>데이터 형식 바꾸기</vt:lpstr>
      <vt:lpstr>Type Conversion</vt:lpstr>
      <vt:lpstr>Type Conversion</vt:lpstr>
      <vt:lpstr>문자열을 숫자로, 숫자를 문자열로</vt:lpstr>
      <vt:lpstr>암시적 형변환과 명시적 형변환</vt:lpstr>
      <vt:lpstr>연습1</vt:lpstr>
      <vt:lpstr>C#의 복합자료형</vt:lpstr>
      <vt:lpstr>배열</vt:lpstr>
      <vt:lpstr>배열을 초기화하는 방법 세 가지</vt:lpstr>
      <vt:lpstr>C# 문자열 다루기 </vt:lpstr>
      <vt:lpstr>문자열 보완</vt:lpstr>
      <vt:lpstr>문자열 서식</vt:lpstr>
      <vt:lpstr>문자열을 숫자로, 숫자를 문자열로</vt:lpstr>
      <vt:lpstr>상수와 열거 형식</vt:lpstr>
      <vt:lpstr>상수 ( constants )</vt:lpstr>
      <vt:lpstr>열거형 (enum)</vt:lpstr>
      <vt:lpstr>열거 형식</vt:lpstr>
      <vt:lpstr>var 형식</vt:lpstr>
      <vt:lpstr>Nullable 형식</vt:lpstr>
      <vt:lpstr>공용 형식 시스템</vt:lpstr>
      <vt:lpstr>C# 형식 시스템</vt:lpstr>
      <vt:lpstr>자료형 알아내기</vt:lpstr>
      <vt:lpstr>기타</vt:lpstr>
      <vt:lpstr>연습2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745</cp:revision>
  <dcterms:created xsi:type="dcterms:W3CDTF">2020-12-29T09:04:30Z</dcterms:created>
  <dcterms:modified xsi:type="dcterms:W3CDTF">2024-05-01T04:09:04Z</dcterms:modified>
</cp:coreProperties>
</file>