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79" r:id="rId11"/>
    <p:sldId id="264" r:id="rId12"/>
    <p:sldId id="268" r:id="rId13"/>
    <p:sldId id="269" r:id="rId14"/>
    <p:sldId id="278" r:id="rId15"/>
    <p:sldId id="270" r:id="rId16"/>
    <p:sldId id="277" r:id="rId17"/>
    <p:sldId id="271" r:id="rId18"/>
    <p:sldId id="280" r:id="rId19"/>
    <p:sldId id="267" r:id="rId20"/>
    <p:sldId id="272" r:id="rId21"/>
    <p:sldId id="276" r:id="rId22"/>
    <p:sldId id="265" r:id="rId23"/>
    <p:sldId id="273" r:id="rId24"/>
    <p:sldId id="274" r:id="rId25"/>
    <p:sldId id="275" r:id="rId26"/>
    <p:sldId id="281" r:id="rId27"/>
    <p:sldId id="300" r:id="rId28"/>
    <p:sldId id="30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3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2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9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pPr/>
              <a:t>2024-04-21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4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5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8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8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3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1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2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데이터를 가공하는 연산자</a:t>
            </a:r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342609"/>
            <a:ext cx="9144000" cy="39703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$"1 &gt; 0 &amp;&amp; 4 &lt; 5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{1 &gt; 0 &amp;&amp; 4 &lt; 5}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$"1 &gt; 0 &amp;&amp; 4 &gt; 5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{1 &gt; 0 &amp;&amp; 4 &gt; 5}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$"1 == 0 &amp;&amp; 4 &gt; 5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{1 == 0 &amp;&amp; 4 &gt; 5}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$"1 == 0 &amp;&amp; 4 &lt; 5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{1 == 0 &amp;&amp; 4 &lt; 5}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$"1 &gt; 0 || 4 &lt; 5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{1 &gt; 0 || 4 &lt; 5}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$"1 &gt; 0 || 4 &gt; 5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{1 &gt; 0 || 4 &gt; 5}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$"1 == 0 || 4 &gt; 5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{1 == 0 || 4 &gt; 5}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$"1 == 0 || 4 &lt; 5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{1 == 0 || 4 &lt; 5}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$"!True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{!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$"!False: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{!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0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조건 연산자의 형식</a:t>
            </a:r>
          </a:p>
          <a:p>
            <a:pPr lvl="1"/>
            <a:r>
              <a:rPr lang="ko-KR" altLang="en-US" sz="1800" dirty="0"/>
              <a:t>조건식 </a:t>
            </a:r>
            <a:r>
              <a:rPr lang="en-US" altLang="ko-KR" sz="1800" b="1" dirty="0"/>
              <a:t>?</a:t>
            </a:r>
            <a:r>
              <a:rPr lang="en-US" altLang="ko-KR" sz="1800" dirty="0"/>
              <a:t> </a:t>
            </a:r>
            <a:r>
              <a:rPr lang="ko-KR" altLang="en-US" sz="1800" dirty="0"/>
              <a:t>참일</a:t>
            </a:r>
            <a:r>
              <a:rPr lang="en-US" altLang="ko-KR" sz="1800" dirty="0"/>
              <a:t>_</a:t>
            </a:r>
            <a:r>
              <a:rPr lang="ko-KR" altLang="en-US" sz="1800" dirty="0"/>
              <a:t>때의</a:t>
            </a:r>
            <a:r>
              <a:rPr lang="en-US" altLang="ko-KR" sz="1800" dirty="0"/>
              <a:t>_</a:t>
            </a:r>
            <a:r>
              <a:rPr lang="ko-KR" altLang="en-US" sz="1800" dirty="0"/>
              <a:t>값 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거짓일</a:t>
            </a:r>
            <a:r>
              <a:rPr lang="en-US" altLang="ko-KR" sz="1800" dirty="0"/>
              <a:t>_</a:t>
            </a:r>
            <a:r>
              <a:rPr lang="ko-KR" altLang="en-US" sz="1800" dirty="0"/>
              <a:t>때의</a:t>
            </a:r>
            <a:r>
              <a:rPr lang="en-US" altLang="ko-KR" sz="1800" dirty="0"/>
              <a:t>_</a:t>
            </a:r>
            <a:r>
              <a:rPr lang="ko-KR" altLang="en-US" sz="1800" dirty="0"/>
              <a:t>값</a:t>
            </a:r>
          </a:p>
          <a:p>
            <a:pPr lvl="1"/>
            <a:r>
              <a:rPr lang="ko-KR" altLang="en-US" sz="1800" dirty="0"/>
              <a:t>조건식</a:t>
            </a:r>
            <a:r>
              <a:rPr lang="en-US" altLang="ko-KR" sz="1800" dirty="0"/>
              <a:t>: </a:t>
            </a:r>
            <a:r>
              <a:rPr lang="ko-KR" altLang="en-US" sz="1800" dirty="0"/>
              <a:t>결과가 논리 값</a:t>
            </a:r>
          </a:p>
          <a:p>
            <a:endParaRPr lang="en-US" altLang="ko-KR" sz="1800" dirty="0"/>
          </a:p>
          <a:p>
            <a:r>
              <a:rPr lang="ko-KR" altLang="en-US" sz="1800" dirty="0"/>
              <a:t>사용 예</a:t>
            </a:r>
          </a:p>
          <a:p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2387807" y="3070513"/>
            <a:ext cx="7025764" cy="1754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30;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 = a == 30 ?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거짓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//if </a:t>
            </a:r>
            <a:r>
              <a:rPr lang="ko-KR" altLang="en-US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문으로 표현 가능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(a == 30) result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result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거짓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807" y="5183881"/>
            <a:ext cx="7025764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 = (10 % 2) == 0 ?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짝수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홀수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(result);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데이터 형식의 크기는 주로 바이트 단위 사용</a:t>
            </a:r>
          </a:p>
          <a:p>
            <a:r>
              <a:rPr lang="ko-KR" altLang="en-US" sz="1800" dirty="0"/>
              <a:t>더 작은 단위로 데이터를 가공해야 할 경우</a:t>
            </a:r>
            <a:endParaRPr lang="en-US" altLang="ko-KR" sz="1800" dirty="0"/>
          </a:p>
          <a:p>
            <a:pPr lvl="1"/>
            <a:r>
              <a:rPr lang="en-US" altLang="ko-KR" sz="1600" dirty="0"/>
              <a:t>1 </a:t>
            </a:r>
            <a:r>
              <a:rPr lang="ko-KR" altLang="en-US" sz="1600" dirty="0"/>
              <a:t>바이트 </a:t>
            </a:r>
            <a:r>
              <a:rPr lang="en-US" altLang="ko-KR" sz="1600" dirty="0"/>
              <a:t>= 8</a:t>
            </a:r>
            <a:r>
              <a:rPr lang="ko-KR" altLang="en-US" sz="1600" dirty="0"/>
              <a:t>비트</a:t>
            </a:r>
          </a:p>
          <a:p>
            <a:r>
              <a:rPr lang="ko-KR" altLang="en-US" sz="1800" dirty="0"/>
              <a:t>비트 연산자의 종류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16277"/>
              </p:ext>
            </p:extLst>
          </p:nvPr>
        </p:nvGraphicFramePr>
        <p:xfrm>
          <a:off x="1536915" y="2949806"/>
          <a:ext cx="3488924" cy="3089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059">
                  <a:extLst>
                    <a:ext uri="{9D8B030D-6E8A-4147-A177-3AD203B41FA5}">
                      <a16:colId xmlns:a16="http://schemas.microsoft.com/office/drawing/2014/main" val="2222017461"/>
                    </a:ext>
                  </a:extLst>
                </a:gridCol>
                <a:gridCol w="2216865">
                  <a:extLst>
                    <a:ext uri="{9D8B030D-6E8A-4147-A177-3AD203B41FA5}">
                      <a16:colId xmlns:a16="http://schemas.microsoft.com/office/drawing/2014/main" val="1882888662"/>
                    </a:ext>
                  </a:extLst>
                </a:gridCol>
              </a:tblGrid>
              <a:tr h="4362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연산자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이름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434887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&lt;&lt;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왼쪽 시프트 연산자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902832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&gt;&gt;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오른쪽 시프트 연산자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0324217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&amp;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논리곱</a:t>
                      </a:r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(and) </a:t>
                      </a:r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연산자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1965401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|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논리합</a:t>
                      </a:r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(or) </a:t>
                      </a:r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연산자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665555"/>
                  </a:ext>
                </a:extLst>
              </a:tr>
              <a:tr h="47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^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effectLst/>
                          <a:latin typeface="+mn-lt"/>
                        </a:rPr>
                        <a:t>베타적</a:t>
                      </a:r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 논리합</a:t>
                      </a:r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altLang="ko-KR" sz="1400" u="none" strike="noStrike" dirty="0" err="1">
                          <a:effectLst/>
                          <a:latin typeface="+mn-lt"/>
                        </a:rPr>
                        <a:t>xor</a:t>
                      </a:r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) </a:t>
                      </a:r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연산자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358744"/>
                  </a:ext>
                </a:extLst>
              </a:tr>
              <a:tr h="4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~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보수</a:t>
                      </a:r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not) </a:t>
                      </a:r>
                      <a:r>
                        <a:rPr lang="ko-KR" altLang="en-US" sz="1400" u="none" strike="noStrike" dirty="0">
                          <a:effectLst/>
                          <a:latin typeface="+mn-lt"/>
                        </a:rPr>
                        <a:t>연산자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5041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10D0F9A-E0CB-4854-B5F5-139444B7A888}"/>
              </a:ext>
            </a:extLst>
          </p:cNvPr>
          <p:cNvSpPr/>
          <p:nvPr/>
        </p:nvSpPr>
        <p:spPr>
          <a:xfrm>
            <a:off x="5724553" y="2512744"/>
            <a:ext cx="5549348" cy="28623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2;</a:t>
            </a:r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 &lt;&lt; 1);  </a:t>
            </a:r>
            <a:r>
              <a:rPr lang="en-US" altLang="ko-KR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*2</a:t>
            </a:r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 &gt;&gt; 1);  </a:t>
            </a:r>
            <a:r>
              <a:rPr lang="en-US" altLang="ko-KR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/2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0b00000011;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 = 0b00000101;</a:t>
            </a:r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(b | c);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//00000111 - 7</a:t>
            </a:r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(b &amp; c);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//00000001 - 1 </a:t>
            </a:r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(b ^ c);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//00000110 - 6</a:t>
            </a:r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(~b);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//11111100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4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시프트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비트를 왼쪽이나 오른쪽으로 이동  </a:t>
            </a:r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왼쪽 시프트 연산 </a:t>
            </a:r>
            <a:r>
              <a:rPr lang="en-US" altLang="ko-KR" sz="1800" dirty="0"/>
              <a:t>&lt;&lt;</a:t>
            </a:r>
          </a:p>
          <a:p>
            <a:pPr lvl="1"/>
            <a:r>
              <a:rPr lang="en-US" altLang="ko-KR" sz="1600" dirty="0"/>
              <a:t>*2 </a:t>
            </a:r>
            <a:r>
              <a:rPr lang="ko-KR" altLang="en-US" sz="1600" dirty="0"/>
              <a:t>의 결과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오른쪽 시프트 연산 </a:t>
            </a:r>
            <a:r>
              <a:rPr lang="en-US" altLang="ko-KR" sz="1800" dirty="0"/>
              <a:t>&gt;&gt;</a:t>
            </a:r>
            <a:endParaRPr lang="ko-KR" altLang="en-US" sz="1800" dirty="0"/>
          </a:p>
          <a:p>
            <a:pPr lvl="1"/>
            <a:r>
              <a:rPr lang="en-US" altLang="ko-KR" sz="1600" dirty="0"/>
              <a:t>/2 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결과</a:t>
            </a:r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4BC95D-B8C1-4380-8427-4F906706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95" y="2166618"/>
            <a:ext cx="4211515" cy="170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41EEB8-EEF7-4624-9306-2D4816B0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95" y="4103376"/>
            <a:ext cx="42592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32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333235"/>
            <a:ext cx="8555182" cy="36933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1;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Console.WriteLine(</a:t>
            </a:r>
            <a:r>
              <a:rPr lang="it-IT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"a      : {0:D5} (0x{0:X8})"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a);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Console.WriteLine(</a:t>
            </a:r>
            <a:r>
              <a:rPr lang="it-IT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"a &lt;&lt; 1 : {0:D5} (0x{0:X8})"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 &lt;&lt; 1);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Console.WriteLine(</a:t>
            </a:r>
            <a:r>
              <a:rPr lang="it-IT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"a &lt;&lt; 2 : {0:D5} (0x{0:X8})"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 &lt;&lt; 2);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Console.WriteLine(</a:t>
            </a:r>
            <a:r>
              <a:rPr lang="it-IT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"a &lt;&lt; 5 : {0:D5} (0x{0:X8})"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 &lt;&lt; 5);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255;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Console.WriteLine(</a:t>
            </a:r>
            <a:r>
              <a:rPr lang="fr-FR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"b      : {0:D5} (0x{0:X8})"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b);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Console.WriteLine(</a:t>
            </a:r>
            <a:r>
              <a:rPr lang="fr-FR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"b &gt;&gt; 1 : {0:D5} (0x{0:X8})"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 &gt;&gt; 1);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Console.WriteLine(</a:t>
            </a:r>
            <a:r>
              <a:rPr lang="fr-FR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"b &gt;&gt; 2 : {0:D5} (0x{0:X8})"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 &gt;&gt; 2);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Console.WriteLine(</a:t>
            </a:r>
            <a:r>
              <a:rPr lang="fr-FR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"b &gt;&gt; 5 : {0:D5} (0x{0:X8})"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b &gt;&gt; 5);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7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각 비트에 대해 수행하는 논리 연산</a:t>
            </a:r>
          </a:p>
          <a:p>
            <a:pPr lvl="1"/>
            <a:r>
              <a:rPr lang="en-US" altLang="ko-KR" sz="1600" dirty="0"/>
              <a:t>Bool </a:t>
            </a:r>
            <a:r>
              <a:rPr lang="ko-KR" altLang="en-US" sz="1600" dirty="0"/>
              <a:t>형식과 정수 계열 형식</a:t>
            </a:r>
          </a:p>
          <a:p>
            <a:pPr lvl="1"/>
            <a:r>
              <a:rPr lang="ko-KR" altLang="en-US" sz="1600" b="1" dirty="0"/>
              <a:t>각 비트에 대해 </a:t>
            </a:r>
            <a:r>
              <a:rPr lang="en-US" altLang="ko-KR" sz="1600" dirty="0"/>
              <a:t>1</a:t>
            </a:r>
            <a:r>
              <a:rPr lang="ko-KR" altLang="en-US" sz="1600" dirty="0"/>
              <a:t>은 </a:t>
            </a:r>
            <a:r>
              <a:rPr lang="en-US" altLang="ko-KR" sz="1600" dirty="0"/>
              <a:t>True, 0</a:t>
            </a:r>
            <a:r>
              <a:rPr lang="ko-KR" altLang="en-US" sz="1600" dirty="0"/>
              <a:t>은 </a:t>
            </a:r>
            <a:r>
              <a:rPr lang="en-US" altLang="ko-KR" sz="1600" dirty="0"/>
              <a:t>False</a:t>
            </a:r>
          </a:p>
          <a:p>
            <a:pPr lvl="1"/>
            <a:endParaRPr lang="en-US" altLang="ko-KR" sz="1400" dirty="0"/>
          </a:p>
          <a:p>
            <a:r>
              <a:rPr lang="ko-KR" altLang="en-US" sz="1600" b="1" dirty="0"/>
              <a:t>논리곱</a:t>
            </a:r>
            <a:r>
              <a:rPr lang="ko-KR" altLang="en-US" sz="1600" dirty="0"/>
              <a:t> 연산자 </a:t>
            </a:r>
            <a:r>
              <a:rPr lang="en-US" altLang="ko-KR" sz="1600" dirty="0"/>
              <a:t>&amp;      ( and, </a:t>
            </a:r>
            <a:r>
              <a:rPr lang="ko-KR" altLang="en-US" sz="1600" dirty="0"/>
              <a:t>모두 </a:t>
            </a:r>
            <a:r>
              <a:rPr lang="en-US" altLang="ko-KR" sz="1600" dirty="0"/>
              <a:t>1</a:t>
            </a:r>
            <a:r>
              <a:rPr lang="ko-KR" altLang="en-US" sz="1600" dirty="0"/>
              <a:t>이면 </a:t>
            </a:r>
            <a:r>
              <a:rPr lang="en-US" altLang="ko-KR" sz="1600" dirty="0"/>
              <a:t>1)</a:t>
            </a:r>
          </a:p>
          <a:p>
            <a:r>
              <a:rPr lang="ko-KR" altLang="en-US" sz="1600" b="1" dirty="0"/>
              <a:t>논리합</a:t>
            </a:r>
            <a:r>
              <a:rPr lang="ko-KR" altLang="en-US" sz="1600" dirty="0"/>
              <a:t> 연산자 </a:t>
            </a:r>
            <a:r>
              <a:rPr lang="en-US" altLang="ko-KR" sz="1600" dirty="0"/>
              <a:t>|       ( or, </a:t>
            </a:r>
            <a:r>
              <a:rPr lang="ko-KR" altLang="en-US" sz="1600" dirty="0"/>
              <a:t>하나라도 </a:t>
            </a:r>
            <a:r>
              <a:rPr lang="en-US" altLang="ko-KR" sz="1600" dirty="0"/>
              <a:t>1</a:t>
            </a:r>
            <a:r>
              <a:rPr lang="ko-KR" altLang="en-US" sz="1600" dirty="0"/>
              <a:t>이면 </a:t>
            </a:r>
            <a:r>
              <a:rPr lang="en-US" altLang="ko-KR" sz="1600" dirty="0"/>
              <a:t>1)</a:t>
            </a:r>
          </a:p>
          <a:p>
            <a:r>
              <a:rPr lang="ko-KR" altLang="en-US" sz="1600" b="1" dirty="0"/>
              <a:t>배타 논리합</a:t>
            </a:r>
            <a:r>
              <a:rPr lang="ko-KR" altLang="en-US" sz="1600" dirty="0"/>
              <a:t> 연산자 </a:t>
            </a:r>
            <a:r>
              <a:rPr lang="en-US" altLang="ko-KR" sz="1600" dirty="0"/>
              <a:t>^    ( </a:t>
            </a:r>
            <a:r>
              <a:rPr lang="en-US" altLang="ko-KR" sz="1600" dirty="0" err="1"/>
              <a:t>xor</a:t>
            </a:r>
            <a:r>
              <a:rPr lang="en-US" altLang="ko-KR" sz="1600" dirty="0"/>
              <a:t>,  </a:t>
            </a:r>
            <a:r>
              <a:rPr lang="ko-KR" altLang="en-US" sz="1600" dirty="0"/>
              <a:t>다르면 </a:t>
            </a:r>
            <a:r>
              <a:rPr lang="en-US" altLang="ko-KR" sz="1600" dirty="0"/>
              <a:t>1)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보수</a:t>
            </a:r>
            <a:r>
              <a:rPr lang="ko-KR" altLang="en-US" sz="1600" dirty="0"/>
              <a:t> 연산자 </a:t>
            </a:r>
            <a:r>
              <a:rPr lang="en-US" altLang="ko-KR" sz="1600" dirty="0"/>
              <a:t>~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 a = 255;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 result = ~a;  </a:t>
            </a:r>
            <a:r>
              <a:rPr lang="en-US" altLang="ko-KR" sz="1600" dirty="0">
                <a:solidFill>
                  <a:srgbClr val="008000"/>
                </a:solidFill>
              </a:rPr>
              <a:t>// -256</a:t>
            </a:r>
          </a:p>
          <a:p>
            <a:endParaRPr lang="en-US" altLang="ko-KR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72" y="2591316"/>
            <a:ext cx="16097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532" y="2589729"/>
            <a:ext cx="16049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31" y="2589729"/>
            <a:ext cx="16414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04" y="4679926"/>
            <a:ext cx="7204074" cy="148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9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199" y="1360530"/>
            <a:ext cx="8675255" cy="25853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9;  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0000 1001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10; 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0000 1010</a:t>
            </a:r>
          </a:p>
          <a:p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&amp;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{b}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&amp; b}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|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{b}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| b}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^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{b}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^ b}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 = 255;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"~{0} (0x{0:X8}) : {1} (0x{1:X8})"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c, ~c);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198" y="4303572"/>
            <a:ext cx="8675255" cy="17543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255;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Convert.ToString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(a));            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Convert.ToString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(a, 2));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Convert.ToString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(a, 2).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PadLeft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(16,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Convert.ToString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(a, 8));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Convert.ToString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(a, 16));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1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변수 또는 상수에 피연산자 데이터를 할당하는 기능</a:t>
            </a:r>
            <a:endParaRPr lang="en-US" altLang="ko-KR" sz="1800" dirty="0"/>
          </a:p>
          <a:p>
            <a:pPr lvl="1"/>
            <a:r>
              <a:rPr lang="ko-KR" altLang="en-US" sz="1600" dirty="0"/>
              <a:t>우측 식을 계산한 결과를 좌측 변수에 대입하는 연산을 수행한다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800" dirty="0"/>
              <a:t>할당 연산자의 종류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57" y="2171540"/>
            <a:ext cx="6350000" cy="384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41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393265"/>
            <a:ext cx="6538546" cy="4247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= 100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= 100}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+= 90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+= 90}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-= 80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-= 80}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*= 70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*= 70}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/= 60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/= 60}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%= 50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%= 50}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&amp;= 40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&amp;= 40}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|= 30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|= 30}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^= 20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^= 20}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&lt;&lt;= 10: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&lt;&lt;= 10}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&gt;&gt;= 1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 &gt;&gt;= 1}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b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nullable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형식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$"b ?? 10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{b ?? 10}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4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널 조건부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C# 6.0</a:t>
            </a:r>
            <a:r>
              <a:rPr lang="ko-KR" altLang="en-US" sz="1800" dirty="0">
                <a:latin typeface="Consolas" panose="020B0609020204030204" pitchFamily="49" charset="0"/>
              </a:rPr>
              <a:t>에서 도입</a:t>
            </a:r>
            <a:r>
              <a:rPr lang="en-US" altLang="ko-KR" sz="1800" dirty="0">
                <a:latin typeface="Consolas" panose="020B0609020204030204" pitchFamily="49" charset="0"/>
              </a:rPr>
              <a:t>, null </a:t>
            </a:r>
            <a:r>
              <a:rPr lang="ko-KR" altLang="en-US" sz="1800" dirty="0">
                <a:latin typeface="Consolas" panose="020B0609020204030204" pitchFamily="49" charset="0"/>
              </a:rPr>
              <a:t>검사하기가 편리해 짐</a:t>
            </a:r>
          </a:p>
          <a:p>
            <a:r>
              <a:rPr lang="ko-KR" altLang="en-US" sz="1800" dirty="0">
                <a:latin typeface="Consolas" panose="020B0609020204030204" pitchFamily="49" charset="0"/>
              </a:rPr>
              <a:t>객체의 멤버에 </a:t>
            </a:r>
            <a:r>
              <a:rPr lang="ko-KR" altLang="en-US" sz="1800" b="1" dirty="0">
                <a:latin typeface="Consolas" panose="020B0609020204030204" pitchFamily="49" charset="0"/>
              </a:rPr>
              <a:t>접근하기 전</a:t>
            </a:r>
            <a:r>
              <a:rPr lang="ko-KR" altLang="en-US" sz="1800" dirty="0">
                <a:latin typeface="Consolas" panose="020B0609020204030204" pitchFamily="49" charset="0"/>
              </a:rPr>
              <a:t>에 널인지 검사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객체 </a:t>
            </a:r>
            <a:r>
              <a:rPr lang="en-US" altLang="ko-KR" sz="1800" dirty="0">
                <a:latin typeface="Consolas" panose="020B0609020204030204" pitchFamily="49" charset="0"/>
              </a:rPr>
              <a:t>?. </a:t>
            </a:r>
            <a:r>
              <a:rPr lang="ko-KR" altLang="en-US" sz="1800" dirty="0" err="1">
                <a:latin typeface="Consolas" panose="020B0609020204030204" pitchFamily="49" charset="0"/>
              </a:rPr>
              <a:t>반환멤버</a:t>
            </a:r>
            <a:r>
              <a:rPr lang="ko-KR" altLang="en-US" sz="1800" dirty="0">
                <a:latin typeface="Consolas" panose="020B0609020204030204" pitchFamily="49" charset="0"/>
              </a:rPr>
              <a:t>  </a:t>
            </a: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객체 </a:t>
            </a:r>
            <a:r>
              <a:rPr lang="en-US" altLang="ko-KR" sz="1800" dirty="0">
                <a:latin typeface="Consolas" panose="020B0609020204030204" pitchFamily="49" charset="0"/>
              </a:rPr>
              <a:t>?[</a:t>
            </a:r>
            <a:r>
              <a:rPr lang="ko-KR" altLang="en-US" sz="1800" dirty="0">
                <a:latin typeface="Consolas" panose="020B0609020204030204" pitchFamily="49" charset="0"/>
              </a:rPr>
              <a:t>배열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ko-KR" altLang="en-US" sz="1800" dirty="0">
                <a:latin typeface="Consolas" panose="020B0609020204030204" pitchFamily="49" charset="0"/>
              </a:rPr>
              <a:t>컬렉션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  <a:r>
              <a:rPr lang="ko-KR" altLang="en-US" sz="1800" dirty="0">
                <a:latin typeface="Consolas" panose="020B0609020204030204" pitchFamily="49" charset="0"/>
              </a:rPr>
              <a:t>의 인덱스</a:t>
            </a:r>
            <a:r>
              <a:rPr lang="en-US" altLang="ko-KR" sz="1800" dirty="0">
                <a:latin typeface="Consolas" panose="020B0609020204030204" pitchFamily="49" charset="0"/>
              </a:rPr>
              <a:t>]</a:t>
            </a:r>
          </a:p>
          <a:p>
            <a:endParaRPr lang="en-US" altLang="ko-KR" sz="1800" dirty="0">
              <a:latin typeface="Consolas" panose="020B0609020204030204" pitchFamily="49" charset="0"/>
            </a:endParaRPr>
          </a:p>
          <a:p>
            <a:endParaRPr lang="en-US" altLang="ko-KR" sz="1800" dirty="0">
              <a:latin typeface="Consolas" panose="020B0609020204030204" pitchFamily="49" charset="0"/>
            </a:endParaRPr>
          </a:p>
          <a:p>
            <a:endParaRPr lang="en-US" altLang="ko-KR" sz="1800" dirty="0">
              <a:latin typeface="Consolas" panose="020B0609020204030204" pitchFamily="49" charset="0"/>
            </a:endParaRPr>
          </a:p>
          <a:p>
            <a:endParaRPr lang="en-US" altLang="ko-KR" sz="1800" dirty="0">
              <a:latin typeface="Consolas" panose="020B0609020204030204" pitchFamily="49" charset="0"/>
            </a:endParaRPr>
          </a:p>
          <a:p>
            <a:endParaRPr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89030" y="3257924"/>
            <a:ext cx="5159552" cy="25853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 a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a?.Add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야구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a?.Add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축구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$"Count :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a?.Count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{a?[0]}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{a?[1]}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9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C#</a:t>
            </a:r>
            <a:r>
              <a:rPr lang="ko-KR" altLang="en-US" sz="1600" dirty="0"/>
              <a:t>에서 제공하는 연산자 둘러보기</a:t>
            </a:r>
          </a:p>
          <a:p>
            <a:r>
              <a:rPr lang="ko-KR" altLang="en-US" sz="1600" dirty="0"/>
              <a:t>산술 연산자</a:t>
            </a:r>
          </a:p>
          <a:p>
            <a:r>
              <a:rPr lang="ko-KR" altLang="en-US" sz="1600" dirty="0"/>
              <a:t>증가 연산자와 감소 연산자</a:t>
            </a:r>
          </a:p>
          <a:p>
            <a:r>
              <a:rPr lang="ko-KR" altLang="en-US" sz="1600" dirty="0"/>
              <a:t>문자열 결합 연산자</a:t>
            </a:r>
          </a:p>
          <a:p>
            <a:r>
              <a:rPr lang="ko-KR" altLang="en-US" sz="1600" dirty="0"/>
              <a:t>관계 연산자</a:t>
            </a:r>
          </a:p>
          <a:p>
            <a:r>
              <a:rPr lang="ko-KR" altLang="en-US" sz="1600" dirty="0"/>
              <a:t>논리 연산자</a:t>
            </a:r>
          </a:p>
          <a:p>
            <a:r>
              <a:rPr lang="ko-KR" altLang="en-US" sz="1600" dirty="0"/>
              <a:t>조건 연산자</a:t>
            </a:r>
          </a:p>
          <a:p>
            <a:r>
              <a:rPr lang="ko-KR" altLang="en-US" sz="1600" dirty="0"/>
              <a:t>널 조건부 연산자</a:t>
            </a:r>
          </a:p>
          <a:p>
            <a:r>
              <a:rPr lang="ko-KR" altLang="en-US" sz="1600" dirty="0"/>
              <a:t>비트 연산자</a:t>
            </a:r>
          </a:p>
          <a:p>
            <a:r>
              <a:rPr lang="ko-KR" altLang="en-US" sz="1600" dirty="0"/>
              <a:t>할당 연산자</a:t>
            </a:r>
          </a:p>
          <a:p>
            <a:r>
              <a:rPr lang="en-US" altLang="ko-KR" sz="1600" dirty="0"/>
              <a:t>Null </a:t>
            </a:r>
            <a:r>
              <a:rPr lang="ko-KR" altLang="en-US" sz="1600" dirty="0"/>
              <a:t>병합 연산자</a:t>
            </a:r>
          </a:p>
          <a:p>
            <a:r>
              <a:rPr lang="ko-KR" altLang="en-US" sz="1600" dirty="0"/>
              <a:t>연산자의 우선 순위</a:t>
            </a:r>
          </a:p>
        </p:txBody>
      </p:sp>
    </p:spTree>
    <p:extLst>
      <p:ext uri="{BB962C8B-B14F-4D97-AF65-F5344CB8AC3E}">
        <p14:creationId xmlns:p14="http://schemas.microsoft.com/office/powerpoint/2010/main" val="2272544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Null </a:t>
            </a:r>
            <a:r>
              <a:rPr lang="ko-KR" altLang="en-US" dirty="0"/>
              <a:t>병합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Null </a:t>
            </a:r>
            <a:r>
              <a:rPr lang="ko-KR" altLang="en-US" sz="1800" dirty="0"/>
              <a:t>병합 연산자 </a:t>
            </a:r>
            <a:r>
              <a:rPr lang="en-US" altLang="ko-KR" sz="1800" b="1" dirty="0"/>
              <a:t>??</a:t>
            </a:r>
            <a:endParaRPr lang="en-US" altLang="ko-KR" sz="1800" dirty="0"/>
          </a:p>
          <a:p>
            <a:r>
              <a:rPr lang="ko-KR" altLang="en-US" sz="1800" dirty="0"/>
              <a:t>필요한 변수</a:t>
            </a:r>
            <a:r>
              <a:rPr lang="en-US" altLang="ko-KR" sz="1800" dirty="0"/>
              <a:t>/</a:t>
            </a:r>
            <a:r>
              <a:rPr lang="ko-KR" altLang="en-US" sz="1800" dirty="0"/>
              <a:t>객체의 </a:t>
            </a:r>
            <a:r>
              <a:rPr lang="en-US" altLang="ko-KR" sz="1800" b="1" dirty="0"/>
              <a:t>null </a:t>
            </a:r>
            <a:r>
              <a:rPr lang="ko-KR" altLang="en-US" sz="1800" b="1" dirty="0"/>
              <a:t>검사를 간결하게</a:t>
            </a:r>
            <a:r>
              <a:rPr lang="ko-KR" altLang="en-US" sz="1800" dirty="0"/>
              <a:t> 만들어주는 역할</a:t>
            </a:r>
          </a:p>
          <a:p>
            <a:r>
              <a:rPr lang="ko-KR" altLang="en-US" sz="1800" dirty="0"/>
              <a:t>형식</a:t>
            </a:r>
            <a:r>
              <a:rPr lang="en-US" altLang="ko-KR" sz="1800" dirty="0"/>
              <a:t>: OP1 ?? OP2</a:t>
            </a:r>
          </a:p>
          <a:p>
            <a:pPr lvl="1"/>
            <a:r>
              <a:rPr lang="en-US" altLang="ko-KR" sz="1800" dirty="0"/>
              <a:t>OP1</a:t>
            </a:r>
            <a:r>
              <a:rPr lang="ko-KR" altLang="en-US" sz="1800" dirty="0"/>
              <a:t>이 </a:t>
            </a:r>
            <a:r>
              <a:rPr lang="en-US" altLang="ko-KR" sz="1800" dirty="0"/>
              <a:t>Null</a:t>
            </a:r>
            <a:r>
              <a:rPr lang="ko-KR" altLang="en-US" sz="1800" dirty="0"/>
              <a:t>인지 여부에 따라 값 결정</a:t>
            </a:r>
            <a:r>
              <a:rPr lang="en-US" altLang="ko-KR" sz="1800" dirty="0"/>
              <a:t>. Null</a:t>
            </a:r>
            <a:r>
              <a:rPr lang="ko-KR" altLang="en-US" sz="1800" dirty="0"/>
              <a:t>이 아니면 그대로</a:t>
            </a:r>
            <a:r>
              <a:rPr lang="en-US" altLang="ko-KR" sz="1800" dirty="0"/>
              <a:t>, </a:t>
            </a:r>
            <a:r>
              <a:rPr lang="ko-KR" altLang="en-US" sz="1800" dirty="0"/>
              <a:t>널이면 </a:t>
            </a:r>
            <a:r>
              <a:rPr lang="en-US" altLang="ko-KR" sz="1800" dirty="0"/>
              <a:t>OP2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>
          <a:xfrm>
            <a:off x="1099127" y="3240340"/>
            <a:ext cx="6853381" cy="25853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??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8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379141"/>
            <a:ext cx="9220200" cy="3416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??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"Default"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"Specific"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??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"Default"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?? 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이므로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</a:t>
            </a:r>
          </a:p>
          <a:p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99;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?? 0}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 아니므로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99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038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연산자 우선순위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어떤 연산자가 먼저인지 표현</a:t>
            </a:r>
            <a:endParaRPr lang="en-US" altLang="ko-KR" sz="1800" dirty="0"/>
          </a:p>
          <a:p>
            <a:r>
              <a:rPr lang="ko-KR" altLang="en-US" sz="1600" dirty="0"/>
              <a:t>주로 </a:t>
            </a:r>
            <a:r>
              <a:rPr lang="ko-KR" altLang="en-US" sz="1600" dirty="0" err="1"/>
              <a:t>단항</a:t>
            </a:r>
            <a:r>
              <a:rPr lang="ko-KR" altLang="en-US" sz="1600" dirty="0"/>
              <a:t> 연산자가 우선</a:t>
            </a:r>
            <a:endParaRPr lang="en-US" altLang="ko-KR" sz="1600" dirty="0"/>
          </a:p>
          <a:p>
            <a:r>
              <a:rPr lang="ko-KR" altLang="en-US" sz="1600" dirty="0"/>
              <a:t>할당 연산은</a:t>
            </a:r>
            <a:r>
              <a:rPr lang="en-US" altLang="ko-KR" sz="1600" dirty="0"/>
              <a:t> </a:t>
            </a:r>
            <a:r>
              <a:rPr lang="ko-KR" altLang="en-US" sz="1600" dirty="0"/>
              <a:t> 뒤에 진행</a:t>
            </a:r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결합성</a:t>
            </a:r>
            <a:r>
              <a:rPr lang="en-US" altLang="ko-KR" sz="1800" dirty="0"/>
              <a:t>( </a:t>
            </a:r>
            <a:r>
              <a:rPr lang="ko-KR" altLang="en-US" sz="1800" dirty="0"/>
              <a:t>연산 순서 </a:t>
            </a:r>
            <a:r>
              <a:rPr lang="en-US" altLang="ko-KR" sz="1800" dirty="0"/>
              <a:t>)</a:t>
            </a:r>
          </a:p>
          <a:p>
            <a:r>
              <a:rPr lang="ko-KR" altLang="en-US" sz="1600" dirty="0"/>
              <a:t>주로 왼쪽부터 연산</a:t>
            </a:r>
            <a:endParaRPr lang="en-US" altLang="ko-KR" sz="1600" dirty="0"/>
          </a:p>
          <a:p>
            <a:r>
              <a:rPr lang="ko-KR" altLang="en-US" sz="1600" dirty="0"/>
              <a:t>할당연산은 오른쪽을 먼저 연산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442" y="1205344"/>
            <a:ext cx="6906358" cy="532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67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최댓값 최솟값</a:t>
            </a:r>
          </a:p>
          <a:p>
            <a:pPr lvl="1"/>
            <a:r>
              <a:rPr lang="en-US" altLang="ko-KR" sz="1600" dirty="0" err="1"/>
              <a:t>MaxValue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MinValue</a:t>
            </a:r>
            <a:endParaRPr lang="en-US" altLang="ko-KR" sz="1600" dirty="0"/>
          </a:p>
          <a:p>
            <a:endParaRPr lang="en-US" altLang="ko-KR" sz="1800" dirty="0"/>
          </a:p>
          <a:p>
            <a:r>
              <a:rPr lang="ko-KR" altLang="en-US" sz="1800" dirty="0"/>
              <a:t>정수 연산 주의 사항</a:t>
            </a:r>
          </a:p>
          <a:p>
            <a:pPr lvl="1"/>
            <a:r>
              <a:rPr lang="ko-KR" altLang="en-US" sz="1600" dirty="0"/>
              <a:t>정수 연산 결과는 정수</a:t>
            </a:r>
            <a:r>
              <a:rPr lang="en-US" altLang="ko-KR" sz="1600" dirty="0"/>
              <a:t>, 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10/4</a:t>
            </a:r>
            <a:r>
              <a:rPr lang="ko-KR" altLang="en-US" sz="1600" dirty="0"/>
              <a:t>는 </a:t>
            </a:r>
            <a:r>
              <a:rPr lang="en-US" altLang="ko-KR" sz="1600" dirty="0"/>
              <a:t>2.5</a:t>
            </a:r>
            <a:r>
              <a:rPr lang="ko-KR" altLang="en-US" sz="1600" dirty="0"/>
              <a:t>가 아니라 </a:t>
            </a:r>
            <a:r>
              <a:rPr lang="en-US" altLang="ko-KR" sz="1600" dirty="0"/>
              <a:t>2</a:t>
            </a:r>
          </a:p>
          <a:p>
            <a:pPr lvl="1"/>
            <a:r>
              <a:rPr lang="ko-KR" altLang="en-US" sz="1600" dirty="0"/>
              <a:t>나머지 연산자의 부호는 왼쪽 </a:t>
            </a:r>
            <a:r>
              <a:rPr lang="ko-KR" altLang="en-US" sz="1600" dirty="0" err="1"/>
              <a:t>피연산자의</a:t>
            </a:r>
            <a:r>
              <a:rPr lang="ko-KR" altLang="en-US" sz="1600" dirty="0"/>
              <a:t> 부호를 따름</a:t>
            </a:r>
          </a:p>
          <a:p>
            <a:endParaRPr lang="en-US" altLang="ko-KR" sz="1800" dirty="0"/>
          </a:p>
          <a:p>
            <a:r>
              <a:rPr lang="ko-KR" altLang="en-US" sz="1800" dirty="0"/>
              <a:t>실수 연산 주의 사항</a:t>
            </a:r>
          </a:p>
          <a:p>
            <a:pPr lvl="1"/>
            <a:r>
              <a:rPr lang="ko-KR" altLang="en-US" sz="1600" dirty="0"/>
              <a:t>연산자</a:t>
            </a:r>
            <a:r>
              <a:rPr lang="en-US" altLang="ko-KR" sz="1600" dirty="0"/>
              <a:t>(+, -, *, /)</a:t>
            </a:r>
            <a:r>
              <a:rPr lang="ko-KR" altLang="en-US" sz="1600" dirty="0"/>
              <a:t>로 사칙연산</a:t>
            </a:r>
            <a:r>
              <a:rPr lang="en-US" altLang="ko-KR" sz="1600" dirty="0"/>
              <a:t>,</a:t>
            </a:r>
          </a:p>
          <a:p>
            <a:pPr lvl="1"/>
            <a:r>
              <a:rPr lang="en-US" altLang="ko-KR" sz="1600" dirty="0"/>
              <a:t>%(</a:t>
            </a:r>
            <a:r>
              <a:rPr lang="ko-KR" altLang="en-US" sz="1600" dirty="0"/>
              <a:t>나머지 연산자</a:t>
            </a:r>
            <a:r>
              <a:rPr lang="en-US" altLang="ko-KR" sz="1600" dirty="0"/>
              <a:t>) : </a:t>
            </a:r>
            <a:r>
              <a:rPr lang="ko-KR" altLang="en-US" sz="1600" dirty="0"/>
              <a:t>사용은 가능하나 결과 예측이 어려워 </a:t>
            </a:r>
            <a:r>
              <a:rPr lang="ko-KR" altLang="en-US" sz="1600" dirty="0" err="1"/>
              <a:t>비추천</a:t>
            </a:r>
            <a:r>
              <a:rPr lang="ko-KR" altLang="en-US" sz="1600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381873" y="2610303"/>
            <a:ext cx="3971925" cy="13234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10, b = 4;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(10/4);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(-4 % 3);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(-4 % -3);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81872" y="1402626"/>
            <a:ext cx="3971925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.MaxValue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.MaxValue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4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문자</a:t>
            </a:r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바이트 유니코드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알파벳뿐만</a:t>
            </a:r>
            <a:r>
              <a:rPr lang="ko-KR" altLang="en-US" sz="1600" dirty="0"/>
              <a:t> 아니라 모든 문자 표현 가능</a:t>
            </a:r>
          </a:p>
          <a:p>
            <a:pPr lvl="1"/>
            <a:r>
              <a:rPr lang="ko-KR" altLang="en-US" sz="1600" dirty="0"/>
              <a:t>이스케이프 문자</a:t>
            </a:r>
          </a:p>
          <a:p>
            <a:endParaRPr lang="ko-KR" altLang="en-US" sz="1800" dirty="0"/>
          </a:p>
          <a:p>
            <a:r>
              <a:rPr lang="ko-KR" altLang="en-US" sz="1800" dirty="0"/>
              <a:t>문자 덧셈 연산</a:t>
            </a:r>
          </a:p>
          <a:p>
            <a:pPr lvl="1"/>
            <a:r>
              <a:rPr lang="ko-KR" altLang="en-US" sz="1600" dirty="0"/>
              <a:t>문자열은 </a:t>
            </a:r>
            <a:r>
              <a:rPr lang="en-US" altLang="ko-KR" sz="1600" dirty="0"/>
              <a:t>+ </a:t>
            </a:r>
            <a:r>
              <a:rPr lang="ko-KR" altLang="en-US" sz="1600" dirty="0"/>
              <a:t>연산자로 연결 가능</a:t>
            </a:r>
            <a:r>
              <a:rPr lang="en-US" altLang="ko-KR" sz="1600" dirty="0"/>
              <a:t>, </a:t>
            </a:r>
            <a:r>
              <a:rPr lang="ko-KR" altLang="en-US" sz="1600" dirty="0"/>
              <a:t>문자는 불가능</a:t>
            </a:r>
          </a:p>
          <a:p>
            <a:endParaRPr lang="en-US" altLang="ko-KR" sz="1800" dirty="0"/>
          </a:p>
          <a:p>
            <a:r>
              <a:rPr lang="ko-KR" altLang="en-US" sz="1800" dirty="0"/>
              <a:t>문자 </a:t>
            </a:r>
            <a:r>
              <a:rPr lang="ko-KR" altLang="en-US" sz="1800" dirty="0" err="1"/>
              <a:t>자료형과</a:t>
            </a:r>
            <a:r>
              <a:rPr lang="ko-KR" altLang="en-US" sz="1800" dirty="0"/>
              <a:t> 연산자</a:t>
            </a:r>
          </a:p>
          <a:p>
            <a:pPr lvl="1"/>
            <a:r>
              <a:rPr lang="ko-KR" altLang="en-US" sz="1600" dirty="0"/>
              <a:t>문자 </a:t>
            </a:r>
            <a:r>
              <a:rPr lang="ko-KR" altLang="en-US" sz="1600" dirty="0" err="1"/>
              <a:t>자료형은</a:t>
            </a:r>
            <a:r>
              <a:rPr lang="ko-KR" altLang="en-US" sz="1600" dirty="0"/>
              <a:t> 문자열 </a:t>
            </a:r>
            <a:r>
              <a:rPr lang="ko-KR" altLang="en-US" sz="1600" dirty="0" err="1"/>
              <a:t>자료형보다</a:t>
            </a:r>
            <a:r>
              <a:rPr lang="ko-KR" altLang="en-US" sz="1600" dirty="0"/>
              <a:t> 정수에 가까움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연산가능</a:t>
            </a:r>
            <a:r>
              <a:rPr lang="en-US" altLang="ko-KR" sz="1600" dirty="0"/>
              <a:t>)</a:t>
            </a:r>
          </a:p>
          <a:p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7266039" y="2982958"/>
            <a:ext cx="4087761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(52 + 273);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"52"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+ 273);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(52 +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"273"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"52"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"273"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66038" y="1579695"/>
            <a:ext cx="4087762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한국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\t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아카데미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한국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\n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아카데미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"\"\"\""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7266038" y="4653142"/>
            <a:ext cx="4087762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+ 10);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'B'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3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/>
              <a:t>sizeof</a:t>
            </a:r>
            <a:r>
              <a:rPr lang="en-US" altLang="ko-KR" sz="1800" dirty="0"/>
              <a:t> </a:t>
            </a:r>
            <a:r>
              <a:rPr lang="ko-KR" altLang="en-US" sz="1800" dirty="0"/>
              <a:t>연산자와 </a:t>
            </a:r>
            <a:r>
              <a:rPr lang="en-US" altLang="ko-KR" sz="1800" dirty="0"/>
              <a:t>char </a:t>
            </a:r>
            <a:r>
              <a:rPr lang="ko-KR" altLang="en-US" sz="1800" dirty="0" err="1"/>
              <a:t>자료형의</a:t>
            </a:r>
            <a:r>
              <a:rPr lang="ko-KR" altLang="en-US" sz="1800" dirty="0"/>
              <a:t> 크기</a:t>
            </a:r>
            <a:endParaRPr lang="ko-KR" altLang="en-US" sz="1600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바이트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  <a:p>
            <a:r>
              <a:rPr lang="en-US" altLang="ko-KR" sz="1800" dirty="0" err="1"/>
              <a:t>sizeof</a:t>
            </a:r>
            <a:r>
              <a:rPr lang="en-US" altLang="ko-KR" sz="1800" dirty="0"/>
              <a:t> </a:t>
            </a:r>
            <a:r>
              <a:rPr lang="ko-KR" altLang="en-US" sz="1800" dirty="0"/>
              <a:t>연산자와 </a:t>
            </a:r>
            <a:r>
              <a:rPr lang="en-US" altLang="ko-KR" sz="1800" dirty="0"/>
              <a:t>string </a:t>
            </a:r>
            <a:r>
              <a:rPr lang="ko-KR" altLang="en-US" sz="1800" dirty="0" err="1"/>
              <a:t>자료형</a:t>
            </a:r>
            <a:endParaRPr lang="ko-KR" altLang="en-US" sz="1600" dirty="0"/>
          </a:p>
          <a:p>
            <a:pPr lvl="1"/>
            <a:r>
              <a:rPr lang="en-US" altLang="ko-KR" sz="1600" dirty="0"/>
              <a:t>string </a:t>
            </a:r>
            <a:r>
              <a:rPr lang="ko-KR" altLang="en-US" sz="1600" dirty="0" err="1"/>
              <a:t>자료형은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 </a:t>
            </a:r>
            <a:r>
              <a:rPr lang="ko-KR" altLang="en-US" sz="1600" dirty="0"/>
              <a:t>연산자로 </a:t>
            </a:r>
            <a:r>
              <a:rPr lang="ko-KR" altLang="en-US" sz="1600" dirty="0" err="1"/>
              <a:t>자료형의</a:t>
            </a:r>
            <a:r>
              <a:rPr lang="ko-KR" altLang="en-US" sz="1600" dirty="0"/>
              <a:t> 크기를 구할 수 없음</a:t>
            </a:r>
          </a:p>
          <a:p>
            <a:pPr lvl="1"/>
            <a:r>
              <a:rPr lang="en-US" altLang="ko-KR" sz="1600" dirty="0"/>
              <a:t>string </a:t>
            </a:r>
            <a:r>
              <a:rPr lang="ko-KR" altLang="en-US" sz="1600" dirty="0" err="1"/>
              <a:t>자료형만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struct</a:t>
            </a:r>
            <a:r>
              <a:rPr lang="ko-KR" altLang="en-US" sz="1600" dirty="0"/>
              <a:t>로 시작하지 않고 </a:t>
            </a:r>
            <a:r>
              <a:rPr lang="en-US" altLang="ko-KR" sz="1600" dirty="0"/>
              <a:t>class</a:t>
            </a:r>
            <a:r>
              <a:rPr lang="ko-KR" altLang="en-US" sz="1600" dirty="0"/>
              <a:t>로 시작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L</a:t>
            </a:r>
            <a:endParaRPr lang="en-US" altLang="ko-KR" sz="1600" dirty="0"/>
          </a:p>
          <a:p>
            <a:pPr lvl="1"/>
            <a:r>
              <a:rPr lang="ko-KR" altLang="en-US" sz="1600" dirty="0"/>
              <a:t>폰트에 따라 </a:t>
            </a:r>
            <a:r>
              <a:rPr lang="en-US" altLang="ko-KR" sz="1600" dirty="0"/>
              <a:t>1</a:t>
            </a:r>
            <a:r>
              <a:rPr lang="ko-KR" altLang="en-US" sz="1600" dirty="0"/>
              <a:t>과 소문자 </a:t>
            </a:r>
            <a:r>
              <a:rPr lang="en-US" altLang="ko-KR" sz="1600" dirty="0"/>
              <a:t>l </a:t>
            </a:r>
            <a:r>
              <a:rPr lang="ko-KR" altLang="en-US" sz="1600" dirty="0"/>
              <a:t>혼동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dirty="0"/>
              <a:t>코드 작성 시 </a:t>
            </a:r>
            <a:r>
              <a:rPr lang="en-US" altLang="ko-KR" sz="1600" dirty="0"/>
              <a:t>long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나타내는 대문자 </a:t>
            </a:r>
            <a:r>
              <a:rPr lang="en-US" altLang="ko-KR" sz="1600" dirty="0"/>
              <a:t>L </a:t>
            </a:r>
            <a:r>
              <a:rPr lang="ko-KR" altLang="en-US" sz="1600" dirty="0"/>
              <a:t>사용</a:t>
            </a:r>
          </a:p>
          <a:p>
            <a:endParaRPr lang="ko-KR" altLang="en-US" sz="1600" dirty="0"/>
          </a:p>
          <a:p>
            <a:pPr lvl="1"/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996722" y="1457097"/>
            <a:ext cx="5357078" cy="13234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"char: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"int: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"long: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"float: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"double: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90587" y="4009646"/>
            <a:ext cx="5663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("string: " +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(string));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96723" y="5532008"/>
            <a:ext cx="5357077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(123456 + 65432l);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(123456 + 65432L);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87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4E60-45C6-4A9C-A709-2D871F002C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FE513-8CA0-4959-B6E6-B8BCCDB9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아래</a:t>
            </a:r>
            <a:r>
              <a:rPr lang="en-US" altLang="ko-KR" sz="1800" dirty="0"/>
              <a:t> </a:t>
            </a:r>
            <a:r>
              <a:rPr lang="ko-KR" altLang="en-US" sz="1800" dirty="0"/>
              <a:t>문장을 연산자로</a:t>
            </a:r>
            <a:r>
              <a:rPr lang="en-US" altLang="ko-KR" sz="1800" dirty="0"/>
              <a:t> </a:t>
            </a:r>
            <a:r>
              <a:rPr lang="ko-KR" altLang="en-US" sz="1800" dirty="0"/>
              <a:t>줄여 표현하세요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int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Level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0; Level 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Level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+ 1;   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Level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+= 1;  // Level++;</a:t>
            </a:r>
          </a:p>
          <a:p>
            <a:r>
              <a:rPr lang="ko-KR" altLang="en-US" sz="1800" dirty="0"/>
              <a:t>정수형 변수 </a:t>
            </a:r>
            <a:r>
              <a:rPr lang="en-US" altLang="ko-KR" sz="1800" dirty="0"/>
              <a:t>a </a:t>
            </a:r>
            <a:r>
              <a:rPr lang="ko-KR" altLang="en-US" sz="1800" dirty="0"/>
              <a:t>가 </a:t>
            </a:r>
            <a:r>
              <a:rPr lang="en-US" altLang="ko-KR" sz="1800" dirty="0"/>
              <a:t>3</a:t>
            </a:r>
            <a:r>
              <a:rPr lang="ko-KR" altLang="en-US" sz="1800" dirty="0"/>
              <a:t>보다 크고 </a:t>
            </a:r>
            <a:r>
              <a:rPr lang="en-US" altLang="ko-KR" sz="1800" dirty="0"/>
              <a:t>9</a:t>
            </a:r>
            <a:r>
              <a:rPr lang="ko-KR" altLang="en-US" sz="1800" dirty="0"/>
              <a:t>보다 작거나 </a:t>
            </a:r>
            <a:r>
              <a:rPr lang="ko-KR" altLang="en-US" sz="1800" dirty="0" err="1"/>
              <a:t>같은지</a:t>
            </a:r>
            <a:r>
              <a:rPr lang="en-US" altLang="ko-KR" sz="1800" dirty="0"/>
              <a:t> </a:t>
            </a:r>
            <a:r>
              <a:rPr lang="ko-KR" altLang="en-US" sz="1800" dirty="0"/>
              <a:t> 출력하세요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 a = 5; 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 a&gt; 3 &amp;&amp; a&lt;= 9 );</a:t>
            </a:r>
          </a:p>
          <a:p>
            <a:r>
              <a:rPr lang="ko-KR" altLang="en-US" sz="1800" dirty="0"/>
              <a:t>정수형 변수 </a:t>
            </a:r>
            <a:r>
              <a:rPr lang="en-US" altLang="ko-KR" sz="1800" dirty="0"/>
              <a:t>n </a:t>
            </a:r>
            <a:r>
              <a:rPr lang="ko-KR" altLang="en-US" sz="1800" dirty="0"/>
              <a:t>이 짝수인지를 판별하기 위한 식을 연산자로 나타내세요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 n = 5; 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 n % 2 == 0 );</a:t>
            </a:r>
          </a:p>
          <a:p>
            <a:r>
              <a:rPr lang="ko-KR" altLang="en-US" sz="1800" dirty="0"/>
              <a:t>다음 중 연산자를 우선순위가 높은 순서대로 나열하세요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=    &amp;&amp;    *     +     ++</a:t>
            </a:r>
          </a:p>
          <a:p>
            <a:r>
              <a:rPr lang="ko-KR" altLang="en-US" sz="1800" dirty="0"/>
              <a:t>자료형</a:t>
            </a:r>
            <a:r>
              <a:rPr lang="en-US" altLang="ko-KR" sz="1800" dirty="0"/>
              <a:t> char</a:t>
            </a:r>
            <a:r>
              <a:rPr lang="ko-KR" altLang="en-US" sz="1800" dirty="0"/>
              <a:t> 의 바이트 크기를 출력하세요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(char));</a:t>
            </a:r>
          </a:p>
          <a:p>
            <a:r>
              <a:rPr lang="ko-KR" altLang="en-US" sz="1800" dirty="0"/>
              <a:t>다음 연산의 결과는</a:t>
            </a:r>
            <a:r>
              <a:rPr lang="en-US" altLang="ko-KR" sz="1800" dirty="0"/>
              <a:t>?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int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a = 10;  a %=3;  a++;  a &gt;&gt;= 1; </a:t>
            </a:r>
            <a:r>
              <a:rPr lang="en-US" altLang="ko-KR" sz="1600" dirty="0" err="1">
                <a:latin typeface="Consolas" panose="020B0609020204030204" pitchFamily="49" charset="0"/>
              </a:rPr>
              <a:t>Console.WriteLine</a:t>
            </a:r>
            <a:r>
              <a:rPr lang="en-US" altLang="ko-KR" sz="1600" dirty="0">
                <a:latin typeface="Consolas" panose="020B0609020204030204" pitchFamily="49" charset="0"/>
              </a:rPr>
              <a:t>( a </a:t>
            </a:r>
            <a:r>
              <a:rPr lang="en-US" altLang="ko-KR" sz="1600">
                <a:latin typeface="Consolas" panose="020B0609020204030204" pitchFamily="49" charset="0"/>
              </a:rPr>
              <a:t>);   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//1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3121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숫자 사칙 연산하기</a:t>
            </a:r>
            <a:r>
              <a:rPr lang="en-US" altLang="ko-KR" sz="1800" dirty="0"/>
              <a:t>, </a:t>
            </a:r>
            <a:r>
              <a:rPr lang="ko-KR" altLang="en-US" sz="1800" dirty="0"/>
              <a:t>대소 비교</a:t>
            </a:r>
            <a:r>
              <a:rPr lang="en-US" altLang="ko-KR" sz="1800" dirty="0"/>
              <a:t>, </a:t>
            </a:r>
            <a:r>
              <a:rPr lang="ko-KR" altLang="en-US" sz="1800" dirty="0"/>
              <a:t>범위 나타내기</a:t>
            </a:r>
            <a:r>
              <a:rPr lang="en-US" altLang="ko-KR" sz="1800" dirty="0"/>
              <a:t>, n </a:t>
            </a:r>
            <a:r>
              <a:rPr lang="ko-KR" altLang="en-US" sz="1800" dirty="0"/>
              <a:t>의 배수</a:t>
            </a:r>
            <a:r>
              <a:rPr lang="en-US" altLang="ko-KR" sz="1800" dirty="0"/>
              <a:t>, </a:t>
            </a:r>
            <a:r>
              <a:rPr lang="ko-KR" altLang="en-US" sz="1800" dirty="0"/>
              <a:t>양수</a:t>
            </a:r>
            <a:r>
              <a:rPr lang="en-US" altLang="ko-KR" sz="1800" dirty="0"/>
              <a:t>,</a:t>
            </a:r>
            <a:r>
              <a:rPr lang="ko-KR" altLang="en-US" sz="1800" dirty="0"/>
              <a:t>음수 판별</a:t>
            </a:r>
            <a:r>
              <a:rPr lang="en-US" altLang="ko-KR" sz="1800" dirty="0"/>
              <a:t>, </a:t>
            </a:r>
            <a:r>
              <a:rPr lang="ko-KR" altLang="en-US" sz="1800" dirty="0"/>
              <a:t>홀수 짝수 판별</a:t>
            </a:r>
            <a:endParaRPr lang="en-US" altLang="ko-KR" sz="1800" dirty="0"/>
          </a:p>
          <a:p>
            <a:r>
              <a:rPr lang="ko-KR" altLang="en-US" sz="1800" dirty="0"/>
              <a:t>두개의 정수 타입 변수의 사칙연산 결과를 출력하는 코드를 작성하세요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위 코드를 실수형식으로 변경해 보세요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출력 결과는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1084066" y="3188488"/>
            <a:ext cx="8103220" cy="25853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(a++);  	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//1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(++a);  	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//3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(3 / 2);   	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//1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(9 ^ 3);   	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//10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 + 2 * 3 / 2 &lt;&lt; 1);   	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//8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21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논리연산자와 컴파일러 최적화</a:t>
            </a:r>
            <a:endParaRPr lang="en-US" altLang="ko-KR" sz="1800" dirty="0"/>
          </a:p>
          <a:p>
            <a:pPr lvl="1"/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여러가지 자료의 연산</a:t>
            </a:r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Nullable </a:t>
            </a:r>
            <a:r>
              <a:rPr lang="ko-KR" altLang="en-US" sz="1800" dirty="0"/>
              <a:t>연산자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143058" y="5335749"/>
            <a:ext cx="8030437" cy="369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c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(c ?? 10);	   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//10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3059" y="1737853"/>
            <a:ext cx="8030437" cy="9233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0; 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 &gt; 0 || ++b &gt; 1)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(b);    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3058" y="3424641"/>
            <a:ext cx="8030437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"good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"day"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Console.WriteLine</a:t>
            </a:r>
            <a:r>
              <a:rPr lang="en-US" altLang="ko-KR" dirty="0">
                <a:latin typeface="Consolas" panose="020B0609020204030204" pitchFamily="49" charset="0"/>
              </a:rPr>
              <a:t>("Level: " + 100);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Console.WriteLine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Console.WriteLine</a:t>
            </a:r>
            <a:r>
              <a:rPr lang="en-US" altLang="ko-KR" dirty="0">
                <a:latin typeface="Consolas" panose="020B0609020204030204" pitchFamily="49" charset="0"/>
              </a:rPr>
              <a:t>('0' + 1);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5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C#</a:t>
            </a:r>
            <a:r>
              <a:rPr lang="ko-KR" altLang="en-US" sz="1600" dirty="0"/>
              <a:t>에서는 데이터나 변수를 처리하기위해 다양한 연산자를 제공한다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할당 연산자 </a:t>
            </a:r>
            <a:r>
              <a:rPr lang="en-US" altLang="ko-KR" sz="1600" dirty="0"/>
              <a:t>	</a:t>
            </a:r>
            <a:r>
              <a:rPr lang="en-US" altLang="ko-KR" sz="1600" b="1" dirty="0">
                <a:latin typeface="Consolas" panose="020B0609020204030204" pitchFamily="49" charset="0"/>
              </a:rPr>
              <a:t>=</a:t>
            </a:r>
            <a:r>
              <a:rPr lang="en-US" altLang="ko-KR" sz="1600" dirty="0"/>
              <a:t>     </a:t>
            </a:r>
            <a:r>
              <a:rPr lang="en-US" altLang="ko-KR" sz="1400" dirty="0">
                <a:solidFill>
                  <a:srgbClr val="006600"/>
                </a:solidFill>
              </a:rPr>
              <a:t>//</a:t>
            </a:r>
            <a:r>
              <a:rPr lang="ko-KR" altLang="en-US" sz="1400" dirty="0">
                <a:solidFill>
                  <a:srgbClr val="006600"/>
                </a:solidFill>
              </a:rPr>
              <a:t>오른쪽</a:t>
            </a:r>
            <a:r>
              <a:rPr lang="en-US" altLang="ko-KR" sz="1400" dirty="0">
                <a:solidFill>
                  <a:srgbClr val="006600"/>
                </a:solidFill>
              </a:rPr>
              <a:t> </a:t>
            </a:r>
            <a:r>
              <a:rPr lang="ko-KR" altLang="en-US" sz="1400" dirty="0">
                <a:solidFill>
                  <a:srgbClr val="006600"/>
                </a:solidFill>
              </a:rPr>
              <a:t>값을 왼쪽 변수에 할당</a:t>
            </a:r>
            <a:r>
              <a:rPr lang="en-US" altLang="ko-KR" sz="1400" dirty="0">
                <a:solidFill>
                  <a:srgbClr val="006600"/>
                </a:solidFill>
              </a:rPr>
              <a:t>(</a:t>
            </a:r>
            <a:r>
              <a:rPr lang="ko-KR" altLang="en-US" sz="1400" dirty="0">
                <a:solidFill>
                  <a:srgbClr val="006600"/>
                </a:solidFill>
              </a:rPr>
              <a:t>대입</a:t>
            </a:r>
            <a:r>
              <a:rPr lang="en-US" altLang="ko-KR" sz="1400" dirty="0">
                <a:solidFill>
                  <a:srgbClr val="006600"/>
                </a:solidFill>
              </a:rPr>
              <a:t>)</a:t>
            </a:r>
          </a:p>
          <a:p>
            <a:r>
              <a:rPr lang="ko-KR" altLang="en-US" sz="1600" dirty="0"/>
              <a:t>산술 연산자 </a:t>
            </a:r>
            <a:r>
              <a:rPr lang="en-US" altLang="ko-KR" sz="1600" dirty="0"/>
              <a:t>	</a:t>
            </a:r>
            <a:r>
              <a:rPr lang="en-US" altLang="ko-KR" sz="1600" b="1" dirty="0">
                <a:latin typeface="Consolas" panose="020B0609020204030204" pitchFamily="49" charset="0"/>
              </a:rPr>
              <a:t>+  -  *  /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6600"/>
                </a:solidFill>
              </a:rPr>
              <a:t>나누기</a:t>
            </a:r>
            <a:r>
              <a:rPr lang="en-US" altLang="ko-KR" sz="1400" dirty="0">
                <a:solidFill>
                  <a:srgbClr val="006600"/>
                </a:solidFill>
              </a:rPr>
              <a:t>)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latin typeface="Consolas" panose="020B0609020204030204" pitchFamily="49" charset="0"/>
              </a:rPr>
              <a:t>% </a:t>
            </a:r>
            <a:r>
              <a:rPr lang="en-US" altLang="ko-KR" sz="1600" dirty="0"/>
              <a:t>(</a:t>
            </a:r>
            <a:r>
              <a:rPr lang="ko-KR" altLang="en-US" sz="1400" dirty="0">
                <a:solidFill>
                  <a:srgbClr val="006600"/>
                </a:solidFill>
              </a:rPr>
              <a:t>나머지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증감 연산자 </a:t>
            </a:r>
            <a:r>
              <a:rPr lang="en-US" altLang="ko-KR" sz="1600" dirty="0"/>
              <a:t>	</a:t>
            </a:r>
            <a:r>
              <a:rPr lang="en-US" altLang="ko-KR" sz="1600" b="1" dirty="0">
                <a:latin typeface="Consolas" panose="020B0609020204030204" pitchFamily="49" charset="0"/>
              </a:rPr>
              <a:t>++  --</a:t>
            </a:r>
          </a:p>
          <a:p>
            <a:r>
              <a:rPr lang="ko-KR" altLang="en-US" sz="1600" dirty="0"/>
              <a:t>비교 연산자 </a:t>
            </a:r>
            <a:r>
              <a:rPr lang="en-US" altLang="ko-KR" sz="1600" dirty="0"/>
              <a:t>	</a:t>
            </a:r>
            <a:r>
              <a:rPr lang="en-US" altLang="ko-KR" sz="1600" b="1" dirty="0">
                <a:latin typeface="Consolas" panose="020B0609020204030204" pitchFamily="49" charset="0"/>
              </a:rPr>
              <a:t>&gt;=  &lt;=  &lt;  &gt;   == </a:t>
            </a:r>
            <a:r>
              <a:rPr lang="en-US" altLang="ko-KR" sz="1600" dirty="0"/>
              <a:t>(</a:t>
            </a:r>
            <a:r>
              <a:rPr lang="ko-KR" altLang="en-US" sz="1400" dirty="0">
                <a:solidFill>
                  <a:srgbClr val="006600"/>
                </a:solidFill>
              </a:rPr>
              <a:t>같다</a:t>
            </a:r>
            <a:r>
              <a:rPr lang="en-US" altLang="ko-KR" sz="1600" dirty="0"/>
              <a:t>)  </a:t>
            </a:r>
            <a:r>
              <a:rPr lang="en-US" altLang="ko-KR" sz="1600" b="1" dirty="0">
                <a:latin typeface="Consolas" panose="020B0609020204030204" pitchFamily="49" charset="0"/>
              </a:rPr>
              <a:t>!=</a:t>
            </a:r>
            <a:r>
              <a:rPr lang="en-US" altLang="ko-KR" sz="1600" dirty="0"/>
              <a:t> (</a:t>
            </a:r>
            <a:r>
              <a:rPr lang="ko-KR" altLang="en-US" sz="1400" dirty="0">
                <a:solidFill>
                  <a:srgbClr val="006600"/>
                </a:solidFill>
              </a:rPr>
              <a:t>다르다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논리 연산자 </a:t>
            </a:r>
            <a:r>
              <a:rPr lang="en-US" altLang="ko-KR" sz="1600" dirty="0"/>
              <a:t>	</a:t>
            </a:r>
            <a:r>
              <a:rPr lang="en-US" altLang="ko-KR" sz="1600" b="1" dirty="0">
                <a:latin typeface="Consolas" panose="020B0609020204030204" pitchFamily="49" charset="0"/>
              </a:rPr>
              <a:t>&amp;&amp;  ||  !</a:t>
            </a:r>
          </a:p>
          <a:p>
            <a:r>
              <a:rPr lang="ko-KR" altLang="en-US" sz="1600" dirty="0"/>
              <a:t>비트 연산자 </a:t>
            </a:r>
            <a:r>
              <a:rPr lang="en-US" altLang="ko-KR" sz="1600" dirty="0"/>
              <a:t>	</a:t>
            </a:r>
            <a:r>
              <a:rPr lang="en-US" altLang="ko-KR" sz="1600" b="1" dirty="0">
                <a:latin typeface="Consolas" panose="020B0609020204030204" pitchFamily="49" charset="0"/>
              </a:rPr>
              <a:t>&amp;</a:t>
            </a:r>
            <a:r>
              <a:rPr lang="en-US" altLang="ko-KR" sz="1600" dirty="0"/>
              <a:t> (</a:t>
            </a:r>
            <a:r>
              <a:rPr lang="en-US" altLang="ko-KR" sz="1400" dirty="0">
                <a:solidFill>
                  <a:srgbClr val="006600"/>
                </a:solidFill>
              </a:rPr>
              <a:t>and</a:t>
            </a:r>
            <a:r>
              <a:rPr lang="en-US" altLang="ko-KR" sz="1600" dirty="0"/>
              <a:t>)   </a:t>
            </a:r>
            <a:r>
              <a:rPr lang="en-US" altLang="ko-KR" sz="1600" b="1" dirty="0">
                <a:latin typeface="Consolas" panose="020B0609020204030204" pitchFamily="49" charset="0"/>
              </a:rPr>
              <a:t>|</a:t>
            </a:r>
            <a:r>
              <a:rPr lang="en-US" altLang="ko-KR" sz="1600" dirty="0"/>
              <a:t> (</a:t>
            </a:r>
            <a:r>
              <a:rPr lang="en-US" altLang="ko-KR" sz="1400" dirty="0">
                <a:solidFill>
                  <a:srgbClr val="006600"/>
                </a:solidFill>
              </a:rPr>
              <a:t>or</a:t>
            </a:r>
            <a:r>
              <a:rPr lang="en-US" altLang="ko-KR" sz="1600" dirty="0"/>
              <a:t>)  </a:t>
            </a:r>
            <a:r>
              <a:rPr lang="en-US" altLang="ko-KR" sz="1600" b="1" dirty="0">
                <a:latin typeface="Consolas" panose="020B0609020204030204" pitchFamily="49" charset="0"/>
              </a:rPr>
              <a:t>^</a:t>
            </a:r>
            <a:r>
              <a:rPr lang="en-US" altLang="ko-KR" sz="1600" dirty="0"/>
              <a:t> (</a:t>
            </a:r>
            <a:r>
              <a:rPr lang="en-US" altLang="ko-KR" sz="1400" dirty="0" err="1">
                <a:solidFill>
                  <a:srgbClr val="006600"/>
                </a:solidFill>
              </a:rPr>
              <a:t>xor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시프트</a:t>
            </a:r>
            <a:r>
              <a:rPr lang="en-US" altLang="ko-KR" sz="1600" dirty="0"/>
              <a:t> </a:t>
            </a:r>
            <a:r>
              <a:rPr lang="ko-KR" altLang="en-US" sz="1600" dirty="0"/>
              <a:t>연산자 </a:t>
            </a:r>
            <a:r>
              <a:rPr lang="en-US" altLang="ko-KR" sz="1600" dirty="0"/>
              <a:t>	</a:t>
            </a:r>
            <a:r>
              <a:rPr lang="en-US" altLang="ko-KR" sz="1600" b="1" dirty="0">
                <a:latin typeface="Consolas" panose="020B0609020204030204" pitchFamily="49" charset="0"/>
              </a:rPr>
              <a:t>&lt;&lt;  &gt;&gt;     </a:t>
            </a:r>
            <a:r>
              <a:rPr lang="en-US" altLang="ko-KR" sz="1400" dirty="0">
                <a:solidFill>
                  <a:srgbClr val="006600"/>
                </a:solidFill>
              </a:rPr>
              <a:t>//</a:t>
            </a:r>
            <a:r>
              <a:rPr lang="ko-KR" altLang="en-US" sz="1400" dirty="0">
                <a:solidFill>
                  <a:srgbClr val="006600"/>
                </a:solidFill>
              </a:rPr>
              <a:t>비트 연산</a:t>
            </a:r>
            <a:endParaRPr lang="en-US" altLang="ko-KR" sz="1400" b="1" dirty="0">
              <a:latin typeface="Consolas" panose="020B0609020204030204" pitchFamily="49" charset="0"/>
            </a:endParaRPr>
          </a:p>
          <a:p>
            <a:r>
              <a:rPr lang="ko-KR" altLang="en-US" sz="1600" dirty="0"/>
              <a:t>조건 연산자 </a:t>
            </a:r>
            <a:r>
              <a:rPr lang="en-US" altLang="ko-KR" sz="1600" dirty="0"/>
              <a:t>	</a:t>
            </a:r>
            <a:r>
              <a:rPr lang="en-US" altLang="ko-KR" sz="1600" b="1" dirty="0">
                <a:latin typeface="Consolas" panose="020B0609020204030204" pitchFamily="49" charset="0"/>
              </a:rPr>
              <a:t>?  ??</a:t>
            </a:r>
          </a:p>
          <a:p>
            <a:endParaRPr lang="en-US" altLang="ko-KR" sz="1600" dirty="0"/>
          </a:p>
          <a:p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우선순위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있다</a:t>
            </a:r>
            <a:r>
              <a:rPr lang="en-US" altLang="ko-KR" sz="1600" dirty="0"/>
              <a:t>.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실행 순서</a:t>
            </a:r>
            <a:r>
              <a:rPr lang="ko-KR" altLang="en-US" sz="1600" dirty="0"/>
              <a:t>가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주로 오른쪽에서 왼쪽</a:t>
            </a:r>
            <a:r>
              <a:rPr lang="en-US" altLang="ko-KR" sz="1600" dirty="0"/>
              <a:t>, = </a:t>
            </a:r>
            <a:r>
              <a:rPr lang="ko-KR" altLang="en-US" sz="1600" dirty="0"/>
              <a:t>는 반대로</a:t>
            </a:r>
            <a:r>
              <a:rPr lang="en-US" altLang="ko-KR" sz="1600" dirty="0"/>
              <a:t>)</a:t>
            </a:r>
          </a:p>
          <a:p>
            <a:r>
              <a:rPr lang="ko-KR" altLang="en-US" sz="1600" b="1" dirty="0"/>
              <a:t>형의 변환 </a:t>
            </a:r>
            <a:r>
              <a:rPr lang="en-US" altLang="ko-KR" sz="1600" dirty="0"/>
              <a:t>–</a:t>
            </a:r>
            <a:r>
              <a:rPr lang="ko-KR" altLang="en-US" sz="1600" dirty="0"/>
              <a:t>연산을 하면 크기가 큰 </a:t>
            </a:r>
            <a:r>
              <a:rPr lang="ko-KR" altLang="en-US" sz="1600" dirty="0" err="1"/>
              <a:t>자료형으로</a:t>
            </a:r>
            <a:r>
              <a:rPr lang="ko-KR" altLang="en-US" sz="1600" dirty="0"/>
              <a:t> 변경된다</a:t>
            </a:r>
            <a:r>
              <a:rPr lang="en-US" altLang="ko-KR" sz="1600" dirty="0"/>
              <a:t>.     Ex)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a; double b; double c = </a:t>
            </a:r>
            <a:r>
              <a:rPr lang="en-US" altLang="ko-KR" sz="1600" dirty="0" err="1"/>
              <a:t>a+b</a:t>
            </a:r>
            <a:r>
              <a:rPr lang="en-US" altLang="ko-KR" sz="1600" dirty="0"/>
              <a:t>; 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951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에서 제공하는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연산자들 중 대부분은 각각 특정 형식에 대해 사용 가능 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연산자의 사용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09452" y="5592391"/>
            <a:ext cx="7766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result = 3 + 4;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왼쪽 문장에서 연산자는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할당연산자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덧셈연산자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24" y="1769343"/>
            <a:ext cx="6014984" cy="326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8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‘</a:t>
            </a:r>
            <a:r>
              <a:rPr lang="ko-KR" altLang="en-US" sz="1800" dirty="0"/>
              <a:t>수치 형식</a:t>
            </a:r>
            <a:r>
              <a:rPr lang="en-US" altLang="ko-KR" sz="1800" dirty="0"/>
              <a:t>’</a:t>
            </a:r>
            <a:r>
              <a:rPr lang="ko-KR" altLang="en-US" sz="1800" dirty="0"/>
              <a:t>의 데이터를 다루는 연산자</a:t>
            </a:r>
          </a:p>
          <a:p>
            <a:pPr lvl="1"/>
            <a:r>
              <a:rPr lang="ko-KR" altLang="en-US" sz="1800" dirty="0"/>
              <a:t>정수 형식과 부동 소수점 형식</a:t>
            </a:r>
            <a:r>
              <a:rPr lang="en-US" altLang="ko-KR" sz="1800" dirty="0"/>
              <a:t>, decimal </a:t>
            </a:r>
            <a:r>
              <a:rPr lang="ko-KR" altLang="en-US" sz="1800" dirty="0"/>
              <a:t>형식</a:t>
            </a:r>
          </a:p>
          <a:p>
            <a:r>
              <a:rPr lang="ko-KR" altLang="en-US" sz="1800" dirty="0"/>
              <a:t>산술 연산자의 종류와 기능</a:t>
            </a:r>
            <a:endParaRPr lang="en-US" altLang="ko-KR" sz="1800" dirty="0"/>
          </a:p>
          <a:p>
            <a:pPr lvl="1"/>
            <a:r>
              <a:rPr lang="en-US" altLang="ko-KR" sz="1600" dirty="0"/>
              <a:t>+</a:t>
            </a:r>
          </a:p>
          <a:p>
            <a:pPr lvl="1"/>
            <a:r>
              <a:rPr lang="en-US" altLang="ko-KR" sz="1600" dirty="0"/>
              <a:t>-</a:t>
            </a:r>
          </a:p>
          <a:p>
            <a:pPr lvl="1"/>
            <a:r>
              <a:rPr lang="en-US" altLang="ko-KR" sz="1600" dirty="0"/>
              <a:t>/</a:t>
            </a:r>
          </a:p>
          <a:p>
            <a:pPr lvl="1"/>
            <a:r>
              <a:rPr lang="en-US" altLang="ko-KR" sz="1600" dirty="0"/>
              <a:t>*</a:t>
            </a:r>
          </a:p>
          <a:p>
            <a:pPr lvl="1"/>
            <a:r>
              <a:rPr lang="en-US" altLang="ko-KR" sz="1600" dirty="0"/>
              <a:t>% (</a:t>
            </a:r>
            <a:r>
              <a:rPr lang="ko-KR" altLang="en-US" sz="1600" dirty="0"/>
              <a:t>나머지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800" dirty="0"/>
          </a:p>
          <a:p>
            <a:r>
              <a:rPr lang="ko-KR" altLang="en-US" sz="1800" dirty="0"/>
              <a:t>두 개의 </a:t>
            </a:r>
            <a:r>
              <a:rPr lang="ko-KR" altLang="en-US" sz="1800" b="1" dirty="0" err="1"/>
              <a:t>피연산자</a:t>
            </a:r>
            <a:r>
              <a:rPr lang="ko-KR" altLang="en-US" sz="1800" dirty="0"/>
              <a:t> 필요 </a:t>
            </a:r>
            <a:r>
              <a:rPr lang="en-US" altLang="ko-KR" sz="1800" dirty="0"/>
              <a:t>:</a:t>
            </a:r>
            <a:r>
              <a:rPr lang="ko-KR" altLang="en-US" sz="1800" dirty="0"/>
              <a:t> 이</a:t>
            </a:r>
            <a:r>
              <a:rPr lang="ko-KR" altLang="en-US" sz="1800" b="1" dirty="0"/>
              <a:t>항</a:t>
            </a:r>
            <a:r>
              <a:rPr lang="ko-KR" altLang="en-US" sz="1800" dirty="0"/>
              <a:t> 연산자</a:t>
            </a:r>
          </a:p>
          <a:p>
            <a:pPr lvl="1"/>
            <a:r>
              <a:rPr lang="en-US" altLang="ko-KR" sz="1800" dirty="0"/>
              <a:t>1 + 2</a:t>
            </a:r>
            <a:r>
              <a:rPr lang="en-US" altLang="ko-KR" sz="1600" dirty="0"/>
              <a:t>       </a:t>
            </a:r>
          </a:p>
          <a:p>
            <a:pPr lvl="1"/>
            <a:r>
              <a:rPr lang="en-US" altLang="ko-KR" sz="1600" dirty="0"/>
              <a:t>1(</a:t>
            </a:r>
            <a:r>
              <a:rPr lang="ko-KR" altLang="en-US" sz="1600" dirty="0" err="1"/>
              <a:t>피연산자</a:t>
            </a:r>
            <a:r>
              <a:rPr lang="en-US" altLang="ko-KR" sz="1600" dirty="0"/>
              <a:t>)  +(</a:t>
            </a:r>
            <a:r>
              <a:rPr lang="ko-KR" altLang="en-US" sz="1600" dirty="0"/>
              <a:t>연산자</a:t>
            </a:r>
            <a:r>
              <a:rPr lang="en-US" altLang="ko-KR" sz="1600" dirty="0"/>
              <a:t>)  2(</a:t>
            </a:r>
            <a:r>
              <a:rPr lang="ko-KR" altLang="en-US" sz="1600" dirty="0" err="1"/>
              <a:t>피연산자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 err="1"/>
              <a:t>단항</a:t>
            </a:r>
            <a:r>
              <a:rPr lang="en-US" altLang="ko-KR" sz="1600" dirty="0"/>
              <a:t>, </a:t>
            </a:r>
            <a:r>
              <a:rPr lang="ko-KR" altLang="en-US" sz="1600" dirty="0"/>
              <a:t>이항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삼항</a:t>
            </a:r>
            <a:endParaRPr lang="ko-KR" altLang="en-US" sz="1400" dirty="0"/>
          </a:p>
          <a:p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45726" y="2314864"/>
            <a:ext cx="5708074" cy="32932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111 + 222;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 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결과는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a - 100;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$"b 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{b}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 = b * 10;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$"c 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{c}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 = c / 6.3;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$"d 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{d}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$"22 / 7 =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{22 / 7}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{22 % 7}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4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증가 연산자와 감소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증가 연산자 </a:t>
            </a:r>
            <a:r>
              <a:rPr lang="en-US" altLang="ko-KR" sz="1800" dirty="0"/>
              <a:t>++</a:t>
            </a:r>
          </a:p>
          <a:p>
            <a:pPr lvl="1"/>
            <a:r>
              <a:rPr lang="ko-KR" altLang="en-US" dirty="0" err="1"/>
              <a:t>피연산자의</a:t>
            </a:r>
            <a:r>
              <a:rPr lang="ko-KR" altLang="en-US" dirty="0"/>
              <a:t> 값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</a:p>
          <a:p>
            <a:r>
              <a:rPr lang="ko-KR" altLang="en-US" sz="1800" dirty="0"/>
              <a:t>감소 연산자 </a:t>
            </a:r>
            <a:r>
              <a:rPr lang="en-US" altLang="ko-KR" sz="1800" dirty="0"/>
              <a:t>--</a:t>
            </a:r>
          </a:p>
          <a:p>
            <a:pPr lvl="1"/>
            <a:r>
              <a:rPr lang="ko-KR" altLang="en-US" dirty="0" err="1"/>
              <a:t>피연산자의</a:t>
            </a:r>
            <a:r>
              <a:rPr lang="ko-KR" altLang="en-US" dirty="0"/>
              <a:t> 값 </a:t>
            </a:r>
            <a:r>
              <a:rPr lang="en-US" altLang="ko-KR" dirty="0"/>
              <a:t>1 </a:t>
            </a:r>
            <a:r>
              <a:rPr lang="ko-KR" altLang="en-US" dirty="0"/>
              <a:t>감소</a:t>
            </a:r>
            <a:endParaRPr lang="en-US" altLang="ko-KR" dirty="0"/>
          </a:p>
          <a:p>
            <a:pPr lvl="1"/>
            <a:endParaRPr lang="ko-KR" altLang="en-US" sz="1800" dirty="0"/>
          </a:p>
          <a:p>
            <a:r>
              <a:rPr lang="ko-KR" altLang="en-US" sz="1800" dirty="0"/>
              <a:t>연산자의 위치에 따라 연산 방식이 다르다</a:t>
            </a:r>
            <a:r>
              <a:rPr lang="en-US" altLang="ko-KR" sz="1800" dirty="0"/>
              <a:t>. ***</a:t>
            </a:r>
            <a:endParaRPr lang="ko-KR" altLang="en-US" sz="1800" dirty="0"/>
          </a:p>
          <a:p>
            <a:pPr lvl="1"/>
            <a:r>
              <a:rPr lang="ko-KR" altLang="en-US" sz="1800" b="1" dirty="0"/>
              <a:t>전위 증감</a:t>
            </a:r>
            <a:r>
              <a:rPr lang="ko-KR" altLang="en-US" sz="1800" dirty="0"/>
              <a:t> 연산자</a:t>
            </a:r>
          </a:p>
          <a:p>
            <a:pPr lvl="2"/>
            <a:r>
              <a:rPr lang="ko-KR" altLang="en-US" dirty="0"/>
              <a:t>변수의 값을 변경한 후 해당 구문 실행</a:t>
            </a:r>
          </a:p>
          <a:p>
            <a:pPr lvl="1"/>
            <a:r>
              <a:rPr lang="ko-KR" altLang="en-US" sz="1800" b="1" dirty="0"/>
              <a:t>후위 증감 </a:t>
            </a:r>
            <a:r>
              <a:rPr lang="ko-KR" altLang="en-US" sz="1800" dirty="0"/>
              <a:t>연산자</a:t>
            </a:r>
          </a:p>
          <a:p>
            <a:pPr lvl="2"/>
            <a:r>
              <a:rPr lang="ko-KR" altLang="en-US" dirty="0"/>
              <a:t>해당 구문을 실행한 후 변수의 값 변경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77337" y="3257132"/>
            <a:ext cx="4330078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10;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(++a); 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결과는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(a++);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(--a);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(a--);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77337" y="1531978"/>
            <a:ext cx="4330078" cy="12003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a + 1;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++a;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a++;</a:t>
            </a:r>
          </a:p>
        </p:txBody>
      </p:sp>
    </p:spTree>
    <p:extLst>
      <p:ext uri="{BB962C8B-B14F-4D97-AF65-F5344CB8AC3E}">
        <p14:creationId xmlns:p14="http://schemas.microsoft.com/office/powerpoint/2010/main" val="31464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결합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+ </a:t>
            </a:r>
            <a:r>
              <a:rPr lang="ko-KR" altLang="en-US" sz="1800" dirty="0"/>
              <a:t>연산자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1209675" y="1976735"/>
            <a:ext cx="7601816" cy="9233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 = 123 + 456; 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산술 연산자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result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"123"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"456"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문자열 결합 연산자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9675" y="3360049"/>
            <a:ext cx="7601816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result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"World!"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(result);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"123"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+ 456);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</a:t>
            </a:r>
            <a:r>
              <a:rPr lang="ko-KR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결과는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(123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"456"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'0'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'1’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3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두 </a:t>
            </a:r>
            <a:r>
              <a:rPr lang="ko-KR" altLang="en-US" sz="1800" dirty="0" err="1"/>
              <a:t>피연산자</a:t>
            </a:r>
            <a:r>
              <a:rPr lang="ko-KR" altLang="en-US" sz="1800" dirty="0"/>
              <a:t> 사이의 관계 확인</a:t>
            </a:r>
          </a:p>
          <a:p>
            <a:pPr lvl="1"/>
            <a:r>
              <a:rPr lang="ko-KR" altLang="en-US" sz="1800" dirty="0"/>
              <a:t>결과는 논리 형식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00FF"/>
                </a:solidFill>
              </a:rPr>
              <a:t>bool</a:t>
            </a:r>
            <a:r>
              <a:rPr lang="en-US" altLang="ko-KR" sz="1800" dirty="0"/>
              <a:t>) </a:t>
            </a:r>
            <a:r>
              <a:rPr lang="ko-KR" altLang="en-US" sz="1800" dirty="0"/>
              <a:t>이</a:t>
            </a:r>
            <a:r>
              <a:rPr lang="en-US" altLang="ko-KR" sz="1800" dirty="0"/>
              <a:t> </a:t>
            </a:r>
            <a:r>
              <a:rPr lang="ko-KR" altLang="en-US" sz="1800" dirty="0"/>
              <a:t>된다</a:t>
            </a:r>
            <a:r>
              <a:rPr lang="en-US" altLang="ko-KR" sz="1800" dirty="0"/>
              <a:t>. (</a:t>
            </a:r>
            <a:r>
              <a:rPr lang="ko-KR" altLang="en-US" sz="1800" dirty="0"/>
              <a:t>참 또는 거짓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r>
              <a:rPr lang="ko-KR" altLang="en-US" sz="1800" dirty="0"/>
              <a:t>관계 연산자의 종류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4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684" y="2134892"/>
            <a:ext cx="7928216" cy="308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060A52-0D70-4885-A8AA-B6BD36C6CF96}"/>
              </a:ext>
            </a:extLst>
          </p:cNvPr>
          <p:cNvSpPr/>
          <p:nvPr/>
        </p:nvSpPr>
        <p:spPr>
          <a:xfrm>
            <a:off x="1138844" y="5317722"/>
            <a:ext cx="6050232" cy="923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10;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Console.WriteLine( a &gt;= 10 );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a == 1 );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3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참과 거짓을 </a:t>
            </a:r>
            <a:r>
              <a:rPr lang="ko-KR" altLang="en-US" sz="1800" dirty="0" err="1"/>
              <a:t>피연산자로</a:t>
            </a:r>
            <a:r>
              <a:rPr lang="ko-KR" altLang="en-US" sz="1800" dirty="0"/>
              <a:t> 사용</a:t>
            </a:r>
          </a:p>
          <a:p>
            <a:r>
              <a:rPr lang="en-US" altLang="ko-KR" sz="1800" dirty="0"/>
              <a:t>C#</a:t>
            </a:r>
            <a:r>
              <a:rPr lang="ko-KR" altLang="en-US" sz="1800" dirty="0"/>
              <a:t>의 논리 연산자</a:t>
            </a:r>
          </a:p>
          <a:p>
            <a:pPr lvl="1"/>
            <a:r>
              <a:rPr lang="ko-KR" altLang="en-US" sz="1800" dirty="0"/>
              <a:t>논리곱 연산자 </a:t>
            </a:r>
            <a:r>
              <a:rPr lang="en-US" altLang="ko-KR" sz="1800" dirty="0">
                <a:latin typeface="Consolas" panose="020B0609020204030204" pitchFamily="49" charset="0"/>
              </a:rPr>
              <a:t>( &amp;&amp; : AND )</a:t>
            </a:r>
          </a:p>
          <a:p>
            <a:pPr lvl="1"/>
            <a:r>
              <a:rPr lang="ko-KR" altLang="en-US" sz="1800" dirty="0"/>
              <a:t>논리합 연산자 </a:t>
            </a:r>
            <a:r>
              <a:rPr lang="en-US" altLang="ko-KR" sz="1800" dirty="0">
                <a:latin typeface="Consolas" panose="020B0609020204030204" pitchFamily="49" charset="0"/>
              </a:rPr>
              <a:t>( || : OR )</a:t>
            </a:r>
          </a:p>
          <a:p>
            <a:pPr lvl="1"/>
            <a:r>
              <a:rPr lang="ko-KR" altLang="en-US" sz="1800" dirty="0"/>
              <a:t>부정 연산자 </a:t>
            </a:r>
            <a:r>
              <a:rPr lang="en-US" altLang="ko-KR" sz="1800" dirty="0">
                <a:latin typeface="Consolas" panose="020B0609020204030204" pitchFamily="49" charset="0"/>
              </a:rPr>
              <a:t>( ! : NOT 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600" dirty="0"/>
          </a:p>
          <a:p>
            <a:r>
              <a:rPr lang="ko-KR" altLang="en-US" sz="1600" dirty="0"/>
              <a:t>분기문과 반복문에 자주 사용</a:t>
            </a:r>
          </a:p>
          <a:p>
            <a:r>
              <a:rPr lang="ko-KR" altLang="en-US" sz="1600" dirty="0"/>
              <a:t>주의</a:t>
            </a:r>
            <a:r>
              <a:rPr lang="en-US" altLang="ko-KR" sz="1600" dirty="0"/>
              <a:t>) </a:t>
            </a:r>
            <a:r>
              <a:rPr lang="ko-KR" altLang="en-US" sz="1600" dirty="0"/>
              <a:t>논리합의 경우 </a:t>
            </a:r>
            <a:r>
              <a:rPr lang="en-US" altLang="ko-KR" sz="1600" dirty="0"/>
              <a:t>true </a:t>
            </a:r>
            <a:r>
              <a:rPr lang="ko-KR" altLang="en-US" sz="1600" dirty="0"/>
              <a:t>가 나오면 이후 연산은 생략</a:t>
            </a:r>
            <a:r>
              <a:rPr lang="en-US" altLang="ko-KR" sz="1600" dirty="0"/>
              <a:t>.</a:t>
            </a:r>
            <a:endParaRPr lang="en-US" altLang="ko-KR" sz="1800" dirty="0"/>
          </a:p>
          <a:p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69217"/>
              </p:ext>
            </p:extLst>
          </p:nvPr>
        </p:nvGraphicFramePr>
        <p:xfrm>
          <a:off x="5710380" y="1338641"/>
          <a:ext cx="5643420" cy="2992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855">
                  <a:extLst>
                    <a:ext uri="{9D8B030D-6E8A-4147-A177-3AD203B41FA5}">
                      <a16:colId xmlns:a16="http://schemas.microsoft.com/office/drawing/2014/main" val="516355743"/>
                    </a:ext>
                  </a:extLst>
                </a:gridCol>
                <a:gridCol w="1410855">
                  <a:extLst>
                    <a:ext uri="{9D8B030D-6E8A-4147-A177-3AD203B41FA5}">
                      <a16:colId xmlns:a16="http://schemas.microsoft.com/office/drawing/2014/main" val="4068093791"/>
                    </a:ext>
                  </a:extLst>
                </a:gridCol>
                <a:gridCol w="1410855">
                  <a:extLst>
                    <a:ext uri="{9D8B030D-6E8A-4147-A177-3AD203B41FA5}">
                      <a16:colId xmlns:a16="http://schemas.microsoft.com/office/drawing/2014/main" val="1546254565"/>
                    </a:ext>
                  </a:extLst>
                </a:gridCol>
                <a:gridCol w="1410855">
                  <a:extLst>
                    <a:ext uri="{9D8B030D-6E8A-4147-A177-3AD203B41FA5}">
                      <a16:colId xmlns:a16="http://schemas.microsoft.com/office/drawing/2014/main" val="960938782"/>
                    </a:ext>
                  </a:extLst>
                </a:gridCol>
              </a:tblGrid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 || 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 &amp;&amp; 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670296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3923412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거짓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거짓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684027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거짓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dirty="0">
                          <a:effectLst/>
                        </a:rPr>
                        <a:t>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거짓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2396545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거짓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거짓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dirty="0">
                          <a:effectLst/>
                        </a:rPr>
                        <a:t>거짓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 dirty="0">
                          <a:effectLst/>
                        </a:rPr>
                        <a:t>거짓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2711873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770176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!A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465336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거짓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4680334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거짓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u="none" strike="noStrike">
                          <a:effectLst/>
                        </a:rPr>
                        <a:t>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273002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4338FE6-3F0E-4D91-A879-F9E1C4170D62}"/>
              </a:ext>
            </a:extLst>
          </p:cNvPr>
          <p:cNvSpPr/>
          <p:nvPr/>
        </p:nvSpPr>
        <p:spPr>
          <a:xfrm>
            <a:off x="1023257" y="3511058"/>
            <a:ext cx="4502066" cy="9233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 &gt; 0 &amp;&amp; 2 &lt; 3);</a:t>
            </a:r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 &gt; 0 || 2 &lt; 3);</a:t>
            </a:r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!(1 &gt; 0) 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68FB44-AD8C-4E89-8BF0-1DA5ADF879EC}"/>
              </a:ext>
            </a:extLst>
          </p:cNvPr>
          <p:cNvSpPr/>
          <p:nvPr/>
        </p:nvSpPr>
        <p:spPr>
          <a:xfrm>
            <a:off x="6306207" y="5040077"/>
            <a:ext cx="5047593" cy="923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10;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Console.WriteLine( a &gt; 5 || ++a &lt; 10 );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a 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6667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374</TotalTime>
  <Words>2705</Words>
  <Application>Microsoft Office PowerPoint</Application>
  <PresentationFormat>와이드스크린</PresentationFormat>
  <Paragraphs>460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학습범위</vt:lpstr>
      <vt:lpstr>C# 연산자 </vt:lpstr>
      <vt:lpstr>C#에서 제공하는 연산자</vt:lpstr>
      <vt:lpstr>산술 연산자</vt:lpstr>
      <vt:lpstr>증가 연산자와 감소 연산자</vt:lpstr>
      <vt:lpstr>문자열 결합 연산자</vt:lpstr>
      <vt:lpstr>관계 연산자</vt:lpstr>
      <vt:lpstr>논리 연산자</vt:lpstr>
      <vt:lpstr>예제</vt:lpstr>
      <vt:lpstr>조건 연산자</vt:lpstr>
      <vt:lpstr>비트 연산자</vt:lpstr>
      <vt:lpstr>시프트 연산자</vt:lpstr>
      <vt:lpstr>예제</vt:lpstr>
      <vt:lpstr>비트 논리 연산자</vt:lpstr>
      <vt:lpstr>예제</vt:lpstr>
      <vt:lpstr>할당 연산자</vt:lpstr>
      <vt:lpstr>예제</vt:lpstr>
      <vt:lpstr>널 조건부 연산자</vt:lpstr>
      <vt:lpstr>Null 병합 연산자</vt:lpstr>
      <vt:lpstr>예제</vt:lpstr>
      <vt:lpstr>연산자 우선순위</vt:lpstr>
      <vt:lpstr>기타</vt:lpstr>
      <vt:lpstr>기타</vt:lpstr>
      <vt:lpstr>기타</vt:lpstr>
      <vt:lpstr>연습문제</vt:lpstr>
      <vt:lpstr>연습문제</vt:lpstr>
      <vt:lpstr>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138</cp:revision>
  <dcterms:created xsi:type="dcterms:W3CDTF">2020-12-29T09:04:30Z</dcterms:created>
  <dcterms:modified xsi:type="dcterms:W3CDTF">2024-04-21T09:37:32Z</dcterms:modified>
</cp:coreProperties>
</file>