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7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4" r:id="rId16"/>
    <p:sldId id="270" r:id="rId17"/>
    <p:sldId id="271" r:id="rId18"/>
    <p:sldId id="272" r:id="rId19"/>
    <p:sldId id="273" r:id="rId20"/>
    <p:sldId id="269" r:id="rId21"/>
    <p:sldId id="275" r:id="rId22"/>
    <p:sldId id="276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3333FF"/>
    <a:srgbClr val="8B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84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 anchor="ctr">
            <a:normAutofit/>
          </a:bodyPr>
          <a:lstStyle>
            <a:lvl1pPr algn="ctr">
              <a:defRPr sz="4800">
                <a:solidFill>
                  <a:schemeClr val="tx1"/>
                </a:solidFill>
                <a:latin typeface="IM혜민 Bold" panose="02020803000000000000" pitchFamily="18" charset="-127"/>
                <a:ea typeface="IM혜민 Bold" panose="02020803000000000000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anchor="b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D6CC1-4EF2-488B-9A5E-943446094009}" type="datetimeFigureOut">
              <a:rPr lang="ko-KR" altLang="en-US" smtClean="0"/>
              <a:t>2024-05-01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D5A01-9229-4995-BDB9-604E349FF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7375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D6CC1-4EF2-488B-9A5E-943446094009}" type="datetimeFigureOut">
              <a:rPr lang="ko-KR" altLang="en-US" smtClean="0"/>
              <a:t>2024-05-01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D5A01-9229-4995-BDB9-604E349FF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1024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D6CC1-4EF2-488B-9A5E-943446094009}" type="datetimeFigureOut">
              <a:rPr lang="ko-KR" altLang="en-US" smtClean="0"/>
              <a:t>2024-05-01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D5A01-9229-4995-BDB9-604E349FF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181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10515600" cy="714085"/>
          </a:xfr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</a:lstStyle>
          <a:p>
            <a:r>
              <a:rPr lang="ko-KR" altLang="en-US" dirty="0"/>
              <a:t>마스터 제목 스타일 편집 </a:t>
            </a:r>
            <a:r>
              <a:rPr lang="en-US" altLang="ko-KR" dirty="0"/>
              <a:t>ABCD </a:t>
            </a:r>
            <a:r>
              <a:rPr lang="en-US" altLang="ko-KR" dirty="0" err="1"/>
              <a:t>abcd</a:t>
            </a:r>
            <a:r>
              <a:rPr lang="en-US" altLang="ko-KR" dirty="0"/>
              <a:t> 1234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05344"/>
            <a:ext cx="10515600" cy="5129553"/>
          </a:xfrm>
        </p:spPr>
        <p:txBody>
          <a:bodyPr/>
          <a:lstStyle>
            <a:lvl1pPr>
              <a:lnSpc>
                <a:spcPct val="120000"/>
              </a:lnSpc>
              <a:defRPr sz="2000" b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>
              <a:lnSpc>
                <a:spcPct val="120000"/>
              </a:lnSpc>
              <a:defRPr sz="18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2pPr>
            <a:lvl3pPr>
              <a:lnSpc>
                <a:spcPct val="120000"/>
              </a:lnSpc>
              <a:defRPr sz="16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3pPr>
            <a:lvl4pPr>
              <a:lnSpc>
                <a:spcPct val="120000"/>
              </a:lnSpc>
              <a:defRPr sz="14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4pPr>
            <a:lvl5pPr>
              <a:lnSpc>
                <a:spcPct val="120000"/>
              </a:lnSpc>
              <a:defRPr sz="14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411156"/>
            <a:ext cx="2743200" cy="269129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5E4D6CC1-4EF2-488B-9A5E-943446094009}" type="datetimeFigureOut">
              <a:rPr lang="ko-KR" altLang="en-US" smtClean="0"/>
              <a:t>2024-05-01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411156"/>
            <a:ext cx="4114800" cy="269129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411156"/>
            <a:ext cx="2743200" cy="269129"/>
          </a:xfrm>
        </p:spPr>
        <p:txBody>
          <a:bodyPr/>
          <a:lstStyle>
            <a:lvl1pPr>
              <a:defRPr sz="1200"/>
            </a:lvl1pPr>
          </a:lstStyle>
          <a:p>
            <a:fld id="{20BD5A01-9229-4995-BDB9-604E349FF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880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D6CC1-4EF2-488B-9A5E-943446094009}" type="datetimeFigureOut">
              <a:rPr lang="ko-KR" altLang="en-US" smtClean="0"/>
              <a:t>2024-05-01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D5A01-9229-4995-BDB9-604E349FF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172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D6CC1-4EF2-488B-9A5E-943446094009}" type="datetimeFigureOut">
              <a:rPr lang="ko-KR" altLang="en-US" smtClean="0"/>
              <a:t>2024-05-01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D5A01-9229-4995-BDB9-604E349FF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093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D6CC1-4EF2-488B-9A5E-943446094009}" type="datetimeFigureOut">
              <a:rPr lang="ko-KR" altLang="en-US" smtClean="0"/>
              <a:t>2024-05-01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D5A01-9229-4995-BDB9-604E349FF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704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D6CC1-4EF2-488B-9A5E-943446094009}" type="datetimeFigureOut">
              <a:rPr lang="ko-KR" altLang="en-US" smtClean="0"/>
              <a:t>2024-05-01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D5A01-9229-4995-BDB9-604E349FF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112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D6CC1-4EF2-488B-9A5E-943446094009}" type="datetimeFigureOut">
              <a:rPr lang="ko-KR" altLang="en-US" smtClean="0"/>
              <a:t>2024-05-01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D5A01-9229-4995-BDB9-604E349FF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6525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D6CC1-4EF2-488B-9A5E-943446094009}" type="datetimeFigureOut">
              <a:rPr lang="ko-KR" altLang="en-US" smtClean="0"/>
              <a:t>2024-05-01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D5A01-9229-4995-BDB9-604E349FF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789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D6CC1-4EF2-488B-9A5E-943446094009}" type="datetimeFigureOut">
              <a:rPr lang="ko-KR" altLang="en-US" smtClean="0"/>
              <a:t>2024-05-01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D5A01-9229-4995-BDB9-604E349FF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345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9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344168"/>
            <a:ext cx="10515600" cy="50121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D5A01-9229-4995-BDB9-604E349FF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922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ko-KR" altLang="en-US" sz="4400" kern="1200" dirty="0" smtClean="0">
          <a:solidFill>
            <a:schemeClr val="bg1"/>
          </a:solidFill>
          <a:latin typeface="HY헤드라인M" panose="02030600000101010101" pitchFamily="18" charset="-127"/>
          <a:ea typeface="HY헤드라인M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Font typeface="Wingdings" panose="05000000000000000000" pitchFamily="2" charset="2"/>
        <a:buChar char="ü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프로그래밍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코드의 흐름 제어하기</a:t>
            </a:r>
          </a:p>
        </p:txBody>
      </p:sp>
    </p:spTree>
    <p:extLst>
      <p:ext uri="{BB962C8B-B14F-4D97-AF65-F5344CB8AC3E}">
        <p14:creationId xmlns:p14="http://schemas.microsoft.com/office/powerpoint/2010/main" val="20574920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while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형식 </a:t>
            </a:r>
            <a:r>
              <a:rPr lang="en-US" altLang="ko-KR" sz="1800" dirty="0"/>
              <a:t>– while(bool) {   }</a:t>
            </a:r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r>
              <a:rPr lang="ko-KR" altLang="en-US" sz="1800" b="1" dirty="0" err="1"/>
              <a:t>초기식</a:t>
            </a:r>
            <a:r>
              <a:rPr lang="en-US" altLang="ko-KR" sz="1800" dirty="0"/>
              <a:t>, </a:t>
            </a:r>
            <a:r>
              <a:rPr lang="ko-KR" altLang="en-US" sz="1800" b="1" dirty="0"/>
              <a:t>조건식</a:t>
            </a:r>
            <a:r>
              <a:rPr lang="en-US" altLang="ko-KR" sz="1800" dirty="0"/>
              <a:t>, </a:t>
            </a:r>
            <a:r>
              <a:rPr lang="ko-KR" altLang="en-US" sz="1800" b="1" dirty="0" err="1"/>
              <a:t>증감식</a:t>
            </a:r>
            <a:endParaRPr lang="ko-KR" altLang="en-US" sz="1800" b="1" dirty="0"/>
          </a:p>
          <a:p>
            <a:r>
              <a:rPr lang="ko-KR" altLang="en-US" sz="1800" b="1" dirty="0"/>
              <a:t>조건식</a:t>
            </a:r>
            <a:r>
              <a:rPr lang="ko-KR" altLang="en-US" sz="1800" dirty="0"/>
              <a:t>은</a:t>
            </a:r>
            <a:r>
              <a:rPr lang="en-US" altLang="ko-KR" sz="1800" dirty="0"/>
              <a:t> </a:t>
            </a:r>
            <a:r>
              <a:rPr lang="ko-KR" altLang="en-US" sz="1800" dirty="0"/>
              <a:t>논리 형식</a:t>
            </a:r>
            <a:r>
              <a:rPr lang="en-US" altLang="ko-KR" sz="1800" dirty="0"/>
              <a:t>( </a:t>
            </a:r>
            <a:r>
              <a:rPr lang="en-US" altLang="ko-KR" sz="1800" dirty="0">
                <a:solidFill>
                  <a:srgbClr val="FF0000"/>
                </a:solidFill>
              </a:rPr>
              <a:t>bool</a:t>
            </a:r>
            <a:r>
              <a:rPr lang="en-US" altLang="ko-KR" sz="1800" dirty="0"/>
              <a:t> ) </a:t>
            </a:r>
            <a:r>
              <a:rPr lang="en-US" altLang="ko-KR" sz="1400" dirty="0"/>
              <a:t>– </a:t>
            </a:r>
            <a:r>
              <a:rPr lang="ko-KR" altLang="en-US" sz="1400" dirty="0">
                <a:solidFill>
                  <a:srgbClr val="FF0000"/>
                </a:solidFill>
              </a:rPr>
              <a:t>참</a:t>
            </a:r>
            <a:r>
              <a:rPr lang="ko-KR" altLang="en-US" sz="1400" dirty="0"/>
              <a:t>이면 반복</a:t>
            </a:r>
            <a:r>
              <a:rPr lang="en-US" altLang="ko-KR" sz="1400" dirty="0"/>
              <a:t>, </a:t>
            </a:r>
            <a:r>
              <a:rPr lang="ko-KR" altLang="en-US" sz="1400" dirty="0">
                <a:solidFill>
                  <a:srgbClr val="FF0000"/>
                </a:solidFill>
              </a:rPr>
              <a:t>거짓</a:t>
            </a:r>
            <a:r>
              <a:rPr lang="ko-KR" altLang="en-US" sz="1400" dirty="0"/>
              <a:t>이면 종료</a:t>
            </a:r>
            <a:r>
              <a:rPr lang="en-US" altLang="ko-KR" sz="1400" dirty="0"/>
              <a:t> </a:t>
            </a:r>
            <a:endParaRPr lang="ko-KR" altLang="en-US" sz="14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ko-KR" altLang="en-US" sz="1800" dirty="0"/>
          </a:p>
        </p:txBody>
      </p:sp>
      <p:sp>
        <p:nvSpPr>
          <p:cNvPr id="4" name="직사각형 3"/>
          <p:cNvSpPr/>
          <p:nvPr/>
        </p:nvSpPr>
        <p:spPr>
          <a:xfrm>
            <a:off x="1190624" y="1765644"/>
            <a:ext cx="3381375" cy="156966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a = 10;      </a:t>
            </a:r>
            <a:r>
              <a:rPr lang="en-US" altLang="ko-KR" sz="14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</a:t>
            </a:r>
            <a:r>
              <a:rPr lang="ko-KR" altLang="en-US" sz="1400" dirty="0" err="1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초기식</a:t>
            </a:r>
            <a:endParaRPr lang="en-US" altLang="ko-KR" sz="1600" dirty="0">
              <a:solidFill>
                <a:srgbClr val="008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while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( a &gt; 10 ) </a:t>
            </a:r>
            <a:r>
              <a:rPr lang="en-US" altLang="ko-KR" sz="14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</a:t>
            </a:r>
            <a:r>
              <a:rPr lang="ko-KR" altLang="en-US" sz="14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조건식</a:t>
            </a:r>
            <a:endParaRPr lang="en-US" altLang="ko-KR" sz="1600" dirty="0">
              <a:solidFill>
                <a:srgbClr val="008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Console.WriteLine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(a);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a -= 2;      </a:t>
            </a:r>
            <a:r>
              <a:rPr lang="en-US" altLang="ko-KR" sz="14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</a:t>
            </a:r>
            <a:r>
              <a:rPr lang="ko-KR" altLang="en-US" sz="1400" dirty="0" err="1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증감식</a:t>
            </a:r>
            <a:endParaRPr lang="en-US" altLang="ko-KR" sz="1600" dirty="0">
              <a:solidFill>
                <a:srgbClr val="008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pic>
        <p:nvPicPr>
          <p:cNvPr id="5" name="그림 4" descr="4-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24248" y="1364437"/>
            <a:ext cx="6529552" cy="2604093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190625" y="4629453"/>
            <a:ext cx="6096000" cy="156966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>
            <a:spAutoFit/>
          </a:bodyPr>
          <a:lstStyle/>
          <a:p>
            <a:r>
              <a:rPr lang="en-US" altLang="ko-KR" sz="1600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10;</a:t>
            </a:r>
          </a:p>
          <a:p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while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(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&gt; 0)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Console.WriteLine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$"</a:t>
            </a:r>
            <a:r>
              <a:rPr lang="en-US" altLang="ko-KR" sz="1600" dirty="0" err="1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: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--}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415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 ~ while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무조건 한 번의 실행을 보장하는 </a:t>
            </a:r>
            <a:r>
              <a:rPr lang="ko-KR" altLang="en-US" sz="1800" dirty="0" err="1"/>
              <a:t>반복문</a:t>
            </a:r>
            <a:endParaRPr lang="ko-KR" altLang="en-US" sz="1800" dirty="0"/>
          </a:p>
          <a:p>
            <a:endParaRPr lang="en-US" altLang="ko-KR" sz="1800" dirty="0"/>
          </a:p>
          <a:p>
            <a:r>
              <a:rPr lang="ko-KR" altLang="en-US" sz="1800" dirty="0"/>
              <a:t>사용 형식</a:t>
            </a:r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ko-KR" altLang="en-US" sz="1800" dirty="0"/>
          </a:p>
        </p:txBody>
      </p:sp>
      <p:sp>
        <p:nvSpPr>
          <p:cNvPr id="4" name="직사각형 3"/>
          <p:cNvSpPr/>
          <p:nvPr/>
        </p:nvSpPr>
        <p:spPr>
          <a:xfrm>
            <a:off x="1104167" y="2792967"/>
            <a:ext cx="468117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do</a:t>
            </a: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반복할 코드 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한번은 무조건 실행</a:t>
            </a:r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while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(</a:t>
            </a:r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조건식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    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; 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필요하다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.</a:t>
            </a:r>
            <a:endParaRPr lang="ko-KR" altLang="en-US" sz="1600" dirty="0">
              <a:solidFill>
                <a:srgbClr val="008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233746" y="1421448"/>
            <a:ext cx="5120054" cy="338554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10;</a:t>
            </a:r>
          </a:p>
          <a:p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do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Console.WriteLine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$"a) </a:t>
            </a:r>
            <a:r>
              <a:rPr lang="en-US" altLang="ko-KR" sz="1600" dirty="0" err="1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: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--}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while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(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&gt; 0);</a:t>
            </a:r>
          </a:p>
          <a:p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do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Console.WriteLine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$"b) </a:t>
            </a:r>
            <a:r>
              <a:rPr lang="en-US" altLang="ko-KR" sz="1600" dirty="0" err="1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: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--}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while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(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&gt; 0);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9867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/>
              <a:t>while </a:t>
            </a:r>
            <a:r>
              <a:rPr lang="ko-KR" altLang="en-US" sz="1800" dirty="0"/>
              <a:t>문보다 더 정교한 반복을 제어하는 </a:t>
            </a:r>
            <a:r>
              <a:rPr lang="ko-KR" altLang="en-US" sz="1800" dirty="0" err="1"/>
              <a:t>반복문</a:t>
            </a:r>
            <a:endParaRPr lang="ko-KR" altLang="en-US" sz="1800" dirty="0"/>
          </a:p>
          <a:p>
            <a:r>
              <a:rPr lang="ko-KR" altLang="en-US" sz="1800" dirty="0"/>
              <a:t>사용 형식</a:t>
            </a:r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ko-KR" altLang="en-US" sz="1800" dirty="0"/>
          </a:p>
          <a:p>
            <a:endParaRPr lang="ko-KR" altLang="en-US" sz="1800" dirty="0"/>
          </a:p>
        </p:txBody>
      </p:sp>
      <p:sp>
        <p:nvSpPr>
          <p:cNvPr id="4" name="직사각형 3"/>
          <p:cNvSpPr/>
          <p:nvPr/>
        </p:nvSpPr>
        <p:spPr>
          <a:xfrm>
            <a:off x="1143000" y="2164687"/>
            <a:ext cx="424668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</a:t>
            </a:r>
            <a:r>
              <a:rPr lang="ko-KR" altLang="en-US" sz="16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1600" dirty="0" err="1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초기화식</a:t>
            </a:r>
            <a:r>
              <a:rPr lang="en-US" altLang="ko-KR" sz="16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조건식</a:t>
            </a:r>
            <a:r>
              <a:rPr lang="en-US" altLang="ko-KR" sz="16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; </a:t>
            </a:r>
            <a:r>
              <a:rPr lang="ko-KR" altLang="en-US" sz="1600" dirty="0" err="1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증감식</a:t>
            </a:r>
            <a:r>
              <a:rPr lang="en-US" altLang="ko-KR" sz="16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{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lang="en-US" altLang="ko-KR" sz="1600" dirty="0">
                <a:solidFill>
                  <a:srgbClr val="008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반복할 코드</a:t>
            </a:r>
            <a:endParaRPr lang="ko-KR" altLang="en-US" sz="1600" dirty="0">
              <a:solidFill>
                <a:srgbClr val="0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}</a:t>
            </a:r>
            <a:endParaRPr lang="ko-KR" altLang="en-US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5" name="그림 4" descr="4-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34435" y="1235121"/>
            <a:ext cx="4230218" cy="3474823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143000" y="3441022"/>
            <a:ext cx="4246685" cy="120032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nn-NO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for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(</a:t>
            </a:r>
            <a:r>
              <a:rPr lang="nn-NO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i = 0; i &lt; 5; i++)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Console.WriteLine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43000" y="5091964"/>
            <a:ext cx="9733085" cy="106182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[]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intArray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{ 1, 2, 3, 4, 5, 6 };     </a:t>
            </a:r>
            <a:r>
              <a:rPr lang="nn-NO" altLang="ko-KR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배열 출력하기</a:t>
            </a:r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>
              <a:lnSpc>
                <a:spcPct val="150000"/>
              </a:lnSpc>
            </a:pPr>
            <a:r>
              <a:rPr lang="nn-NO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for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(</a:t>
            </a:r>
            <a:r>
              <a:rPr lang="nn-NO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i = intArray.Length - 1; i &gt;= 0; i--)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반대 순서로 출력하기</a:t>
            </a:r>
            <a:endParaRPr lang="nn-NO" altLang="ko-KR" dirty="0">
              <a:solidFill>
                <a:srgbClr val="008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Console.WriteLine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intArray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[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]);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30133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중첩 </a:t>
            </a:r>
            <a:r>
              <a:rPr lang="en-US" altLang="ko-KR" dirty="0"/>
              <a:t>for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1800" dirty="0" err="1"/>
              <a:t>반복문을</a:t>
            </a:r>
            <a:r>
              <a:rPr lang="ko-KR" altLang="en-US" sz="1800" dirty="0"/>
              <a:t> 중첩할 경우 </a:t>
            </a:r>
            <a:r>
              <a:rPr lang="en-US" altLang="ko-KR" sz="1800" dirty="0"/>
              <a:t>for</a:t>
            </a:r>
            <a:r>
              <a:rPr lang="ko-KR" altLang="en-US" sz="1800" dirty="0"/>
              <a:t>문이 가장 적합</a:t>
            </a:r>
          </a:p>
          <a:p>
            <a:r>
              <a:rPr lang="ko-KR" altLang="en-US" sz="1800" dirty="0"/>
              <a:t>중첩 </a:t>
            </a:r>
            <a:r>
              <a:rPr lang="en-US" altLang="ko-KR" sz="1800" dirty="0"/>
              <a:t>for</a:t>
            </a:r>
            <a:r>
              <a:rPr lang="ko-KR" altLang="en-US" sz="1800" dirty="0"/>
              <a:t>의 예</a:t>
            </a:r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ko-KR" altLang="en-US" sz="1800" dirty="0"/>
          </a:p>
          <a:p>
            <a:r>
              <a:rPr lang="ko-KR" altLang="en-US" sz="1800" dirty="0"/>
              <a:t>구구단 출력하기</a:t>
            </a:r>
            <a:endParaRPr lang="en-US" altLang="ko-KR" sz="1800" dirty="0"/>
          </a:p>
          <a:p>
            <a:pPr lvl="1"/>
            <a:r>
              <a:rPr lang="ko-KR" altLang="en-US" sz="1600" dirty="0"/>
              <a:t>코드를 작성해 보세요</a:t>
            </a:r>
            <a:endParaRPr lang="en-US" altLang="ko-KR" sz="1600" dirty="0"/>
          </a:p>
        </p:txBody>
      </p:sp>
      <p:sp>
        <p:nvSpPr>
          <p:cNvPr id="4" name="직사각형 3"/>
          <p:cNvSpPr/>
          <p:nvPr/>
        </p:nvSpPr>
        <p:spPr>
          <a:xfrm>
            <a:off x="1228725" y="2308563"/>
            <a:ext cx="6096000" cy="184665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n-NO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for</a:t>
            </a:r>
            <a:r>
              <a:rPr lang="nn-NO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(</a:t>
            </a:r>
            <a:r>
              <a:rPr lang="nn-NO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nn-NO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i = 2; i &lt;= 9; i++)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for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(</a:t>
            </a:r>
            <a:r>
              <a:rPr lang="en-US" altLang="ko-KR" sz="1600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j = 1; j &lt;= 9;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j++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389077" y="1846898"/>
            <a:ext cx="4964723" cy="230832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nn-NO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for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(</a:t>
            </a:r>
            <a:r>
              <a:rPr lang="nn-NO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i = 0; i &lt; 5; i++)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nb-NO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nb-NO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for</a:t>
            </a:r>
            <a:r>
              <a:rPr lang="nb-NO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(</a:t>
            </a:r>
            <a:r>
              <a:rPr lang="nb-NO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nb-NO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j = 0; j &lt;= i; j++)</a:t>
            </a:r>
          </a:p>
          <a:p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Console.Write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"*"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Console.WriteLine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8603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en-US" altLang="ko-KR" dirty="0" err="1"/>
              <a:t>foreach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사용 형식</a:t>
            </a:r>
            <a:endParaRPr lang="en-US" altLang="ko-KR" sz="18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r>
              <a:rPr lang="ko-KR" altLang="en-US" sz="1800" dirty="0"/>
              <a:t>배열이나 컬렉션에 주로 사용  </a:t>
            </a:r>
          </a:p>
          <a:p>
            <a:pPr lvl="1"/>
            <a:r>
              <a:rPr lang="ko-KR" altLang="en-US" sz="1600" dirty="0"/>
              <a:t>배열 </a:t>
            </a:r>
            <a:r>
              <a:rPr lang="en-US" altLang="ko-KR" sz="1600" dirty="0"/>
              <a:t>– </a:t>
            </a:r>
            <a:r>
              <a:rPr lang="ko-KR" altLang="en-US" sz="1600" dirty="0"/>
              <a:t>여러 개의 데이터를 담는 코드 요소</a:t>
            </a:r>
          </a:p>
          <a:p>
            <a:pPr lvl="1"/>
            <a:r>
              <a:rPr lang="ko-KR" altLang="en-US" sz="1600" dirty="0"/>
              <a:t>컬렉션 </a:t>
            </a:r>
            <a:r>
              <a:rPr lang="en-US" altLang="ko-KR" sz="1600" dirty="0"/>
              <a:t>– </a:t>
            </a:r>
            <a:r>
              <a:rPr lang="ko-KR" altLang="en-US" sz="1600" dirty="0"/>
              <a:t>배열과 비슷하나 데이터 저장 및 액세스 방식이 다름</a:t>
            </a:r>
          </a:p>
          <a:p>
            <a:r>
              <a:rPr lang="ko-KR" altLang="en-US" sz="1800" dirty="0"/>
              <a:t>배열이나 컬렉션을 순회하며 각 데이터 요소에 접근 가능</a:t>
            </a:r>
          </a:p>
          <a:p>
            <a:r>
              <a:rPr lang="en-US" altLang="ko-KR" sz="1800" dirty="0" err="1">
                <a:solidFill>
                  <a:srgbClr val="3333FF"/>
                </a:solidFill>
              </a:rPr>
              <a:t>var</a:t>
            </a:r>
            <a:r>
              <a:rPr lang="en-US" altLang="ko-KR" sz="1800" dirty="0"/>
              <a:t> </a:t>
            </a:r>
            <a:r>
              <a:rPr lang="ko-KR" altLang="en-US" sz="1800" dirty="0"/>
              <a:t>사용</a:t>
            </a:r>
            <a:endParaRPr lang="en-US" altLang="ko-KR" sz="1800" dirty="0"/>
          </a:p>
          <a:p>
            <a:endParaRPr lang="ko-KR" altLang="en-US" sz="1800" dirty="0"/>
          </a:p>
          <a:p>
            <a:endParaRPr lang="ko-KR" altLang="en-US" sz="1800" dirty="0"/>
          </a:p>
        </p:txBody>
      </p:sp>
      <p:sp>
        <p:nvSpPr>
          <p:cNvPr id="4" name="직사각형 3"/>
          <p:cNvSpPr/>
          <p:nvPr/>
        </p:nvSpPr>
        <p:spPr>
          <a:xfrm>
            <a:off x="2539688" y="1254723"/>
            <a:ext cx="5699641" cy="92333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foreach</a:t>
            </a:r>
            <a:r>
              <a:rPr lang="ko-KR" altLang="en-US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 </a:t>
            </a:r>
            <a:r>
              <a:rPr lang="ko-KR" altLang="en-US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데이터형식 </a:t>
            </a:r>
            <a:r>
              <a:rPr lang="ko-KR" altLang="en-US" dirty="0" err="1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변수명</a:t>
            </a:r>
            <a:r>
              <a:rPr lang="ko-KR" altLang="en-US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</a:t>
            </a:r>
            <a:r>
              <a:rPr lang="ko-KR" altLang="en-US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배열</a:t>
            </a:r>
            <a:r>
              <a:rPr lang="en-US" altLang="ko-KR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_</a:t>
            </a:r>
            <a:r>
              <a:rPr lang="ko-KR" altLang="en-US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또는</a:t>
            </a:r>
            <a:r>
              <a:rPr lang="en-US" altLang="ko-KR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_</a:t>
            </a:r>
            <a:r>
              <a:rPr lang="ko-KR" altLang="en-US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컬렉션 </a:t>
            </a:r>
            <a:r>
              <a:rPr lang="en-US" altLang="ko-KR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  <a:p>
            <a:r>
              <a:rPr lang="en-US" altLang="ko-KR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{</a:t>
            </a:r>
            <a:endParaRPr lang="ko-KR" altLang="en-US" dirty="0">
              <a:solidFill>
                <a:srgbClr val="0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}</a:t>
            </a:r>
            <a:endParaRPr lang="ko-KR" altLang="en-US" dirty="0">
              <a:solidFill>
                <a:srgbClr val="0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979850" y="1928656"/>
            <a:ext cx="5277430" cy="115717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[]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arr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new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[]{0, 1, 2, 3, 4};</a:t>
            </a:r>
            <a:endParaRPr lang="en-US" altLang="ko-KR" sz="1600" dirty="0">
              <a:solidFill>
                <a:srgbClr val="0000FF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string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[] players =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new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string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[10];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string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[] Regions = { 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서울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경기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부산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39688" y="4543796"/>
            <a:ext cx="5601135" cy="156966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[]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arr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new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[]{0, 1, 2, 3, 4};</a:t>
            </a:r>
          </a:p>
          <a:p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foreach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(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var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a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arr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 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배열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Console.WriteLine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(a);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36659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chemeClr val="accent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ko-KR" altLang="en-US" dirty="0"/>
              <a:t>컬렉션 맛보기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1800" b="1" dirty="0"/>
              <a:t>컬렉션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  <a:r>
              <a:rPr lang="ko-KR" altLang="en-US" sz="1800" dirty="0">
                <a:solidFill>
                  <a:srgbClr val="0070C0"/>
                </a:solidFill>
              </a:rPr>
              <a:t>같은 성격의 데이터</a:t>
            </a:r>
            <a:r>
              <a:rPr lang="ko-KR" altLang="en-US" sz="1800" dirty="0"/>
              <a:t> 모음을 담는 자료 구조</a:t>
            </a:r>
          </a:p>
          <a:p>
            <a:pPr lvl="1"/>
            <a:r>
              <a:rPr lang="ko-KR" altLang="en-US" dirty="0"/>
              <a:t>배열</a:t>
            </a:r>
            <a:r>
              <a:rPr lang="en-US" altLang="ko-KR" dirty="0"/>
              <a:t>(</a:t>
            </a:r>
            <a:r>
              <a:rPr lang="en-US" altLang="ko-KR" sz="1400" dirty="0" err="1"/>
              <a:t>System.Array</a:t>
            </a:r>
            <a:r>
              <a:rPr lang="en-US" altLang="ko-KR" sz="1400" dirty="0"/>
              <a:t> </a:t>
            </a:r>
            <a:r>
              <a:rPr lang="ko-KR" altLang="en-US" sz="1400" dirty="0"/>
              <a:t>클래스</a:t>
            </a:r>
            <a:r>
              <a:rPr lang="en-US" altLang="ko-KR" dirty="0"/>
              <a:t>)</a:t>
            </a:r>
            <a:r>
              <a:rPr lang="ko-KR" altLang="en-US" dirty="0"/>
              <a:t>도 컬렉션 자료 구조</a:t>
            </a:r>
            <a:endParaRPr lang="en-US" altLang="ko-KR" dirty="0"/>
          </a:p>
          <a:p>
            <a:pPr lvl="1"/>
            <a:endParaRPr lang="en-US" altLang="ko-KR" sz="1800" dirty="0"/>
          </a:p>
          <a:p>
            <a:r>
              <a:rPr lang="en-US" altLang="ko-KR" sz="1800" dirty="0"/>
              <a:t>.NET </a:t>
            </a:r>
            <a:r>
              <a:rPr lang="ko-KR" altLang="en-US" sz="1800" dirty="0"/>
              <a:t>프레임워크의 </a:t>
            </a:r>
            <a:r>
              <a:rPr lang="ko-KR" altLang="en-US" sz="1800" b="1" dirty="0"/>
              <a:t>컬렉션</a:t>
            </a:r>
            <a:r>
              <a:rPr lang="ko-KR" altLang="en-US" sz="1800" dirty="0"/>
              <a:t> 클래스</a:t>
            </a:r>
          </a:p>
          <a:p>
            <a:pPr lvl="1"/>
            <a:r>
              <a:rPr lang="en-US" altLang="ko-KR" sz="1600" dirty="0" err="1"/>
              <a:t>ArrayList</a:t>
            </a:r>
            <a:endParaRPr lang="en-US" altLang="ko-KR" sz="1600" dirty="0"/>
          </a:p>
          <a:p>
            <a:pPr lvl="1"/>
            <a:r>
              <a:rPr lang="en-US" altLang="ko-KR" sz="1600" dirty="0"/>
              <a:t>Queue</a:t>
            </a:r>
          </a:p>
          <a:p>
            <a:pPr lvl="1"/>
            <a:r>
              <a:rPr lang="en-US" altLang="ko-KR" sz="1600" dirty="0"/>
              <a:t>Stack</a:t>
            </a:r>
          </a:p>
          <a:p>
            <a:pPr lvl="1"/>
            <a:r>
              <a:rPr lang="en-US" altLang="ko-KR" sz="1600" dirty="0" err="1"/>
              <a:t>Hashtable</a:t>
            </a:r>
            <a:endParaRPr lang="en-US" altLang="ko-KR" dirty="0"/>
          </a:p>
          <a:p>
            <a:r>
              <a:rPr lang="ko-KR" altLang="en-US" sz="1800" dirty="0"/>
              <a:t>보통 </a:t>
            </a:r>
            <a:r>
              <a:rPr lang="ko-KR" altLang="en-US" sz="1800" b="1" dirty="0"/>
              <a:t>제네릭</a:t>
            </a:r>
            <a:r>
              <a:rPr lang="ko-KR" altLang="en-US" sz="1800" dirty="0"/>
              <a:t> 형식으로 많이 사용</a:t>
            </a:r>
            <a:endParaRPr lang="en-US" altLang="ko-KR" sz="1800" dirty="0"/>
          </a:p>
          <a:p>
            <a:pPr lvl="1"/>
            <a:r>
              <a:rPr lang="en-US" altLang="ko-KR" sz="1600" b="1" dirty="0"/>
              <a:t>List&lt;T&gt;</a:t>
            </a:r>
          </a:p>
          <a:p>
            <a:pPr lvl="1"/>
            <a:r>
              <a:rPr lang="en-US" altLang="ko-KR" sz="1600" dirty="0"/>
              <a:t>Queue&lt;T&gt;</a:t>
            </a:r>
          </a:p>
          <a:p>
            <a:pPr lvl="1"/>
            <a:r>
              <a:rPr lang="en-US" altLang="ko-KR" sz="1600" dirty="0"/>
              <a:t>Stack&lt;T&gt; </a:t>
            </a:r>
          </a:p>
          <a:p>
            <a:pPr lvl="1"/>
            <a:r>
              <a:rPr lang="en-US" altLang="ko-KR" sz="1600" dirty="0"/>
              <a:t>Dictionary&lt;</a:t>
            </a:r>
            <a:r>
              <a:rPr lang="en-US" altLang="ko-KR" sz="1600" dirty="0" err="1"/>
              <a:t>TKey</a:t>
            </a:r>
            <a:r>
              <a:rPr lang="en-US" altLang="ko-KR" sz="1600" dirty="0"/>
              <a:t>, TValue&gt;</a:t>
            </a:r>
            <a:endParaRPr lang="ko-KR" altLang="en-US" sz="1600" dirty="0"/>
          </a:p>
        </p:txBody>
      </p:sp>
      <p:sp>
        <p:nvSpPr>
          <p:cNvPr id="4" name="직사각형 3"/>
          <p:cNvSpPr/>
          <p:nvPr/>
        </p:nvSpPr>
        <p:spPr>
          <a:xfrm>
            <a:off x="6096000" y="2576994"/>
            <a:ext cx="5176024" cy="341632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[]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arr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new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[5];</a:t>
            </a:r>
          </a:p>
          <a:p>
            <a:r>
              <a:rPr lang="nn-NO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for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(</a:t>
            </a:r>
            <a:r>
              <a:rPr lang="nn-NO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i = 0; i &lt; 5; i++) 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arr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[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] =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List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&lt;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&gt; list =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new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List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&lt;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&gt;();</a:t>
            </a:r>
          </a:p>
          <a:p>
            <a:r>
              <a:rPr lang="nn-NO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for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(</a:t>
            </a:r>
            <a:r>
              <a:rPr lang="nn-NO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i = 0; i &lt; 5; i++)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list.Add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foreach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(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element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list)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print(element + 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 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1169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ko-KR" altLang="en-US" dirty="0" err="1"/>
              <a:t>점프문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실행 흐름을 끊거나 실행 위치를 원하는 곳으로 이동</a:t>
            </a:r>
          </a:p>
          <a:p>
            <a:endParaRPr lang="en-US" altLang="ko-KR" sz="1800" dirty="0"/>
          </a:p>
          <a:p>
            <a:r>
              <a:rPr lang="en-US" altLang="ko-KR" sz="1800" dirty="0"/>
              <a:t>C#</a:t>
            </a:r>
            <a:r>
              <a:rPr lang="ko-KR" altLang="en-US" sz="1800" dirty="0"/>
              <a:t>에서 제공하는 </a:t>
            </a:r>
            <a:r>
              <a:rPr lang="ko-KR" altLang="en-US" sz="1800" dirty="0" err="1"/>
              <a:t>점프문</a:t>
            </a:r>
            <a:endParaRPr lang="ko-KR" altLang="en-US" sz="1800" dirty="0"/>
          </a:p>
          <a:p>
            <a:pPr lvl="1"/>
            <a:r>
              <a:rPr lang="en-US" altLang="ko-KR" sz="1800" dirty="0"/>
              <a:t>break</a:t>
            </a:r>
          </a:p>
          <a:p>
            <a:pPr lvl="1"/>
            <a:r>
              <a:rPr lang="en-US" altLang="ko-KR" sz="1800" dirty="0"/>
              <a:t>continue</a:t>
            </a:r>
          </a:p>
          <a:p>
            <a:pPr lvl="1"/>
            <a:r>
              <a:rPr lang="en-US" altLang="ko-KR" sz="1800" dirty="0" err="1"/>
              <a:t>goto</a:t>
            </a:r>
            <a:endParaRPr lang="en-US" altLang="ko-KR" sz="1800" dirty="0"/>
          </a:p>
          <a:p>
            <a:pPr lvl="1"/>
            <a:r>
              <a:rPr lang="en-US" altLang="ko-KR" sz="1800" dirty="0"/>
              <a:t>return</a:t>
            </a:r>
          </a:p>
          <a:p>
            <a:pPr lvl="1"/>
            <a:r>
              <a:rPr lang="en-US" altLang="ko-KR" sz="1800" dirty="0"/>
              <a:t>throw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5181669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break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현재 실행 중인 </a:t>
            </a:r>
            <a:r>
              <a:rPr lang="ko-KR" altLang="en-US" sz="1800" dirty="0" err="1"/>
              <a:t>반복문이나</a:t>
            </a:r>
            <a:r>
              <a:rPr lang="ko-KR" altLang="en-US" sz="1800" dirty="0"/>
              <a:t> </a:t>
            </a:r>
            <a:r>
              <a:rPr lang="en-US" altLang="ko-KR" sz="1800" dirty="0"/>
              <a:t>switch </a:t>
            </a:r>
            <a:r>
              <a:rPr lang="ko-KR" altLang="en-US" sz="1800" dirty="0"/>
              <a:t>문의 실행을 </a:t>
            </a:r>
            <a:r>
              <a:rPr lang="ko-KR" altLang="en-US" sz="1800" b="1" dirty="0"/>
              <a:t>중단</a:t>
            </a:r>
            <a:r>
              <a:rPr lang="ko-KR" altLang="en-US" sz="1800" dirty="0"/>
              <a:t>하고자 할 때 사용</a:t>
            </a:r>
          </a:p>
          <a:p>
            <a:r>
              <a:rPr lang="ko-KR" altLang="en-US" sz="1800" dirty="0" err="1"/>
              <a:t>반복문의</a:t>
            </a:r>
            <a:r>
              <a:rPr lang="ko-KR" altLang="en-US" sz="1800" dirty="0"/>
              <a:t> 사용 예</a:t>
            </a:r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ko-KR" altLang="en-US" sz="1800" dirty="0"/>
          </a:p>
          <a:p>
            <a:endParaRPr lang="ko-KR" altLang="en-US" sz="1800" dirty="0"/>
          </a:p>
        </p:txBody>
      </p:sp>
      <p:sp>
        <p:nvSpPr>
          <p:cNvPr id="4" name="직사각형 3"/>
          <p:cNvSpPr/>
          <p:nvPr/>
        </p:nvSpPr>
        <p:spPr>
          <a:xfrm>
            <a:off x="1114425" y="2370088"/>
            <a:ext cx="3712552" cy="212365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0;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while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&gt;= 0)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(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== 10)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break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Console.WriteLine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++);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Console.WriteLine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"break"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550877" y="2370088"/>
            <a:ext cx="5653454" cy="212365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while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(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true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Console.Write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계속할까요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?(</a:t>
            </a:r>
            <a:r>
              <a:rPr lang="ko-KR" altLang="en-US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예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</a:t>
            </a:r>
            <a:r>
              <a:rPr lang="ko-KR" altLang="en-US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아니오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 : 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string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answer =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Console.ReadLine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(answer == 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아니오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break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3896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continue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한 회 </a:t>
            </a:r>
            <a:r>
              <a:rPr lang="ko-KR" altLang="en-US" sz="1800" b="1" dirty="0"/>
              <a:t>건너 뛰어 </a:t>
            </a:r>
            <a:r>
              <a:rPr lang="ko-KR" altLang="en-US" sz="1800" dirty="0"/>
              <a:t>반복을 계속 수행하게 하는 기능</a:t>
            </a:r>
            <a:r>
              <a:rPr lang="en-US" altLang="ko-KR" sz="1800" dirty="0"/>
              <a:t>, </a:t>
            </a:r>
            <a:r>
              <a:rPr lang="ko-KR" altLang="en-US" sz="1800" dirty="0"/>
              <a:t>다음 조건으로 진행</a:t>
            </a:r>
            <a:r>
              <a:rPr lang="en-US" altLang="ko-KR" sz="1800" dirty="0"/>
              <a:t>.</a:t>
            </a:r>
            <a:endParaRPr lang="ko-KR" altLang="en-US" sz="1800" dirty="0"/>
          </a:p>
          <a:p>
            <a:r>
              <a:rPr lang="ko-KR" altLang="en-US" sz="1800" dirty="0"/>
              <a:t>사용 예</a:t>
            </a:r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ko-KR" altLang="en-US" sz="1800" dirty="0"/>
          </a:p>
          <a:p>
            <a:endParaRPr lang="ko-KR" altLang="en-US" sz="1800" dirty="0"/>
          </a:p>
        </p:txBody>
      </p:sp>
      <p:sp>
        <p:nvSpPr>
          <p:cNvPr id="4" name="직사각형 3"/>
          <p:cNvSpPr/>
          <p:nvPr/>
        </p:nvSpPr>
        <p:spPr>
          <a:xfrm>
            <a:off x="1142999" y="2227428"/>
            <a:ext cx="6319345" cy="156966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nn-NO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for</a:t>
            </a:r>
            <a:r>
              <a:rPr lang="nn-NO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(</a:t>
            </a:r>
            <a:r>
              <a:rPr lang="nn-NO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nn-NO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i = 0; i &lt; 5; i++)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(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== 3)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continue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        //</a:t>
            </a:r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종료식으로 이동</a:t>
            </a: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Console.WriteLine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142999" y="4117744"/>
            <a:ext cx="6319345" cy="184665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nn-NO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for</a:t>
            </a:r>
            <a:r>
              <a:rPr lang="nn-NO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(</a:t>
            </a:r>
            <a:r>
              <a:rPr lang="nn-NO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nn-NO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i = 0; i &lt; 10; i++)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(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% 2 == 0)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continue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Console.WriteLine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$"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: </a:t>
            </a:r>
            <a:r>
              <a:rPr lang="ko-KR" altLang="en-US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홀수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5970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goto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레이블</a:t>
            </a:r>
            <a:r>
              <a:rPr lang="en-US" altLang="ko-KR" sz="1800" dirty="0"/>
              <a:t>(</a:t>
            </a:r>
            <a:r>
              <a:rPr lang="ko-KR" altLang="en-US" sz="1800" dirty="0"/>
              <a:t>표지판</a:t>
            </a:r>
            <a:r>
              <a:rPr lang="en-US" altLang="ko-KR" sz="1800" dirty="0"/>
              <a:t>)</a:t>
            </a:r>
            <a:r>
              <a:rPr lang="ko-KR" altLang="en-US" sz="1800" dirty="0"/>
              <a:t>이 가리키는 곳으로 바로 건너 뛰는 구문</a:t>
            </a:r>
            <a:r>
              <a:rPr lang="en-US" altLang="ko-KR" sz="1800" dirty="0"/>
              <a:t>.</a:t>
            </a:r>
            <a:endParaRPr lang="ko-KR" altLang="en-US" sz="1800" dirty="0"/>
          </a:p>
          <a:p>
            <a:r>
              <a:rPr lang="ko-KR" altLang="en-US" sz="1800" dirty="0"/>
              <a:t>실행 흐름을 복잡하게 만들어 </a:t>
            </a:r>
            <a:r>
              <a:rPr lang="ko-KR" altLang="en-US" sz="1800" dirty="0" err="1"/>
              <a:t>가독성이</a:t>
            </a:r>
            <a:r>
              <a:rPr lang="ko-KR" altLang="en-US" sz="1800" dirty="0"/>
              <a:t> 좋지 않다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사용 형식</a:t>
            </a:r>
            <a:endParaRPr lang="en-US" altLang="ko-KR" sz="1800" dirty="0"/>
          </a:p>
          <a:p>
            <a:endParaRPr lang="en-US" altLang="ko-KR" sz="1800" dirty="0"/>
          </a:p>
        </p:txBody>
      </p:sp>
      <p:sp>
        <p:nvSpPr>
          <p:cNvPr id="4" name="직사각형 3"/>
          <p:cNvSpPr/>
          <p:nvPr/>
        </p:nvSpPr>
        <p:spPr>
          <a:xfrm>
            <a:off x="1145361" y="2709453"/>
            <a:ext cx="4552950" cy="861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err="1">
                <a:solidFill>
                  <a:srgbClr val="0000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goto</a:t>
            </a:r>
            <a:r>
              <a:rPr lang="en-US" altLang="ko-KR" sz="16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6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레이블</a:t>
            </a:r>
            <a:r>
              <a:rPr lang="en-US" altLang="ko-KR" sz="16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레이블</a:t>
            </a:r>
            <a:r>
              <a:rPr lang="en-US" altLang="ko-KR" sz="16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lang="en-US" altLang="ko-KR" sz="1600" dirty="0">
                <a:solidFill>
                  <a:srgbClr val="008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//</a:t>
            </a:r>
            <a:r>
              <a:rPr lang="ko-KR" altLang="en-US" sz="1600" dirty="0">
                <a:solidFill>
                  <a:srgbClr val="008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이어지는 코드</a:t>
            </a:r>
            <a:endParaRPr lang="ko-KR" altLang="en-US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145361" y="3879783"/>
            <a:ext cx="5095260" cy="156966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Console.WriteLine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"1"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goto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JUMP;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Console.WriteLine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"2"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Console.WriteLine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"3"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JUMP: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Console.WriteLine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"4"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029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학습범위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ko-KR" altLang="en-US" sz="1800" dirty="0" err="1"/>
              <a:t>제어문</a:t>
            </a:r>
            <a:endParaRPr lang="en-US" altLang="ko-KR" sz="1800" dirty="0"/>
          </a:p>
          <a:p>
            <a:pPr lvl="1">
              <a:defRPr/>
            </a:pPr>
            <a:r>
              <a:rPr lang="ko-KR" altLang="ko-KR" sz="2000" dirty="0">
                <a:latin typeface="+mj-lt"/>
              </a:rPr>
              <a:t>여러 조건에 따라 코드를 분기하고 반복할 수 있도록 구성하는 것을 말한다</a:t>
            </a:r>
            <a:r>
              <a:rPr lang="en-US" altLang="ko-KR" sz="2000" dirty="0">
                <a:latin typeface="+mj-lt"/>
              </a:rPr>
              <a:t>. </a:t>
            </a:r>
            <a:endParaRPr lang="en-US" altLang="ko-KR" sz="2000" dirty="0"/>
          </a:p>
          <a:p>
            <a:pPr lvl="1">
              <a:defRPr/>
            </a:pPr>
            <a:r>
              <a:rPr lang="en-US" altLang="ko-KR" sz="2000" dirty="0"/>
              <a:t>Sequence </a:t>
            </a:r>
            <a:r>
              <a:rPr lang="en-US" altLang="ko-KR" sz="1600" dirty="0"/>
              <a:t>(</a:t>
            </a:r>
            <a:r>
              <a:rPr lang="ko-KR" altLang="en-US" sz="1600" dirty="0"/>
              <a:t>순차</a:t>
            </a:r>
            <a:r>
              <a:rPr lang="en-US" altLang="ko-KR" sz="1600" dirty="0"/>
              <a:t>),  </a:t>
            </a:r>
            <a:r>
              <a:rPr lang="en-US" altLang="ko-KR" sz="2000" dirty="0"/>
              <a:t>Selection </a:t>
            </a:r>
            <a:r>
              <a:rPr lang="en-US" altLang="ko-KR" sz="1600" dirty="0"/>
              <a:t>(</a:t>
            </a:r>
            <a:r>
              <a:rPr lang="ko-KR" altLang="en-US" sz="1600" dirty="0"/>
              <a:t>선택</a:t>
            </a:r>
            <a:r>
              <a:rPr lang="en-US" altLang="ko-KR" sz="1600" dirty="0"/>
              <a:t>),  </a:t>
            </a:r>
            <a:r>
              <a:rPr lang="en-US" altLang="ko-KR" sz="2000" dirty="0"/>
              <a:t>Loop </a:t>
            </a:r>
            <a:r>
              <a:rPr lang="en-US" altLang="ko-KR" sz="1600" dirty="0"/>
              <a:t>(</a:t>
            </a:r>
            <a:r>
              <a:rPr lang="ko-KR" altLang="en-US" sz="1600" dirty="0"/>
              <a:t>반복</a:t>
            </a:r>
            <a:r>
              <a:rPr lang="en-US" altLang="ko-KR" sz="1600" dirty="0"/>
              <a:t>),  </a:t>
            </a:r>
            <a:r>
              <a:rPr lang="en-US" altLang="ko-KR" sz="2000" dirty="0"/>
              <a:t>Jump </a:t>
            </a:r>
            <a:r>
              <a:rPr lang="en-US" altLang="ko-KR" sz="1600" dirty="0"/>
              <a:t>(</a:t>
            </a:r>
            <a:r>
              <a:rPr lang="ko-KR" altLang="en-US" sz="1600" dirty="0"/>
              <a:t>이동</a:t>
            </a:r>
            <a:r>
              <a:rPr lang="en-US" altLang="ko-KR" sz="1600" dirty="0"/>
              <a:t>)</a:t>
            </a:r>
          </a:p>
          <a:p>
            <a:pPr>
              <a:defRPr/>
            </a:pPr>
            <a:endParaRPr lang="en-US" altLang="ko-KR" sz="1800" dirty="0"/>
          </a:p>
          <a:p>
            <a:pPr>
              <a:defRPr/>
            </a:pPr>
            <a:r>
              <a:rPr lang="ko-KR" altLang="en-US" sz="1800" b="1" dirty="0"/>
              <a:t>조건문</a:t>
            </a:r>
            <a:r>
              <a:rPr lang="ko-KR" altLang="en-US" sz="1800" dirty="0"/>
              <a:t>  </a:t>
            </a:r>
            <a:endParaRPr lang="en-US" altLang="ko-KR" sz="1800" dirty="0"/>
          </a:p>
          <a:p>
            <a:pPr lvl="1">
              <a:defRPr/>
            </a:pPr>
            <a:r>
              <a:rPr lang="ko-KR" altLang="ko-KR" sz="1800" dirty="0">
                <a:latin typeface="+mj-lt"/>
              </a:rPr>
              <a:t>조건식을 제시하고 그 결과에 따라 다음 코드의 수행 여부를 결정하는 문법</a:t>
            </a:r>
            <a:endParaRPr lang="en-US" altLang="ko-KR" dirty="0">
              <a:solidFill>
                <a:srgbClr val="3333FF"/>
              </a:solidFill>
            </a:endParaRPr>
          </a:p>
          <a:p>
            <a:pPr lvl="1">
              <a:defRPr/>
            </a:pPr>
            <a:r>
              <a:rPr lang="en-US" altLang="ko-KR" dirty="0">
                <a:solidFill>
                  <a:srgbClr val="3333FF"/>
                </a:solidFill>
              </a:rPr>
              <a:t>if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3333FF"/>
                </a:solidFill>
              </a:rPr>
              <a:t>else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3333FF"/>
                </a:solidFill>
              </a:rPr>
              <a:t>switch</a:t>
            </a:r>
            <a:r>
              <a:rPr lang="en-US" altLang="ko-KR" dirty="0"/>
              <a:t> </a:t>
            </a:r>
          </a:p>
          <a:p>
            <a:pPr>
              <a:defRPr/>
            </a:pPr>
            <a:r>
              <a:rPr lang="ko-KR" altLang="en-US" sz="1800" b="1" dirty="0" err="1"/>
              <a:t>반복문</a:t>
            </a:r>
            <a:r>
              <a:rPr lang="ko-KR" altLang="en-US" sz="1800" dirty="0"/>
              <a:t> </a:t>
            </a:r>
            <a:endParaRPr lang="en-US" altLang="ko-KR" sz="1800" dirty="0"/>
          </a:p>
          <a:p>
            <a:pPr lvl="1">
              <a:defRPr/>
            </a:pPr>
            <a:r>
              <a:rPr lang="ko-KR" altLang="ko-KR" sz="1800" dirty="0">
                <a:latin typeface="+mj-lt"/>
              </a:rPr>
              <a:t>하나 이상의 문장을 두 번 이상 반복 실행하기 위해서 구성하는 문장</a:t>
            </a:r>
            <a:endParaRPr lang="en-US" altLang="ko-KR" dirty="0">
              <a:solidFill>
                <a:srgbClr val="3333FF"/>
              </a:solidFill>
            </a:endParaRPr>
          </a:p>
          <a:p>
            <a:pPr lvl="1">
              <a:defRPr/>
            </a:pPr>
            <a:r>
              <a:rPr lang="en-US" altLang="ko-KR" dirty="0">
                <a:solidFill>
                  <a:srgbClr val="3333FF"/>
                </a:solidFill>
              </a:rPr>
              <a:t>while</a:t>
            </a:r>
            <a:r>
              <a:rPr lang="en-US" altLang="ko-KR" dirty="0"/>
              <a:t> , </a:t>
            </a:r>
            <a:r>
              <a:rPr lang="en-US" altLang="ko-KR" dirty="0">
                <a:solidFill>
                  <a:srgbClr val="3333FF"/>
                </a:solidFill>
              </a:rPr>
              <a:t>do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3333FF"/>
                </a:solidFill>
              </a:rPr>
              <a:t>while</a:t>
            </a:r>
            <a:r>
              <a:rPr lang="en-US" altLang="ko-KR" dirty="0"/>
              <a:t> , </a:t>
            </a:r>
            <a:r>
              <a:rPr lang="en-US" altLang="ko-KR" dirty="0">
                <a:solidFill>
                  <a:srgbClr val="3333FF"/>
                </a:solidFill>
              </a:rPr>
              <a:t>for</a:t>
            </a:r>
            <a:r>
              <a:rPr lang="en-US" altLang="ko-KR" dirty="0"/>
              <a:t> , </a:t>
            </a:r>
            <a:r>
              <a:rPr lang="en-US" altLang="ko-KR" dirty="0">
                <a:solidFill>
                  <a:srgbClr val="3333FF"/>
                </a:solidFill>
              </a:rPr>
              <a:t>foreach</a:t>
            </a:r>
            <a:endParaRPr lang="en-US" altLang="ko-KR" sz="1600" dirty="0">
              <a:solidFill>
                <a:srgbClr val="3333FF"/>
              </a:solidFill>
            </a:endParaRPr>
          </a:p>
          <a:p>
            <a:pPr>
              <a:defRPr/>
            </a:pPr>
            <a:r>
              <a:rPr lang="ko-KR" altLang="en-US" sz="1800" dirty="0"/>
              <a:t>기타 </a:t>
            </a:r>
            <a:r>
              <a:rPr lang="ko-KR" altLang="en-US" sz="1800" dirty="0" err="1"/>
              <a:t>분기문</a:t>
            </a:r>
            <a:r>
              <a:rPr lang="ko-KR" altLang="en-US" sz="1800" dirty="0"/>
              <a:t> </a:t>
            </a:r>
            <a:endParaRPr lang="en-US" altLang="ko-KR" sz="1800" dirty="0"/>
          </a:p>
          <a:p>
            <a:pPr lvl="1">
              <a:defRPr/>
            </a:pPr>
            <a:r>
              <a:rPr lang="en-US" altLang="ko-KR" dirty="0">
                <a:solidFill>
                  <a:srgbClr val="3333FF"/>
                </a:solidFill>
              </a:rPr>
              <a:t>break</a:t>
            </a:r>
            <a:r>
              <a:rPr lang="en-US" altLang="ko-KR" dirty="0"/>
              <a:t> , </a:t>
            </a:r>
            <a:r>
              <a:rPr lang="en-US" altLang="ko-KR" dirty="0">
                <a:solidFill>
                  <a:srgbClr val="3333FF"/>
                </a:solidFill>
              </a:rPr>
              <a:t>continue</a:t>
            </a:r>
            <a:r>
              <a:rPr lang="en-US" altLang="ko-KR" dirty="0"/>
              <a:t> , </a:t>
            </a:r>
            <a:r>
              <a:rPr lang="en-US" altLang="ko-KR" dirty="0" err="1">
                <a:solidFill>
                  <a:srgbClr val="3333FF"/>
                </a:solidFill>
              </a:rPr>
              <a:t>goto</a:t>
            </a:r>
            <a:r>
              <a:rPr lang="en-US" altLang="ko-KR" dirty="0"/>
              <a:t> , </a:t>
            </a:r>
            <a:r>
              <a:rPr lang="en-US" altLang="ko-KR" dirty="0">
                <a:solidFill>
                  <a:srgbClr val="3333FF"/>
                </a:solidFill>
              </a:rPr>
              <a:t>return</a:t>
            </a:r>
            <a:r>
              <a:rPr lang="en-US" altLang="ko-KR" dirty="0"/>
              <a:t> , </a:t>
            </a:r>
            <a:r>
              <a:rPr lang="en-US" altLang="ko-KR" dirty="0">
                <a:solidFill>
                  <a:srgbClr val="3333FF"/>
                </a:solidFill>
              </a:rPr>
              <a:t>throw</a:t>
            </a:r>
            <a:endParaRPr lang="en-US" altLang="ko-KR" sz="1600" dirty="0">
              <a:solidFill>
                <a:srgbClr val="3333FF"/>
              </a:solidFill>
            </a:endParaRPr>
          </a:p>
          <a:p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1516926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ko-KR" dirty="0"/>
              <a:t>for </a:t>
            </a:r>
            <a:r>
              <a:rPr lang="ko-KR" altLang="en-US" dirty="0"/>
              <a:t>또는 </a:t>
            </a:r>
            <a:r>
              <a:rPr lang="en-US" altLang="ko-KR" dirty="0"/>
              <a:t>while</a:t>
            </a:r>
            <a:r>
              <a:rPr lang="ko-KR" altLang="en-US" dirty="0"/>
              <a:t>을 이용한 무한 반복 코드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sz="1800" dirty="0"/>
              <a:t>For</a:t>
            </a:r>
            <a:r>
              <a:rPr lang="ko-KR" altLang="en-US" sz="1800" dirty="0"/>
              <a:t>문의 무한 반복</a:t>
            </a:r>
          </a:p>
          <a:p>
            <a:endParaRPr lang="ko-KR" altLang="en-US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r>
              <a:rPr lang="en-US" altLang="ko-KR" sz="1800" dirty="0"/>
              <a:t>While</a:t>
            </a:r>
            <a:r>
              <a:rPr lang="ko-KR" altLang="en-US" sz="1800" dirty="0"/>
              <a:t>문의 무한 반복</a:t>
            </a:r>
          </a:p>
          <a:p>
            <a:endParaRPr lang="ko-KR" altLang="en-US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r>
              <a:rPr lang="ko-KR" altLang="en-US" sz="1800" dirty="0" err="1"/>
              <a:t>반복문을</a:t>
            </a:r>
            <a:r>
              <a:rPr lang="ko-KR" altLang="en-US" sz="1800" dirty="0"/>
              <a:t> 탈출하는 코드 필요</a:t>
            </a:r>
            <a:endParaRPr lang="en-US" altLang="ko-KR" sz="1800" dirty="0"/>
          </a:p>
          <a:p>
            <a:r>
              <a:rPr lang="ko-KR" altLang="en-US" sz="1800" dirty="0"/>
              <a:t>생각해 보기</a:t>
            </a:r>
            <a:r>
              <a:rPr lang="en-US" altLang="ko-KR" sz="1800" dirty="0"/>
              <a:t> - </a:t>
            </a:r>
            <a:r>
              <a:rPr lang="ko-KR" altLang="en-US" sz="1800" dirty="0" err="1"/>
              <a:t>중첩문</a:t>
            </a:r>
            <a:r>
              <a:rPr lang="ko-KR" altLang="en-US" sz="1800" dirty="0"/>
              <a:t> 빠져나가기</a:t>
            </a:r>
            <a:r>
              <a:rPr lang="en-US" altLang="ko-KR" sz="1800" dirty="0"/>
              <a:t>.   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//</a:t>
            </a:r>
            <a:r>
              <a:rPr lang="en-US" altLang="ko-KR" sz="1800" dirty="0" err="1">
                <a:solidFill>
                  <a:schemeClr val="bg1">
                    <a:lumMod val="75000"/>
                  </a:schemeClr>
                </a:solidFill>
              </a:rPr>
              <a:t>goto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, flag 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변수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, end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조건만들기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, throw, return</a:t>
            </a:r>
            <a:endParaRPr lang="ko-KR" altLang="en-US" sz="1800" dirty="0">
              <a:solidFill>
                <a:schemeClr val="bg1">
                  <a:lumMod val="75000"/>
                </a:schemeClr>
              </a:solidFill>
            </a:endParaRPr>
          </a:p>
          <a:p>
            <a:endParaRPr lang="en-US" altLang="ko-KR" sz="1800" dirty="0"/>
          </a:p>
        </p:txBody>
      </p:sp>
      <p:sp>
        <p:nvSpPr>
          <p:cNvPr id="4" name="직사각형 3"/>
          <p:cNvSpPr/>
          <p:nvPr/>
        </p:nvSpPr>
        <p:spPr>
          <a:xfrm>
            <a:off x="1266825" y="1774389"/>
            <a:ext cx="4792230" cy="107721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for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( ; ; 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반복할 코드</a:t>
            </a:r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266825" y="3593664"/>
            <a:ext cx="4792230" cy="107721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while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true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반복할 코드</a:t>
            </a:r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8731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chemeClr val="accent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ko-KR" altLang="en-US" dirty="0"/>
              <a:t>연습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600" dirty="0"/>
              <a:t>입력 받은 수가 </a:t>
            </a:r>
            <a:r>
              <a:rPr lang="en-US" altLang="ko-KR" sz="1600" dirty="0"/>
              <a:t>90</a:t>
            </a:r>
            <a:r>
              <a:rPr lang="ko-KR" altLang="en-US" sz="1600" dirty="0"/>
              <a:t>이상이면 </a:t>
            </a:r>
            <a:r>
              <a:rPr lang="en-US" altLang="ko-KR" sz="1600" dirty="0"/>
              <a:t>“success” </a:t>
            </a:r>
            <a:r>
              <a:rPr lang="ko-KR" altLang="en-US" sz="1600" dirty="0"/>
              <a:t>를 출력 하세요</a:t>
            </a:r>
            <a:r>
              <a:rPr lang="en-US" altLang="ko-KR" sz="1600" dirty="0"/>
              <a:t>. (if </a:t>
            </a:r>
            <a:r>
              <a:rPr lang="ko-KR" altLang="en-US" sz="1600" dirty="0"/>
              <a:t>사용</a:t>
            </a:r>
            <a:r>
              <a:rPr lang="en-US" altLang="ko-KR" sz="1600" dirty="0"/>
              <a:t>)</a:t>
            </a:r>
          </a:p>
          <a:p>
            <a:r>
              <a:rPr lang="ko-KR" altLang="en-US" sz="1600" dirty="0"/>
              <a:t>변수 </a:t>
            </a:r>
            <a:r>
              <a:rPr lang="en-US" altLang="ko-KR" sz="1600" dirty="0"/>
              <a:t>score </a:t>
            </a:r>
            <a:r>
              <a:rPr lang="ko-KR" altLang="en-US" sz="1600" dirty="0"/>
              <a:t>가 </a:t>
            </a:r>
            <a:r>
              <a:rPr lang="en-US" altLang="ko-KR" sz="1600" dirty="0"/>
              <a:t>90 </a:t>
            </a:r>
            <a:r>
              <a:rPr lang="ko-KR" altLang="en-US" sz="1600" dirty="0"/>
              <a:t>이상 </a:t>
            </a:r>
            <a:r>
              <a:rPr lang="en-US" altLang="ko-KR" sz="1600" dirty="0"/>
              <a:t>A, 80 </a:t>
            </a:r>
            <a:r>
              <a:rPr lang="ko-KR" altLang="en-US" sz="1600" dirty="0"/>
              <a:t>이상 </a:t>
            </a:r>
            <a:r>
              <a:rPr lang="en-US" altLang="ko-KR" sz="1600" dirty="0"/>
              <a:t>B, 70 </a:t>
            </a:r>
            <a:r>
              <a:rPr lang="ko-KR" altLang="en-US" sz="1600" dirty="0"/>
              <a:t>이상 </a:t>
            </a:r>
            <a:r>
              <a:rPr lang="en-US" altLang="ko-KR" sz="1600" dirty="0"/>
              <a:t>C, 60 </a:t>
            </a:r>
            <a:r>
              <a:rPr lang="ko-KR" altLang="en-US" sz="1600" dirty="0"/>
              <a:t>이상 </a:t>
            </a:r>
            <a:r>
              <a:rPr lang="en-US" altLang="ko-KR" sz="1600" dirty="0"/>
              <a:t>D, </a:t>
            </a:r>
            <a:r>
              <a:rPr lang="ko-KR" altLang="en-US" sz="1600" dirty="0"/>
              <a:t>이외 </a:t>
            </a:r>
            <a:r>
              <a:rPr lang="en-US" altLang="ko-KR" sz="1600" dirty="0"/>
              <a:t>F </a:t>
            </a:r>
            <a:r>
              <a:rPr lang="ko-KR" altLang="en-US" sz="1600" dirty="0"/>
              <a:t>출력하기 </a:t>
            </a:r>
            <a:r>
              <a:rPr lang="en-US" altLang="ko-KR" sz="1600" dirty="0"/>
              <a:t>(else if </a:t>
            </a:r>
            <a:r>
              <a:rPr lang="ko-KR" altLang="en-US" sz="1600" dirty="0"/>
              <a:t>문</a:t>
            </a:r>
            <a:r>
              <a:rPr lang="en-US" altLang="ko-KR" sz="1600" dirty="0"/>
              <a:t>)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r>
              <a:rPr lang="ko-KR" altLang="en-US" sz="1600" dirty="0"/>
              <a:t>변수 </a:t>
            </a:r>
            <a:r>
              <a:rPr lang="en-US" altLang="ko-KR" sz="1600" dirty="0"/>
              <a:t>grade</a:t>
            </a:r>
            <a:r>
              <a:rPr lang="ko-KR" altLang="en-US" sz="1600" dirty="0"/>
              <a:t> 가 </a:t>
            </a:r>
            <a:r>
              <a:rPr lang="en-US" altLang="ko-KR" sz="1600" dirty="0"/>
              <a:t>1, </a:t>
            </a:r>
            <a:r>
              <a:rPr lang="ko-KR" altLang="en-US" sz="1600" dirty="0"/>
              <a:t>이면 </a:t>
            </a:r>
            <a:r>
              <a:rPr lang="en-US" altLang="ko-KR" sz="1600" dirty="0"/>
              <a:t>“Excellent”, 2</a:t>
            </a:r>
            <a:r>
              <a:rPr lang="ko-KR" altLang="en-US" sz="1600" dirty="0"/>
              <a:t>혹은 </a:t>
            </a:r>
            <a:r>
              <a:rPr lang="en-US" altLang="ko-KR" sz="1600" dirty="0"/>
              <a:t>3</a:t>
            </a:r>
            <a:r>
              <a:rPr lang="ko-KR" altLang="en-US" sz="1600" dirty="0"/>
              <a:t>이면 </a:t>
            </a:r>
            <a:r>
              <a:rPr lang="en-US" altLang="ko-KR" sz="1600" dirty="0"/>
              <a:t>“Great”, </a:t>
            </a:r>
            <a:r>
              <a:rPr lang="ko-KR" altLang="en-US" sz="1600" dirty="0"/>
              <a:t>아니면 </a:t>
            </a:r>
            <a:r>
              <a:rPr lang="en-US" altLang="ko-KR" sz="1600" dirty="0"/>
              <a:t>“Good”</a:t>
            </a:r>
            <a:r>
              <a:rPr lang="ko-KR" altLang="en-US" sz="1600" dirty="0"/>
              <a:t>을 출력하세요 </a:t>
            </a:r>
            <a:r>
              <a:rPr lang="en-US" altLang="ko-KR" sz="1600" dirty="0"/>
              <a:t>(switch case</a:t>
            </a:r>
            <a:r>
              <a:rPr lang="ko-KR" altLang="en-US" sz="1600" dirty="0"/>
              <a:t>문</a:t>
            </a:r>
            <a:r>
              <a:rPr lang="en-US" altLang="ko-KR" sz="1600" dirty="0"/>
              <a:t>)</a:t>
            </a:r>
          </a:p>
          <a:p>
            <a:r>
              <a:rPr lang="ko-KR" altLang="en-US" sz="1600" dirty="0"/>
              <a:t>입력 받은 수가 </a:t>
            </a:r>
            <a:r>
              <a:rPr lang="en-US" altLang="ko-KR" sz="1600" dirty="0"/>
              <a:t>0</a:t>
            </a:r>
            <a:r>
              <a:rPr lang="ko-KR" altLang="en-US" sz="1600" dirty="0"/>
              <a:t>보다 작으면 종료하는 코드를 작성하세요 </a:t>
            </a:r>
            <a:r>
              <a:rPr lang="en-US" altLang="ko-KR" sz="1600" dirty="0"/>
              <a:t>( while </a:t>
            </a:r>
            <a:r>
              <a:rPr lang="ko-KR" altLang="en-US" sz="1600" dirty="0"/>
              <a:t>문</a:t>
            </a:r>
            <a:r>
              <a:rPr lang="en-US" altLang="ko-KR" sz="1600" dirty="0"/>
              <a:t> </a:t>
            </a:r>
            <a:r>
              <a:rPr lang="ko-KR" altLang="en-US" sz="1600" dirty="0"/>
              <a:t>사용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1</a:t>
            </a:r>
            <a:r>
              <a:rPr lang="ko-KR" altLang="en-US" sz="1600" dirty="0"/>
              <a:t>부터 </a:t>
            </a:r>
            <a:r>
              <a:rPr lang="en-US" altLang="ko-KR" sz="1600" dirty="0"/>
              <a:t>100</a:t>
            </a:r>
            <a:r>
              <a:rPr lang="ko-KR" altLang="en-US" sz="1600" dirty="0"/>
              <a:t>가지의 합을 구하라 </a:t>
            </a:r>
            <a:r>
              <a:rPr lang="en-US" altLang="ko-KR" sz="1600" dirty="0"/>
              <a:t>(for </a:t>
            </a:r>
            <a:r>
              <a:rPr lang="ko-KR" altLang="en-US" sz="1600" dirty="0"/>
              <a:t>문</a:t>
            </a:r>
            <a:r>
              <a:rPr lang="en-US" altLang="ko-KR" sz="1600" dirty="0"/>
              <a:t>)</a:t>
            </a:r>
          </a:p>
          <a:p>
            <a:r>
              <a:rPr lang="ko-KR" altLang="en-US" sz="1600" dirty="0"/>
              <a:t>구구단 </a:t>
            </a:r>
            <a:r>
              <a:rPr lang="en-US" altLang="ko-KR" sz="1600" dirty="0"/>
              <a:t>2</a:t>
            </a:r>
            <a:r>
              <a:rPr lang="ko-KR" altLang="en-US" sz="1600" dirty="0"/>
              <a:t>단</a:t>
            </a:r>
            <a:r>
              <a:rPr lang="en-US" altLang="ko-KR" sz="1600" dirty="0"/>
              <a:t> </a:t>
            </a:r>
            <a:r>
              <a:rPr lang="ko-KR" altLang="en-US" sz="1600" dirty="0"/>
              <a:t>부터 </a:t>
            </a:r>
            <a:r>
              <a:rPr lang="en-US" altLang="ko-KR" sz="1600" dirty="0"/>
              <a:t>9</a:t>
            </a:r>
            <a:r>
              <a:rPr lang="ko-KR" altLang="en-US" sz="1600" dirty="0"/>
              <a:t>단 출력하기</a:t>
            </a:r>
            <a:r>
              <a:rPr lang="en-US" altLang="ko-KR" sz="1600" dirty="0"/>
              <a:t> (</a:t>
            </a:r>
            <a:r>
              <a:rPr lang="ko-KR" altLang="en-US" sz="1600" dirty="0"/>
              <a:t>이중 </a:t>
            </a:r>
            <a:r>
              <a:rPr lang="en-US" altLang="ko-KR" sz="1600" dirty="0"/>
              <a:t>for </a:t>
            </a:r>
            <a:r>
              <a:rPr lang="ko-KR" altLang="en-US" sz="1600" dirty="0"/>
              <a:t>문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1</a:t>
            </a:r>
            <a:r>
              <a:rPr lang="ko-KR" altLang="en-US" sz="1600" dirty="0"/>
              <a:t>부터 </a:t>
            </a:r>
            <a:r>
              <a:rPr lang="en-US" altLang="ko-KR" sz="1600" dirty="0"/>
              <a:t>10</a:t>
            </a:r>
            <a:r>
              <a:rPr lang="ko-KR" altLang="en-US" sz="1600" dirty="0"/>
              <a:t>까지 수에서 </a:t>
            </a:r>
            <a:r>
              <a:rPr lang="en-US" altLang="ko-KR" sz="1600" dirty="0"/>
              <a:t>5</a:t>
            </a:r>
            <a:r>
              <a:rPr lang="ko-KR" altLang="en-US" sz="1600" dirty="0"/>
              <a:t>이하만 출력하기 </a:t>
            </a:r>
            <a:r>
              <a:rPr lang="en-US" altLang="ko-KR" sz="1600" dirty="0"/>
              <a:t>(break)</a:t>
            </a:r>
          </a:p>
          <a:p>
            <a:r>
              <a:rPr lang="en-US" altLang="ko-KR" sz="1600" dirty="0"/>
              <a:t>1</a:t>
            </a:r>
            <a:r>
              <a:rPr lang="ko-KR" altLang="en-US" sz="1600" dirty="0"/>
              <a:t>부터 </a:t>
            </a:r>
            <a:r>
              <a:rPr lang="en-US" altLang="ko-KR" sz="1600" dirty="0"/>
              <a:t>10</a:t>
            </a:r>
            <a:r>
              <a:rPr lang="ko-KR" altLang="en-US" sz="1600" dirty="0"/>
              <a:t>까지 수에서 짝수를 출력하라 </a:t>
            </a:r>
            <a:r>
              <a:rPr lang="en-US" altLang="ko-KR" sz="1600" dirty="0"/>
              <a:t>(continue)</a:t>
            </a:r>
          </a:p>
          <a:p>
            <a:r>
              <a:rPr lang="ko-KR" altLang="en-US" sz="1600" dirty="0"/>
              <a:t>별 출력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258757" y="3551068"/>
            <a:ext cx="4944122" cy="259511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66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</a:t>
            </a:r>
            <a:r>
              <a:rPr lang="ko-KR" altLang="en-US" sz="1600" dirty="0">
                <a:solidFill>
                  <a:srgbClr val="0066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키</a:t>
            </a:r>
            <a:r>
              <a:rPr lang="en-US" altLang="ko-KR" sz="1600" dirty="0">
                <a:solidFill>
                  <a:srgbClr val="0066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ko-KR" altLang="en-US" sz="1600" dirty="0">
                <a:solidFill>
                  <a:srgbClr val="0066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입력 받기</a:t>
            </a:r>
            <a:endParaRPr lang="en-US" altLang="ko-KR" sz="1600" dirty="0">
              <a:solidFill>
                <a:srgbClr val="0066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string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input;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while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((input =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Console.ReadLine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()) !=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null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a = </a:t>
            </a:r>
            <a:r>
              <a:rPr lang="en-US" altLang="ko-KR" sz="1600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.Parse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(input);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(a == 0)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break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Console.WriteLine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(input);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 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133600" y="5022801"/>
            <a:ext cx="73880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</a:t>
            </a:r>
          </a:p>
          <a:p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**</a:t>
            </a:r>
          </a:p>
          <a:p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***</a:t>
            </a:r>
          </a:p>
          <a:p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****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223589" y="5022801"/>
            <a:ext cx="73880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****</a:t>
            </a:r>
          </a:p>
          <a:p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***</a:t>
            </a:r>
          </a:p>
          <a:p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**</a:t>
            </a:r>
          </a:p>
          <a:p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313578" y="5022801"/>
            <a:ext cx="10502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*</a:t>
            </a:r>
          </a:p>
          <a:p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***</a:t>
            </a:r>
          </a:p>
          <a:p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*****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*******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40196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chemeClr val="accent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ko-KR" altLang="en-US" dirty="0"/>
              <a:t>연습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sz="1600" dirty="0"/>
              <a:t>Level </a:t>
            </a:r>
            <a:r>
              <a:rPr lang="ko-KR" altLang="en-US" sz="1600" dirty="0"/>
              <a:t>변수를 선언하고</a:t>
            </a:r>
            <a:r>
              <a:rPr lang="en-US" altLang="ko-KR" sz="1600" dirty="0"/>
              <a:t>, </a:t>
            </a:r>
            <a:r>
              <a:rPr lang="ko-KR" altLang="en-US" sz="1600" dirty="0"/>
              <a:t>그 값이 </a:t>
            </a:r>
            <a:r>
              <a:rPr lang="en-US" altLang="ko-KR" sz="1600" dirty="0"/>
              <a:t>10 </a:t>
            </a:r>
            <a:r>
              <a:rPr lang="ko-KR" altLang="en-US" sz="1600" dirty="0"/>
              <a:t>보다 작거나 </a:t>
            </a:r>
            <a:r>
              <a:rPr lang="en-US" altLang="ko-KR" sz="1600" dirty="0"/>
              <a:t>20</a:t>
            </a:r>
            <a:r>
              <a:rPr lang="ko-KR" altLang="en-US" sz="1600" dirty="0"/>
              <a:t>이상이면 </a:t>
            </a:r>
            <a:r>
              <a:rPr lang="en-US" altLang="ko-KR" sz="1600" dirty="0"/>
              <a:t>“</a:t>
            </a:r>
            <a:r>
              <a:rPr lang="ko-KR" altLang="en-US" sz="1600" dirty="0"/>
              <a:t>통과</a:t>
            </a:r>
            <a:r>
              <a:rPr lang="en-US" altLang="ko-KR" sz="1600" dirty="0"/>
              <a:t>” </a:t>
            </a:r>
            <a:r>
              <a:rPr lang="ko-KR" altLang="en-US" sz="1600" dirty="0"/>
              <a:t>아니면 </a:t>
            </a:r>
            <a:r>
              <a:rPr lang="en-US" altLang="ko-KR" sz="1600" dirty="0"/>
              <a:t>“</a:t>
            </a:r>
            <a:r>
              <a:rPr lang="ko-KR" altLang="en-US" sz="1600" dirty="0"/>
              <a:t>실패</a:t>
            </a:r>
            <a:r>
              <a:rPr lang="en-US" altLang="ko-KR" sz="1600" dirty="0"/>
              <a:t>”</a:t>
            </a:r>
            <a:r>
              <a:rPr lang="ko-KR" altLang="en-US" sz="1600" dirty="0"/>
              <a:t>를 출력하는 코드를 작성하세요</a:t>
            </a:r>
            <a:r>
              <a:rPr lang="en-US" altLang="ko-KR" sz="1600" dirty="0"/>
              <a:t>..</a:t>
            </a:r>
          </a:p>
          <a:p>
            <a:r>
              <a:rPr lang="en-US" altLang="ko-KR" sz="1600" dirty="0"/>
              <a:t>1 </a:t>
            </a:r>
            <a:r>
              <a:rPr lang="ko-KR" altLang="en-US" sz="1600" dirty="0"/>
              <a:t>부터 </a:t>
            </a:r>
            <a:r>
              <a:rPr lang="en-US" altLang="ko-KR" sz="1600" dirty="0"/>
              <a:t>1000 </a:t>
            </a:r>
            <a:r>
              <a:rPr lang="ko-KR" altLang="en-US" sz="1600" dirty="0"/>
              <a:t>까지 정수 중에 </a:t>
            </a:r>
            <a:r>
              <a:rPr lang="en-US" altLang="ko-KR" sz="1600" dirty="0"/>
              <a:t>50</a:t>
            </a:r>
            <a:r>
              <a:rPr lang="ko-KR" altLang="en-US" sz="1600" dirty="0"/>
              <a:t>의 배수는 몇 개인지 구하세요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string[] fruits = { "</a:t>
            </a:r>
            <a:r>
              <a:rPr lang="ko-KR" altLang="en-US" sz="1600" dirty="0"/>
              <a:t>사과</a:t>
            </a:r>
            <a:r>
              <a:rPr lang="en-US" altLang="ko-KR" sz="1600" dirty="0"/>
              <a:t>","</a:t>
            </a:r>
            <a:r>
              <a:rPr lang="ko-KR" altLang="en-US" sz="1600" dirty="0"/>
              <a:t>배</a:t>
            </a:r>
            <a:r>
              <a:rPr lang="en-US" altLang="ko-KR" sz="1600" dirty="0"/>
              <a:t>","</a:t>
            </a:r>
            <a:r>
              <a:rPr lang="ko-KR" altLang="en-US" sz="1600" dirty="0"/>
              <a:t>포도</a:t>
            </a:r>
            <a:r>
              <a:rPr lang="en-US" altLang="ko-KR" sz="1600" dirty="0"/>
              <a:t>","</a:t>
            </a:r>
            <a:r>
              <a:rPr lang="ko-KR" altLang="en-US" sz="1600" dirty="0"/>
              <a:t>수박</a:t>
            </a:r>
            <a:r>
              <a:rPr lang="en-US" altLang="ko-KR" sz="1600" dirty="0"/>
              <a:t>","</a:t>
            </a:r>
            <a:r>
              <a:rPr lang="ko-KR" altLang="en-US" sz="1600" dirty="0"/>
              <a:t>딸기</a:t>
            </a:r>
            <a:r>
              <a:rPr lang="en-US" altLang="ko-KR" sz="1600" dirty="0"/>
              <a:t>"};</a:t>
            </a:r>
            <a:endParaRPr lang="ko-KR" altLang="en-US" sz="1600" dirty="0"/>
          </a:p>
          <a:p>
            <a:pPr lvl="1"/>
            <a:r>
              <a:rPr lang="en-US" altLang="ko-KR" sz="1400" dirty="0"/>
              <a:t>for </a:t>
            </a:r>
            <a:r>
              <a:rPr lang="ko-KR" altLang="en-US" sz="1400" dirty="0"/>
              <a:t>문으로 출력하기</a:t>
            </a:r>
            <a:r>
              <a:rPr lang="en-US" altLang="ko-KR" sz="1400" dirty="0"/>
              <a:t>, </a:t>
            </a:r>
            <a:r>
              <a:rPr lang="ko-KR" altLang="en-US" sz="1400" dirty="0"/>
              <a:t>반대 순서로 출력하기</a:t>
            </a:r>
          </a:p>
          <a:p>
            <a:pPr lvl="1"/>
            <a:r>
              <a:rPr lang="en-US" altLang="ko-KR" sz="1400" dirty="0" err="1"/>
              <a:t>foreach</a:t>
            </a:r>
            <a:r>
              <a:rPr lang="en-US" altLang="ko-KR" sz="1400" dirty="0"/>
              <a:t> </a:t>
            </a:r>
            <a:r>
              <a:rPr lang="ko-KR" altLang="en-US" sz="1400" dirty="0"/>
              <a:t>문으로 출력하기</a:t>
            </a:r>
            <a:endParaRPr lang="en-US" altLang="ko-KR" sz="1400" dirty="0"/>
          </a:p>
          <a:p>
            <a:r>
              <a:rPr lang="ko-KR" altLang="en-US" sz="1600" dirty="0"/>
              <a:t>문자열 </a:t>
            </a:r>
            <a:r>
              <a:rPr lang="en-US" altLang="ko-KR" sz="1600" dirty="0"/>
              <a:t>"</a:t>
            </a:r>
            <a:r>
              <a:rPr lang="ko-KR" altLang="en-US" sz="1600" dirty="0"/>
              <a:t>감자 고구마 토마토</a:t>
            </a:r>
            <a:r>
              <a:rPr lang="en-US" altLang="ko-KR" sz="1600" dirty="0"/>
              <a:t>"</a:t>
            </a:r>
            <a:r>
              <a:rPr lang="ko-KR" altLang="en-US" sz="1600" dirty="0"/>
              <a:t> 를 </a:t>
            </a:r>
            <a:r>
              <a:rPr lang="en-US" altLang="ko-KR" sz="1600" dirty="0"/>
              <a:t>string</a:t>
            </a:r>
            <a:r>
              <a:rPr lang="ko-KR" altLang="en-US" sz="1600" dirty="0"/>
              <a:t> 배열로 나누어 저장하고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foreach</a:t>
            </a:r>
            <a:r>
              <a:rPr lang="ko-KR" altLang="en-US" sz="1600" dirty="0"/>
              <a:t> 문으로 출력하세요</a:t>
            </a:r>
            <a:r>
              <a:rPr lang="en-US" altLang="ko-KR" sz="1600" dirty="0"/>
              <a:t>.</a:t>
            </a:r>
          </a:p>
          <a:p>
            <a:pPr lvl="1"/>
            <a:r>
              <a:rPr lang="en-US" altLang="ko-KR" sz="1400" dirty="0"/>
              <a:t>Split() </a:t>
            </a:r>
            <a:r>
              <a:rPr lang="ko-KR" altLang="en-US" sz="1400" dirty="0"/>
              <a:t>메서드 사용하기</a:t>
            </a:r>
            <a:endParaRPr lang="en-US" altLang="ko-KR" sz="1400" dirty="0"/>
          </a:p>
          <a:p>
            <a:r>
              <a:rPr lang="ko-KR" altLang="en-US" sz="1600" dirty="0"/>
              <a:t>문자열 </a:t>
            </a:r>
            <a:r>
              <a:rPr lang="en-US" altLang="ko-KR" sz="1600" dirty="0"/>
              <a:t>＂</a:t>
            </a:r>
            <a:r>
              <a:rPr lang="ko-KR" altLang="en-US" sz="1600" dirty="0" err="1"/>
              <a:t>가나다라마바사</a:t>
            </a:r>
            <a:r>
              <a:rPr lang="en-US" altLang="ko-KR" sz="1600" dirty="0"/>
              <a:t>" </a:t>
            </a:r>
            <a:r>
              <a:rPr lang="ko-KR" altLang="en-US" sz="1600" dirty="0"/>
              <a:t>를 역순의 문자 배열로 바꾸고</a:t>
            </a:r>
            <a:r>
              <a:rPr lang="en-US" altLang="ko-KR" sz="1600" dirty="0"/>
              <a:t>, </a:t>
            </a:r>
            <a:r>
              <a:rPr lang="ko-KR" altLang="en-US" sz="1600" dirty="0"/>
              <a:t>다시 </a:t>
            </a:r>
            <a:r>
              <a:rPr lang="en-US" altLang="ko-KR" sz="1600" dirty="0"/>
              <a:t>string </a:t>
            </a:r>
            <a:r>
              <a:rPr lang="ko-KR" altLang="en-US" sz="1600" dirty="0"/>
              <a:t>으로 변환하여 출력하세요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400" dirty="0"/>
              <a:t>역순 출력이란 </a:t>
            </a:r>
            <a:r>
              <a:rPr lang="en-US" altLang="ko-KR" sz="1400" dirty="0"/>
              <a:t>“</a:t>
            </a:r>
            <a:r>
              <a:rPr lang="ko-KR" altLang="en-US" sz="1400" dirty="0" err="1"/>
              <a:t>사바마라다나가</a:t>
            </a:r>
            <a:r>
              <a:rPr lang="en-US" altLang="ko-KR" sz="1400" dirty="0"/>
              <a:t>“ </a:t>
            </a:r>
            <a:r>
              <a:rPr lang="ko-KR" altLang="en-US" sz="1400" dirty="0"/>
              <a:t>로 출력하는 것을 말합니다</a:t>
            </a:r>
            <a:r>
              <a:rPr lang="en-US" altLang="ko-KR" sz="1400" dirty="0"/>
              <a:t>.   % </a:t>
            </a:r>
            <a:r>
              <a:rPr lang="en-US" altLang="ko-KR" sz="1400" dirty="0" err="1"/>
              <a:t>Array.Reverse</a:t>
            </a:r>
            <a:r>
              <a:rPr lang="en-US" altLang="ko-KR" sz="1400" dirty="0"/>
              <a:t>()</a:t>
            </a:r>
          </a:p>
          <a:p>
            <a:r>
              <a:rPr lang="ko-KR" altLang="en-US" sz="1600" dirty="0"/>
              <a:t>문자열을 콘솔에서 입력 받아서 리스트에 담고</a:t>
            </a:r>
            <a:r>
              <a:rPr lang="en-US" altLang="ko-KR" sz="1600" dirty="0"/>
              <a:t>, </a:t>
            </a:r>
            <a:r>
              <a:rPr lang="ko-KR" altLang="en-US" sz="1600" dirty="0"/>
              <a:t> 알파벳 순서대로 정렬하여 출력하세요</a:t>
            </a:r>
            <a:r>
              <a:rPr lang="en-US" altLang="ko-KR" sz="1600" dirty="0"/>
              <a:t>. </a:t>
            </a:r>
          </a:p>
          <a:p>
            <a:pPr lvl="1"/>
            <a:r>
              <a:rPr lang="en-US" altLang="ko-KR" sz="1400" dirty="0"/>
              <a:t>List&lt;string&gt; list = new List&lt;string&gt;();</a:t>
            </a:r>
          </a:p>
          <a:p>
            <a:r>
              <a:rPr lang="ko-KR" altLang="en-US" sz="1600" dirty="0"/>
              <a:t>아이디를 입력 받는 코드를 작성하세요</a:t>
            </a:r>
            <a:r>
              <a:rPr lang="en-US" altLang="ko-KR" sz="1600" dirty="0"/>
              <a:t>. </a:t>
            </a:r>
          </a:p>
          <a:p>
            <a:pPr lvl="1"/>
            <a:r>
              <a:rPr lang="ko-KR" altLang="en-US" sz="1400" dirty="0"/>
              <a:t>단</a:t>
            </a:r>
            <a:r>
              <a:rPr lang="en-US" altLang="ko-KR" sz="1400" dirty="0"/>
              <a:t>, </a:t>
            </a:r>
            <a:r>
              <a:rPr lang="ko-KR" altLang="en-US" sz="1400" dirty="0"/>
              <a:t>숫자</a:t>
            </a:r>
            <a:r>
              <a:rPr lang="en-US" altLang="ko-KR" sz="1400" dirty="0"/>
              <a:t>,</a:t>
            </a:r>
            <a:r>
              <a:rPr lang="ko-KR" altLang="en-US" sz="1400" dirty="0"/>
              <a:t>영어로</a:t>
            </a:r>
            <a:r>
              <a:rPr lang="en-US" altLang="ko-KR" sz="1400" dirty="0"/>
              <a:t> </a:t>
            </a:r>
            <a:r>
              <a:rPr lang="ko-KR" altLang="en-US" sz="1400" dirty="0"/>
              <a:t>구성되며</a:t>
            </a:r>
            <a:r>
              <a:rPr lang="en-US" altLang="ko-KR" sz="1400" dirty="0"/>
              <a:t>,</a:t>
            </a:r>
            <a:r>
              <a:rPr lang="ko-KR" altLang="en-US" sz="1400" dirty="0"/>
              <a:t> </a:t>
            </a:r>
            <a:r>
              <a:rPr lang="en-US" altLang="ko-KR" sz="1400" dirty="0"/>
              <a:t>2~50</a:t>
            </a:r>
            <a:r>
              <a:rPr lang="ko-KR" altLang="en-US" sz="1400" dirty="0"/>
              <a:t>자리 사이의 문자열이 아니면</a:t>
            </a:r>
            <a:r>
              <a:rPr lang="en-US" altLang="ko-KR" sz="1400" dirty="0"/>
              <a:t>,</a:t>
            </a:r>
            <a:r>
              <a:rPr lang="ko-KR" altLang="en-US" sz="1400" dirty="0"/>
              <a:t> </a:t>
            </a:r>
            <a:endParaRPr lang="en-US" altLang="ko-KR" sz="1400" dirty="0"/>
          </a:p>
          <a:p>
            <a:pPr lvl="1"/>
            <a:r>
              <a:rPr lang="en-US" altLang="ko-KR" sz="1400" dirty="0"/>
              <a:t>“</a:t>
            </a:r>
            <a:r>
              <a:rPr lang="ko-KR" altLang="en-US" sz="1400" dirty="0"/>
              <a:t>다시 입력하세요</a:t>
            </a:r>
            <a:r>
              <a:rPr lang="en-US" altLang="ko-KR" sz="1400" dirty="0"/>
              <a:t>”</a:t>
            </a:r>
            <a:r>
              <a:rPr lang="ko-KR" altLang="en-US" sz="1400" dirty="0"/>
              <a:t>를 출력합니다</a:t>
            </a:r>
            <a:r>
              <a:rPr lang="en-US" altLang="ko-KR" sz="1400" dirty="0"/>
              <a:t>.</a:t>
            </a:r>
          </a:p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978723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 err="1"/>
              <a:t>제어문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sz="1800" dirty="0">
                <a:solidFill>
                  <a:srgbClr val="3333FF"/>
                </a:solidFill>
              </a:rPr>
              <a:t>if, if else</a:t>
            </a:r>
            <a:r>
              <a:rPr lang="en-US" altLang="ko-KR" sz="1800" dirty="0"/>
              <a:t>, else if : </a:t>
            </a:r>
            <a:r>
              <a:rPr lang="ko-KR" altLang="en-US" sz="1800" dirty="0"/>
              <a:t>조건 분기</a:t>
            </a:r>
            <a:endParaRPr lang="en-US" altLang="ko-KR" sz="1800" dirty="0"/>
          </a:p>
          <a:p>
            <a:r>
              <a:rPr lang="en-US" altLang="ko-KR" sz="1800" dirty="0">
                <a:solidFill>
                  <a:srgbClr val="3333FF"/>
                </a:solidFill>
              </a:rPr>
              <a:t>switch</a:t>
            </a:r>
            <a:r>
              <a:rPr lang="en-US" altLang="ko-KR" sz="1800" dirty="0"/>
              <a:t> : </a:t>
            </a:r>
            <a:r>
              <a:rPr lang="ko-KR" altLang="en-US" sz="1800" dirty="0"/>
              <a:t>조건 분기</a:t>
            </a:r>
            <a:r>
              <a:rPr lang="en-US" altLang="ko-KR" sz="1800" dirty="0"/>
              <a:t>, </a:t>
            </a:r>
            <a:r>
              <a:rPr lang="ko-KR" altLang="en-US" sz="1800" dirty="0"/>
              <a:t>범위 설정 불가</a:t>
            </a:r>
            <a:endParaRPr lang="en-US" altLang="ko-KR" sz="1800" dirty="0"/>
          </a:p>
          <a:p>
            <a:r>
              <a:rPr lang="en-US" altLang="ko-KR" sz="1800" dirty="0">
                <a:solidFill>
                  <a:srgbClr val="3333FF"/>
                </a:solidFill>
              </a:rPr>
              <a:t>while</a:t>
            </a:r>
            <a:r>
              <a:rPr lang="en-US" altLang="ko-KR" sz="1800" dirty="0"/>
              <a:t> : </a:t>
            </a:r>
            <a:r>
              <a:rPr lang="ko-KR" altLang="en-US" sz="1800" dirty="0" err="1"/>
              <a:t>반복문</a:t>
            </a:r>
            <a:endParaRPr lang="en-US" altLang="ko-KR" sz="1800" dirty="0"/>
          </a:p>
          <a:p>
            <a:r>
              <a:rPr lang="en-US" altLang="ko-KR" sz="1800" dirty="0">
                <a:solidFill>
                  <a:srgbClr val="3333FF"/>
                </a:solidFill>
              </a:rPr>
              <a:t>do while </a:t>
            </a:r>
            <a:r>
              <a:rPr lang="en-US" altLang="ko-KR" sz="1800" dirty="0"/>
              <a:t>: </a:t>
            </a:r>
            <a:r>
              <a:rPr lang="ko-KR" altLang="en-US" sz="1800" dirty="0"/>
              <a:t>실행 후 조건 판단</a:t>
            </a:r>
            <a:endParaRPr lang="en-US" altLang="ko-KR" sz="1800" dirty="0"/>
          </a:p>
          <a:p>
            <a:r>
              <a:rPr lang="en-US" altLang="ko-KR" sz="1800" dirty="0">
                <a:solidFill>
                  <a:srgbClr val="3333FF"/>
                </a:solidFill>
              </a:rPr>
              <a:t>for</a:t>
            </a:r>
            <a:r>
              <a:rPr lang="en-US" altLang="ko-KR" sz="1800" dirty="0"/>
              <a:t>( 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 </a:t>
            </a:r>
            <a:r>
              <a:rPr lang="en-US" altLang="ko-KR" sz="1800" dirty="0" err="1"/>
              <a:t>i</a:t>
            </a:r>
            <a:r>
              <a:rPr lang="en-US" altLang="ko-KR" sz="1800" dirty="0"/>
              <a:t>=0; </a:t>
            </a:r>
            <a:r>
              <a:rPr lang="en-US" altLang="ko-KR" sz="1800" dirty="0" err="1"/>
              <a:t>i</a:t>
            </a:r>
            <a:r>
              <a:rPr lang="en-US" altLang="ko-KR" sz="1800" dirty="0"/>
              <a:t>&lt; count; </a:t>
            </a:r>
            <a:r>
              <a:rPr lang="en-US" altLang="ko-KR" sz="1800" dirty="0" err="1"/>
              <a:t>i</a:t>
            </a:r>
            <a:r>
              <a:rPr lang="en-US" altLang="ko-KR" sz="1800" dirty="0"/>
              <a:t>++) {   }  : </a:t>
            </a:r>
            <a:r>
              <a:rPr lang="ko-KR" altLang="en-US" sz="1800" dirty="0"/>
              <a:t>특정</a:t>
            </a:r>
            <a:r>
              <a:rPr lang="en-US" altLang="ko-KR" sz="1800" dirty="0"/>
              <a:t> </a:t>
            </a:r>
            <a:r>
              <a:rPr lang="ko-KR" altLang="en-US" sz="1800" dirty="0"/>
              <a:t>카운트 반복</a:t>
            </a:r>
            <a:endParaRPr lang="en-US" altLang="ko-KR" sz="1800" dirty="0"/>
          </a:p>
          <a:p>
            <a:r>
              <a:rPr lang="en-US" altLang="ko-KR" sz="1800" dirty="0">
                <a:solidFill>
                  <a:srgbClr val="3333FF"/>
                </a:solidFill>
              </a:rPr>
              <a:t>foreach</a:t>
            </a:r>
            <a:r>
              <a:rPr lang="en-US" altLang="ko-KR" sz="1800" dirty="0"/>
              <a:t>( var item in list) {   } : </a:t>
            </a:r>
            <a:r>
              <a:rPr lang="ko-KR" altLang="en-US" sz="1800" dirty="0" err="1"/>
              <a:t>맴버</a:t>
            </a:r>
            <a:r>
              <a:rPr lang="ko-KR" altLang="en-US" sz="1800" dirty="0"/>
              <a:t> 자동 할당 </a:t>
            </a:r>
            <a:endParaRPr lang="en-US" altLang="ko-KR" sz="1800" dirty="0"/>
          </a:p>
          <a:p>
            <a:r>
              <a:rPr lang="en-US" altLang="ko-KR" sz="1800" dirty="0">
                <a:solidFill>
                  <a:srgbClr val="3333FF"/>
                </a:solidFill>
              </a:rPr>
              <a:t>break</a:t>
            </a:r>
            <a:r>
              <a:rPr lang="en-US" altLang="ko-KR" sz="1800" dirty="0"/>
              <a:t> : </a:t>
            </a:r>
            <a:r>
              <a:rPr lang="ko-KR" altLang="en-US" sz="1800" dirty="0" err="1"/>
              <a:t>반복문</a:t>
            </a:r>
            <a:r>
              <a:rPr lang="en-US" altLang="ko-KR" sz="1800" dirty="0"/>
              <a:t>(</a:t>
            </a:r>
            <a:r>
              <a:rPr lang="ko-KR" altLang="en-US" sz="1800" dirty="0"/>
              <a:t>루프</a:t>
            </a:r>
            <a:r>
              <a:rPr lang="en-US" altLang="ko-KR" sz="1800" dirty="0"/>
              <a:t>)</a:t>
            </a:r>
            <a:r>
              <a:rPr lang="ko-KR" altLang="en-US" sz="1800" dirty="0"/>
              <a:t>를 탈출하기</a:t>
            </a:r>
            <a:endParaRPr lang="en-US" altLang="ko-KR" sz="1800" dirty="0"/>
          </a:p>
          <a:p>
            <a:r>
              <a:rPr lang="en-US" altLang="ko-KR" sz="1800" dirty="0">
                <a:solidFill>
                  <a:srgbClr val="3333FF"/>
                </a:solidFill>
              </a:rPr>
              <a:t>continue</a:t>
            </a:r>
            <a:r>
              <a:rPr lang="en-US" altLang="ko-KR" sz="1800" dirty="0"/>
              <a:t> : </a:t>
            </a:r>
            <a:r>
              <a:rPr lang="ko-KR" altLang="en-US" sz="1800" dirty="0" err="1"/>
              <a:t>반복문</a:t>
            </a:r>
            <a:r>
              <a:rPr lang="en-US" altLang="ko-KR" sz="1800" dirty="0"/>
              <a:t>(</a:t>
            </a:r>
            <a:r>
              <a:rPr lang="ko-KR" altLang="en-US" sz="1800" dirty="0"/>
              <a:t>루프</a:t>
            </a:r>
            <a:r>
              <a:rPr lang="en-US" altLang="ko-KR" sz="1800" dirty="0"/>
              <a:t>)</a:t>
            </a:r>
            <a:r>
              <a:rPr lang="ko-KR" altLang="en-US" sz="1800" dirty="0"/>
              <a:t>를 </a:t>
            </a:r>
            <a:r>
              <a:rPr lang="ko-KR" altLang="en-US" sz="1800" dirty="0" err="1"/>
              <a:t>스킵</a:t>
            </a:r>
            <a:r>
              <a:rPr lang="en-US" altLang="ko-KR" sz="1800" dirty="0"/>
              <a:t>, </a:t>
            </a:r>
            <a:r>
              <a:rPr lang="ko-KR" altLang="en-US" sz="1800" dirty="0"/>
              <a:t>다음 반복 진행</a:t>
            </a:r>
            <a:r>
              <a:rPr lang="en-US" altLang="ko-KR" sz="1800" dirty="0"/>
              <a:t>, </a:t>
            </a:r>
            <a:r>
              <a:rPr lang="ko-KR" altLang="en-US" sz="1800" dirty="0"/>
              <a:t>중첩 사용 주의</a:t>
            </a:r>
            <a:endParaRPr lang="en-US" altLang="ko-KR" sz="1800" dirty="0"/>
          </a:p>
          <a:p>
            <a:r>
              <a:rPr lang="en-US" altLang="ko-KR" sz="1800" dirty="0" err="1">
                <a:solidFill>
                  <a:srgbClr val="3333FF"/>
                </a:solidFill>
              </a:rPr>
              <a:t>goto</a:t>
            </a:r>
            <a:r>
              <a:rPr lang="en-US" altLang="ko-KR" sz="1800" dirty="0"/>
              <a:t> : </a:t>
            </a:r>
            <a:r>
              <a:rPr lang="ko-KR" altLang="en-US" sz="1800" dirty="0"/>
              <a:t>특정 위치로 분기</a:t>
            </a:r>
            <a:r>
              <a:rPr lang="en-US" altLang="ko-KR" sz="1800" dirty="0"/>
              <a:t> ( </a:t>
            </a:r>
            <a:r>
              <a:rPr lang="ko-KR" altLang="en-US" sz="1800" dirty="0"/>
              <a:t>사용하지 말자 </a:t>
            </a:r>
            <a:r>
              <a:rPr lang="en-US" altLang="ko-KR" sz="1800" dirty="0"/>
              <a:t>)</a:t>
            </a:r>
          </a:p>
          <a:p>
            <a:r>
              <a:rPr lang="ko-KR" altLang="en-US" sz="1800" dirty="0"/>
              <a:t>무한 루프</a:t>
            </a:r>
            <a:r>
              <a:rPr lang="en-US" altLang="ko-KR" sz="1800" dirty="0"/>
              <a:t>, </a:t>
            </a:r>
            <a:r>
              <a:rPr lang="ko-KR" altLang="en-US" sz="1800" dirty="0"/>
              <a:t>논리적 오류 조심</a:t>
            </a:r>
          </a:p>
        </p:txBody>
      </p:sp>
    </p:spTree>
    <p:extLst>
      <p:ext uri="{BB962C8B-B14F-4D97-AF65-F5344CB8AC3E}">
        <p14:creationId xmlns:p14="http://schemas.microsoft.com/office/powerpoint/2010/main" val="3845538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ko-KR" altLang="en-US" dirty="0" err="1"/>
              <a:t>분기문</a:t>
            </a:r>
            <a:r>
              <a:rPr lang="en-US" altLang="ko-KR" dirty="0"/>
              <a:t>(Branching Statement)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프로그램의 흐름을 조건에 따라 변화시키는 구문</a:t>
            </a:r>
          </a:p>
          <a:p>
            <a:endParaRPr lang="en-US" altLang="ko-KR" sz="1800" dirty="0"/>
          </a:p>
          <a:p>
            <a:endParaRPr lang="en-US" altLang="ko-KR" sz="1800" dirty="0"/>
          </a:p>
          <a:p>
            <a:r>
              <a:rPr lang="en-US" altLang="ko-KR" sz="1800" dirty="0">
                <a:solidFill>
                  <a:srgbClr val="3333FF"/>
                </a:solidFill>
              </a:rPr>
              <a:t>if</a:t>
            </a:r>
            <a:r>
              <a:rPr lang="en-US" altLang="ko-KR" sz="1800" dirty="0"/>
              <a:t> </a:t>
            </a:r>
            <a:r>
              <a:rPr lang="ko-KR" altLang="en-US" sz="1800" dirty="0"/>
              <a:t>문</a:t>
            </a:r>
          </a:p>
          <a:p>
            <a:r>
              <a:rPr lang="en-US" altLang="ko-KR" sz="1800" dirty="0">
                <a:solidFill>
                  <a:srgbClr val="3333FF"/>
                </a:solidFill>
              </a:rPr>
              <a:t>switch</a:t>
            </a:r>
            <a:r>
              <a:rPr lang="ko-KR" altLang="en-US" sz="1800" dirty="0"/>
              <a:t>문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ko-KR" altLang="en-US" sz="1800" dirty="0"/>
              <a:t>조건에 다른 분기</a:t>
            </a:r>
          </a:p>
        </p:txBody>
      </p:sp>
      <p:pic>
        <p:nvPicPr>
          <p:cNvPr id="4" name="그림 3" descr="3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26909" y="2104111"/>
            <a:ext cx="5641755" cy="2606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3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if, else, </a:t>
            </a:r>
            <a:r>
              <a:rPr lang="ko-KR" altLang="en-US" dirty="0"/>
              <a:t>그리고 </a:t>
            </a:r>
            <a:r>
              <a:rPr lang="en-US" altLang="ko-KR" dirty="0"/>
              <a:t>else if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1800" dirty="0"/>
              <a:t>한 번에 단 하나의 조건 평가</a:t>
            </a:r>
          </a:p>
          <a:p>
            <a:r>
              <a:rPr lang="ko-KR" altLang="en-US" sz="1800" dirty="0"/>
              <a:t>기본 형식</a:t>
            </a:r>
            <a:endParaRPr lang="en-US" altLang="ko-KR" sz="1800" dirty="0"/>
          </a:p>
          <a:p>
            <a:endParaRPr lang="en-US" altLang="ko-KR" sz="1800" dirty="0"/>
          </a:p>
          <a:p>
            <a:endParaRPr lang="ko-KR" altLang="en-US" sz="1800" dirty="0"/>
          </a:p>
          <a:p>
            <a:r>
              <a:rPr lang="ko-KR" altLang="en-US" sz="1800" dirty="0"/>
              <a:t>프로그램의 흐름을 여러 갈래로 나누려면</a:t>
            </a:r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r>
              <a:rPr lang="ko-KR" altLang="en-US" sz="1800" dirty="0"/>
              <a:t>정수를</a:t>
            </a:r>
            <a:r>
              <a:rPr lang="en-US" altLang="ko-KR" sz="1800" dirty="0"/>
              <a:t> </a:t>
            </a:r>
            <a:r>
              <a:rPr lang="ko-KR" altLang="en-US" sz="1800" dirty="0"/>
              <a:t>입력 받아서 </a:t>
            </a:r>
            <a:r>
              <a:rPr lang="en-US" altLang="ko-KR" sz="1800" dirty="0"/>
              <a:t>“</a:t>
            </a:r>
            <a:r>
              <a:rPr lang="ko-KR" altLang="en-US" sz="1800" dirty="0"/>
              <a:t>짝수</a:t>
            </a:r>
            <a:r>
              <a:rPr lang="en-US" altLang="ko-KR" sz="1800" dirty="0"/>
              <a:t>”</a:t>
            </a:r>
            <a:r>
              <a:rPr lang="ko-KR" altLang="en-US" sz="1800" dirty="0"/>
              <a:t>인지 혹은 </a:t>
            </a:r>
            <a:r>
              <a:rPr lang="en-US" altLang="ko-KR" sz="1800" dirty="0"/>
              <a:t>“</a:t>
            </a:r>
            <a:r>
              <a:rPr lang="ko-KR" altLang="en-US" sz="1800" dirty="0"/>
              <a:t>홀수</a:t>
            </a:r>
            <a:r>
              <a:rPr lang="en-US" altLang="ko-KR" sz="1800" dirty="0"/>
              <a:t>”</a:t>
            </a:r>
            <a:r>
              <a:rPr lang="ko-KR" altLang="en-US" sz="1800"/>
              <a:t>인지 </a:t>
            </a:r>
            <a:r>
              <a:rPr lang="ko-KR" altLang="en-US" sz="1800" dirty="0"/>
              <a:t>출력하세요 </a:t>
            </a:r>
            <a:r>
              <a:rPr lang="en-US" altLang="ko-KR" sz="1800" dirty="0"/>
              <a:t>( if </a:t>
            </a:r>
            <a:r>
              <a:rPr lang="ko-KR" altLang="en-US" sz="1800" dirty="0"/>
              <a:t>문 </a:t>
            </a:r>
            <a:r>
              <a:rPr lang="en-US" altLang="ko-KR" sz="1800" dirty="0"/>
              <a:t>)</a:t>
            </a:r>
          </a:p>
          <a:p>
            <a:r>
              <a:rPr lang="ko-KR" altLang="en-US" sz="1800" dirty="0"/>
              <a:t>문자열을 입력 받아 문자열의 길이가 </a:t>
            </a:r>
            <a:r>
              <a:rPr lang="en-US" altLang="ko-KR" sz="1800" dirty="0"/>
              <a:t>4</a:t>
            </a:r>
            <a:r>
              <a:rPr lang="ko-KR" altLang="en-US" sz="1800" dirty="0"/>
              <a:t>보다 크면 그대로 출력</a:t>
            </a:r>
            <a:r>
              <a:rPr lang="en-US" altLang="ko-KR" sz="1800" dirty="0"/>
              <a:t>, </a:t>
            </a:r>
            <a:r>
              <a:rPr lang="ko-KR" altLang="en-US" sz="1800" dirty="0"/>
              <a:t>아니면 </a:t>
            </a:r>
            <a:r>
              <a:rPr lang="en-US" altLang="ko-KR" sz="1800" dirty="0"/>
              <a:t>“</a:t>
            </a:r>
            <a:r>
              <a:rPr lang="ko-KR" altLang="en-US" sz="1800" dirty="0"/>
              <a:t>다시 입력</a:t>
            </a:r>
            <a:r>
              <a:rPr lang="en-US" altLang="ko-KR" sz="1800" dirty="0"/>
              <a:t>” </a:t>
            </a:r>
            <a:r>
              <a:rPr lang="ko-KR" altLang="en-US" sz="1800" dirty="0"/>
              <a:t>을 출력하세요</a:t>
            </a:r>
            <a:r>
              <a:rPr lang="en-US" altLang="ko-KR" sz="1800" dirty="0"/>
              <a:t>.</a:t>
            </a:r>
            <a:r>
              <a:rPr lang="ko-KR" altLang="en-US" sz="1800" dirty="0"/>
              <a:t> 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335809" y="3644262"/>
            <a:ext cx="4479823" cy="132343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level = 1;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( level &gt;= 10 )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Console.WriteLine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"yes"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else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Console.WriteLine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"no"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492797" y="1738456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( </a:t>
            </a:r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조건식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코드</a:t>
            </a:r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313241" y="3121042"/>
            <a:ext cx="4479823" cy="184665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a =-10;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( a &lt; 0 )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Console.WriteLine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음수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else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(a &gt; 0)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Console.WriteLine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양수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else</a:t>
            </a: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Console.WriteLine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"0"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3115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if </a:t>
            </a:r>
            <a:r>
              <a:rPr lang="ko-KR" altLang="en-US" dirty="0"/>
              <a:t>문 중첩해서 사용하기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 err="1"/>
              <a:t>분기문이나</a:t>
            </a:r>
            <a:r>
              <a:rPr lang="ko-KR" altLang="en-US" sz="1800" dirty="0"/>
              <a:t> </a:t>
            </a:r>
            <a:r>
              <a:rPr lang="ko-KR" altLang="en-US" sz="1800" dirty="0" err="1"/>
              <a:t>반복문은</a:t>
            </a:r>
            <a:r>
              <a:rPr lang="ko-KR" altLang="en-US" sz="1800" dirty="0"/>
              <a:t> 중첩 사용 가능</a:t>
            </a:r>
          </a:p>
          <a:p>
            <a:r>
              <a:rPr lang="en-US" altLang="ko-KR" sz="1800" dirty="0"/>
              <a:t>If </a:t>
            </a:r>
            <a:r>
              <a:rPr lang="ko-KR" altLang="en-US" sz="1800" dirty="0"/>
              <a:t>문의 중첩 사용 예</a:t>
            </a:r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ko-KR" altLang="en-US" sz="1800" dirty="0"/>
          </a:p>
          <a:p>
            <a:endParaRPr lang="en-US" altLang="ko-KR" sz="1800" dirty="0"/>
          </a:p>
        </p:txBody>
      </p:sp>
      <p:sp>
        <p:nvSpPr>
          <p:cNvPr id="4" name="직사각형 3"/>
          <p:cNvSpPr/>
          <p:nvPr/>
        </p:nvSpPr>
        <p:spPr>
          <a:xfrm>
            <a:off x="1209675" y="2284363"/>
            <a:ext cx="7617802" cy="397031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ko-KR" altLang="en-US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dirty="0">
                <a:latin typeface="Consolas" panose="020B0609020204030204" pitchFamily="49" charset="0"/>
                <a:ea typeface="돋움체" panose="020B0609000101010101" pitchFamily="49" charset="-127"/>
              </a:rPr>
              <a:t>number = 7;</a:t>
            </a: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(number &gt; 0)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( number % 2 == 0 )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Console.WriteLine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"0</a:t>
            </a:r>
            <a:r>
              <a:rPr lang="ko-KR" altLang="en-US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보다 큰 짝수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else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Console.WriteLine</a:t>
            </a:r>
            <a:r>
              <a:rPr lang="en-US" altLang="ko-KR" dirty="0">
                <a:solidFill>
                  <a:srgbClr val="8B4444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("0</a:t>
            </a:r>
            <a:r>
              <a:rPr lang="ko-KR" altLang="en-US" dirty="0">
                <a:solidFill>
                  <a:srgbClr val="8B4444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보다 큰 홀수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else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latin typeface="Consolas" panose="020B0609020204030204" pitchFamily="49" charset="0"/>
              </a:rPr>
              <a:t>Console.WriteLine</a:t>
            </a:r>
            <a:r>
              <a:rPr lang="en-US" altLang="ko-KR" dirty="0"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"0</a:t>
            </a:r>
            <a:r>
              <a:rPr lang="ko-KR" altLang="en-US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보다 작거나 같은 수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."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중첩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if 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문 사용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-? else if 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로 바꾸자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ko-KR" alt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6945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switch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1800" dirty="0"/>
              <a:t>조건식의 다양한 결과를 한 번에 평가 후 프로그램의 흐름을 나눌 때 사용</a:t>
            </a:r>
          </a:p>
          <a:p>
            <a:r>
              <a:rPr lang="ko-KR" altLang="en-US" sz="1800" dirty="0"/>
              <a:t>사용 형식</a:t>
            </a:r>
          </a:p>
          <a:p>
            <a:r>
              <a:rPr lang="ko-KR" altLang="en-US" sz="1800" dirty="0"/>
              <a:t>조건식 </a:t>
            </a:r>
            <a:r>
              <a:rPr lang="en-US" altLang="ko-KR" sz="1800" dirty="0"/>
              <a:t>– </a:t>
            </a:r>
            <a:r>
              <a:rPr lang="ko-KR" altLang="en-US" sz="1800" b="1" dirty="0"/>
              <a:t>정수</a:t>
            </a:r>
            <a:r>
              <a:rPr lang="ko-KR" altLang="en-US" sz="1800" dirty="0"/>
              <a:t> 형식과 </a:t>
            </a:r>
            <a:r>
              <a:rPr lang="ko-KR" altLang="en-US" sz="1800" b="1" dirty="0"/>
              <a:t>문자열</a:t>
            </a:r>
            <a:r>
              <a:rPr lang="ko-KR" altLang="en-US" sz="1800" dirty="0"/>
              <a:t> 형식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</p:txBody>
      </p:sp>
      <p:sp>
        <p:nvSpPr>
          <p:cNvPr id="4" name="직사각형 3"/>
          <p:cNvSpPr/>
          <p:nvPr/>
        </p:nvSpPr>
        <p:spPr>
          <a:xfrm>
            <a:off x="1127503" y="2830003"/>
            <a:ext cx="3201376" cy="28931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switch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(</a:t>
            </a:r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값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case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상수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1:   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코드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1</a:t>
            </a:r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break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case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상수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2: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코드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2</a:t>
            </a:r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break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default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:    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생략 가능</a:t>
            </a:r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break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618181" y="2004291"/>
            <a:ext cx="6680201" cy="403187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Console.Write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요일을 입력하세요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.(</a:t>
            </a:r>
            <a:r>
              <a:rPr lang="ko-KR" altLang="en-US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일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</a:t>
            </a:r>
            <a:r>
              <a:rPr lang="ko-KR" altLang="en-US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월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</a:t>
            </a:r>
            <a:r>
              <a:rPr lang="ko-KR" altLang="en-US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화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</a:t>
            </a:r>
            <a:r>
              <a:rPr lang="ko-KR" altLang="en-US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수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</a:t>
            </a:r>
            <a:r>
              <a:rPr lang="ko-KR" altLang="en-US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목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</a:t>
            </a:r>
            <a:r>
              <a:rPr lang="ko-KR" altLang="en-US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금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</a:t>
            </a:r>
            <a:r>
              <a:rPr lang="ko-KR" altLang="en-US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토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 : 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string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day =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Console.ReadLine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endParaRPr lang="en-US" altLang="ko-KR" sz="1600" dirty="0">
              <a:solidFill>
                <a:srgbClr val="0000FF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switch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(day)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case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일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: 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Console.WriteLine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"Sunday"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 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break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case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월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: 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Console.WriteLine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"Monday"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 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break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case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화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: 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Console.WriteLine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"Tuesday"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break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case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수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: 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Console.WriteLine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"Wednesday"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break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case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목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: 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Console.WriteLine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"Thursday"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break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case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금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: 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Console.WriteLine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"Friday"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 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break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case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토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: 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Console.WriteLine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"Saturday"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break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default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:     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Console.WriteLine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$"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{day}</a:t>
            </a:r>
            <a:r>
              <a:rPr lang="ko-KR" altLang="en-US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는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ko-KR" altLang="en-US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은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 </a:t>
            </a:r>
            <a:r>
              <a:rPr lang="ko-KR" altLang="en-US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요일이 아닙니다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."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break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4389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chemeClr val="accent5"/>
          </a:solidFill>
        </p:spPr>
        <p:txBody>
          <a:bodyPr/>
          <a:lstStyle/>
          <a:p>
            <a:r>
              <a:rPr lang="en-US" altLang="ko-KR" dirty="0"/>
              <a:t>switch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600" dirty="0"/>
              <a:t>C# 7.0</a:t>
            </a:r>
            <a:r>
              <a:rPr lang="ko-KR" altLang="en-US" sz="1600" dirty="0"/>
              <a:t>의 변화 </a:t>
            </a:r>
            <a:r>
              <a:rPr lang="en-US" altLang="ko-KR" sz="1600" dirty="0"/>
              <a:t>– </a:t>
            </a:r>
            <a:r>
              <a:rPr lang="ko-KR" altLang="en-US" sz="1600" dirty="0"/>
              <a:t>조건식에 </a:t>
            </a:r>
            <a:r>
              <a:rPr lang="ko-KR" altLang="en-US" sz="1600" b="1" dirty="0"/>
              <a:t>데이터 형식 </a:t>
            </a:r>
            <a:r>
              <a:rPr lang="ko-KR" altLang="en-US" sz="1600" dirty="0"/>
              <a:t>사용 가능</a:t>
            </a:r>
          </a:p>
          <a:p>
            <a:r>
              <a:rPr lang="ko-KR" altLang="en-US" sz="1600" dirty="0"/>
              <a:t>데이터 형식</a:t>
            </a:r>
            <a:r>
              <a:rPr lang="en-US" altLang="ko-KR" sz="1600" dirty="0"/>
              <a:t>(</a:t>
            </a:r>
            <a:r>
              <a:rPr lang="en-US" altLang="ko-KR" sz="1600" b="1" dirty="0"/>
              <a:t>Type</a:t>
            </a:r>
            <a:r>
              <a:rPr lang="en-US" altLang="ko-KR" sz="1600" dirty="0"/>
              <a:t>)</a:t>
            </a:r>
            <a:r>
              <a:rPr lang="ko-KR" altLang="en-US" sz="1600" dirty="0"/>
              <a:t>을 조건으로 사용하는 경우</a:t>
            </a:r>
          </a:p>
          <a:p>
            <a:r>
              <a:rPr lang="en-US" altLang="ko-KR" sz="1600" dirty="0"/>
              <a:t>case </a:t>
            </a:r>
            <a:r>
              <a:rPr lang="ko-KR" altLang="en-US" sz="1600" dirty="0"/>
              <a:t>절에서 데이터 형식 옆에 반드시 </a:t>
            </a:r>
            <a:r>
              <a:rPr lang="ko-KR" altLang="en-US" sz="1600" dirty="0" err="1"/>
              <a:t>식별자</a:t>
            </a:r>
            <a:r>
              <a:rPr lang="ko-KR" altLang="en-US" sz="1600" dirty="0"/>
              <a:t> 필요</a:t>
            </a:r>
            <a:endParaRPr lang="en-US" altLang="ko-KR" sz="1600" dirty="0"/>
          </a:p>
          <a:p>
            <a:endParaRPr lang="en-US" altLang="ko-KR" sz="1600" dirty="0"/>
          </a:p>
          <a:p>
            <a:endParaRPr lang="ko-KR" altLang="en-US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ko-KR" altLang="en-US" sz="1600" dirty="0"/>
          </a:p>
        </p:txBody>
      </p:sp>
      <p:sp>
        <p:nvSpPr>
          <p:cNvPr id="4" name="직사각형 3"/>
          <p:cNvSpPr/>
          <p:nvPr/>
        </p:nvSpPr>
        <p:spPr>
          <a:xfrm>
            <a:off x="1193190" y="2648450"/>
            <a:ext cx="4413005" cy="28931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object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obj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123; 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</a:t>
            </a:r>
            <a:r>
              <a:rPr lang="en-US" altLang="ko-KR" sz="1600" dirty="0" err="1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형식 유추</a:t>
            </a:r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switch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(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obj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case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i:   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</a:t>
            </a:r>
            <a:r>
              <a:rPr lang="en-US" altLang="ko-KR" sz="1600" dirty="0" err="1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obj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의 형식이 </a:t>
            </a:r>
            <a:r>
              <a:rPr lang="en-US" altLang="ko-KR" sz="1600" dirty="0" err="1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break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case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float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f: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break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default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: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break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961185" y="1461796"/>
            <a:ext cx="5392615" cy="461664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object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obj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null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string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s = </a:t>
            </a:r>
            <a:r>
              <a:rPr lang="en-US" altLang="ko-KR" sz="1400" dirty="0" err="1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.ReadLine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if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(</a:t>
            </a:r>
            <a:r>
              <a:rPr lang="en-US" altLang="ko-KR" sz="1400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.TryParse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(s,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out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out_i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))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obj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out_i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else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if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(</a:t>
            </a:r>
            <a:r>
              <a:rPr lang="en-US" altLang="ko-KR" sz="1400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float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.TryParse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(s,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out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float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out_f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))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obj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out_f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else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obj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s;</a:t>
            </a:r>
          </a:p>
          <a:p>
            <a:endParaRPr lang="ko-KR" altLang="en-US" sz="14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switch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(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obj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case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i: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 err="1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.WriteLine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$"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r>
              <a:rPr lang="ko-KR" altLang="en-US" sz="14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는 </a:t>
            </a:r>
            <a:r>
              <a:rPr lang="en-US" altLang="ko-KR" sz="14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 </a:t>
            </a:r>
            <a:r>
              <a:rPr lang="ko-KR" altLang="en-US" sz="14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형식</a:t>
            </a:r>
            <a:r>
              <a:rPr lang="en-US" altLang="ko-KR" sz="14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break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case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float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f: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 err="1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.WriteLine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$"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{f}</a:t>
            </a:r>
            <a:r>
              <a:rPr lang="ko-KR" altLang="en-US" sz="14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는 </a:t>
            </a:r>
            <a:r>
              <a:rPr lang="en-US" altLang="ko-KR" sz="14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float </a:t>
            </a:r>
            <a:r>
              <a:rPr lang="ko-KR" altLang="en-US" sz="14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형식</a:t>
            </a:r>
            <a:r>
              <a:rPr lang="en-US" altLang="ko-KR" sz="14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break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default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: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 err="1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.Write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$"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obj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r>
              <a:rPr lang="ko-KR" altLang="en-US" sz="14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는 모르는 형식입니다</a:t>
            </a:r>
            <a:r>
              <a:rPr lang="en-US" altLang="ko-KR" sz="14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."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   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break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5338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ko-KR" altLang="en-US" dirty="0" err="1"/>
              <a:t>반복문</a:t>
            </a:r>
            <a:r>
              <a:rPr lang="en-US" altLang="ko-KR" dirty="0"/>
              <a:t>(Loop Statement)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 err="1"/>
              <a:t>루프문</a:t>
            </a:r>
            <a:endParaRPr lang="ko-KR" altLang="en-US" sz="1800" dirty="0"/>
          </a:p>
          <a:p>
            <a:r>
              <a:rPr lang="ko-KR" altLang="en-US" sz="1800" dirty="0"/>
              <a:t>특정 조건을 만족하는 동안 코드</a:t>
            </a:r>
            <a:r>
              <a:rPr lang="en-US" altLang="ko-KR" sz="1800" dirty="0"/>
              <a:t>(</a:t>
            </a:r>
            <a:r>
              <a:rPr lang="ko-KR" altLang="en-US" sz="1800" dirty="0"/>
              <a:t>블록</a:t>
            </a:r>
            <a:r>
              <a:rPr lang="en-US" altLang="ko-KR" sz="1800" dirty="0"/>
              <a:t>)</a:t>
            </a:r>
            <a:r>
              <a:rPr lang="ko-KR" altLang="en-US" sz="1800" dirty="0"/>
              <a:t>을 반복 실행</a:t>
            </a:r>
          </a:p>
          <a:p>
            <a:endParaRPr lang="en-US" altLang="ko-KR" sz="1800" dirty="0"/>
          </a:p>
          <a:p>
            <a:r>
              <a:rPr lang="en-US" altLang="ko-KR" sz="1800" dirty="0"/>
              <a:t>C#</a:t>
            </a:r>
            <a:r>
              <a:rPr lang="ko-KR" altLang="en-US" sz="1800" dirty="0"/>
              <a:t>에서 지원하는 </a:t>
            </a:r>
            <a:r>
              <a:rPr lang="ko-KR" altLang="en-US" sz="1800" dirty="0" err="1"/>
              <a:t>반복문</a:t>
            </a:r>
            <a:endParaRPr lang="ko-KR" altLang="en-US" sz="1800" dirty="0"/>
          </a:p>
          <a:p>
            <a:pPr lvl="1"/>
            <a:r>
              <a:rPr lang="en-US" altLang="ko-KR" sz="1800" dirty="0"/>
              <a:t>while</a:t>
            </a:r>
          </a:p>
          <a:p>
            <a:pPr lvl="1"/>
            <a:r>
              <a:rPr lang="en-US" altLang="ko-KR" sz="1800" dirty="0"/>
              <a:t>do while</a:t>
            </a:r>
          </a:p>
          <a:p>
            <a:pPr lvl="1"/>
            <a:r>
              <a:rPr lang="en-US" altLang="ko-KR" sz="1800" dirty="0"/>
              <a:t>for</a:t>
            </a:r>
          </a:p>
          <a:p>
            <a:pPr lvl="1"/>
            <a:r>
              <a:rPr lang="en-US" altLang="ko-KR" sz="1800" dirty="0" err="1"/>
              <a:t>foreach</a:t>
            </a:r>
            <a:endParaRPr lang="ko-KR" altLang="en-US" sz="1800" dirty="0"/>
          </a:p>
        </p:txBody>
      </p:sp>
      <p:sp>
        <p:nvSpPr>
          <p:cNvPr id="4" name="직사각형 3"/>
          <p:cNvSpPr/>
          <p:nvPr/>
        </p:nvSpPr>
        <p:spPr>
          <a:xfrm>
            <a:off x="6884377" y="1533830"/>
            <a:ext cx="4469424" cy="378565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복사해서 </a:t>
            </a:r>
            <a:r>
              <a:rPr lang="ko-KR" altLang="en-US" sz="1600" dirty="0" err="1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붙여넣기를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사용한 반복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Console.WriteLine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출력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Console.WriteLine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출력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Console.WriteLine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출력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Console.WriteLine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출력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 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Console.WriteLine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출력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 </a:t>
            </a:r>
          </a:p>
          <a:p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반복을 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1000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번 해야 한다면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?</a:t>
            </a:r>
          </a:p>
          <a:p>
            <a:endParaRPr lang="en-US" altLang="ko-KR" sz="1600" dirty="0">
              <a:solidFill>
                <a:srgbClr val="008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</a:t>
            </a:r>
            <a:r>
              <a:rPr lang="ko-KR" altLang="en-US" sz="1600" dirty="0" err="1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반복문을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사용한 반복</a:t>
            </a:r>
          </a:p>
          <a:p>
            <a:r>
              <a:rPr lang="nn-NO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for</a:t>
            </a:r>
            <a:r>
              <a:rPr lang="nn-NO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(</a:t>
            </a:r>
            <a:r>
              <a:rPr lang="nn-NO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nn-NO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i = 0; i &lt; 5; i++)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Console.WriteLine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출력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235413"/>
      </p:ext>
    </p:extLst>
  </p:cSld>
  <p:clrMapOvr>
    <a:masterClrMapping/>
  </p:clrMapOvr>
</p:sld>
</file>

<file path=ppt/theme/theme1.xml><?xml version="1.0" encoding="utf-8"?>
<a:theme xmlns:a="http://schemas.openxmlformats.org/drawingml/2006/main" name="kdw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dw" id="{C1412114-258B-484B-8A00-35B5F4A0C2DA}" vid="{909C6BD9-BAA5-464C-8317-02186A3BF4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kdw</Template>
  <TotalTime>441</TotalTime>
  <Words>2188</Words>
  <Application>Microsoft Office PowerPoint</Application>
  <PresentationFormat>와이드스크린</PresentationFormat>
  <Paragraphs>453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2" baseType="lpstr">
      <vt:lpstr>HY헤드라인M</vt:lpstr>
      <vt:lpstr>IM혜민 Bold</vt:lpstr>
      <vt:lpstr>돋움체</vt:lpstr>
      <vt:lpstr>맑은 고딕</vt:lpstr>
      <vt:lpstr>함초롬돋움</vt:lpstr>
      <vt:lpstr>함초롬바탕</vt:lpstr>
      <vt:lpstr>Arial</vt:lpstr>
      <vt:lpstr>Consolas</vt:lpstr>
      <vt:lpstr>Wingdings</vt:lpstr>
      <vt:lpstr>kdw</vt:lpstr>
      <vt:lpstr>C# 프로그래밍</vt:lpstr>
      <vt:lpstr>학습범위</vt:lpstr>
      <vt:lpstr>C# 제어문</vt:lpstr>
      <vt:lpstr>분기문(Branching Statement)</vt:lpstr>
      <vt:lpstr>if, else, 그리고 else if</vt:lpstr>
      <vt:lpstr>if 문 중첩해서 사용하기</vt:lpstr>
      <vt:lpstr>switch</vt:lpstr>
      <vt:lpstr>switch</vt:lpstr>
      <vt:lpstr>반복문(Loop Statement)</vt:lpstr>
      <vt:lpstr>while</vt:lpstr>
      <vt:lpstr>do ~ while</vt:lpstr>
      <vt:lpstr>for</vt:lpstr>
      <vt:lpstr>중첩 for</vt:lpstr>
      <vt:lpstr>foreach</vt:lpstr>
      <vt:lpstr>컬렉션 맛보기</vt:lpstr>
      <vt:lpstr>점프문</vt:lpstr>
      <vt:lpstr>break</vt:lpstr>
      <vt:lpstr>continue</vt:lpstr>
      <vt:lpstr>goto</vt:lpstr>
      <vt:lpstr>for 또는 while을 이용한 무한 반복 코드</vt:lpstr>
      <vt:lpstr>연습</vt:lpstr>
      <vt:lpstr>연습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프로그래밍</dc:title>
  <dc:creator>kdw</dc:creator>
  <cp:lastModifiedBy>kdw</cp:lastModifiedBy>
  <cp:revision>141</cp:revision>
  <dcterms:created xsi:type="dcterms:W3CDTF">2020-12-29T09:04:30Z</dcterms:created>
  <dcterms:modified xsi:type="dcterms:W3CDTF">2024-05-01T04:10:20Z</dcterms:modified>
</cp:coreProperties>
</file>