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83" r:id="rId4"/>
    <p:sldId id="284" r:id="rId5"/>
    <p:sldId id="258" r:id="rId6"/>
    <p:sldId id="259" r:id="rId7"/>
    <p:sldId id="272" r:id="rId8"/>
    <p:sldId id="260" r:id="rId9"/>
    <p:sldId id="273" r:id="rId10"/>
    <p:sldId id="261" r:id="rId11"/>
    <p:sldId id="270" r:id="rId12"/>
    <p:sldId id="262" r:id="rId13"/>
    <p:sldId id="274" r:id="rId14"/>
    <p:sldId id="263" r:id="rId15"/>
    <p:sldId id="280" r:id="rId16"/>
    <p:sldId id="264" r:id="rId17"/>
    <p:sldId id="275" r:id="rId18"/>
    <p:sldId id="265" r:id="rId19"/>
    <p:sldId id="266" r:id="rId20"/>
    <p:sldId id="276" r:id="rId21"/>
    <p:sldId id="267" r:id="rId22"/>
    <p:sldId id="277" r:id="rId23"/>
    <p:sldId id="268" r:id="rId24"/>
    <p:sldId id="278" r:id="rId25"/>
    <p:sldId id="269" r:id="rId26"/>
    <p:sldId id="279" r:id="rId27"/>
    <p:sldId id="271" r:id="rId28"/>
    <p:sldId id="28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IM혜민 Bold" panose="02020803000000000000" pitchFamily="18" charset="-127"/>
                <a:ea typeface="IM혜민 Bold" panose="02020803000000000000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32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83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9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4085"/>
          </a:xfr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dirty="0"/>
              <a:t>마스터 제목 스타일 편집 </a:t>
            </a:r>
            <a:r>
              <a:rPr lang="en-US" altLang="ko-KR" dirty="0"/>
              <a:t>ABCD </a:t>
            </a:r>
            <a:r>
              <a:rPr lang="en-US" altLang="ko-KR" dirty="0" err="1"/>
              <a:t>abcd</a:t>
            </a:r>
            <a:r>
              <a:rPr lang="en-US" altLang="ko-KR" dirty="0"/>
              <a:t> 1234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05344"/>
            <a:ext cx="10515600" cy="5129553"/>
          </a:xfrm>
        </p:spPr>
        <p:txBody>
          <a:bodyPr/>
          <a:lstStyle>
            <a:lvl1pPr>
              <a:lnSpc>
                <a:spcPct val="120000"/>
              </a:lnSpc>
              <a:defRPr sz="2000" b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>
              <a:lnSpc>
                <a:spcPct val="120000"/>
              </a:lnSpc>
              <a:defRPr sz="1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>
              <a:lnSpc>
                <a:spcPct val="120000"/>
              </a:lnSpc>
              <a:defRPr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>
              <a:lnSpc>
                <a:spcPct val="120000"/>
              </a:lnSpc>
              <a:defRPr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>
              <a:lnSpc>
                <a:spcPct val="120000"/>
              </a:lnSpc>
              <a:defRPr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411156"/>
            <a:ext cx="2743200" cy="26912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411156"/>
            <a:ext cx="4114800" cy="26912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411156"/>
            <a:ext cx="2743200" cy="269129"/>
          </a:xfrm>
        </p:spPr>
        <p:txBody>
          <a:bodyPr/>
          <a:lstStyle>
            <a:lvl1pPr>
              <a:defRPr sz="1200"/>
            </a:lvl1pPr>
          </a:lstStyle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8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0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20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09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30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52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6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83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344168"/>
            <a:ext cx="10515600" cy="5012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3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4400" kern="1200" dirty="0" smtClean="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메서드로 </a:t>
            </a:r>
            <a:r>
              <a:rPr lang="ko-KR" altLang="en-US" dirty="0"/>
              <a:t>코드 정리하기</a:t>
            </a:r>
          </a:p>
        </p:txBody>
      </p:sp>
    </p:spTree>
    <p:extLst>
      <p:ext uri="{BB962C8B-B14F-4D97-AF65-F5344CB8AC3E}">
        <p14:creationId xmlns:p14="http://schemas.microsoft.com/office/powerpoint/2010/main" val="2057492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매개 변수의 전달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매개변수</a:t>
            </a:r>
            <a:r>
              <a:rPr lang="en-US" altLang="ko-KR" sz="1600" dirty="0"/>
              <a:t>(</a:t>
            </a:r>
            <a:r>
              <a:rPr lang="en-US" altLang="ko-KR" sz="1600" b="1" dirty="0"/>
              <a:t>Parameter</a:t>
            </a:r>
            <a:r>
              <a:rPr lang="en-US" altLang="ko-KR" sz="1600" dirty="0"/>
              <a:t>)</a:t>
            </a:r>
            <a:r>
              <a:rPr lang="ko-KR" altLang="en-US" sz="1600" dirty="0"/>
              <a:t>가 전달되는 과정</a:t>
            </a:r>
          </a:p>
          <a:p>
            <a:pPr lvl="1"/>
            <a:r>
              <a:rPr lang="ko-KR" altLang="en-US" sz="1600" b="1" dirty="0"/>
              <a:t>값에 의한 전달 </a:t>
            </a:r>
            <a:r>
              <a:rPr lang="en-US" altLang="ko-KR" sz="1600" dirty="0"/>
              <a:t>: </a:t>
            </a:r>
            <a:r>
              <a:rPr lang="ko-KR" altLang="en-US" sz="1600" dirty="0"/>
              <a:t>메소드 호출 시 </a:t>
            </a:r>
            <a:r>
              <a:rPr lang="ko-KR" altLang="en-US" sz="1600" b="1" dirty="0"/>
              <a:t>인수</a:t>
            </a:r>
            <a:r>
              <a:rPr lang="en-US" altLang="ko-KR" sz="1600" dirty="0"/>
              <a:t>(</a:t>
            </a:r>
            <a:r>
              <a:rPr lang="en-US" altLang="ko-KR" sz="1600" b="1" dirty="0"/>
              <a:t>argument</a:t>
            </a:r>
            <a:r>
              <a:rPr lang="en-US" altLang="ko-KR" sz="1600" dirty="0"/>
              <a:t>) </a:t>
            </a:r>
            <a:r>
              <a:rPr lang="ko-KR" altLang="en-US" sz="1600" dirty="0"/>
              <a:t>데이터를 복사해 매개 변수에 전달</a:t>
            </a:r>
            <a:r>
              <a:rPr lang="en-US" altLang="ko-KR" sz="1600" dirty="0"/>
              <a:t>, </a:t>
            </a:r>
          </a:p>
          <a:p>
            <a:pPr lvl="1"/>
            <a:r>
              <a:rPr lang="ko-KR" altLang="en-US" sz="1600" b="1" dirty="0"/>
              <a:t>원본 변수</a:t>
            </a:r>
            <a:r>
              <a:rPr lang="ko-KR" altLang="en-US" sz="1600" dirty="0"/>
              <a:t>는 변하지 않는다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메소드의</a:t>
            </a:r>
            <a:r>
              <a:rPr lang="ko-KR" altLang="en-US" sz="1600" dirty="0"/>
              <a:t> 결과는 </a:t>
            </a:r>
            <a:r>
              <a:rPr lang="ko-KR" altLang="en-US" sz="1600" b="1" dirty="0"/>
              <a:t>반환</a:t>
            </a:r>
            <a:r>
              <a:rPr lang="ko-KR" altLang="en-US" sz="1600" dirty="0"/>
              <a:t> 받아서 사용해야 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endParaRPr lang="en-US" altLang="ko-KR" sz="1600" dirty="0"/>
          </a:p>
          <a:p>
            <a:r>
              <a:rPr lang="ko-KR" altLang="en-US" sz="1600" dirty="0"/>
              <a:t>다양한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만들어 보자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958" y="2569602"/>
            <a:ext cx="8819196" cy="277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7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ko-KR" altLang="en-US" dirty="0"/>
              <a:t>값 복사와 참조 복사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C#</a:t>
            </a:r>
            <a:r>
              <a:rPr lang="ko-KR" altLang="en-US" sz="1600" dirty="0"/>
              <a:t>의 모든 자료형은 </a:t>
            </a:r>
            <a:r>
              <a:rPr lang="ko-KR" altLang="en-US" sz="1600" b="1" dirty="0"/>
              <a:t>값</a:t>
            </a:r>
            <a:r>
              <a:rPr lang="en-US" altLang="ko-KR" sz="1600" b="1" dirty="0"/>
              <a:t>(Value)</a:t>
            </a:r>
            <a:r>
              <a:rPr lang="en-US" altLang="ko-KR" sz="1600" dirty="0"/>
              <a:t> </a:t>
            </a:r>
            <a:r>
              <a:rPr lang="ko-KR" altLang="en-US" sz="1600" dirty="0"/>
              <a:t>또는 </a:t>
            </a:r>
            <a:r>
              <a:rPr lang="ko-KR" altLang="en-US" sz="1600" b="1" dirty="0"/>
              <a:t>참조</a:t>
            </a:r>
            <a:r>
              <a:rPr lang="en-US" altLang="ko-KR" sz="1600" b="1" dirty="0"/>
              <a:t>(Reference) </a:t>
            </a:r>
            <a:r>
              <a:rPr lang="ko-KR" altLang="en-US" sz="1600" dirty="0"/>
              <a:t>두 가지로 분류</a:t>
            </a:r>
          </a:p>
          <a:p>
            <a:pPr lvl="1"/>
            <a:r>
              <a:rPr lang="ko-KR" altLang="en-US" sz="1400" b="1" dirty="0"/>
              <a:t>기본 자료형</a:t>
            </a:r>
            <a:r>
              <a:rPr lang="en-US" altLang="ko-KR" sz="1400" b="1" dirty="0"/>
              <a:t>(Primitive Type)</a:t>
            </a:r>
            <a:r>
              <a:rPr lang="ko-KR" altLang="en-US" sz="1400" dirty="0"/>
              <a:t>은 </a:t>
            </a:r>
            <a:r>
              <a:rPr lang="ko-KR" altLang="en-US" sz="1400" dirty="0">
                <a:solidFill>
                  <a:srgbClr val="C00000"/>
                </a:solidFill>
              </a:rPr>
              <a:t>값 복사</a:t>
            </a:r>
            <a:r>
              <a:rPr lang="en-US" altLang="ko-KR" sz="1400" dirty="0"/>
              <a:t>, int, float </a:t>
            </a:r>
            <a:r>
              <a:rPr lang="ko-KR" altLang="en-US" sz="1400" dirty="0"/>
              <a:t>등 </a:t>
            </a:r>
            <a:endParaRPr lang="en-US" altLang="ko-KR" sz="1400" dirty="0"/>
          </a:p>
          <a:p>
            <a:pPr lvl="1"/>
            <a:r>
              <a:rPr lang="ko-KR" altLang="en-US" sz="1400" b="1" dirty="0"/>
              <a:t>클래스</a:t>
            </a:r>
            <a:r>
              <a:rPr lang="ko-KR" altLang="en-US" sz="1400" dirty="0"/>
              <a:t>로 만들어진 인스턴스</a:t>
            </a:r>
            <a:r>
              <a:rPr lang="en-US" altLang="ko-KR" sz="1400" dirty="0"/>
              <a:t>(</a:t>
            </a:r>
            <a:r>
              <a:rPr lang="ko-KR" altLang="en-US" sz="1400" dirty="0"/>
              <a:t>객체</a:t>
            </a:r>
            <a:r>
              <a:rPr lang="en-US" altLang="ko-KR" sz="1400" dirty="0"/>
              <a:t>)</a:t>
            </a:r>
            <a:r>
              <a:rPr lang="ko-KR" altLang="en-US" sz="1400" dirty="0"/>
              <a:t>는 </a:t>
            </a:r>
            <a:r>
              <a:rPr lang="ko-KR" altLang="en-US" sz="1400" dirty="0">
                <a:solidFill>
                  <a:srgbClr val="C00000"/>
                </a:solidFill>
              </a:rPr>
              <a:t>참조</a:t>
            </a:r>
          </a:p>
          <a:p>
            <a:r>
              <a:rPr lang="ko-KR" altLang="en-US" sz="1600" b="1" dirty="0"/>
              <a:t>값</a:t>
            </a:r>
            <a:r>
              <a:rPr lang="ko-KR" altLang="en-US" sz="1600" dirty="0"/>
              <a:t> 복사와 </a:t>
            </a:r>
            <a:r>
              <a:rPr lang="ko-KR" altLang="en-US" sz="1600" b="1" dirty="0"/>
              <a:t>참조</a:t>
            </a:r>
            <a:r>
              <a:rPr lang="ko-KR" altLang="en-US" sz="1600" dirty="0"/>
              <a:t> 복사</a:t>
            </a:r>
            <a:endParaRPr lang="en-US" altLang="ko-KR" sz="1600" dirty="0"/>
          </a:p>
          <a:p>
            <a:pPr lvl="1"/>
            <a:r>
              <a:rPr lang="ko-KR" altLang="en-US" sz="1400" dirty="0"/>
              <a:t>메서드의 </a:t>
            </a:r>
            <a:r>
              <a:rPr lang="ko-KR" altLang="en-US" sz="1400" b="1" dirty="0"/>
              <a:t>매개변수</a:t>
            </a:r>
            <a:r>
              <a:rPr lang="ko-KR" altLang="en-US" sz="1400" dirty="0"/>
              <a:t>로 값과 참조 전달 시 큰 차이가 발생한다</a:t>
            </a:r>
            <a:r>
              <a:rPr lang="en-US" altLang="ko-KR" sz="1400" dirty="0"/>
              <a:t>. </a:t>
            </a:r>
            <a:endParaRPr lang="ko-KR" altLang="en-US" sz="1400" dirty="0"/>
          </a:p>
          <a:p>
            <a:pPr lvl="1"/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1370699" y="3010947"/>
            <a:ext cx="6179215" cy="332398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Test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value = 10; 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간단한 값 복사 예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 = 10;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input = b;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input = 20;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(b);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간단한 참조 복사 예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testA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testB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testA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testB.value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20;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testA.value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051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참조에 의한 매개 변수 전달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b="1" dirty="0"/>
              <a:t>참조에 의한 전달</a:t>
            </a:r>
            <a:r>
              <a:rPr lang="en-US" altLang="ko-KR" sz="1600" dirty="0"/>
              <a:t>: </a:t>
            </a:r>
            <a:r>
              <a:rPr lang="ko-KR" altLang="en-US" sz="1600" dirty="0"/>
              <a:t>변수를 참조로 전달</a:t>
            </a:r>
            <a:r>
              <a:rPr lang="en-US" altLang="ko-KR" sz="1600" dirty="0"/>
              <a:t>, </a:t>
            </a:r>
            <a:r>
              <a:rPr lang="ko-KR" altLang="en-US" sz="1600" dirty="0"/>
              <a:t>매개 변수로 직접 </a:t>
            </a:r>
            <a:r>
              <a:rPr lang="ko-KR" altLang="en-US" sz="1600" b="1" dirty="0"/>
              <a:t>원본 변수</a:t>
            </a:r>
            <a:r>
              <a:rPr lang="ko-KR" altLang="en-US" sz="1600" dirty="0"/>
              <a:t>의 값이 변경됨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>
                <a:solidFill>
                  <a:srgbClr val="0000FF"/>
                </a:solidFill>
              </a:rPr>
              <a:t>ref</a:t>
            </a:r>
            <a:r>
              <a:rPr lang="en-US" altLang="ko-KR" sz="1600" dirty="0"/>
              <a:t> </a:t>
            </a:r>
            <a:r>
              <a:rPr lang="ko-KR" altLang="en-US" sz="1600" dirty="0"/>
              <a:t>키워드 </a:t>
            </a:r>
            <a:r>
              <a:rPr lang="en-US" altLang="ko-KR" sz="1600" dirty="0"/>
              <a:t>: </a:t>
            </a:r>
            <a:r>
              <a:rPr lang="ko-KR" altLang="en-US" sz="1600" b="1" dirty="0"/>
              <a:t>값 타입</a:t>
            </a:r>
            <a:r>
              <a:rPr lang="ko-KR" altLang="en-US" sz="1600" dirty="0"/>
              <a:t>을 </a:t>
            </a:r>
            <a:r>
              <a:rPr lang="ko-KR" altLang="en-US" sz="1600" b="1" dirty="0"/>
              <a:t>참조로</a:t>
            </a:r>
            <a:r>
              <a:rPr lang="ko-KR" altLang="en-US" sz="1600" dirty="0"/>
              <a:t> 받는다</a:t>
            </a:r>
            <a:r>
              <a:rPr lang="en-US" altLang="ko-KR" sz="1600" dirty="0"/>
              <a:t>. (</a:t>
            </a:r>
            <a:r>
              <a:rPr lang="ko-KR" altLang="en-US" sz="1600" dirty="0"/>
              <a:t> </a:t>
            </a:r>
            <a:r>
              <a:rPr lang="en-US" altLang="ko-KR" sz="1600" dirty="0"/>
              <a:t>C++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참조자와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비슷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참조로 전달하는 이유</a:t>
            </a:r>
            <a:r>
              <a:rPr lang="en-US" altLang="ko-KR" sz="1600" dirty="0"/>
              <a:t>? – </a:t>
            </a:r>
            <a:r>
              <a:rPr lang="ko-KR" altLang="en-US" sz="1600" dirty="0"/>
              <a:t>변수의 값 변경</a:t>
            </a:r>
            <a:r>
              <a:rPr lang="en-US" altLang="ko-KR" sz="1600" dirty="0"/>
              <a:t>, </a:t>
            </a:r>
            <a:r>
              <a:rPr lang="ko-KR" altLang="en-US" sz="1600" dirty="0"/>
              <a:t>큰 데이터의 전달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652208" y="2118236"/>
            <a:ext cx="5281828" cy="353943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x = 3;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y = 4;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Swap(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x,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y);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$"x=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{x}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y=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{y}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Swap(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a,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tmp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a;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a = b;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b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tmp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280904"/>
              </p:ext>
            </p:extLst>
          </p:nvPr>
        </p:nvGraphicFramePr>
        <p:xfrm>
          <a:off x="8367713" y="2118236"/>
          <a:ext cx="1806574" cy="1935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2679120" imgH="2869560" progId="Photoshop.Image.21">
                  <p:embed/>
                </p:oleObj>
              </mc:Choice>
              <mc:Fallback>
                <p:oleObj name="Image" r:id="rId2" imgW="2679120" imgH="2869560" progId="Photoshop.Image.2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67713" y="2118236"/>
                        <a:ext cx="1806574" cy="1935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9832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54932" y="1235676"/>
            <a:ext cx="877272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Swap1(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a,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temp = b;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b = a;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a = temp;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Swap2(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a,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temp = b;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b = a;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a = temp;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x = 3;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y = 4;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Swap1( x, y);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Swap2(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x,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y);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578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메서드의 결과를 참조로 반환하기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dirty="0"/>
              <a:t>메서드 호출자가 반환 결과를 참조로 다룰 수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선언 방법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</a:rPr>
              <a:t>ref</a:t>
            </a:r>
            <a:r>
              <a:rPr lang="en-US" altLang="ko-KR" sz="1600" dirty="0"/>
              <a:t> </a:t>
            </a:r>
            <a:r>
              <a:rPr lang="ko-KR" altLang="en-US" sz="1600" dirty="0"/>
              <a:t>한정자로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선언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</a:rPr>
              <a:t>return</a:t>
            </a:r>
            <a:r>
              <a:rPr lang="ko-KR" altLang="en-US" sz="1600" dirty="0"/>
              <a:t>문이 반환하는 변수에 </a:t>
            </a:r>
            <a:r>
              <a:rPr lang="en-US" altLang="ko-KR" sz="1600" dirty="0">
                <a:solidFill>
                  <a:srgbClr val="0000FF"/>
                </a:solidFill>
              </a:rPr>
              <a:t>ref</a:t>
            </a:r>
            <a:r>
              <a:rPr lang="en-US" altLang="ko-KR" sz="1600" dirty="0"/>
              <a:t> </a:t>
            </a:r>
            <a:r>
              <a:rPr lang="ko-KR" altLang="en-US" sz="1600" dirty="0"/>
              <a:t>키워드 사용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1116623" y="3055945"/>
            <a:ext cx="3914776" cy="23083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SomeClass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SomeValue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10;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SomeMethod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SomeValue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40948" y="3055945"/>
            <a:ext cx="6112852" cy="206210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SomeClass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obj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SomeClass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r1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obj.SomeMethod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값으로 반환 받기</a:t>
            </a:r>
            <a:endParaRPr lang="en-US" altLang="ko-KR" sz="1600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ref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r2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obj.SomeMethod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참조 지역변수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7012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endParaRPr lang="ko-KR" alt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8200" y="1235676"/>
            <a:ext cx="102610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Product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price = 100;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GetPrice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 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참조로 리턴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price;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PrintPrice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$"Price 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{price}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MainApp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Product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carrot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Product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ref_local_price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carrot.GetPrice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ref_local_price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200;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변경후</a:t>
            </a: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carrot.PrintPrice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$"Ref Local Price 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ref_local_price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594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출력 전용 매개 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dirty="0"/>
              <a:t>두 가지 이상의 결과가 필요한 메서드</a:t>
            </a:r>
          </a:p>
          <a:p>
            <a:r>
              <a:rPr lang="en-US" altLang="ko-KR" sz="1600" dirty="0">
                <a:solidFill>
                  <a:srgbClr val="0000FF"/>
                </a:solidFill>
              </a:rPr>
              <a:t>ref</a:t>
            </a:r>
            <a:r>
              <a:rPr lang="en-US" altLang="ko-KR" sz="1600" dirty="0"/>
              <a:t> </a:t>
            </a:r>
            <a:r>
              <a:rPr lang="ko-KR" altLang="en-US" sz="1600" dirty="0"/>
              <a:t>키워드를 이용한 방법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dirty="0">
                <a:solidFill>
                  <a:srgbClr val="0000FF"/>
                </a:solidFill>
              </a:rPr>
              <a:t>out</a:t>
            </a:r>
            <a:r>
              <a:rPr lang="en-US" altLang="ko-KR" sz="1600" dirty="0"/>
              <a:t> </a:t>
            </a:r>
            <a:r>
              <a:rPr lang="ko-KR" altLang="en-US" sz="1600" dirty="0"/>
              <a:t>키워드를 이용한 방법 </a:t>
            </a:r>
            <a:r>
              <a:rPr lang="en-US" altLang="ko-KR" sz="1600" dirty="0"/>
              <a:t>-&gt;</a:t>
            </a:r>
            <a:r>
              <a:rPr lang="ko-KR" altLang="en-US" sz="1600" dirty="0"/>
              <a:t> 권장 </a:t>
            </a:r>
            <a:r>
              <a:rPr lang="en-US" altLang="ko-KR" sz="1600" dirty="0"/>
              <a:t>( </a:t>
            </a:r>
            <a:r>
              <a:rPr lang="ko-KR" altLang="en-US" sz="1600" dirty="0"/>
              <a:t>출력전용 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 lvl="1"/>
            <a:r>
              <a:rPr lang="ko-KR" altLang="en-US" sz="1600" dirty="0"/>
              <a:t>컴파일러를 통해 결과를 할당하지 않는 버그를 만들 가능성 제거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1419225" y="2085536"/>
            <a:ext cx="7443422" cy="132343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Devide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a,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b,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quotien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remainder)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quotien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a / b;  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remainder = a % b;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19225" y="4572770"/>
            <a:ext cx="7443422" cy="132343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Devide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a,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b,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quotien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remainder)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quotien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a / b;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out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변수는 반드시 값을 할당해야 한다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remainder = a % b;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090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199" y="1235676"/>
            <a:ext cx="1004705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Divide(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quotient,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remainder)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quotient = a / b;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remainder = a % b;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= 20;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 = 3;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Divide(a, b,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d);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몫과 나머지 구하기</a:t>
            </a:r>
            <a:endParaRPr lang="en-US" altLang="ko-KR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"a:{0}, b:{1}:, a/b:{2}, 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a%b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:{3}"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a, b, c, d);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176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메서드 오버로딩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dirty="0"/>
              <a:t>하나의 </a:t>
            </a:r>
            <a:r>
              <a:rPr lang="ko-KR" altLang="en-US" sz="1600" b="1" dirty="0"/>
              <a:t>메서드 이름</a:t>
            </a:r>
            <a:r>
              <a:rPr lang="ko-KR" altLang="en-US" sz="1600" dirty="0"/>
              <a:t>에 여러 개의 구현을 올리는 것</a:t>
            </a:r>
            <a:r>
              <a:rPr lang="en-US" altLang="ko-KR" sz="1600" dirty="0"/>
              <a:t> (</a:t>
            </a:r>
            <a:r>
              <a:rPr lang="ko-KR" altLang="en-US" sz="1600" dirty="0" err="1"/>
              <a:t>다형성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>
                <a:solidFill>
                  <a:srgbClr val="C00000"/>
                </a:solidFill>
              </a:rPr>
              <a:t>이름 뿐만 아니라 매개 변수의 수와 형식</a:t>
            </a:r>
            <a:r>
              <a:rPr lang="ko-KR" altLang="en-US" sz="1600" dirty="0"/>
              <a:t>을 분석해 호출할 메소드를 결정한다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이름에 대한 고민을 덜어준다</a:t>
            </a:r>
            <a:r>
              <a:rPr lang="en-US" altLang="ko-KR" sz="1600" dirty="0"/>
              <a:t>. </a:t>
            </a:r>
            <a:r>
              <a:rPr lang="ko-KR" altLang="en-US" sz="1600" dirty="0"/>
              <a:t>코드의 일관성 제공 </a:t>
            </a:r>
          </a:p>
          <a:p>
            <a:r>
              <a:rPr lang="ko-KR" altLang="en-US" sz="1600" dirty="0"/>
              <a:t>동일한 이름의 서로 다른 입력 </a:t>
            </a:r>
            <a:r>
              <a:rPr lang="ko-KR" altLang="en-US" sz="1600" dirty="0" err="1"/>
              <a:t>파라미터를</a:t>
            </a:r>
            <a:r>
              <a:rPr lang="ko-KR" altLang="en-US" sz="1600" dirty="0"/>
              <a:t> 가지는 메서드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리턴형만</a:t>
            </a:r>
            <a:r>
              <a:rPr lang="ko-KR" altLang="en-US" sz="1600" dirty="0"/>
              <a:t> 다른 </a:t>
            </a:r>
            <a:r>
              <a:rPr lang="ko-KR" altLang="en-US" sz="1600" dirty="0" err="1"/>
              <a:t>메소드들은</a:t>
            </a:r>
            <a:r>
              <a:rPr lang="ko-KR" altLang="en-US" sz="1600" dirty="0"/>
              <a:t> 정의 불가</a:t>
            </a:r>
          </a:p>
          <a:p>
            <a:endParaRPr lang="en-US" altLang="ko-KR" sz="1600" dirty="0"/>
          </a:p>
          <a:p>
            <a:r>
              <a:rPr lang="ko-KR" altLang="en-US" sz="1600" dirty="0"/>
              <a:t>데모 예제 </a:t>
            </a:r>
            <a:r>
              <a:rPr lang="en-US" altLang="ko-KR" sz="1600" dirty="0"/>
              <a:t>- Overloading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1209674" y="2142207"/>
            <a:ext cx="4267933" cy="23391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fr-F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Plus(</a:t>
            </a:r>
            <a:r>
              <a:rPr lang="fr-F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fr-F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a, </a:t>
            </a:r>
            <a:r>
              <a:rPr lang="fr-F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fr-F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+ b;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fr-F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double</a:t>
            </a:r>
            <a:r>
              <a:rPr lang="fr-F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Plus(</a:t>
            </a:r>
            <a:r>
              <a:rPr lang="fr-F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double</a:t>
            </a:r>
            <a:r>
              <a:rPr lang="fr-F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a, </a:t>
            </a:r>
            <a:r>
              <a:rPr lang="fr-F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double</a:t>
            </a:r>
            <a:r>
              <a:rPr lang="fr-F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+ b;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34075" y="2145165"/>
            <a:ext cx="5419725" cy="132343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//int Plus(int, int)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호출</a:t>
            </a:r>
            <a:endParaRPr lang="en-US" altLang="ko-KR" sz="1600" dirty="0">
              <a:solidFill>
                <a:srgbClr val="0000FF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r1 = Plus(1, 2);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fr-FR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//double Plus(double, double)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호출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r2 = Plus(3.1, 2.3);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542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 err="1"/>
              <a:t>가변길이</a:t>
            </a:r>
            <a:r>
              <a:rPr lang="ko-KR" altLang="en-US" dirty="0"/>
              <a:t> 매개 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매개변수의 개수가 고정되지 않는 경우에 사용</a:t>
            </a:r>
            <a:endParaRPr lang="en-US" altLang="ko-KR" sz="1600" dirty="0"/>
          </a:p>
          <a:p>
            <a:r>
              <a:rPr lang="ko-KR" altLang="en-US" sz="1600" dirty="0"/>
              <a:t>형식은 같으나 </a:t>
            </a:r>
            <a:r>
              <a:rPr lang="ko-KR" altLang="en-US" sz="1600" b="1" dirty="0"/>
              <a:t>매개 변수의 개수</a:t>
            </a:r>
            <a:r>
              <a:rPr lang="ko-KR" altLang="en-US" sz="1600" dirty="0"/>
              <a:t>만 유연하게 달라질 수 있는 경우에 적합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>
                <a:solidFill>
                  <a:srgbClr val="0000FF"/>
                </a:solidFill>
              </a:rPr>
              <a:t>params</a:t>
            </a:r>
            <a:r>
              <a:rPr lang="en-US" altLang="ko-KR" sz="1600" dirty="0"/>
              <a:t> </a:t>
            </a:r>
            <a:r>
              <a:rPr lang="ko-KR" altLang="en-US" sz="1600" dirty="0"/>
              <a:t>키워드와 </a:t>
            </a:r>
            <a:r>
              <a:rPr lang="ko-KR" altLang="en-US" sz="1600" b="1" dirty="0"/>
              <a:t>배열</a:t>
            </a:r>
            <a:r>
              <a:rPr lang="ko-KR" altLang="en-US" sz="1600" dirty="0"/>
              <a:t> 이용 </a:t>
            </a:r>
            <a:r>
              <a:rPr lang="en-US" altLang="ko-KR" sz="1600" dirty="0"/>
              <a:t>(variable number of parameters)</a:t>
            </a:r>
            <a:endParaRPr lang="ko-KR" altLang="en-US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1121023" y="2620613"/>
            <a:ext cx="4697886" cy="23083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Sum(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sum = 0;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for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&lt;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args.Length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++)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sum +=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sum;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26016" y="2620613"/>
            <a:ext cx="5427783" cy="181588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Call()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total =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total = Sum(1, 2);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total = Sum(1, 2, 3);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total = Sum(1, 2, 3, 4, 5, 6, 7, 8, 9, 10);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568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 err="1"/>
              <a:t>학습범위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err="1"/>
              <a:t>메서드란</a:t>
            </a:r>
            <a:r>
              <a:rPr lang="en-US" altLang="ko-KR" sz="1600" dirty="0"/>
              <a:t>?</a:t>
            </a:r>
          </a:p>
          <a:p>
            <a:r>
              <a:rPr lang="ko-KR" altLang="en-US" sz="1600" b="1" dirty="0"/>
              <a:t>반환 </a:t>
            </a:r>
            <a:r>
              <a:rPr lang="en-US" altLang="ko-KR" sz="1600" b="1" dirty="0"/>
              <a:t>- Return</a:t>
            </a:r>
            <a:r>
              <a:rPr lang="ko-KR" altLang="en-US" sz="1600" dirty="0"/>
              <a:t>에 대하여</a:t>
            </a:r>
          </a:p>
          <a:p>
            <a:r>
              <a:rPr lang="ko-KR" altLang="en-US" sz="1600" b="1" dirty="0"/>
              <a:t>전달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매개 변수</a:t>
            </a:r>
            <a:r>
              <a:rPr lang="en-US" altLang="ko-KR" sz="1600" b="1" dirty="0"/>
              <a:t>(parameter)</a:t>
            </a:r>
            <a:r>
              <a:rPr lang="ko-KR" altLang="en-US" sz="1600" dirty="0"/>
              <a:t>에 대하여</a:t>
            </a:r>
          </a:p>
          <a:p>
            <a:r>
              <a:rPr lang="ko-KR" altLang="en-US" sz="1600" b="1" dirty="0"/>
              <a:t>참조</a:t>
            </a:r>
            <a:r>
              <a:rPr lang="ko-KR" altLang="en-US" sz="1600" dirty="0"/>
              <a:t>에 의한 매개 변수 전달</a:t>
            </a:r>
          </a:p>
          <a:p>
            <a:r>
              <a:rPr lang="ko-KR" altLang="en-US" sz="1600" dirty="0"/>
              <a:t>메서드의 결과를 </a:t>
            </a:r>
            <a:r>
              <a:rPr lang="ko-KR" altLang="en-US" sz="1600" b="1" dirty="0"/>
              <a:t>참조로 반환</a:t>
            </a:r>
            <a:r>
              <a:rPr lang="ko-KR" altLang="en-US" sz="1600" dirty="0"/>
              <a:t>하기</a:t>
            </a:r>
          </a:p>
          <a:p>
            <a:r>
              <a:rPr lang="ko-KR" altLang="en-US" sz="1600" dirty="0"/>
              <a:t>출력 전용 매개 변수 </a:t>
            </a:r>
            <a:r>
              <a:rPr lang="en-US" altLang="ko-KR" sz="1600" dirty="0"/>
              <a:t>out</a:t>
            </a:r>
            <a:r>
              <a:rPr lang="ko-KR" altLang="en-US" sz="1600" dirty="0"/>
              <a:t> </a:t>
            </a:r>
          </a:p>
          <a:p>
            <a:endParaRPr lang="en-US" altLang="ko-KR" sz="1600" dirty="0"/>
          </a:p>
          <a:p>
            <a:r>
              <a:rPr lang="ko-KR" altLang="en-US" sz="1600" dirty="0"/>
              <a:t>메서드 오버로딩</a:t>
            </a:r>
          </a:p>
          <a:p>
            <a:r>
              <a:rPr lang="ko-KR" altLang="en-US" sz="1600" dirty="0" err="1"/>
              <a:t>가변길이</a:t>
            </a:r>
            <a:r>
              <a:rPr lang="ko-KR" altLang="en-US" sz="1600" dirty="0"/>
              <a:t> 매개 변수</a:t>
            </a:r>
          </a:p>
          <a:p>
            <a:r>
              <a:rPr lang="ko-KR" altLang="en-US" sz="1600" dirty="0"/>
              <a:t>명명된 매개 변수</a:t>
            </a:r>
          </a:p>
          <a:p>
            <a:r>
              <a:rPr lang="ko-KR" altLang="en-US" sz="1600" dirty="0"/>
              <a:t>선택적 매개 변수</a:t>
            </a:r>
          </a:p>
          <a:p>
            <a:r>
              <a:rPr lang="ko-KR" altLang="en-US" sz="1600" dirty="0"/>
              <a:t>로컬 함수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096000" y="2066325"/>
            <a:ext cx="5257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클래스</a:t>
            </a:r>
          </a:p>
          <a:p>
            <a:r>
              <a:rPr lang="en-US" altLang="ko-KR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dirty="0" err="1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맴버</a:t>
            </a:r>
            <a:r>
              <a:rPr lang="ko-KR" altLang="en-US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변수</a:t>
            </a:r>
            <a:r>
              <a:rPr lang="en-US" altLang="ko-KR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필드</a:t>
            </a:r>
            <a:r>
              <a:rPr lang="en-US" altLang="ko-KR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), </a:t>
            </a:r>
            <a:r>
              <a:rPr lang="ko-KR" altLang="en-US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함수</a:t>
            </a:r>
            <a:r>
              <a:rPr lang="en-US" altLang="ko-KR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메서드</a:t>
            </a:r>
            <a:r>
              <a:rPr lang="en-US" altLang="ko-KR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변수 </a:t>
            </a:r>
            <a:r>
              <a:rPr lang="en-US" altLang="ko-KR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dirty="0" err="1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데이타</a:t>
            </a:r>
            <a:r>
              <a:rPr lang="en-US" altLang="ko-KR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data type</a:t>
            </a:r>
          </a:p>
          <a:p>
            <a:r>
              <a:rPr lang="en-US" altLang="ko-KR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함수 </a:t>
            </a:r>
            <a:r>
              <a:rPr lang="en-US" altLang="ko-KR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기능</a:t>
            </a:r>
            <a:r>
              <a:rPr lang="en-US" altLang="ko-KR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function()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>
              <a:solidFill>
                <a:srgbClr val="000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>
              <a:solidFill>
                <a:srgbClr val="000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err="1">
                <a:solidFill>
                  <a:srgbClr val="2B91A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클래스이름</a:t>
            </a:r>
            <a:endParaRPr lang="ko-KR" altLang="en-US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Name;  </a:t>
            </a:r>
            <a:r>
              <a:rPr lang="en-US" altLang="ko-KR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데이터</a:t>
            </a:r>
            <a:r>
              <a:rPr lang="en-US" altLang="ko-KR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필드</a:t>
            </a:r>
            <a:r>
              <a:rPr lang="en-US" altLang="ko-KR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속성</a:t>
            </a:r>
            <a:r>
              <a:rPr lang="en-US" altLang="ko-KR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Print(); </a:t>
            </a:r>
            <a:r>
              <a:rPr lang="en-US" altLang="ko-KR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dirty="0" err="1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메소드</a:t>
            </a:r>
            <a:endParaRPr lang="ko-KR" altLang="en-US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072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235676"/>
            <a:ext cx="9988685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Sum(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params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"Summing... 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sum = 0;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=0;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args.Length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++)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&gt; 0)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", 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]);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sum +=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sum;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sum = Sum(3, 4, 5, 6, 7, 8, 9, 10);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"Sum : {0}"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sum);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277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명명된 매개 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메서드를 호출할 때 </a:t>
            </a:r>
            <a:r>
              <a:rPr lang="ko-KR" altLang="en-US" sz="1600" b="1" dirty="0"/>
              <a:t>매개 변수의 이름</a:t>
            </a:r>
            <a:r>
              <a:rPr lang="ko-KR" altLang="en-US" sz="1600" dirty="0"/>
              <a:t>에 근거해서 데이터를 할당하는 기능 </a:t>
            </a:r>
            <a:r>
              <a:rPr lang="en-US" altLang="ko-KR" sz="1600" dirty="0"/>
              <a:t>(named parameter)</a:t>
            </a:r>
            <a:endParaRPr lang="ko-KR" altLang="en-US" sz="1600" dirty="0"/>
          </a:p>
          <a:p>
            <a:r>
              <a:rPr lang="ko-KR" altLang="en-US" sz="1600" dirty="0"/>
              <a:t>매개 변수 이름</a:t>
            </a:r>
            <a:r>
              <a:rPr lang="en-US" altLang="ko-KR" sz="1600" dirty="0"/>
              <a:t>: </a:t>
            </a:r>
            <a:r>
              <a:rPr lang="ko-KR" altLang="en-US" sz="1600" dirty="0"/>
              <a:t>값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가독성에 도움을 준다</a:t>
            </a:r>
            <a:r>
              <a:rPr lang="en-US" altLang="ko-KR" sz="1600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57300" y="2171511"/>
            <a:ext cx="6096000" cy="23083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Print(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name,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phone)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// ...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Print(name: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홍길동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phone: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"010-1234-5678"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417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235676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PrintProfile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name,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phone)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"Name:{0}, Phone:{1}"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name, phone);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PrintProfile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(name: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박찬호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phone: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"010-123-1234"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PrintProfile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박세리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"010-222-2222"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PrintProfile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손흥민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phone: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"010-567-5678"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PrintProfile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(phone: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"010-987-9876"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name: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박지성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604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선택적 매개 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dirty="0"/>
              <a:t>메서드의 매개 변수는 </a:t>
            </a:r>
            <a:r>
              <a:rPr lang="ko-KR" altLang="en-US" sz="1600" b="1" dirty="0"/>
              <a:t>기본 값</a:t>
            </a:r>
            <a:r>
              <a:rPr lang="ko-KR" altLang="en-US" sz="1600" dirty="0"/>
              <a:t>을 가질 수 있다</a:t>
            </a:r>
            <a:r>
              <a:rPr lang="en-US" altLang="ko-KR" sz="1600" dirty="0"/>
              <a:t>.  (optional parameter)</a:t>
            </a:r>
          </a:p>
          <a:p>
            <a:pPr lvl="1"/>
            <a:r>
              <a:rPr lang="ko-KR" altLang="en-US" sz="1600" dirty="0"/>
              <a:t>필요에 따라 데이터를 할당하거나 할당하지 않을 자유</a:t>
            </a:r>
            <a:endParaRPr lang="en-US" altLang="ko-KR" sz="1600" dirty="0"/>
          </a:p>
          <a:p>
            <a:pPr lvl="1"/>
            <a:r>
              <a:rPr lang="ko-KR" altLang="en-US" sz="1600" dirty="0" err="1"/>
              <a:t>호출시</a:t>
            </a:r>
            <a:r>
              <a:rPr lang="ko-KR" altLang="en-US" sz="1600" dirty="0"/>
              <a:t> 값이 없으면 기본값을 사용한다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  <a:p>
            <a:pPr lvl="1"/>
            <a:r>
              <a:rPr lang="ko-KR" altLang="en-US" sz="1600" dirty="0"/>
              <a:t>위치 </a:t>
            </a:r>
            <a:r>
              <a:rPr lang="en-US" altLang="ko-KR" sz="1600" dirty="0"/>
              <a:t>- </a:t>
            </a:r>
            <a:r>
              <a:rPr lang="ko-KR" altLang="en-US" sz="1600" dirty="0"/>
              <a:t>필수 매개 변수</a:t>
            </a:r>
            <a:r>
              <a:rPr lang="en-US" altLang="ko-KR" sz="1600" dirty="0"/>
              <a:t>(</a:t>
            </a:r>
            <a:r>
              <a:rPr lang="ko-KR" altLang="en-US" sz="1600" dirty="0"/>
              <a:t>있다면</a:t>
            </a:r>
            <a:r>
              <a:rPr lang="en-US" altLang="ko-KR" sz="1600" dirty="0"/>
              <a:t>) </a:t>
            </a:r>
            <a:r>
              <a:rPr lang="ko-KR" altLang="en-US" sz="1600" dirty="0"/>
              <a:t>다음</a:t>
            </a:r>
            <a:r>
              <a:rPr lang="en-US" altLang="ko-KR" sz="1600" dirty="0"/>
              <a:t>. </a:t>
            </a:r>
            <a:r>
              <a:rPr lang="ko-KR" altLang="en-US" sz="1600" dirty="0"/>
              <a:t>즉 </a:t>
            </a:r>
            <a:r>
              <a:rPr lang="ko-KR" altLang="en-US" sz="1600" b="1" dirty="0">
                <a:solidFill>
                  <a:srgbClr val="C00000"/>
                </a:solidFill>
              </a:rPr>
              <a:t>맨</a:t>
            </a:r>
            <a:r>
              <a:rPr lang="ko-KR" altLang="en-US" sz="1600" dirty="0">
                <a:solidFill>
                  <a:srgbClr val="C00000"/>
                </a:solidFill>
              </a:rPr>
              <a:t> </a:t>
            </a:r>
            <a:r>
              <a:rPr lang="ko-KR" altLang="en-US" sz="1600" b="1" dirty="0">
                <a:solidFill>
                  <a:srgbClr val="C00000"/>
                </a:solidFill>
              </a:rPr>
              <a:t>뒤부터</a:t>
            </a:r>
            <a:r>
              <a:rPr lang="ko-KR" altLang="en-US" sz="1600" dirty="0">
                <a:solidFill>
                  <a:srgbClr val="C00000"/>
                </a:solidFill>
              </a:rPr>
              <a:t> </a:t>
            </a:r>
            <a:r>
              <a:rPr lang="ko-KR" altLang="en-US" sz="1600" dirty="0"/>
              <a:t>기본값을 설정해야 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사용 예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/>
              <a:t>모호함 발생 가능성 </a:t>
            </a:r>
            <a:r>
              <a:rPr lang="en-US" altLang="ko-KR" sz="1600" dirty="0"/>
              <a:t>-&gt;</a:t>
            </a:r>
            <a:r>
              <a:rPr lang="ko-KR" altLang="en-US" sz="1600" dirty="0"/>
              <a:t> 명명된 매개 변수 활용하면 완화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06462" y="3196876"/>
            <a:ext cx="6507041" cy="23083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MyMethod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= 0)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"{0}"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a);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MyMethod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a,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b,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 = 10,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d=20)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"{0},{1},{2},{3}"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a, b, c, d);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069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8200" y="1235676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PrintProfile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name,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phone =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"Name:{0}, Phone:{1}"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name, phone);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PrintProfile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태연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PrintProfile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윤아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"010-123-1234"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PrintProfile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(name: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유리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PrintProfile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(name: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서현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phone: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"010-789-7890"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1272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로컬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b="1" dirty="0" err="1"/>
              <a:t>메소드</a:t>
            </a:r>
            <a:r>
              <a:rPr lang="ko-KR" altLang="en-US" sz="1600" b="1" dirty="0"/>
              <a:t> 내부</a:t>
            </a:r>
            <a:r>
              <a:rPr lang="ko-KR" altLang="en-US" sz="1600" dirty="0"/>
              <a:t>에서 </a:t>
            </a:r>
            <a:r>
              <a:rPr lang="ko-KR" altLang="en-US" sz="1600" b="1" dirty="0"/>
              <a:t>선언</a:t>
            </a:r>
            <a:r>
              <a:rPr lang="ko-KR" altLang="en-US" sz="1600" dirty="0"/>
              <a:t>하고</a:t>
            </a:r>
            <a:r>
              <a:rPr lang="en-US" altLang="ko-KR" sz="1600" dirty="0"/>
              <a:t>, </a:t>
            </a:r>
            <a:r>
              <a:rPr lang="ko-KR" altLang="en-US" sz="1600" dirty="0"/>
              <a:t>그 안에서만 사용하는 특별한 함수</a:t>
            </a:r>
          </a:p>
          <a:p>
            <a:pPr lvl="1"/>
            <a:r>
              <a:rPr lang="ko-KR" altLang="en-US" sz="1600" dirty="0"/>
              <a:t>클래스의 멤버가 아니라서 </a:t>
            </a:r>
            <a:r>
              <a:rPr lang="ko-KR" altLang="en-US" sz="1600" dirty="0">
                <a:solidFill>
                  <a:srgbClr val="C00000"/>
                </a:solidFill>
              </a:rPr>
              <a:t>함수</a:t>
            </a:r>
            <a:r>
              <a:rPr lang="ko-KR" altLang="en-US" sz="1600" dirty="0"/>
              <a:t>라고 명명</a:t>
            </a:r>
          </a:p>
          <a:p>
            <a:pPr lvl="1"/>
            <a:r>
              <a:rPr lang="ko-KR" altLang="en-US" sz="1600" dirty="0"/>
              <a:t>자신이 존재하는 지역에 선언된 </a:t>
            </a:r>
            <a:r>
              <a:rPr lang="ko-KR" altLang="en-US" sz="1600" b="1" dirty="0"/>
              <a:t>변수</a:t>
            </a:r>
            <a:r>
              <a:rPr lang="ko-KR" altLang="en-US" sz="1600" dirty="0"/>
              <a:t> 사용이 가능하다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vl="1"/>
            <a:r>
              <a:rPr lang="ko-KR" altLang="en-US" sz="1600" dirty="0"/>
              <a:t>메서드 밖에서는 다시 쓸 일 없는 반복적인 작업을 하나의 이름 아래 묶어 놓는 데 제격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r>
              <a:rPr lang="ko-KR" altLang="en-US" sz="1600" dirty="0"/>
              <a:t>사용 예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4" name="직사각형 3"/>
          <p:cNvSpPr/>
          <p:nvPr/>
        </p:nvSpPr>
        <p:spPr>
          <a:xfrm>
            <a:off x="2029258" y="2952330"/>
            <a:ext cx="6976197" cy="280076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SomeMethod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   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메서드 선언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count =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SomeLocalFunction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(1, 2);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로컬함수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호출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SomeLocalFunction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(3, 4);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SomeLocalFunction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a,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b)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로컬함수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선언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"{0}"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++count);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68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235676"/>
            <a:ext cx="994977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ToLowerString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input)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소문자로 변경하기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input.ToCharArray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=0;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arr.Length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++)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ToLowerChar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ToLowerChar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 &lt; 65 ||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 &gt; 90) 	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A~Z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의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ASCII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값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 65 : 90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					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a~z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의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ASCII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값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 97 : 122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 + 32); 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722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메서드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두개의 정수를 더하여 </a:t>
            </a:r>
            <a:r>
              <a:rPr lang="ko-KR" altLang="en-US" sz="1600" dirty="0" err="1"/>
              <a:t>더한값을</a:t>
            </a:r>
            <a:r>
              <a:rPr lang="ko-KR" altLang="en-US" sz="1600" dirty="0"/>
              <a:t> 출력하는 코드를 </a:t>
            </a:r>
            <a:r>
              <a:rPr lang="en-US" altLang="ko-KR" sz="1600" dirty="0"/>
              <a:t>4</a:t>
            </a:r>
            <a:r>
              <a:rPr lang="ko-KR" altLang="en-US" sz="1600" dirty="0"/>
              <a:t>가지 방식의 메서드로 만들어 보자</a:t>
            </a:r>
            <a:endParaRPr lang="en-US" altLang="ko-KR" sz="1600" dirty="0"/>
          </a:p>
          <a:p>
            <a:pPr lvl="1"/>
            <a:r>
              <a:rPr lang="ko-KR" altLang="en-US" sz="1600" dirty="0" err="1"/>
              <a:t>반환값</a:t>
            </a:r>
            <a:r>
              <a:rPr lang="ko-KR" altLang="en-US" sz="1600" dirty="0"/>
              <a:t> 없고 </a:t>
            </a:r>
            <a:r>
              <a:rPr lang="ko-KR" altLang="en-US" sz="1600" dirty="0" err="1"/>
              <a:t>입력값</a:t>
            </a:r>
            <a:r>
              <a:rPr lang="en-US" altLang="ko-KR" sz="1600" dirty="0"/>
              <a:t>(</a:t>
            </a:r>
            <a:r>
              <a:rPr lang="ko-KR" altLang="en-US" sz="1600" dirty="0"/>
              <a:t>매개변수</a:t>
            </a:r>
            <a:r>
              <a:rPr lang="en-US" altLang="ko-KR" sz="1600" dirty="0"/>
              <a:t>)</a:t>
            </a:r>
            <a:r>
              <a:rPr lang="ko-KR" altLang="en-US" sz="1600" dirty="0"/>
              <a:t> 없는 경우</a:t>
            </a:r>
            <a:endParaRPr lang="en-US" altLang="ko-KR" sz="1600" dirty="0"/>
          </a:p>
          <a:p>
            <a:pPr lvl="1"/>
            <a:r>
              <a:rPr lang="ko-KR" altLang="en-US" sz="1600" dirty="0" err="1"/>
              <a:t>반환값</a:t>
            </a:r>
            <a:r>
              <a:rPr lang="ko-KR" altLang="en-US" sz="1600" dirty="0"/>
              <a:t> 없고 </a:t>
            </a:r>
            <a:r>
              <a:rPr lang="ko-KR" altLang="en-US" sz="1600" dirty="0" err="1"/>
              <a:t>입력값</a:t>
            </a:r>
            <a:r>
              <a:rPr lang="en-US" altLang="ko-KR" sz="1600" dirty="0"/>
              <a:t>(</a:t>
            </a:r>
            <a:r>
              <a:rPr lang="ko-KR" altLang="en-US" sz="1600" dirty="0"/>
              <a:t>매개변수</a:t>
            </a:r>
            <a:r>
              <a:rPr lang="en-US" altLang="ko-KR" sz="1600" dirty="0"/>
              <a:t>)</a:t>
            </a:r>
            <a:r>
              <a:rPr lang="ko-KR" altLang="en-US" sz="1600" dirty="0"/>
              <a:t> 있는 경우</a:t>
            </a:r>
          </a:p>
          <a:p>
            <a:pPr lvl="1"/>
            <a:r>
              <a:rPr lang="ko-KR" altLang="en-US" sz="1600" dirty="0" err="1"/>
              <a:t>반환값</a:t>
            </a:r>
            <a:r>
              <a:rPr lang="ko-KR" altLang="en-US" sz="1600" dirty="0"/>
              <a:t> 있고 </a:t>
            </a:r>
            <a:r>
              <a:rPr lang="ko-KR" altLang="en-US" sz="1600" dirty="0" err="1"/>
              <a:t>입력값</a:t>
            </a:r>
            <a:r>
              <a:rPr lang="en-US" altLang="ko-KR" sz="1600" dirty="0"/>
              <a:t>(</a:t>
            </a:r>
            <a:r>
              <a:rPr lang="ko-KR" altLang="en-US" sz="1600" dirty="0"/>
              <a:t>매개변수</a:t>
            </a:r>
            <a:r>
              <a:rPr lang="en-US" altLang="ko-KR" sz="1600" dirty="0"/>
              <a:t>)</a:t>
            </a:r>
            <a:r>
              <a:rPr lang="ko-KR" altLang="en-US" sz="1600" dirty="0"/>
              <a:t> 없는 경우</a:t>
            </a:r>
            <a:endParaRPr lang="en-US" altLang="ko-KR" sz="1600" dirty="0"/>
          </a:p>
          <a:p>
            <a:pPr lvl="1"/>
            <a:r>
              <a:rPr lang="ko-KR" altLang="en-US" sz="1600" dirty="0" err="1"/>
              <a:t>반환값</a:t>
            </a:r>
            <a:r>
              <a:rPr lang="ko-KR" altLang="en-US" sz="1600" dirty="0"/>
              <a:t> 있고 </a:t>
            </a:r>
            <a:r>
              <a:rPr lang="ko-KR" altLang="en-US" sz="1600" dirty="0" err="1"/>
              <a:t>입력값</a:t>
            </a:r>
            <a:r>
              <a:rPr lang="en-US" altLang="ko-KR" sz="1600" dirty="0"/>
              <a:t>(</a:t>
            </a:r>
            <a:r>
              <a:rPr lang="ko-KR" altLang="en-US" sz="1600" dirty="0"/>
              <a:t>매개변수</a:t>
            </a:r>
            <a:r>
              <a:rPr lang="en-US" altLang="ko-KR" sz="1600" dirty="0"/>
              <a:t>)</a:t>
            </a:r>
            <a:r>
              <a:rPr lang="ko-KR" altLang="en-US" sz="1600" dirty="0"/>
              <a:t> 있는 경우</a:t>
            </a:r>
            <a:endParaRPr lang="en-US" altLang="ko-KR" sz="1400" dirty="0"/>
          </a:p>
          <a:p>
            <a:r>
              <a:rPr lang="ko-KR" altLang="en-US" sz="1600" dirty="0"/>
              <a:t>두 정수를 매개변수로 입력하면 두수의 곱을 구해서 반환하는 함수를 작성하세요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양의 정수를 전달하면 </a:t>
            </a:r>
            <a:r>
              <a:rPr lang="en-US" altLang="ko-KR" sz="1600" dirty="0"/>
              <a:t>1</a:t>
            </a:r>
            <a:r>
              <a:rPr lang="ko-KR" altLang="en-US" sz="1600" dirty="0"/>
              <a:t>부터 그 정수까지의 합을 구해서 출력하는 함수를 작성하세요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ko-KR" altLang="en-US" sz="1600" dirty="0"/>
              <a:t>정수의 절대 값을 구하는 함수를 작성하세요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값에 의한 방식과 참조에 의한 전달 방식 두가지 방식으로 구현해 보자</a:t>
            </a:r>
            <a:endParaRPr lang="en-US" altLang="ko-KR" sz="1600" dirty="0"/>
          </a:p>
          <a:p>
            <a:r>
              <a:rPr lang="ko-KR" altLang="en-US" sz="1600" dirty="0"/>
              <a:t>두 정수를 매개변수로 전달하여</a:t>
            </a:r>
            <a:r>
              <a:rPr lang="en-US" altLang="ko-KR" sz="1600" dirty="0"/>
              <a:t>, </a:t>
            </a:r>
            <a:r>
              <a:rPr lang="ko-KR" altLang="en-US" sz="1600" dirty="0"/>
              <a:t>두 정수의 합을 구하는 함수를 작성하라 </a:t>
            </a:r>
            <a:r>
              <a:rPr lang="en-US" altLang="ko-KR" sz="1600" dirty="0"/>
              <a:t>( out )</a:t>
            </a:r>
          </a:p>
          <a:p>
            <a:pPr lvl="1"/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합이 </a:t>
            </a:r>
            <a:r>
              <a:rPr lang="en-US" altLang="ko-KR" sz="1600" dirty="0"/>
              <a:t>0</a:t>
            </a:r>
            <a:r>
              <a:rPr lang="ko-KR" altLang="en-US" sz="1600" dirty="0"/>
              <a:t>보다 작으면 </a:t>
            </a:r>
            <a:r>
              <a:rPr lang="en-US" altLang="ko-KR" sz="1600" dirty="0"/>
              <a:t>false </a:t>
            </a:r>
            <a:r>
              <a:rPr lang="ko-KR" altLang="en-US" sz="1600" dirty="0"/>
              <a:t>를 아니면 </a:t>
            </a:r>
            <a:r>
              <a:rPr lang="en-US" altLang="ko-KR" sz="1600" dirty="0"/>
              <a:t>true</a:t>
            </a:r>
            <a:r>
              <a:rPr lang="ko-KR" altLang="en-US" sz="1600" dirty="0"/>
              <a:t>를 반환합니다</a:t>
            </a:r>
            <a:r>
              <a:rPr lang="en-US" altLang="ko-KR" sz="1600" dirty="0"/>
              <a:t>.</a:t>
            </a:r>
            <a:endParaRPr lang="en-US" altLang="ko-KR" sz="1400" dirty="0"/>
          </a:p>
          <a:p>
            <a:r>
              <a:rPr lang="en-US" altLang="ko-KR" sz="1600" dirty="0"/>
              <a:t>2</a:t>
            </a:r>
            <a:r>
              <a:rPr lang="ko-KR" altLang="en-US" sz="1600" dirty="0"/>
              <a:t>개의 정수를 입력 받아 더하는 코드를 작성하세요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int.TryParse</a:t>
            </a:r>
            <a:r>
              <a:rPr lang="en-US" altLang="ko-KR" sz="1600" dirty="0"/>
              <a:t>() </a:t>
            </a:r>
            <a:r>
              <a:rPr lang="ko-KR" altLang="en-US" sz="1600" dirty="0"/>
              <a:t>사용</a:t>
            </a:r>
            <a:r>
              <a:rPr lang="en-US" altLang="ko-KR" sz="1600" dirty="0"/>
              <a:t>. </a:t>
            </a:r>
            <a:r>
              <a:rPr lang="ko-KR" altLang="en-US" sz="1600" dirty="0"/>
              <a:t>입력한 값이 정수가 아니면 </a:t>
            </a:r>
            <a:r>
              <a:rPr lang="en-US" altLang="ko-KR" sz="1600" dirty="0"/>
              <a:t>“</a:t>
            </a:r>
            <a:r>
              <a:rPr lang="ko-KR" altLang="en-US" sz="1600" dirty="0"/>
              <a:t>다시 입력을 하세요</a:t>
            </a:r>
            <a:r>
              <a:rPr lang="en-US" altLang="ko-KR" sz="1600" dirty="0"/>
              <a:t>” </a:t>
            </a:r>
            <a:r>
              <a:rPr lang="ko-KR" altLang="en-US" sz="1600" dirty="0"/>
              <a:t>출력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92726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닉네임이 숫자 혹은 소문자로만 구성되었는지 확인하는 메소드를 작성하세요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두 개의 문자열을 입력하면 두 문자열에 모두 포함된 문자만으로 구성된 문자열을 반환하는 함수를 작성하세요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여러 개의 문자열을 </a:t>
            </a:r>
            <a:r>
              <a:rPr lang="ko-KR" altLang="en-US" sz="1600" dirty="0" err="1"/>
              <a:t>입력값으로</a:t>
            </a:r>
            <a:r>
              <a:rPr lang="ko-KR" altLang="en-US" sz="1600" dirty="0"/>
              <a:t> 받아</a:t>
            </a:r>
            <a:r>
              <a:rPr lang="en-US" altLang="ko-KR" sz="1600" dirty="0"/>
              <a:t>,</a:t>
            </a:r>
            <a:r>
              <a:rPr lang="ko-KR" altLang="en-US" sz="1600" dirty="0"/>
              <a:t> 문자열 리스트로 반환하는 함수를 작성하세요</a:t>
            </a:r>
            <a:r>
              <a:rPr lang="en-US" altLang="ko-KR" sz="1600" dirty="0"/>
              <a:t>. (</a:t>
            </a:r>
            <a:r>
              <a:rPr lang="en-US" altLang="ko-KR" sz="1600" dirty="0" err="1"/>
              <a:t>params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여러 개의 문자열을 </a:t>
            </a:r>
            <a:r>
              <a:rPr lang="ko-KR" altLang="en-US" sz="1600" dirty="0" err="1"/>
              <a:t>입력값으로</a:t>
            </a:r>
            <a:r>
              <a:rPr lang="ko-KR" altLang="en-US" sz="1600" dirty="0"/>
              <a:t> 받아</a:t>
            </a:r>
            <a:r>
              <a:rPr lang="en-US" altLang="ko-KR" sz="1600" dirty="0"/>
              <a:t>,</a:t>
            </a:r>
            <a:r>
              <a:rPr lang="ko-KR" altLang="en-US" sz="1600" dirty="0"/>
              <a:t> 가장 길이가 큰 문자열을 반환하는 함수를 작성하세요</a:t>
            </a:r>
            <a:r>
              <a:rPr lang="en-US" altLang="ko-KR" sz="1600" dirty="0"/>
              <a:t>.  (</a:t>
            </a:r>
            <a:r>
              <a:rPr lang="en-US" altLang="ko-KR" sz="1600" dirty="0" err="1"/>
              <a:t>params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Sum(1);  Sum(1,2); </a:t>
            </a:r>
            <a:r>
              <a:rPr lang="ko-KR" altLang="en-US" sz="1600" dirty="0"/>
              <a:t>의 결과가 모두</a:t>
            </a:r>
            <a:r>
              <a:rPr lang="en-US" altLang="ko-KR" sz="1600" dirty="0"/>
              <a:t> 3</a:t>
            </a:r>
            <a:r>
              <a:rPr lang="ko-KR" altLang="en-US" sz="1600" dirty="0"/>
              <a:t>이 출력 되도록</a:t>
            </a:r>
            <a:r>
              <a:rPr lang="en-US" altLang="ko-KR" sz="1600" dirty="0"/>
              <a:t>, </a:t>
            </a:r>
            <a:r>
              <a:rPr lang="ko-KR" altLang="en-US" sz="1600" dirty="0"/>
              <a:t>하나의 </a:t>
            </a:r>
            <a:r>
              <a:rPr lang="en-US" altLang="ko-KR" sz="1600" dirty="0"/>
              <a:t>Sum </a:t>
            </a:r>
            <a:r>
              <a:rPr lang="ko-KR" altLang="en-US" sz="1600" dirty="0"/>
              <a:t>함수를 작성하세요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다음과 같이 출력되도록</a:t>
            </a:r>
            <a:r>
              <a:rPr lang="en-US" altLang="ko-KR" sz="1600" dirty="0"/>
              <a:t>, </a:t>
            </a:r>
            <a:r>
              <a:rPr lang="ko-KR" altLang="en-US" sz="1600" dirty="0"/>
              <a:t> </a:t>
            </a:r>
            <a:r>
              <a:rPr lang="en-US" altLang="ko-KR" sz="1600" dirty="0" err="1"/>
              <a:t>PlaySound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구성하세요</a:t>
            </a:r>
            <a:endParaRPr lang="en-US" altLang="ko-KR" sz="1600" dirty="0"/>
          </a:p>
          <a:p>
            <a:pPr lvl="1"/>
            <a:r>
              <a:rPr lang="en-US" altLang="ko-KR" sz="1400" dirty="0" err="1"/>
              <a:t>PlaySound</a:t>
            </a:r>
            <a:r>
              <a:rPr lang="en-US" altLang="ko-KR" sz="1400" dirty="0"/>
              <a:t>(“</a:t>
            </a:r>
            <a:r>
              <a:rPr lang="en-US" altLang="ko-KR" sz="1400" dirty="0" err="1"/>
              <a:t>bgsound</a:t>
            </a:r>
            <a:r>
              <a:rPr lang="en-US" altLang="ko-KR" sz="1400" dirty="0"/>
              <a:t>”, 0.5f);   	//</a:t>
            </a:r>
            <a:r>
              <a:rPr lang="ko-KR" altLang="en-US" sz="1400" dirty="0"/>
              <a:t>출력</a:t>
            </a:r>
            <a:r>
              <a:rPr lang="en-US" altLang="ko-KR" sz="1400" dirty="0"/>
              <a:t> :     </a:t>
            </a:r>
            <a:r>
              <a:rPr lang="ko-KR" altLang="en-US" sz="1400" dirty="0"/>
              <a:t>이름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bgsound</a:t>
            </a:r>
            <a:r>
              <a:rPr lang="en-US" altLang="ko-KR" sz="1400" dirty="0"/>
              <a:t>, </a:t>
            </a:r>
            <a:r>
              <a:rPr lang="ko-KR" altLang="en-US" sz="1400" dirty="0"/>
              <a:t>볼륨</a:t>
            </a:r>
            <a:r>
              <a:rPr lang="en-US" altLang="ko-KR" sz="1400" dirty="0"/>
              <a:t>: 0.5</a:t>
            </a:r>
          </a:p>
          <a:p>
            <a:pPr lvl="1"/>
            <a:r>
              <a:rPr lang="en-US" altLang="ko-KR" sz="1400" dirty="0" err="1"/>
              <a:t>PlaySound</a:t>
            </a:r>
            <a:r>
              <a:rPr lang="en-US" altLang="ko-KR" sz="1400" dirty="0"/>
              <a:t>(“</a:t>
            </a:r>
            <a:r>
              <a:rPr lang="en-US" altLang="ko-KR" sz="1400" dirty="0" err="1"/>
              <a:t>bgsound</a:t>
            </a:r>
            <a:r>
              <a:rPr lang="en-US" altLang="ko-KR" sz="1400" dirty="0"/>
              <a:t>”); 		//</a:t>
            </a:r>
            <a:r>
              <a:rPr lang="ko-KR" altLang="en-US" sz="1400" dirty="0"/>
              <a:t>출력</a:t>
            </a:r>
            <a:r>
              <a:rPr lang="en-US" altLang="ko-KR" sz="1400" dirty="0"/>
              <a:t> :     </a:t>
            </a:r>
            <a:r>
              <a:rPr lang="ko-KR" altLang="en-US" sz="1400" dirty="0"/>
              <a:t>이름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bgsound</a:t>
            </a:r>
            <a:r>
              <a:rPr lang="en-US" altLang="ko-KR" sz="1400" dirty="0"/>
              <a:t>, </a:t>
            </a:r>
            <a:r>
              <a:rPr lang="ko-KR" altLang="en-US" sz="1400" dirty="0"/>
              <a:t>볼륨</a:t>
            </a:r>
            <a:r>
              <a:rPr lang="en-US" altLang="ko-KR" sz="1400" dirty="0"/>
              <a:t>: 1.0</a:t>
            </a:r>
            <a:endParaRPr lang="en-US" altLang="ko-KR" sz="1600" dirty="0"/>
          </a:p>
          <a:p>
            <a:r>
              <a:rPr lang="ko-KR" altLang="en-US" sz="1600" dirty="0"/>
              <a:t>컴퓨터가 임의의 수를 생성하면</a:t>
            </a:r>
            <a:r>
              <a:rPr lang="en-US" altLang="ko-KR" sz="1600" dirty="0"/>
              <a:t>, </a:t>
            </a:r>
            <a:r>
              <a:rPr lang="ko-KR" altLang="en-US" sz="1600" dirty="0"/>
              <a:t>알아 맞추는 프로그램을 작성하세요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레벨과 경험치를 가진 클래스 </a:t>
            </a:r>
            <a:r>
              <a:rPr lang="en-US" altLang="ko-KR" sz="1600" dirty="0"/>
              <a:t>Player </a:t>
            </a:r>
            <a:r>
              <a:rPr lang="ko-KR" altLang="en-US" sz="1600" dirty="0"/>
              <a:t>를 만들고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레벨업</a:t>
            </a:r>
            <a:r>
              <a:rPr lang="ko-KR" altLang="en-US" sz="1600" dirty="0"/>
              <a:t> 처리하는 코드를 작성하세요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AddExp</a:t>
            </a:r>
            <a:r>
              <a:rPr lang="ko-KR" altLang="en-US" sz="1600" dirty="0"/>
              <a:t> 함수를 호출하면 주어진 </a:t>
            </a:r>
            <a:r>
              <a:rPr lang="ko-KR" altLang="en-US" sz="1600" dirty="0" err="1"/>
              <a:t>경험치량</a:t>
            </a:r>
            <a:r>
              <a:rPr lang="ko-KR" altLang="en-US" sz="1600" dirty="0"/>
              <a:t> 만큼 </a:t>
            </a:r>
            <a:r>
              <a:rPr lang="ko-KR" altLang="en-US" sz="1600" dirty="0" err="1"/>
              <a:t>레벨업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LevelUp</a:t>
            </a:r>
            <a:r>
              <a:rPr lang="en-US" altLang="ko-KR" sz="1600" dirty="0"/>
              <a:t>)</a:t>
            </a:r>
            <a:r>
              <a:rPr lang="ko-KR" altLang="en-US" sz="1600" dirty="0"/>
              <a:t>을 하고</a:t>
            </a:r>
            <a:r>
              <a:rPr lang="en-US" altLang="ko-KR" sz="1600" dirty="0"/>
              <a:t>, </a:t>
            </a:r>
            <a:r>
              <a:rPr lang="ko-KR" altLang="en-US" sz="1600" dirty="0"/>
              <a:t>현재 레벨과 남은 경험치를 출력합니다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레벨은 </a:t>
            </a:r>
            <a:r>
              <a:rPr lang="en-US" altLang="ko-KR" sz="1600" dirty="0"/>
              <a:t>1</a:t>
            </a:r>
            <a:r>
              <a:rPr lang="ko-KR" altLang="en-US" sz="1600" dirty="0"/>
              <a:t>부터</a:t>
            </a:r>
            <a:r>
              <a:rPr lang="en-US" altLang="ko-KR" sz="1600" dirty="0"/>
              <a:t>, </a:t>
            </a:r>
            <a:r>
              <a:rPr lang="ko-KR" altLang="en-US" sz="1600" dirty="0"/>
              <a:t>경험치는 </a:t>
            </a:r>
            <a:r>
              <a:rPr lang="en-US" altLang="ko-KR" sz="1600" dirty="0"/>
              <a:t>0</a:t>
            </a:r>
            <a:r>
              <a:rPr lang="ko-KR" altLang="en-US" sz="1600" dirty="0"/>
              <a:t>부터 시작하며</a:t>
            </a:r>
            <a:r>
              <a:rPr lang="en-US" altLang="ko-KR" sz="1600" dirty="0"/>
              <a:t>, </a:t>
            </a:r>
            <a:r>
              <a:rPr lang="ko-KR" altLang="en-US" sz="1600" dirty="0"/>
              <a:t>경험치 </a:t>
            </a:r>
            <a:r>
              <a:rPr lang="en-US" altLang="ko-KR" sz="1600" dirty="0"/>
              <a:t>100</a:t>
            </a:r>
            <a:r>
              <a:rPr lang="ko-KR" altLang="en-US" sz="1600" dirty="0"/>
              <a:t>마다 </a:t>
            </a:r>
            <a:r>
              <a:rPr lang="ko-KR" altLang="en-US" sz="1600" dirty="0" err="1"/>
              <a:t>레벨업을</a:t>
            </a:r>
            <a:r>
              <a:rPr lang="ko-KR" altLang="en-US" sz="1600" dirty="0"/>
              <a:t> 합니다</a:t>
            </a:r>
            <a:r>
              <a:rPr lang="en-US" altLang="ko-KR" sz="1600" dirty="0"/>
              <a:t>. </a:t>
            </a:r>
          </a:p>
          <a:p>
            <a:pPr lvl="1"/>
            <a:r>
              <a:rPr lang="en-US" altLang="ko-KR" sz="1400" dirty="0"/>
              <a:t>Ex) </a:t>
            </a:r>
            <a:r>
              <a:rPr lang="en-US" altLang="ko-KR" sz="1400" dirty="0" err="1"/>
              <a:t>AddExp</a:t>
            </a:r>
            <a:r>
              <a:rPr lang="en-US" altLang="ko-KR" sz="1400" dirty="0"/>
              <a:t>(210) </a:t>
            </a:r>
            <a:r>
              <a:rPr lang="ko-KR" altLang="en-US" sz="1400" dirty="0"/>
              <a:t>을 호출하면</a:t>
            </a:r>
            <a:r>
              <a:rPr lang="en-US" altLang="ko-KR" sz="1400" dirty="0"/>
              <a:t>,  </a:t>
            </a:r>
            <a:r>
              <a:rPr lang="ko-KR" altLang="en-US" sz="1400" dirty="0" err="1"/>
              <a:t>출력값은</a:t>
            </a:r>
            <a:r>
              <a:rPr lang="ko-KR" altLang="en-US" sz="1400" dirty="0"/>
              <a:t> </a:t>
            </a:r>
            <a:r>
              <a:rPr lang="en-US" altLang="ko-KR" sz="1400" dirty="0"/>
              <a:t>“</a:t>
            </a:r>
            <a:r>
              <a:rPr lang="ko-KR" altLang="en-US" sz="1400" dirty="0" err="1"/>
              <a:t>레벨업</a:t>
            </a:r>
            <a:r>
              <a:rPr lang="ko-KR" altLang="en-US" sz="1400" dirty="0"/>
              <a:t> </a:t>
            </a:r>
            <a:r>
              <a:rPr lang="en-US" altLang="ko-KR" sz="1400" dirty="0"/>
              <a:t>: 2 “,  “</a:t>
            </a:r>
            <a:r>
              <a:rPr lang="ko-KR" altLang="en-US" sz="1400" dirty="0" err="1"/>
              <a:t>레벨업</a:t>
            </a:r>
            <a:r>
              <a:rPr lang="ko-KR" altLang="en-US" sz="1400" dirty="0"/>
              <a:t> </a:t>
            </a:r>
            <a:r>
              <a:rPr lang="en-US" altLang="ko-KR" sz="1400" dirty="0"/>
              <a:t>: 3”,  ”</a:t>
            </a:r>
            <a:r>
              <a:rPr lang="ko-KR" altLang="en-US" sz="1400" dirty="0"/>
              <a:t>현재 레벨 </a:t>
            </a:r>
            <a:r>
              <a:rPr lang="en-US" altLang="ko-KR" sz="1400" dirty="0"/>
              <a:t>: 3   </a:t>
            </a:r>
            <a:r>
              <a:rPr lang="ko-KR" altLang="en-US" sz="1400" dirty="0"/>
              <a:t>경험치 </a:t>
            </a:r>
            <a:r>
              <a:rPr lang="en-US" altLang="ko-KR" sz="1400" dirty="0"/>
              <a:t>: 10“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0471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메서드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b="1" dirty="0"/>
              <a:t>함수</a:t>
            </a:r>
            <a:endParaRPr lang="en-US" altLang="ko-KR" sz="1600" b="1" dirty="0"/>
          </a:p>
          <a:p>
            <a:pPr lvl="1"/>
            <a:r>
              <a:rPr lang="ko-KR" altLang="en-US" sz="1400" dirty="0"/>
              <a:t>어떤 </a:t>
            </a:r>
            <a:r>
              <a:rPr lang="ko-KR" altLang="en-US" sz="1400" b="1" dirty="0">
                <a:solidFill>
                  <a:srgbClr val="C00000"/>
                </a:solidFill>
              </a:rPr>
              <a:t>기능</a:t>
            </a:r>
            <a:r>
              <a:rPr lang="ko-KR" altLang="en-US" sz="1400" dirty="0"/>
              <a:t>을 처리해 주는 코드의 모음  </a:t>
            </a:r>
            <a:r>
              <a:rPr lang="en-US" altLang="ko-KR" sz="1400" dirty="0"/>
              <a:t>( ~</a:t>
            </a:r>
            <a:r>
              <a:rPr lang="ko-KR" altLang="en-US" sz="1400"/>
              <a:t>하기 </a:t>
            </a:r>
            <a:r>
              <a:rPr lang="en-US" altLang="ko-KR" sz="1400" dirty="0"/>
              <a:t>)</a:t>
            </a:r>
          </a:p>
          <a:p>
            <a:pPr lvl="1"/>
            <a:r>
              <a:rPr lang="ko-KR" altLang="en-US" sz="1400" dirty="0"/>
              <a:t>함수를 만드는 이유 </a:t>
            </a:r>
            <a:r>
              <a:rPr lang="en-US" altLang="ko-KR" sz="1400" dirty="0"/>
              <a:t>: </a:t>
            </a:r>
            <a:r>
              <a:rPr lang="ko-KR" altLang="en-US" sz="1400" b="1" dirty="0">
                <a:solidFill>
                  <a:srgbClr val="C00000"/>
                </a:solidFill>
              </a:rPr>
              <a:t>중복</a:t>
            </a:r>
            <a:r>
              <a:rPr lang="ko-KR" altLang="en-US" sz="1400" dirty="0">
                <a:solidFill>
                  <a:srgbClr val="C00000"/>
                </a:solidFill>
              </a:rPr>
              <a:t>을 막고 코드를 간결하게</a:t>
            </a:r>
            <a:r>
              <a:rPr lang="ko-KR" altLang="en-US" sz="1400" dirty="0"/>
              <a:t> 한다</a:t>
            </a:r>
            <a:r>
              <a:rPr lang="en-US" altLang="ko-KR" sz="1400" dirty="0"/>
              <a:t>.</a:t>
            </a:r>
          </a:p>
          <a:p>
            <a:r>
              <a:rPr lang="ko-KR" altLang="en-US" sz="1600" b="1" dirty="0"/>
              <a:t>함수 선언</a:t>
            </a:r>
            <a:r>
              <a:rPr lang="ko-KR" altLang="en-US" sz="1600" dirty="0"/>
              <a:t>과 호출</a:t>
            </a:r>
            <a:endParaRPr lang="en-US" altLang="ko-KR" sz="1600" dirty="0"/>
          </a:p>
          <a:p>
            <a:pPr lvl="1"/>
            <a:r>
              <a:rPr lang="ko-KR" altLang="en-US" sz="1400" dirty="0"/>
              <a:t>선언 </a:t>
            </a:r>
            <a:r>
              <a:rPr lang="en-US" altLang="ko-KR" sz="1400" dirty="0"/>
              <a:t>:  </a:t>
            </a:r>
            <a:r>
              <a:rPr lang="ko-KR" altLang="en-US" sz="1200" b="1" dirty="0">
                <a:solidFill>
                  <a:srgbClr val="0070C0"/>
                </a:solidFill>
              </a:rPr>
              <a:t>반환형</a:t>
            </a: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ko-KR" altLang="en-US" sz="1400" b="1" dirty="0" err="1">
                <a:solidFill>
                  <a:srgbClr val="0070C0"/>
                </a:solidFill>
              </a:rPr>
              <a:t>함수이름</a:t>
            </a:r>
            <a:r>
              <a:rPr lang="ko-KR" altLang="en-US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( </a:t>
            </a:r>
            <a:r>
              <a:rPr lang="ko-KR" altLang="en-US" sz="1200" b="1" dirty="0">
                <a:solidFill>
                  <a:srgbClr val="0070C0"/>
                </a:solidFill>
              </a:rPr>
              <a:t>매개변수</a:t>
            </a:r>
            <a:r>
              <a:rPr lang="ko-KR" altLang="en-US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) {  return </a:t>
            </a:r>
            <a:r>
              <a:rPr lang="ko-KR" altLang="en-US" sz="1200" b="1" dirty="0" err="1">
                <a:solidFill>
                  <a:srgbClr val="0070C0"/>
                </a:solidFill>
              </a:rPr>
              <a:t>반환값</a:t>
            </a:r>
            <a:r>
              <a:rPr lang="en-US" altLang="ko-KR" sz="1400" dirty="0">
                <a:solidFill>
                  <a:srgbClr val="0070C0"/>
                </a:solidFill>
              </a:rPr>
              <a:t>;  }</a:t>
            </a:r>
          </a:p>
          <a:p>
            <a:pPr lvl="1"/>
            <a:r>
              <a:rPr lang="en-US" altLang="ko-KR" sz="1400" dirty="0"/>
              <a:t>ex) </a:t>
            </a:r>
            <a:r>
              <a:rPr lang="en-US" altLang="ko-KR" sz="1400" dirty="0" err="1"/>
              <a:t>int</a:t>
            </a:r>
            <a:r>
              <a:rPr lang="ko-KR" altLang="en-US" sz="1400" dirty="0"/>
              <a:t> </a:t>
            </a:r>
            <a:r>
              <a:rPr lang="en-US" altLang="ko-KR" sz="1400" b="1" dirty="0"/>
              <a:t>Add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 ) { return </a:t>
            </a:r>
            <a:r>
              <a:rPr lang="en-US" altLang="ko-KR" sz="1400" dirty="0" err="1"/>
              <a:t>a+b</a:t>
            </a:r>
            <a:r>
              <a:rPr lang="en-US" altLang="ko-KR" sz="1400" dirty="0"/>
              <a:t> ; }</a:t>
            </a:r>
          </a:p>
          <a:p>
            <a:r>
              <a:rPr lang="ko-KR" altLang="en-US" sz="1600" b="1" dirty="0"/>
              <a:t>함수의 호출</a:t>
            </a:r>
            <a:r>
              <a:rPr lang="en-US" altLang="ko-KR" sz="1600" dirty="0"/>
              <a:t>(Call)   </a:t>
            </a:r>
          </a:p>
          <a:p>
            <a:pPr lvl="1"/>
            <a:r>
              <a:rPr lang="ko-KR" altLang="en-US" sz="1400" dirty="0"/>
              <a:t>사용</a:t>
            </a:r>
            <a:r>
              <a:rPr lang="en-US" altLang="ko-KR" sz="1400" dirty="0"/>
              <a:t> :  </a:t>
            </a:r>
            <a:r>
              <a:rPr lang="ko-KR" altLang="en-US" sz="1400" b="1" dirty="0">
                <a:solidFill>
                  <a:srgbClr val="0070C0"/>
                </a:solidFill>
              </a:rPr>
              <a:t>함수이름</a:t>
            </a:r>
            <a:r>
              <a:rPr lang="ko-KR" altLang="en-US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( </a:t>
            </a:r>
            <a:r>
              <a:rPr lang="ko-KR" altLang="en-US" sz="1200" b="1" dirty="0">
                <a:solidFill>
                  <a:srgbClr val="0070C0"/>
                </a:solidFill>
              </a:rPr>
              <a:t>인수</a:t>
            </a:r>
            <a:r>
              <a:rPr lang="ko-KR" altLang="en-US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) ;</a:t>
            </a:r>
            <a:r>
              <a:rPr lang="en-US" altLang="ko-KR" sz="1600" dirty="0"/>
              <a:t>	</a:t>
            </a:r>
          </a:p>
          <a:p>
            <a:pPr lvl="1"/>
            <a:r>
              <a:rPr lang="en-US" altLang="ko-KR" sz="1400" dirty="0"/>
              <a:t>ex)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sum = Add(1,2);    //</a:t>
            </a:r>
            <a:r>
              <a:rPr lang="ko-KR" altLang="en-US" sz="1400" dirty="0"/>
              <a:t>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sum = 3; </a:t>
            </a:r>
            <a:endParaRPr lang="en-US" altLang="ko-KR" sz="1600" dirty="0"/>
          </a:p>
          <a:p>
            <a:r>
              <a:rPr lang="ko-KR" altLang="en-US" sz="1600" b="1" dirty="0"/>
              <a:t>함수의 값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전달</a:t>
            </a:r>
            <a:endParaRPr lang="en-US" altLang="ko-KR" sz="1600" b="1" dirty="0"/>
          </a:p>
          <a:p>
            <a:pPr lvl="1"/>
            <a:r>
              <a:rPr lang="ko-KR" altLang="en-US" sz="1400" dirty="0"/>
              <a:t>함수는 </a:t>
            </a:r>
            <a:r>
              <a:rPr lang="ko-KR" altLang="en-US" sz="1400" b="1" dirty="0">
                <a:solidFill>
                  <a:srgbClr val="0070C0"/>
                </a:solidFill>
              </a:rPr>
              <a:t>값을 전달</a:t>
            </a:r>
            <a:r>
              <a:rPr lang="ko-KR" altLang="en-US" sz="1400" dirty="0"/>
              <a:t>하여 별도의 메모리에 저장한다</a:t>
            </a:r>
            <a:r>
              <a:rPr lang="en-US" altLang="ko-KR" sz="1400" dirty="0"/>
              <a:t>. Pass by value.</a:t>
            </a:r>
          </a:p>
          <a:p>
            <a:pPr lvl="1"/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별도의 변수를 통해 값을 전달 받는다</a:t>
            </a:r>
            <a:r>
              <a:rPr lang="en-US" altLang="ko-KR" sz="1400" dirty="0"/>
              <a:t>.</a:t>
            </a:r>
          </a:p>
          <a:p>
            <a:r>
              <a:rPr lang="ko-KR" altLang="en-US" sz="1600" b="1" dirty="0"/>
              <a:t>로컬 변수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지역 변수</a:t>
            </a:r>
            <a:r>
              <a:rPr lang="en-US" altLang="ko-KR" sz="1600" b="1" dirty="0"/>
              <a:t>)</a:t>
            </a:r>
          </a:p>
          <a:p>
            <a:pPr lvl="1"/>
            <a:r>
              <a:rPr lang="ko-KR" altLang="en-US" sz="1400" b="1" dirty="0"/>
              <a:t>함수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안의 변수</a:t>
            </a:r>
            <a:r>
              <a:rPr lang="ko-KR" altLang="en-US" sz="1400" dirty="0"/>
              <a:t> 선언은 함수 범위 내에서만 영향을 미친다</a:t>
            </a:r>
            <a:r>
              <a:rPr lang="en-US" altLang="ko-KR" sz="1400" dirty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26357" y="1523128"/>
            <a:ext cx="4227443" cy="452431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Test()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= 1;  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 = 2;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sum = a + b; </a:t>
            </a:r>
            <a:r>
              <a:rPr lang="en-US" altLang="ko-KR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6600"/>
                </a:solidFill>
              </a:rPr>
              <a:t>반복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Add(1, 2);  </a:t>
            </a:r>
            <a:r>
              <a:rPr lang="en-US" altLang="ko-KR" dirty="0">
                <a:solidFill>
                  <a:srgbClr val="006600"/>
                </a:solidFill>
              </a:rPr>
              <a:t>//</a:t>
            </a:r>
            <a:r>
              <a:rPr lang="ko-KR" altLang="en-US" dirty="0">
                <a:solidFill>
                  <a:srgbClr val="006600"/>
                </a:solidFill>
              </a:rPr>
              <a:t>호출</a:t>
            </a:r>
            <a:r>
              <a:rPr lang="en-US" altLang="ko-KR" dirty="0">
                <a:solidFill>
                  <a:srgbClr val="006600"/>
                </a:solidFill>
              </a:rPr>
              <a:t>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Add(2, 3);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Add(5, 5);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Add(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sum = a + b;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sum;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27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메서드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600" b="1" dirty="0"/>
              <a:t>static</a:t>
            </a:r>
          </a:p>
          <a:p>
            <a:pPr lvl="1"/>
            <a:r>
              <a:rPr lang="en-US" altLang="ko-KR" sz="1400" dirty="0"/>
              <a:t>static</a:t>
            </a:r>
            <a:r>
              <a:rPr lang="ko-KR" altLang="en-US" sz="1400" dirty="0"/>
              <a:t>은 함수와 변수를 </a:t>
            </a:r>
            <a:r>
              <a:rPr lang="ko-KR" altLang="en-US" sz="1400" b="1" dirty="0"/>
              <a:t>정적</a:t>
            </a:r>
            <a:r>
              <a:rPr lang="ko-KR" altLang="en-US" sz="1400" dirty="0"/>
              <a:t>으로 만들게 해줍니다</a:t>
            </a:r>
            <a:r>
              <a:rPr lang="en-US" altLang="ko-KR" sz="1400" dirty="0"/>
              <a:t>.</a:t>
            </a:r>
            <a:endParaRPr lang="en-US" altLang="ko-KR" sz="1600" dirty="0"/>
          </a:p>
          <a:p>
            <a:pPr lvl="2"/>
            <a:r>
              <a:rPr lang="ko-KR" altLang="en-US" sz="1400" dirty="0"/>
              <a:t>정적이란 것은 동적으로 </a:t>
            </a:r>
            <a:r>
              <a:rPr lang="ko-KR" altLang="en-US" sz="1400" b="1" dirty="0"/>
              <a:t>생성하지 않아도 사용</a:t>
            </a:r>
            <a:r>
              <a:rPr lang="ko-KR" altLang="en-US" sz="1400" dirty="0"/>
              <a:t>할 수 있도록 미리 정한 것을 의미</a:t>
            </a:r>
            <a:endParaRPr lang="en-US" altLang="ko-KR" sz="1400" dirty="0"/>
          </a:p>
          <a:p>
            <a:pPr lvl="2"/>
            <a:r>
              <a:rPr lang="ko-KR" altLang="en-US" sz="1400" dirty="0"/>
              <a:t>컴파일러 실행 시 곧바로 메모리에 생성</a:t>
            </a:r>
            <a:r>
              <a:rPr lang="en-US" altLang="ko-KR" sz="1400" dirty="0"/>
              <a:t>. </a:t>
            </a:r>
            <a:endParaRPr lang="en-US" altLang="ko-KR" sz="1200" dirty="0"/>
          </a:p>
          <a:p>
            <a:pPr lvl="1"/>
            <a:r>
              <a:rPr lang="ko-KR" altLang="en-US" sz="1400" b="1" dirty="0"/>
              <a:t>정적 메서드</a:t>
            </a:r>
            <a:r>
              <a:rPr lang="ko-KR" altLang="en-US" sz="1400" dirty="0"/>
              <a:t>에서는 정적 메소드만 호출 가능</a:t>
            </a:r>
            <a:r>
              <a:rPr lang="en-US" altLang="ko-KR" sz="1400" dirty="0"/>
              <a:t>. </a:t>
            </a:r>
            <a:r>
              <a:rPr lang="ko-KR" altLang="en-US" sz="1400" b="1" dirty="0"/>
              <a:t>클래스이름</a:t>
            </a:r>
            <a:r>
              <a:rPr lang="ko-KR" altLang="en-US" sz="1400" dirty="0"/>
              <a:t>으로 직접 호출</a:t>
            </a:r>
            <a:r>
              <a:rPr lang="en-US" altLang="ko-KR" sz="1400" dirty="0"/>
              <a:t>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+mn-cs"/>
              </a:rPr>
              <a:t>Ex)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+mn-cs"/>
              </a:rPr>
              <a:t>Console.Write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+mn-cs"/>
              </a:rPr>
              <a:t>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Main()</a:t>
            </a:r>
            <a:r>
              <a:rPr lang="en-US" altLang="ko-KR" sz="1400" dirty="0"/>
              <a:t> </a:t>
            </a:r>
            <a:r>
              <a:rPr lang="ko-KR" altLang="en-US" sz="1400" dirty="0"/>
              <a:t>함수도 정적 </a:t>
            </a:r>
            <a:r>
              <a:rPr lang="ko-KR" altLang="en-US" sz="1400" dirty="0" err="1"/>
              <a:t>메소드로</a:t>
            </a:r>
            <a:r>
              <a:rPr lang="ko-KR" altLang="en-US" sz="1400" dirty="0"/>
              <a:t> 구성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60444" y="3449721"/>
            <a:ext cx="4909930" cy="95410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560444" y="4735604"/>
          <a:ext cx="8994913" cy="1441359"/>
        </p:xfrm>
        <a:graphic>
          <a:graphicData uri="http://schemas.openxmlformats.org/drawingml/2006/table">
            <a:tbl>
              <a:tblPr/>
              <a:tblGrid>
                <a:gridCol w="1807293">
                  <a:extLst>
                    <a:ext uri="{9D8B030D-6E8A-4147-A177-3AD203B41FA5}">
                      <a16:colId xmlns:a16="http://schemas.microsoft.com/office/drawing/2014/main" val="1215907382"/>
                    </a:ext>
                  </a:extLst>
                </a:gridCol>
                <a:gridCol w="1796905">
                  <a:extLst>
                    <a:ext uri="{9D8B030D-6E8A-4147-A177-3AD203B41FA5}">
                      <a16:colId xmlns:a16="http://schemas.microsoft.com/office/drawing/2014/main" val="555006170"/>
                    </a:ext>
                  </a:extLst>
                </a:gridCol>
                <a:gridCol w="1796905">
                  <a:extLst>
                    <a:ext uri="{9D8B030D-6E8A-4147-A177-3AD203B41FA5}">
                      <a16:colId xmlns:a16="http://schemas.microsoft.com/office/drawing/2014/main" val="37167109"/>
                    </a:ext>
                  </a:extLst>
                </a:gridCol>
                <a:gridCol w="1796905">
                  <a:extLst>
                    <a:ext uri="{9D8B030D-6E8A-4147-A177-3AD203B41FA5}">
                      <a16:colId xmlns:a16="http://schemas.microsoft.com/office/drawing/2014/main" val="3585913874"/>
                    </a:ext>
                  </a:extLst>
                </a:gridCol>
                <a:gridCol w="1796905">
                  <a:extLst>
                    <a:ext uri="{9D8B030D-6E8A-4147-A177-3AD203B41FA5}">
                      <a16:colId xmlns:a16="http://schemas.microsoft.com/office/drawing/2014/main" val="1995782690"/>
                    </a:ext>
                  </a:extLst>
                </a:gridCol>
              </a:tblGrid>
              <a:tr h="643947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Access modifier</a:t>
                      </a:r>
                    </a:p>
                    <a:p>
                      <a:pPr fontAlgn="base"/>
                      <a:r>
                        <a:rPr lang="ko-KR" altLang="en-US" sz="1400" dirty="0">
                          <a:effectLst/>
                          <a:latin typeface="Consolas" panose="020B0609020204030204" pitchFamily="49" charset="0"/>
                        </a:rPr>
                        <a:t>접근 한정자</a:t>
                      </a:r>
                    </a:p>
                  </a:txBody>
                  <a:tcPr marL="92673" marR="92673" marT="92673" marB="92673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Static modifier</a:t>
                      </a:r>
                    </a:p>
                    <a:p>
                      <a:pPr fontAlgn="base"/>
                      <a:r>
                        <a:rPr lang="ko-KR" altLang="en-US" sz="1400" dirty="0">
                          <a:effectLst/>
                          <a:latin typeface="Consolas" panose="020B0609020204030204" pitchFamily="49" charset="0"/>
                        </a:rPr>
                        <a:t>정적 수식어</a:t>
                      </a:r>
                    </a:p>
                  </a:txBody>
                  <a:tcPr marL="92673" marR="92673" marT="92673" marB="92673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Return type</a:t>
                      </a:r>
                    </a:p>
                    <a:p>
                      <a:pPr fontAlgn="base"/>
                      <a:r>
                        <a:rPr lang="ko-KR" altLang="en-US" sz="1400" dirty="0">
                          <a:effectLst/>
                          <a:latin typeface="Consolas" panose="020B0609020204030204" pitchFamily="49" charset="0"/>
                        </a:rPr>
                        <a:t>리턴 타입</a:t>
                      </a:r>
                    </a:p>
                  </a:txBody>
                  <a:tcPr marL="92673" marR="92673" marT="92673" marB="92673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Method name</a:t>
                      </a:r>
                    </a:p>
                    <a:p>
                      <a:pPr fontAlgn="base"/>
                      <a:r>
                        <a:rPr lang="ko-KR" altLang="en-US" sz="1400" dirty="0">
                          <a:effectLst/>
                          <a:latin typeface="Consolas" panose="020B0609020204030204" pitchFamily="49" charset="0"/>
                        </a:rPr>
                        <a:t>이름</a:t>
                      </a:r>
                    </a:p>
                  </a:txBody>
                  <a:tcPr marL="92673" marR="92673" marT="92673" marB="92673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Parameters</a:t>
                      </a:r>
                    </a:p>
                    <a:p>
                      <a:pPr fontAlgn="base"/>
                      <a:r>
                        <a:rPr lang="ko-KR" altLang="en-US" sz="1400" dirty="0" err="1">
                          <a:effectLst/>
                          <a:latin typeface="Consolas" panose="020B0609020204030204" pitchFamily="49" charset="0"/>
                        </a:rPr>
                        <a:t>파라미터</a:t>
                      </a:r>
                      <a:r>
                        <a:rPr lang="ko-KR" altLang="en-US" sz="14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92673" marR="92673" marT="92673" marB="92673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946991"/>
                  </a:ext>
                </a:extLst>
              </a:tr>
              <a:tr h="36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돋움체" panose="020B0609000101010101" pitchFamily="49" charset="-127"/>
                        </a:rPr>
                        <a:t>private</a:t>
                      </a:r>
                      <a:endParaRPr lang="en-US" altLang="ko-KR" sz="14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2673" marR="92673" marT="92673" marB="92673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돋움체" panose="020B0609000101010101" pitchFamily="49" charset="-127"/>
                        </a:rPr>
                        <a:t>static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2673" marR="92673" marT="92673" marB="92673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돋움체" panose="020B0609000101010101" pitchFamily="49" charset="-127"/>
                        </a:rPr>
                        <a:t>void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2673" marR="92673" marT="92673" marB="92673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endParaRPr lang="ko-KR" altLang="en-US" sz="14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2673" marR="92673" marT="92673" marB="92673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돋움체" panose="020B0609000101010101" pitchFamily="49" charset="-127"/>
                        </a:rPr>
                        <a:t>string[]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돋움체" panose="020B0609000101010101" pitchFamily="49" charset="-127"/>
                        </a:rPr>
                        <a:t>args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2673" marR="92673" marT="92673" marB="92673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373473"/>
                  </a:ext>
                </a:extLst>
              </a:tr>
              <a:tr h="364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돋움체" panose="020B0609000101010101" pitchFamily="49" charset="-127"/>
                        </a:rPr>
                        <a:t>public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2673" marR="92673" marT="92673" marB="92673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14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2673" marR="92673" marT="92673" marB="92673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돋움체" panose="020B0609000101010101" pitchFamily="49" charset="-127"/>
                        </a:rPr>
                        <a:t>int,string</a:t>
                      </a:r>
                      <a:r>
                        <a:rPr lang="en-US" altLang="ko-KR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돋움체" panose="020B0609000101010101" pitchFamily="49" charset="-127"/>
                        </a:rPr>
                        <a:t> …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2673" marR="92673" marT="92673" marB="92673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400" dirty="0">
                          <a:effectLst/>
                          <a:latin typeface="Consolas" panose="020B0609020204030204" pitchFamily="49" charset="0"/>
                        </a:rPr>
                        <a:t>만들어진 것들</a:t>
                      </a:r>
                      <a:r>
                        <a:rPr lang="en-US" altLang="ko-KR" sz="1400" dirty="0">
                          <a:effectLst/>
                          <a:latin typeface="Consolas" panose="020B0609020204030204" pitchFamily="49" charset="0"/>
                        </a:rPr>
                        <a:t>..</a:t>
                      </a:r>
                      <a:endParaRPr lang="ko-KR" altLang="en-US" sz="14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2673" marR="92673" marT="92673" marB="92673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돋움체" panose="020B0609000101010101" pitchFamily="49" charset="-127"/>
                        </a:rPr>
                        <a:t>int,string</a:t>
                      </a:r>
                      <a:r>
                        <a:rPr lang="en-US" altLang="ko-KR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돋움체" panose="020B0609000101010101" pitchFamily="49" charset="-127"/>
                        </a:rPr>
                        <a:t> …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2673" marR="92673" marT="92673" marB="92673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253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22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err="1"/>
              <a:t>메서드란</a:t>
            </a:r>
            <a:r>
              <a:rPr lang="en-US" altLang="ko-KR" sz="1600" dirty="0"/>
              <a:t>? </a:t>
            </a:r>
          </a:p>
          <a:p>
            <a:r>
              <a:rPr lang="ko-KR" altLang="en-US" sz="1600" b="1" dirty="0"/>
              <a:t>특정 기능</a:t>
            </a:r>
            <a:r>
              <a:rPr lang="ko-KR" altLang="en-US" sz="1600" dirty="0"/>
              <a:t>을 하는 </a:t>
            </a:r>
            <a:r>
              <a:rPr lang="ko-KR" altLang="en-US" sz="1600" b="1" dirty="0"/>
              <a:t>일련의 코드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기능</a:t>
            </a:r>
            <a:r>
              <a:rPr lang="en-US" altLang="ko-KR" sz="1600" b="1" dirty="0"/>
              <a:t>)</a:t>
            </a:r>
            <a:r>
              <a:rPr lang="ko-KR" altLang="en-US" sz="1600" dirty="0"/>
              <a:t>를 하나의 이름 아래 묶은 것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rgbClr val="C00000"/>
                </a:solidFill>
              </a:rPr>
              <a:t>반복 사용하는 경우</a:t>
            </a:r>
          </a:p>
          <a:p>
            <a:pPr lvl="1"/>
            <a:r>
              <a:rPr lang="ko-KR" altLang="en-US" sz="1600" dirty="0"/>
              <a:t>메소드</a:t>
            </a:r>
            <a:r>
              <a:rPr lang="en-US" altLang="ko-KR" sz="1600" dirty="0"/>
              <a:t>(</a:t>
            </a:r>
            <a:r>
              <a:rPr lang="en-US" altLang="ko-KR" sz="1600" b="1" dirty="0"/>
              <a:t>Method</a:t>
            </a:r>
            <a:r>
              <a:rPr lang="en-US" altLang="ko-KR" sz="1600" dirty="0"/>
              <a:t>),  </a:t>
            </a:r>
            <a:r>
              <a:rPr lang="ko-KR" altLang="en-US" sz="1600" dirty="0"/>
              <a:t>함수</a:t>
            </a:r>
            <a:r>
              <a:rPr lang="en-US" altLang="ko-KR" sz="1600" dirty="0"/>
              <a:t>(</a:t>
            </a:r>
            <a:r>
              <a:rPr lang="en-US" altLang="ko-KR" sz="1600" b="1" dirty="0"/>
              <a:t>Function</a:t>
            </a:r>
            <a:r>
              <a:rPr lang="en-US" altLang="ko-KR" sz="1600" dirty="0"/>
              <a:t>),  </a:t>
            </a:r>
            <a:r>
              <a:rPr lang="ko-KR" altLang="en-US" sz="1600" dirty="0"/>
              <a:t>프로시저</a:t>
            </a:r>
            <a:r>
              <a:rPr lang="en-US" altLang="ko-KR" sz="1600" dirty="0"/>
              <a:t>(</a:t>
            </a:r>
            <a:r>
              <a:rPr lang="en-US" altLang="ko-KR" sz="1600" b="1" dirty="0"/>
              <a:t>Procedure</a:t>
            </a:r>
            <a:r>
              <a:rPr lang="en-US" altLang="ko-KR" sz="1600" dirty="0"/>
              <a:t>),  </a:t>
            </a:r>
            <a:r>
              <a:rPr lang="ko-KR" altLang="en-US" sz="1600" dirty="0"/>
              <a:t>서브루틴</a:t>
            </a:r>
            <a:r>
              <a:rPr lang="en-US" altLang="ko-KR" sz="1600" dirty="0"/>
              <a:t>,  </a:t>
            </a:r>
            <a:r>
              <a:rPr lang="ko-KR" altLang="en-US" sz="1600" dirty="0"/>
              <a:t>서브 프로그램</a:t>
            </a:r>
          </a:p>
          <a:p>
            <a:pPr lvl="1"/>
            <a:r>
              <a:rPr lang="ko-KR" altLang="en-US" sz="1600" dirty="0"/>
              <a:t>함수가 </a:t>
            </a:r>
            <a:r>
              <a:rPr lang="ko-KR" altLang="en-US" sz="1600" dirty="0">
                <a:solidFill>
                  <a:srgbClr val="0070C0"/>
                </a:solidFill>
              </a:rPr>
              <a:t>클래스의 </a:t>
            </a:r>
            <a:r>
              <a:rPr lang="ko-KR" altLang="en-US" sz="1600" dirty="0" err="1">
                <a:solidFill>
                  <a:srgbClr val="0070C0"/>
                </a:solidFill>
              </a:rPr>
              <a:t>맴버로</a:t>
            </a:r>
            <a:r>
              <a:rPr lang="ko-KR" altLang="en-US" sz="1600" dirty="0">
                <a:solidFill>
                  <a:srgbClr val="0070C0"/>
                </a:solidFill>
              </a:rPr>
              <a:t> 사용될 때</a:t>
            </a:r>
            <a:r>
              <a:rPr lang="ko-KR" altLang="en-US" sz="1600" dirty="0"/>
              <a:t> 특히 </a:t>
            </a:r>
            <a:r>
              <a:rPr lang="ko-KR" altLang="en-US" sz="1600" b="1" dirty="0"/>
              <a:t>메서드</a:t>
            </a:r>
            <a:r>
              <a:rPr lang="ko-KR" altLang="en-US" sz="1600" dirty="0"/>
              <a:t>라고 한다</a:t>
            </a:r>
            <a:r>
              <a:rPr lang="en-US" altLang="ko-KR" sz="1600" dirty="0"/>
              <a:t>.</a:t>
            </a:r>
          </a:p>
          <a:p>
            <a:r>
              <a:rPr lang="ko-KR" altLang="en-US" sz="1600" b="1" dirty="0"/>
              <a:t>메서드 선언 형식</a:t>
            </a:r>
            <a:endParaRPr lang="en-US" altLang="ko-KR" sz="1600" b="1" dirty="0"/>
          </a:p>
          <a:p>
            <a:pPr lvl="1"/>
            <a:r>
              <a:rPr lang="ko-KR" altLang="en-US" sz="1400" dirty="0">
                <a:solidFill>
                  <a:srgbClr val="FF0000"/>
                </a:solidFill>
              </a:rPr>
              <a:t>이름 </a:t>
            </a:r>
            <a:r>
              <a:rPr lang="en-US" altLang="ko-KR" sz="1400" dirty="0">
                <a:solidFill>
                  <a:srgbClr val="FF0000"/>
                </a:solidFill>
              </a:rPr>
              <a:t>( )</a:t>
            </a:r>
            <a:r>
              <a:rPr lang="en-US" altLang="ko-KR" sz="1400" dirty="0"/>
              <a:t> { </a:t>
            </a:r>
            <a:r>
              <a:rPr lang="ko-KR" altLang="en-US" sz="1400" dirty="0">
                <a:solidFill>
                  <a:srgbClr val="C00000"/>
                </a:solidFill>
              </a:rPr>
              <a:t>내용</a:t>
            </a:r>
            <a:r>
              <a:rPr lang="en-US" altLang="ko-KR" sz="1400" dirty="0"/>
              <a:t> }, </a:t>
            </a:r>
            <a:r>
              <a:rPr lang="ko-KR" altLang="en-US" sz="1400" dirty="0">
                <a:solidFill>
                  <a:srgbClr val="C00000"/>
                </a:solidFill>
              </a:rPr>
              <a:t>입력</a:t>
            </a:r>
            <a:r>
              <a:rPr lang="en-US" altLang="ko-KR" sz="1400" dirty="0"/>
              <a:t>(</a:t>
            </a:r>
            <a:r>
              <a:rPr lang="ko-KR" altLang="en-US" sz="1400" dirty="0"/>
              <a:t>매개변수</a:t>
            </a:r>
            <a:r>
              <a:rPr lang="en-US" altLang="ko-KR" sz="1400" dirty="0"/>
              <a:t>, </a:t>
            </a:r>
            <a:r>
              <a:rPr lang="ko-KR" altLang="en-US" sz="1400" dirty="0"/>
              <a:t>입력인자</a:t>
            </a:r>
            <a:r>
              <a:rPr lang="en-US" altLang="ko-KR" sz="1400" dirty="0"/>
              <a:t>), </a:t>
            </a:r>
            <a:r>
              <a:rPr lang="ko-KR" altLang="en-US" sz="1400" dirty="0">
                <a:solidFill>
                  <a:srgbClr val="C00000"/>
                </a:solidFill>
              </a:rPr>
              <a:t>출력</a:t>
            </a:r>
            <a:r>
              <a:rPr lang="en-US" altLang="ko-KR" sz="1400" dirty="0"/>
              <a:t>(</a:t>
            </a:r>
            <a:r>
              <a:rPr lang="ko-KR" altLang="en-US" sz="1400" dirty="0"/>
              <a:t>반환형식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리턴값</a:t>
            </a:r>
            <a:r>
              <a:rPr lang="en-US" altLang="ko-KR" sz="1400" dirty="0"/>
              <a:t>) </a:t>
            </a:r>
            <a:r>
              <a:rPr lang="ko-KR" altLang="en-US" sz="1400" dirty="0"/>
              <a:t>으로 구성</a:t>
            </a:r>
            <a:endParaRPr lang="en-US" altLang="ko-KR" sz="1400" dirty="0"/>
          </a:p>
          <a:p>
            <a:pPr lvl="1"/>
            <a:endParaRPr lang="ko-KR" altLang="en-US" sz="1400" b="1" dirty="0"/>
          </a:p>
        </p:txBody>
      </p:sp>
      <p:sp>
        <p:nvSpPr>
          <p:cNvPr id="5" name="직사각형 4"/>
          <p:cNvSpPr/>
          <p:nvPr/>
        </p:nvSpPr>
        <p:spPr>
          <a:xfrm>
            <a:off x="1236406" y="3733044"/>
            <a:ext cx="9969858" cy="255454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Calculator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sz="1600" dirty="0">
                <a:solidFill>
                  <a:srgbClr val="008000"/>
                </a:solidFill>
                <a:latin typeface="+mj-ea"/>
                <a:ea typeface="+mj-ea"/>
              </a:rPr>
              <a:t>//</a:t>
            </a:r>
            <a:r>
              <a:rPr lang="ko-KR" altLang="en-US" sz="1600" b="1" dirty="0" err="1">
                <a:solidFill>
                  <a:srgbClr val="008000"/>
                </a:solidFill>
                <a:latin typeface="+mj-ea"/>
                <a:ea typeface="+mj-ea"/>
              </a:rPr>
              <a:t>클래스이름</a:t>
            </a:r>
            <a:endParaRPr lang="ko-KR" altLang="en-US" sz="1600" b="1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latin typeface="+mj-ea"/>
                <a:ea typeface="+mj-ea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+mj-ea"/>
                <a:ea typeface="+mj-ea"/>
              </a:rPr>
              <a:t>한정자  </a:t>
            </a:r>
            <a:r>
              <a:rPr lang="ko-KR" altLang="en-US" sz="1600" b="1" dirty="0">
                <a:solidFill>
                  <a:srgbClr val="008000"/>
                </a:solidFill>
                <a:latin typeface="+mj-ea"/>
                <a:ea typeface="+mj-ea"/>
              </a:rPr>
              <a:t>반환형식</a:t>
            </a:r>
            <a:r>
              <a:rPr lang="ko-KR" altLang="en-US" sz="1600" dirty="0">
                <a:solidFill>
                  <a:srgbClr val="008000"/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 err="1">
                <a:solidFill>
                  <a:srgbClr val="0070C0"/>
                </a:solidFill>
                <a:latin typeface="+mj-ea"/>
                <a:ea typeface="+mj-ea"/>
              </a:rPr>
              <a:t>메소드이름</a:t>
            </a:r>
            <a:r>
              <a:rPr lang="ko-KR" altLang="en-US" sz="1600" b="1" dirty="0">
                <a:solidFill>
                  <a:srgbClr val="008000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+mj-ea"/>
                <a:ea typeface="+mj-ea"/>
              </a:rPr>
              <a:t>(</a:t>
            </a:r>
            <a:r>
              <a:rPr lang="en-US" altLang="ko-KR" sz="1600" b="1" dirty="0">
                <a:solidFill>
                  <a:srgbClr val="008000"/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>
                <a:solidFill>
                  <a:srgbClr val="008000"/>
                </a:solidFill>
                <a:latin typeface="+mj-ea"/>
                <a:ea typeface="+mj-ea"/>
              </a:rPr>
              <a:t>매개변수 </a:t>
            </a:r>
            <a:r>
              <a:rPr lang="en-US" altLang="ko-KR" sz="1600" b="1" dirty="0">
                <a:solidFill>
                  <a:srgbClr val="0070C0"/>
                </a:solidFill>
                <a:latin typeface="+mj-ea"/>
                <a:ea typeface="+mj-ea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Plus(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a,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b)  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//static 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은 </a:t>
            </a:r>
            <a:r>
              <a:rPr lang="ko-KR" altLang="en-US" sz="14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클래스맴버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임을 표시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</a:t>
            </a:r>
            <a:endParaRPr lang="ko-KR" altLang="en-US" sz="1400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result = a + b;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코드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result;  </a:t>
            </a:r>
            <a:r>
              <a:rPr lang="en-US" altLang="ko-KR" sz="1600" dirty="0">
                <a:solidFill>
                  <a:srgbClr val="008000"/>
                </a:solidFill>
                <a:latin typeface="+mj-ea"/>
                <a:ea typeface="+mj-ea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 err="1">
                <a:solidFill>
                  <a:srgbClr val="008000"/>
                </a:solidFill>
                <a:latin typeface="+mj-ea"/>
                <a:ea typeface="+mj-ea"/>
              </a:rPr>
              <a:t>반환값</a:t>
            </a:r>
            <a:endParaRPr lang="ko-KR" altLang="en-US" sz="1600" b="1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59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err="1"/>
              <a:t>메서드란</a:t>
            </a:r>
            <a:r>
              <a:rPr lang="en-US" altLang="ko-KR" sz="1600" dirty="0"/>
              <a:t>?</a:t>
            </a:r>
          </a:p>
          <a:p>
            <a:r>
              <a:rPr lang="ko-KR" altLang="en-US" sz="1600" b="1" dirty="0"/>
              <a:t>메서드 호출</a:t>
            </a:r>
            <a:r>
              <a:rPr lang="ko-KR" altLang="en-US" sz="1600" dirty="0"/>
              <a:t> </a:t>
            </a:r>
            <a:r>
              <a:rPr lang="en-US" altLang="ko-KR" sz="1600" dirty="0"/>
              <a:t>– </a:t>
            </a:r>
            <a:r>
              <a:rPr lang="ko-KR" altLang="en-US" sz="1600" dirty="0"/>
              <a:t>메서드의 이름을 불러 주는 동작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메서드 호출 시 일어나는 프로그램 흐름의 변화</a:t>
            </a:r>
          </a:p>
          <a:p>
            <a:endParaRPr lang="en-US" altLang="ko-KR" sz="1600" dirty="0"/>
          </a:p>
          <a:p>
            <a:endParaRPr lang="ko-KR" altLang="en-US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63" y="2037060"/>
            <a:ext cx="4129087" cy="128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435" y="3783131"/>
            <a:ext cx="7379177" cy="2455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478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8200" y="1235676"/>
            <a:ext cx="10515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Calculator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Plus(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a,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b)    </a:t>
            </a:r>
            <a:r>
              <a:rPr lang="en-US" altLang="ko-KR" sz="16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sz="1600" dirty="0" err="1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클래스맴버</a:t>
            </a:r>
            <a:endParaRPr lang="en-US" altLang="ko-KR" sz="1600" dirty="0">
              <a:solidFill>
                <a:srgbClr val="008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+ b;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Minus(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a,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b)	   </a:t>
            </a:r>
            <a:r>
              <a:rPr lang="en-US" altLang="ko-KR" sz="16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sz="1600" dirty="0" err="1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클래스맴버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- b;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MainApp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result = </a:t>
            </a: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Calculator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.Plus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(3, 4); </a:t>
            </a:r>
            <a:r>
              <a:rPr lang="en-US" altLang="ko-KR" sz="16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//</a:t>
            </a:r>
            <a:r>
              <a:rPr lang="ko-KR" altLang="en-US" sz="16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클래스이름으로</a:t>
            </a:r>
            <a:r>
              <a:rPr lang="en-US" altLang="ko-KR" sz="16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호출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(result);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result = </a:t>
            </a: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Calculator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.Minus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(5, 2);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(result);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17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메서드의 결과 반환 </a:t>
            </a:r>
            <a:r>
              <a:rPr lang="en-US" altLang="ko-KR" dirty="0"/>
              <a:t>- return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dirty="0" err="1"/>
              <a:t>점프문의</a:t>
            </a:r>
            <a:r>
              <a:rPr lang="ko-KR" altLang="en-US" sz="1600" dirty="0"/>
              <a:t> 한 종류</a:t>
            </a:r>
            <a:r>
              <a:rPr lang="en-US" altLang="ko-KR" sz="1600" dirty="0"/>
              <a:t>, </a:t>
            </a:r>
            <a:r>
              <a:rPr lang="ko-KR" altLang="en-US" sz="1600" dirty="0"/>
              <a:t>프로그램의 흐름을 </a:t>
            </a:r>
            <a:r>
              <a:rPr lang="ko-KR" altLang="en-US" sz="1600" dirty="0" err="1"/>
              <a:t>호출자에게로</a:t>
            </a:r>
            <a:r>
              <a:rPr lang="ko-KR" altLang="en-US" sz="1600" dirty="0"/>
              <a:t> 돌려놓음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메서드의 </a:t>
            </a:r>
            <a:r>
              <a:rPr lang="ko-KR" altLang="en-US" sz="1600" b="1" dirty="0"/>
              <a:t>결과값 반환</a:t>
            </a:r>
            <a:r>
              <a:rPr lang="en-US" altLang="ko-KR" sz="1600" dirty="0"/>
              <a:t>, </a:t>
            </a:r>
            <a:r>
              <a:rPr lang="ko-KR" altLang="en-US" sz="1600" dirty="0"/>
              <a:t>메서드의 </a:t>
            </a:r>
            <a:r>
              <a:rPr lang="ko-KR" altLang="en-US" sz="1600" b="1" dirty="0"/>
              <a:t>종료</a:t>
            </a:r>
            <a:endParaRPr lang="en-US" altLang="ko-KR" sz="1600" b="1" dirty="0"/>
          </a:p>
          <a:p>
            <a:pPr lvl="1"/>
            <a:r>
              <a:rPr lang="ko-KR" altLang="en-US" sz="1600" dirty="0"/>
              <a:t>메서드의 어느 위치에서나 호출 가능</a:t>
            </a:r>
            <a:endParaRPr lang="ko-KR" altLang="en-US" sz="1200" dirty="0"/>
          </a:p>
          <a:p>
            <a:r>
              <a:rPr lang="ko-KR" altLang="en-US" sz="1600" dirty="0"/>
              <a:t>사용 예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endParaRPr lang="en-US" altLang="ko-KR" sz="1600" dirty="0"/>
          </a:p>
        </p:txBody>
      </p:sp>
      <p:sp>
        <p:nvSpPr>
          <p:cNvPr id="4" name="직사각형 3"/>
          <p:cNvSpPr/>
          <p:nvPr/>
        </p:nvSpPr>
        <p:spPr>
          <a:xfrm>
            <a:off x="1219199" y="3101965"/>
            <a:ext cx="7591425" cy="23083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args.Length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== 0)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사용법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 HelloWorld.exe &lt;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이름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메서드 종료</a:t>
            </a:r>
            <a:endParaRPr lang="en-US" altLang="ko-KR" sz="1600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"Hello, {0}!"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[0]); 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356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235676"/>
            <a:ext cx="1012487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Fibonacci(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(n &lt; 2)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n;</a:t>
            </a:r>
          </a:p>
          <a:p>
            <a:r>
              <a:rPr lang="it-IT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it-IT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else</a:t>
            </a:r>
            <a:r>
              <a:rPr lang="it-IT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</a:t>
            </a:r>
            <a:r>
              <a:rPr lang="it-IT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it-IT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Fibonacci(n - 1) + Fibonacci(n - 2);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PrintProfile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name,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phone)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(name ==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"Name:{0}, Phone:{1}"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name, phone 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"10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번째 피보나치 수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 {0}"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Fibonacci(10));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PrintProfile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"123-4567"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PrintProfile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홍길동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"456-1230"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278526"/>
      </p:ext>
    </p:extLst>
  </p:cSld>
  <p:clrMapOvr>
    <a:masterClrMapping/>
  </p:clrMapOvr>
</p:sld>
</file>

<file path=ppt/theme/theme1.xml><?xml version="1.0" encoding="utf-8"?>
<a:theme xmlns:a="http://schemas.openxmlformats.org/drawingml/2006/main" name="kd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dw" id="{C1412114-258B-484B-8A00-35B5F4A0C2DA}" vid="{909C6BD9-BAA5-464C-8317-02186A3BF4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kdw</Template>
  <TotalTime>1024</TotalTime>
  <Words>2992</Words>
  <Application>Microsoft Office PowerPoint</Application>
  <PresentationFormat>와이드스크린</PresentationFormat>
  <Paragraphs>565</Paragraphs>
  <Slides>28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D2Coding</vt:lpstr>
      <vt:lpstr>HY헤드라인M</vt:lpstr>
      <vt:lpstr>IM혜민 Bold</vt:lpstr>
      <vt:lpstr>맑은 고딕</vt:lpstr>
      <vt:lpstr>함초롬돋움</vt:lpstr>
      <vt:lpstr>함초롬바탕</vt:lpstr>
      <vt:lpstr>Arial</vt:lpstr>
      <vt:lpstr>Consolas</vt:lpstr>
      <vt:lpstr>Wingdings</vt:lpstr>
      <vt:lpstr>kdw</vt:lpstr>
      <vt:lpstr>Image</vt:lpstr>
      <vt:lpstr>C# 프로그래밍</vt:lpstr>
      <vt:lpstr>학습범위</vt:lpstr>
      <vt:lpstr>C# 함수(메서드) </vt:lpstr>
      <vt:lpstr>C# 함수(메서드) </vt:lpstr>
      <vt:lpstr>메서드</vt:lpstr>
      <vt:lpstr>메서드</vt:lpstr>
      <vt:lpstr>예제</vt:lpstr>
      <vt:lpstr>메서드의 결과 반환 - return</vt:lpstr>
      <vt:lpstr>예제</vt:lpstr>
      <vt:lpstr>매개 변수의 전달</vt:lpstr>
      <vt:lpstr>값 복사와 참조 복사</vt:lpstr>
      <vt:lpstr>참조에 의한 매개 변수 전달</vt:lpstr>
      <vt:lpstr>예제</vt:lpstr>
      <vt:lpstr>메서드의 결과를 참조로 반환하기</vt:lpstr>
      <vt:lpstr>예제</vt:lpstr>
      <vt:lpstr>출력 전용 매개 변수</vt:lpstr>
      <vt:lpstr>예제</vt:lpstr>
      <vt:lpstr>메서드 오버로딩</vt:lpstr>
      <vt:lpstr>가변길이 매개 변수</vt:lpstr>
      <vt:lpstr>예제</vt:lpstr>
      <vt:lpstr>명명된 매개 변수</vt:lpstr>
      <vt:lpstr>예제</vt:lpstr>
      <vt:lpstr>선택적 매개 변수</vt:lpstr>
      <vt:lpstr>예제</vt:lpstr>
      <vt:lpstr>로컬 함수</vt:lpstr>
      <vt:lpstr>예제</vt:lpstr>
      <vt:lpstr>메서드 실습</vt:lpstr>
      <vt:lpstr>메소드 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프로그래밍</dc:title>
  <dc:creator>kdw</dc:creator>
  <cp:lastModifiedBy>kdw</cp:lastModifiedBy>
  <cp:revision>192</cp:revision>
  <dcterms:created xsi:type="dcterms:W3CDTF">2020-12-29T09:04:30Z</dcterms:created>
  <dcterms:modified xsi:type="dcterms:W3CDTF">2024-05-01T04:15:27Z</dcterms:modified>
</cp:coreProperties>
</file>