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91" r:id="rId6"/>
    <p:sldId id="303" r:id="rId7"/>
    <p:sldId id="304" r:id="rId8"/>
    <p:sldId id="267" r:id="rId9"/>
    <p:sldId id="298" r:id="rId10"/>
    <p:sldId id="260" r:id="rId11"/>
    <p:sldId id="261" r:id="rId12"/>
    <p:sldId id="312" r:id="rId13"/>
    <p:sldId id="262" r:id="rId14"/>
    <p:sldId id="266" r:id="rId15"/>
    <p:sldId id="286" r:id="rId16"/>
    <p:sldId id="314" r:id="rId17"/>
    <p:sldId id="265" r:id="rId18"/>
    <p:sldId id="263" r:id="rId19"/>
    <p:sldId id="264" r:id="rId20"/>
    <p:sldId id="285" r:id="rId21"/>
    <p:sldId id="292" r:id="rId22"/>
    <p:sldId id="295" r:id="rId23"/>
    <p:sldId id="296" r:id="rId24"/>
    <p:sldId id="297" r:id="rId25"/>
    <p:sldId id="316" r:id="rId26"/>
    <p:sldId id="317" r:id="rId27"/>
    <p:sldId id="305" r:id="rId28"/>
    <p:sldId id="306" r:id="rId29"/>
    <p:sldId id="268" r:id="rId30"/>
    <p:sldId id="269" r:id="rId31"/>
    <p:sldId id="299" r:id="rId32"/>
    <p:sldId id="313" r:id="rId33"/>
    <p:sldId id="270" r:id="rId34"/>
    <p:sldId id="300" r:id="rId35"/>
    <p:sldId id="271" r:id="rId36"/>
    <p:sldId id="294" r:id="rId37"/>
    <p:sldId id="272" r:id="rId38"/>
    <p:sldId id="307" r:id="rId39"/>
    <p:sldId id="273" r:id="rId40"/>
    <p:sldId id="315" r:id="rId41"/>
    <p:sldId id="282" r:id="rId42"/>
    <p:sldId id="274" r:id="rId43"/>
    <p:sldId id="275" r:id="rId44"/>
    <p:sldId id="290" r:id="rId45"/>
    <p:sldId id="283" r:id="rId46"/>
    <p:sldId id="289" r:id="rId47"/>
    <p:sldId id="308" r:id="rId48"/>
    <p:sldId id="309" r:id="rId49"/>
    <p:sldId id="301" r:id="rId50"/>
    <p:sldId id="302" r:id="rId51"/>
    <p:sldId id="276" r:id="rId52"/>
    <p:sldId id="277" r:id="rId53"/>
    <p:sldId id="287" r:id="rId54"/>
    <p:sldId id="278" r:id="rId55"/>
    <p:sldId id="288" r:id="rId56"/>
    <p:sldId id="310" r:id="rId57"/>
    <p:sldId id="284" r:id="rId58"/>
    <p:sldId id="279" r:id="rId59"/>
    <p:sldId id="311" r:id="rId60"/>
    <p:sldId id="293" r:id="rId61"/>
    <p:sldId id="280" r:id="rId62"/>
    <p:sldId id="281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99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6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8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4085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ABCD </a:t>
            </a:r>
            <a:r>
              <a:rPr lang="en-US" altLang="ko-KR" dirty="0" err="1"/>
              <a:t>abcd</a:t>
            </a:r>
            <a:r>
              <a:rPr lang="en-US" altLang="ko-KR" dirty="0"/>
              <a:t> 1234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129553"/>
          </a:xfrm>
        </p:spPr>
        <p:txBody>
          <a:bodyPr/>
          <a:lstStyle>
            <a:lvl1pPr>
              <a:lnSpc>
                <a:spcPct val="120000"/>
              </a:lnSpc>
              <a:defRPr sz="2000" b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lnSpc>
                <a:spcPct val="120000"/>
              </a:lnSpc>
              <a:defRPr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lnSpc>
                <a:spcPct val="120000"/>
              </a:lnSpc>
              <a:defRPr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11156"/>
            <a:ext cx="27432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11156"/>
            <a:ext cx="41148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11156"/>
            <a:ext cx="2743200" cy="269129"/>
          </a:xfrm>
        </p:spPr>
        <p:txBody>
          <a:bodyPr/>
          <a:lstStyle>
            <a:lvl1pPr>
              <a:defRPr sz="1200"/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5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5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6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13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7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36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6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1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44168"/>
            <a:ext cx="10515600" cy="5012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9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400" kern="1200" dirty="0" smtClean="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49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객체의 삶과 죽음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객체의 삶과 죽음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생성자와</a:t>
            </a:r>
            <a:r>
              <a:rPr lang="ko-KR" altLang="en-US" sz="1600" dirty="0"/>
              <a:t> 종료자</a:t>
            </a:r>
          </a:p>
          <a:p>
            <a:endParaRPr lang="ko-KR" altLang="en-US" sz="1600" dirty="0"/>
          </a:p>
          <a:p>
            <a:r>
              <a:rPr lang="ko-KR" altLang="en-US" sz="1600" dirty="0"/>
              <a:t>객체의 삶과 죽음을 관장하는 두 가지 </a:t>
            </a:r>
            <a:r>
              <a:rPr lang="ko-KR" altLang="en-US" sz="1600" dirty="0" err="1"/>
              <a:t>메소드</a:t>
            </a:r>
            <a:endParaRPr lang="ko-KR" altLang="en-US" sz="1600" dirty="0"/>
          </a:p>
          <a:p>
            <a:pPr lvl="1"/>
            <a:r>
              <a:rPr lang="ko-KR" altLang="en-US" sz="1600" dirty="0"/>
              <a:t>객체를 </a:t>
            </a:r>
            <a:r>
              <a:rPr lang="ko-KR" altLang="en-US" sz="1600" dirty="0" err="1"/>
              <a:t>만들때</a:t>
            </a:r>
            <a:r>
              <a:rPr lang="ko-KR" altLang="en-US" sz="1600" dirty="0"/>
              <a:t> </a:t>
            </a:r>
            <a:r>
              <a:rPr lang="ko-KR" altLang="en-US" sz="1600" b="1" dirty="0" err="1">
                <a:solidFill>
                  <a:srgbClr val="C00000"/>
                </a:solidFill>
              </a:rPr>
              <a:t>생성자</a:t>
            </a:r>
            <a:r>
              <a:rPr lang="ko-KR" altLang="en-US" sz="1600" b="1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객체 생성시 </a:t>
            </a:r>
            <a:r>
              <a:rPr lang="ko-KR" altLang="en-US" sz="1600" b="1" dirty="0"/>
              <a:t>초기화</a:t>
            </a:r>
          </a:p>
          <a:p>
            <a:pPr lvl="1"/>
            <a:r>
              <a:rPr lang="ko-KR" altLang="en-US" sz="1600" dirty="0"/>
              <a:t>객체를 </a:t>
            </a:r>
            <a:r>
              <a:rPr lang="ko-KR" altLang="en-US" sz="1600" dirty="0" err="1"/>
              <a:t>지울때</a:t>
            </a:r>
            <a:r>
              <a:rPr lang="ko-KR" altLang="en-US" sz="1600" dirty="0"/>
              <a:t> </a:t>
            </a:r>
            <a:r>
              <a:rPr lang="ko-KR" altLang="en-US" sz="1600" b="1" dirty="0">
                <a:solidFill>
                  <a:srgbClr val="C00000"/>
                </a:solidFill>
              </a:rPr>
              <a:t>종료자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소멸자</a:t>
            </a:r>
            <a:r>
              <a:rPr lang="en-US" altLang="ko-KR" sz="1600" dirty="0"/>
              <a:t>) : </a:t>
            </a:r>
            <a:r>
              <a:rPr lang="ko-KR" altLang="en-US" sz="1600" b="1" dirty="0"/>
              <a:t>해제</a:t>
            </a:r>
            <a:endParaRPr lang="en-US" altLang="ko-KR" sz="1600" b="1" dirty="0"/>
          </a:p>
          <a:p>
            <a:pPr lvl="1"/>
            <a:endParaRPr lang="en-US" altLang="ko-KR" sz="1600" dirty="0"/>
          </a:p>
          <a:p>
            <a:r>
              <a:rPr lang="ko-KR" altLang="en-US" sz="1600" b="1" dirty="0">
                <a:solidFill>
                  <a:srgbClr val="0070C0"/>
                </a:solidFill>
              </a:rPr>
              <a:t>클래스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사용자 정의 </a:t>
            </a:r>
            <a:r>
              <a:rPr lang="ko-KR" altLang="en-US" sz="1600" dirty="0" err="1"/>
              <a:t>자료형</a:t>
            </a:r>
            <a:endParaRPr lang="en-US" altLang="ko-KR" sz="1600" dirty="0"/>
          </a:p>
          <a:p>
            <a:r>
              <a:rPr lang="ko-KR" altLang="en-US" sz="1600" b="1" dirty="0">
                <a:solidFill>
                  <a:srgbClr val="0070C0"/>
                </a:solidFill>
              </a:rPr>
              <a:t>인스턴스</a:t>
            </a:r>
            <a:r>
              <a:rPr lang="en-US" altLang="ko-KR" sz="1600" b="1" dirty="0">
                <a:solidFill>
                  <a:srgbClr val="0070C0"/>
                </a:solidFill>
              </a:rPr>
              <a:t>(</a:t>
            </a:r>
            <a:r>
              <a:rPr lang="ko-KR" altLang="en-US" sz="1600" b="1" dirty="0">
                <a:solidFill>
                  <a:srgbClr val="0070C0"/>
                </a:solidFill>
              </a:rPr>
              <a:t>객체</a:t>
            </a:r>
            <a:r>
              <a:rPr lang="en-US" altLang="ko-KR" sz="1600" b="1" dirty="0">
                <a:solidFill>
                  <a:srgbClr val="0070C0"/>
                </a:solidFill>
              </a:rPr>
              <a:t>)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클래스자료형을 변수로 선언한 것</a:t>
            </a:r>
            <a:endParaRPr lang="en-US" altLang="ko-KR" sz="1600" dirty="0"/>
          </a:p>
          <a:p>
            <a:r>
              <a:rPr lang="ko-KR" altLang="en-US" sz="1600" b="1" dirty="0">
                <a:solidFill>
                  <a:srgbClr val="0070C0"/>
                </a:solidFill>
              </a:rPr>
              <a:t>생성자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r>
              <a:rPr lang="ko-KR" altLang="en-US" sz="1400" dirty="0"/>
              <a:t>클래스 이름과 같은 </a:t>
            </a:r>
            <a:r>
              <a:rPr lang="ko-KR" altLang="en-US" sz="1400" b="1" dirty="0"/>
              <a:t>특별한</a:t>
            </a:r>
            <a:r>
              <a:rPr lang="ko-KR" altLang="en-US" sz="1400" dirty="0"/>
              <a:t> 메서드</a:t>
            </a:r>
            <a:endParaRPr lang="en-US" altLang="ko-KR" sz="1400" dirty="0"/>
          </a:p>
          <a:p>
            <a:pPr lvl="1"/>
            <a:r>
              <a:rPr lang="ko-KR" altLang="en-US" sz="1400" dirty="0"/>
              <a:t>객체 </a:t>
            </a:r>
            <a:r>
              <a:rPr lang="ko-KR" altLang="en-US" sz="1400" dirty="0" err="1"/>
              <a:t>맴버의</a:t>
            </a:r>
            <a:r>
              <a:rPr lang="ko-KR" altLang="en-US" sz="1400" dirty="0"/>
              <a:t> 초기화</a:t>
            </a:r>
            <a:r>
              <a:rPr lang="en-US" altLang="ko-KR" sz="14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Constructor.cs</a:t>
            </a:r>
            <a:r>
              <a:rPr lang="en-US" altLang="ko-KR" sz="1600" dirty="0"/>
              <a:t> (</a:t>
            </a:r>
            <a:r>
              <a:rPr lang="ko-KR" altLang="en-US" sz="1600" dirty="0"/>
              <a:t>생성자 만들기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lvl="1"/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982511" y="1375954"/>
            <a:ext cx="522375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Color;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</a:rPr>
              <a:t> </a:t>
            </a:r>
            <a:r>
              <a:rPr lang="ko-KR" altLang="en-US" sz="1600" dirty="0" err="1">
                <a:solidFill>
                  <a:srgbClr val="008000"/>
                </a:solidFill>
              </a:rPr>
              <a:t>생성자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Name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Color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~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</a:rPr>
              <a:t> 종료자</a:t>
            </a:r>
            <a:r>
              <a:rPr lang="en-US" altLang="ko-KR" sz="1600" dirty="0">
                <a:solidFill>
                  <a:srgbClr val="008000"/>
                </a:solidFill>
              </a:rPr>
              <a:t>(</a:t>
            </a:r>
            <a:r>
              <a:rPr lang="ko-KR" altLang="en-US" sz="1600" dirty="0" err="1">
                <a:solidFill>
                  <a:srgbClr val="008000"/>
                </a:solidFill>
              </a:rPr>
              <a:t>소멸자</a:t>
            </a:r>
            <a:r>
              <a:rPr lang="en-US" altLang="ko-KR" sz="1600" dirty="0">
                <a:solidFill>
                  <a:srgbClr val="008000"/>
                </a:solidFill>
              </a:rPr>
              <a:t>)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Meow()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       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1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클래스와 같은 이름</a:t>
            </a:r>
            <a:r>
              <a:rPr lang="en-US" altLang="ko-KR" sz="1600" b="1" dirty="0"/>
              <a:t>,</a:t>
            </a:r>
            <a:r>
              <a:rPr lang="en-US" altLang="ko-KR" sz="1600" dirty="0"/>
              <a:t>  </a:t>
            </a:r>
            <a:r>
              <a:rPr lang="ko-KR" altLang="en-US" sz="1600" b="1" dirty="0">
                <a:solidFill>
                  <a:srgbClr val="C00000"/>
                </a:solidFill>
              </a:rPr>
              <a:t>반환 형식 없음</a:t>
            </a:r>
          </a:p>
          <a:p>
            <a:r>
              <a:rPr lang="ko-KR" altLang="en-US" sz="1600" dirty="0"/>
              <a:t>선언 형식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1" dirty="0"/>
              <a:t>기본 생성자 </a:t>
            </a:r>
            <a:r>
              <a:rPr lang="en-US" altLang="ko-KR" sz="1600" b="1" dirty="0"/>
              <a:t>- </a:t>
            </a:r>
            <a:r>
              <a:rPr lang="ko-KR" altLang="en-US" sz="1600" dirty="0"/>
              <a:t>자동 생성되는 매개변수 없는 생성자</a:t>
            </a:r>
            <a:endParaRPr lang="ko-KR" altLang="en-US" sz="14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endParaRPr lang="en-US" altLang="ko-KR" sz="1600" dirty="0"/>
          </a:p>
          <a:p>
            <a:r>
              <a:rPr lang="ko-KR" altLang="en-US" sz="1600" b="1" dirty="0"/>
              <a:t>기본생성자의 자동 생성</a:t>
            </a:r>
            <a:endParaRPr lang="en-US" altLang="ko-KR" sz="1600" b="1" dirty="0"/>
          </a:p>
          <a:p>
            <a:pPr lvl="1"/>
            <a:r>
              <a:rPr lang="ko-KR" altLang="en-US" sz="1400" dirty="0"/>
              <a:t>기본생성자는 정의하지 않아도 자동 생성된다</a:t>
            </a:r>
            <a:r>
              <a:rPr lang="en-US" altLang="ko-KR" sz="1400" dirty="0"/>
              <a:t>. </a:t>
            </a:r>
            <a:r>
              <a:rPr lang="ko-KR" altLang="en-US" sz="1400" b="1" dirty="0"/>
              <a:t>사용자가 정의하면</a:t>
            </a:r>
            <a:r>
              <a:rPr lang="ko-KR" altLang="en-US" sz="1400" dirty="0"/>
              <a:t> 자동으로 생성 안됨</a:t>
            </a:r>
            <a:r>
              <a:rPr lang="en-US" altLang="ko-KR" sz="1400" dirty="0"/>
              <a:t>.</a:t>
            </a:r>
            <a:r>
              <a:rPr lang="ko-KR" altLang="en-US" sz="1400" dirty="0"/>
              <a:t>  ***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34546" y="1375954"/>
            <a:ext cx="5048972" cy="37856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Name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Color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~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       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Color;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2664" y="4137790"/>
            <a:ext cx="4684792" cy="8309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kitty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kitty.Name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키티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kitty.Color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하얀색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19568" y="1748238"/>
            <a:ext cx="397643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 </a:t>
            </a:r>
            <a:r>
              <a:rPr lang="ko-KR" alt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클래스이름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   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한정자 </a:t>
            </a:r>
            <a:r>
              <a:rPr lang="ko-KR" alt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클래스이름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매개변수목록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4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90531-F04E-4F52-97AF-6F335BA7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 오버로드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98483-AEFA-464F-8149-72D9532FB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b="1" dirty="0"/>
              <a:t>사용자 지정 생성자 </a:t>
            </a:r>
            <a:r>
              <a:rPr lang="en-US" altLang="ko-KR" sz="1800" b="1" dirty="0"/>
              <a:t>– </a:t>
            </a:r>
          </a:p>
          <a:p>
            <a:pPr lvl="1"/>
            <a:r>
              <a:rPr lang="ko-KR" altLang="en-US" sz="1600" dirty="0"/>
              <a:t>생성자도 함수이므로 오버로딩 가능</a:t>
            </a:r>
            <a:endParaRPr lang="en-US" altLang="ko-KR" sz="1600" dirty="0"/>
          </a:p>
          <a:p>
            <a:pPr lvl="1"/>
            <a:r>
              <a:rPr lang="ko-KR" altLang="en-US" sz="1600" b="1" dirty="0"/>
              <a:t>매개변수</a:t>
            </a:r>
            <a:r>
              <a:rPr lang="ko-KR" altLang="en-US" sz="1600" dirty="0"/>
              <a:t>가 다른 여러 개의 생성자가 가능함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1800" b="1" dirty="0"/>
              <a:t>생성자를 정의하면 </a:t>
            </a:r>
            <a:endParaRPr lang="en-US" altLang="ko-KR" sz="1800" b="1" dirty="0"/>
          </a:p>
          <a:p>
            <a:pPr lvl="1"/>
            <a:r>
              <a:rPr lang="ko-KR" altLang="en-US" sz="1600" dirty="0"/>
              <a:t>어떤 형태의 생성자를 하나라도 만들면 </a:t>
            </a:r>
            <a:endParaRPr lang="en-US" altLang="ko-KR" sz="1600" dirty="0"/>
          </a:p>
          <a:p>
            <a:pPr lvl="1"/>
            <a:r>
              <a:rPr lang="ko-KR" altLang="en-US" sz="1600" dirty="0"/>
              <a:t>기본생성자는 자동생성으로 생성되지 않음</a:t>
            </a:r>
            <a:endParaRPr lang="en-US" altLang="ko-KR" sz="1600" dirty="0"/>
          </a:p>
          <a:p>
            <a:pPr lvl="1"/>
            <a:r>
              <a:rPr lang="ko-KR" altLang="en-US" sz="1600" dirty="0"/>
              <a:t>필요하다면 정의해야 함</a:t>
            </a:r>
          </a:p>
          <a:p>
            <a:pPr lvl="1"/>
            <a:endParaRPr lang="en-US" altLang="ko-KR" dirty="0"/>
          </a:p>
          <a:p>
            <a:r>
              <a:rPr lang="ko-KR" altLang="en-US" sz="1800" dirty="0"/>
              <a:t>생성자 정의를 통해 </a:t>
            </a:r>
            <a:endParaRPr lang="en-US" altLang="ko-KR" sz="1800" dirty="0"/>
          </a:p>
          <a:p>
            <a:pPr lvl="1"/>
            <a:r>
              <a:rPr lang="ko-KR" altLang="en-US" sz="1600" b="1" dirty="0"/>
              <a:t>생성</a:t>
            </a:r>
            <a:r>
              <a:rPr lang="ko-KR" altLang="en-US" sz="1600" dirty="0"/>
              <a:t>과 동시에 </a:t>
            </a:r>
            <a:r>
              <a:rPr lang="ko-KR" altLang="en-US" sz="1600" b="1" dirty="0"/>
              <a:t>초기화</a:t>
            </a:r>
            <a:r>
              <a:rPr lang="ko-KR" altLang="en-US" sz="1600" dirty="0"/>
              <a:t> 가능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8526CB-89EF-4E26-AF7F-9615EB33A06F}"/>
              </a:ext>
            </a:extLst>
          </p:cNvPr>
          <p:cNvSpPr/>
          <p:nvPr/>
        </p:nvSpPr>
        <p:spPr>
          <a:xfrm>
            <a:off x="6304828" y="1229895"/>
            <a:ext cx="5048972" cy="52629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Name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Color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_Name,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_Color)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Name = _Name;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Color = _Color;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~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       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Color;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B4E1F1-72F5-40E6-889A-EE481EB909D5}"/>
              </a:ext>
            </a:extLst>
          </p:cNvPr>
          <p:cNvSpPr/>
          <p:nvPr/>
        </p:nvSpPr>
        <p:spPr>
          <a:xfrm>
            <a:off x="1018335" y="2686278"/>
            <a:ext cx="4684792" cy="3385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kitty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키티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하얀색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9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종료자 </a:t>
            </a:r>
            <a:r>
              <a:rPr lang="en-US" altLang="ko-KR" dirty="0"/>
              <a:t>(</a:t>
            </a:r>
            <a:r>
              <a:rPr lang="ko-KR" altLang="en-US" dirty="0" err="1"/>
              <a:t>소멸자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클래스 이름 앞에 </a:t>
            </a:r>
            <a:r>
              <a:rPr lang="en-US" altLang="ko-KR" sz="1600" b="1" dirty="0"/>
              <a:t>~ </a:t>
            </a:r>
            <a:r>
              <a:rPr lang="ko-KR" altLang="en-US" sz="1600" dirty="0"/>
              <a:t>를 붙인 꼴</a:t>
            </a:r>
          </a:p>
          <a:p>
            <a:r>
              <a:rPr lang="ko-KR" altLang="en-US" sz="1600" dirty="0"/>
              <a:t>특징</a:t>
            </a:r>
          </a:p>
          <a:p>
            <a:pPr lvl="1"/>
            <a:r>
              <a:rPr lang="ko-KR" altLang="en-US" sz="1600" b="1" dirty="0"/>
              <a:t>매개 변수도 없고</a:t>
            </a:r>
            <a:r>
              <a:rPr lang="en-US" altLang="ko-KR" sz="1600" dirty="0"/>
              <a:t>, </a:t>
            </a:r>
            <a:r>
              <a:rPr lang="ko-KR" altLang="en-US" sz="1600" b="1" dirty="0"/>
              <a:t>한정자도 사용하지 않음</a:t>
            </a:r>
          </a:p>
          <a:p>
            <a:pPr lvl="1"/>
            <a:r>
              <a:rPr lang="ko-KR" altLang="en-US" sz="1600" b="1" dirty="0"/>
              <a:t>오버로딩 불가능</a:t>
            </a:r>
            <a:r>
              <a:rPr lang="en-US" altLang="ko-KR" sz="1600" dirty="0"/>
              <a:t>, </a:t>
            </a:r>
            <a:r>
              <a:rPr lang="ko-KR" altLang="en-US" sz="1600" b="1" dirty="0"/>
              <a:t>직접 호출할 수 없음</a:t>
            </a:r>
          </a:p>
          <a:p>
            <a:pPr lvl="1"/>
            <a:r>
              <a:rPr lang="en-US" altLang="ko-KR" sz="1600" dirty="0"/>
              <a:t>CLR</a:t>
            </a:r>
            <a:r>
              <a:rPr lang="ko-KR" altLang="en-US" sz="1600" dirty="0"/>
              <a:t>의 </a:t>
            </a:r>
            <a:r>
              <a:rPr lang="ko-KR" altLang="en-US" sz="1600" b="1" dirty="0" err="1">
                <a:solidFill>
                  <a:srgbClr val="0070C0"/>
                </a:solidFill>
              </a:rPr>
              <a:t>가비지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 err="1">
                <a:solidFill>
                  <a:srgbClr val="0070C0"/>
                </a:solidFill>
              </a:rPr>
              <a:t>컬렉터</a:t>
            </a:r>
            <a:r>
              <a:rPr lang="ko-KR" altLang="en-US" sz="1600" dirty="0" err="1"/>
              <a:t>가</a:t>
            </a:r>
            <a:r>
              <a:rPr lang="ko-KR" altLang="en-US" sz="1600" dirty="0"/>
              <a:t> 객체 소멸 시점을 판단해서 종료자 호출 </a:t>
            </a:r>
            <a:r>
              <a:rPr lang="en-US" altLang="ko-KR" sz="1600" dirty="0"/>
              <a:t>(</a:t>
            </a:r>
            <a:r>
              <a:rPr lang="ko-KR" altLang="en-US" sz="1600" dirty="0"/>
              <a:t>메모리 해제로 인한 버그 해결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r>
              <a:rPr lang="ko-KR" altLang="en-US" sz="1600" dirty="0"/>
              <a:t>선언 형식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	~</a:t>
            </a:r>
            <a:r>
              <a:rPr lang="ko-KR" altLang="en-US" sz="1600" dirty="0" err="1"/>
              <a:t>클래스이름</a:t>
            </a:r>
            <a:r>
              <a:rPr lang="en-US" altLang="ko-KR" sz="1600" dirty="0"/>
              <a:t>()</a:t>
            </a:r>
          </a:p>
          <a:p>
            <a:pPr marL="457200" lvl="1" indent="0">
              <a:buNone/>
            </a:pPr>
            <a:r>
              <a:rPr lang="en-US" altLang="ko-KR" sz="1600" dirty="0"/>
              <a:t>	{</a:t>
            </a:r>
          </a:p>
          <a:p>
            <a:pPr marL="457200" lvl="1" indent="0">
              <a:buNone/>
            </a:pPr>
            <a:r>
              <a:rPr lang="en-US" altLang="ko-KR" sz="1600" dirty="0"/>
              <a:t>	}</a:t>
            </a:r>
            <a:endParaRPr lang="ko-KR" altLang="en-US" sz="1600" dirty="0"/>
          </a:p>
          <a:p>
            <a:r>
              <a:rPr lang="ko-KR" altLang="en-US" sz="1600" dirty="0"/>
              <a:t>종료자는 사용하지 말자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/>
            <a:r>
              <a:rPr lang="en-US" altLang="ko-KR" sz="1600" dirty="0"/>
              <a:t>CLR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가비지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컬렉터의</a:t>
            </a:r>
            <a:r>
              <a:rPr lang="ko-KR" altLang="en-US" sz="1600" dirty="0"/>
              <a:t> 동작 시점 예측 불가능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/>
            <a:r>
              <a:rPr lang="ko-KR" altLang="en-US" sz="1600" dirty="0"/>
              <a:t>명시적 종료자 구현은 성능 저하 초래 가능성 높음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/>
            <a:r>
              <a:rPr lang="en-US" altLang="ko-KR" sz="1600" dirty="0"/>
              <a:t>CLR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가비지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컬렉터는</a:t>
            </a:r>
            <a:r>
              <a:rPr lang="ko-KR" altLang="en-US" sz="1600" dirty="0"/>
              <a:t> 객체 소멸 처리 전문가다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620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this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객체가 자신을 지칭할 때 </a:t>
            </a:r>
            <a:r>
              <a:rPr lang="ko-KR" altLang="en-US" sz="1600" dirty="0"/>
              <a:t>사용하는 키워드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endParaRPr lang="en-US" altLang="ko-KR" sz="1400" b="1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lvl="1"/>
            <a:r>
              <a:rPr lang="ko-KR" altLang="en-US" sz="1600" dirty="0"/>
              <a:t>객체 내부에서 자신의 필드나 </a:t>
            </a:r>
            <a:r>
              <a:rPr lang="ko-KR" altLang="en-US" sz="1600" dirty="0" err="1"/>
              <a:t>메소드에</a:t>
            </a:r>
            <a:r>
              <a:rPr lang="ko-KR" altLang="en-US" sz="1600" dirty="0"/>
              <a:t> 접근할 때 사용</a:t>
            </a:r>
          </a:p>
          <a:p>
            <a:r>
              <a:rPr lang="ko-KR" altLang="en-US" sz="1600" dirty="0"/>
              <a:t>사용 예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endParaRPr lang="en-US" altLang="ko-KR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this()</a:t>
            </a:r>
            <a:r>
              <a:rPr lang="en-US" altLang="ko-KR" sz="1600" b="1" dirty="0">
                <a:solidFill>
                  <a:srgbClr val="0000FF"/>
                </a:solidFill>
              </a:rPr>
              <a:t> </a:t>
            </a:r>
            <a:r>
              <a:rPr lang="ko-KR" altLang="en-US" sz="1600" b="1" dirty="0" err="1"/>
              <a:t>생성자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자기 자신의 </a:t>
            </a:r>
            <a:r>
              <a:rPr lang="ko-KR" altLang="en-US" sz="1600" dirty="0" err="1"/>
              <a:t>생성자</a:t>
            </a:r>
            <a:endParaRPr lang="ko-KR" altLang="en-US" sz="1600" dirty="0"/>
          </a:p>
          <a:p>
            <a:r>
              <a:rPr lang="ko-KR" altLang="en-US" sz="1400" dirty="0"/>
              <a:t>데모 예제  </a:t>
            </a:r>
            <a:r>
              <a:rPr lang="en-US" altLang="ko-KR" sz="1400" dirty="0"/>
              <a:t>This, </a:t>
            </a:r>
            <a:r>
              <a:rPr lang="en-US" altLang="ko-KR" sz="1400" dirty="0" err="1"/>
              <a:t>ThisConstructor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6" y="2207424"/>
            <a:ext cx="4230364" cy="2443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3A377A-FAF9-4BBB-A8A5-293273C9EED3}"/>
              </a:ext>
            </a:extLst>
          </p:cNvPr>
          <p:cNvSpPr/>
          <p:nvPr/>
        </p:nvSpPr>
        <p:spPr>
          <a:xfrm>
            <a:off x="6482080" y="2081348"/>
            <a:ext cx="4775200" cy="40318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Employee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Position;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SetName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Name;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SetPosition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Position)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.Position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Position;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80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60720" y="1349828"/>
            <a:ext cx="5496560" cy="44012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endParaRPr lang="en-US" altLang="ko-KR" sz="1400" dirty="0">
              <a:solidFill>
                <a:srgbClr val="2B91A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b, c;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5425;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//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b) :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.b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b;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//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{b}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b,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c) :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(b)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c;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//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{b}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{c}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3D340-4C4A-477E-9E52-197FDFDA333A}"/>
              </a:ext>
            </a:extLst>
          </p:cNvPr>
          <p:cNvSpPr txBox="1"/>
          <p:nvPr/>
        </p:nvSpPr>
        <p:spPr>
          <a:xfrm>
            <a:off x="934720" y="1349828"/>
            <a:ext cx="4608485" cy="50167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endParaRPr lang="en-US" altLang="ko-KR" sz="1400" dirty="0">
              <a:solidFill>
                <a:srgbClr val="2B91A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a, b, c;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5425;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5425;	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중복</a:t>
            </a:r>
            <a:endParaRPr lang="en-US" altLang="ko-KR" sz="14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.b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b;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b,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5425; 	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중복</a:t>
            </a:r>
            <a:endParaRPr lang="en-US" altLang="ko-KR" sz="14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.b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b;	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중복</a:t>
            </a:r>
            <a:endParaRPr lang="en-US" altLang="ko-KR" sz="14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c;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2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631D0-ED4A-4848-82B3-A44A052D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인스턴스의 전달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9C945-4273-4C3B-B691-BC2CF539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클래스는 </a:t>
            </a:r>
            <a:r>
              <a:rPr lang="en-US" altLang="ko-KR" sz="1800" b="1" dirty="0"/>
              <a:t>reference</a:t>
            </a:r>
            <a:r>
              <a:rPr lang="en-US" altLang="ko-KR" sz="1800" dirty="0"/>
              <a:t> </a:t>
            </a:r>
            <a:r>
              <a:rPr lang="ko-KR" altLang="en-US" sz="1800" dirty="0"/>
              <a:t>타입이다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600" dirty="0"/>
              <a:t>즉 기본적으로 </a:t>
            </a:r>
            <a:r>
              <a:rPr lang="ko-KR" altLang="en-US" sz="1600" dirty="0" err="1"/>
              <a:t>참조형식이므로</a:t>
            </a:r>
            <a:r>
              <a:rPr lang="en-US" altLang="ko-KR" sz="1600" dirty="0"/>
              <a:t>, </a:t>
            </a:r>
            <a:r>
              <a:rPr lang="ko-KR" altLang="en-US" sz="1600" dirty="0"/>
              <a:t>주소복사가 이루어진다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14F13-EEEB-47AF-A7F1-4EC4CD6D74CF}"/>
              </a:ext>
            </a:extLst>
          </p:cNvPr>
          <p:cNvSpPr txBox="1"/>
          <p:nvPr/>
        </p:nvSpPr>
        <p:spPr>
          <a:xfrm>
            <a:off x="1031191" y="2115351"/>
            <a:ext cx="6462943" cy="40318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Player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level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LevelUp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(Player p)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//p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는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Main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의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player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p.level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Player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player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Player();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LevelUp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(player);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player.level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3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클래스 객체 복사하기 </a:t>
            </a:r>
            <a:r>
              <a:rPr lang="en-US" altLang="ko-KR" dirty="0"/>
              <a:t>: </a:t>
            </a:r>
            <a:r>
              <a:rPr lang="ko-KR" altLang="en-US" dirty="0"/>
              <a:t>얕은 복사와 깊은 복사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/>
              <a:t>얕은 복사</a:t>
            </a:r>
          </a:p>
          <a:p>
            <a:pPr lvl="1"/>
            <a:r>
              <a:rPr lang="ko-KR" altLang="en-US" sz="1400" dirty="0"/>
              <a:t>객체를 복사할 때 참조만 복사</a:t>
            </a:r>
            <a:endParaRPr lang="ko-KR" altLang="en-US" sz="1600" dirty="0"/>
          </a:p>
          <a:p>
            <a:r>
              <a:rPr lang="ko-KR" altLang="en-US" sz="1600" b="1" dirty="0"/>
              <a:t>깊은 복사</a:t>
            </a:r>
          </a:p>
          <a:p>
            <a:pPr lvl="1"/>
            <a:r>
              <a:rPr lang="ko-KR" altLang="en-US" sz="1400" dirty="0"/>
              <a:t>별도의 </a:t>
            </a:r>
            <a:r>
              <a:rPr lang="ko-KR" altLang="en-US" sz="1400" dirty="0" err="1"/>
              <a:t>힙</a:t>
            </a:r>
            <a:r>
              <a:rPr lang="ko-KR" altLang="en-US" sz="1400" dirty="0"/>
              <a:t> 공간에 객체 자체 복사</a:t>
            </a:r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745431" y="2994380"/>
            <a:ext cx="4350569" cy="32932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MyField1;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MyField2;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source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source.MyField1 = 10;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source.MyField2 = 20;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Shallow Copy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target = source;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target.MyField2 = 30;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16382" y="3020618"/>
            <a:ext cx="5037418" cy="32932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MyField1;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MyField2;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DeepCopy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newCopy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newCopy.MyField1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.MyField1;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newCopy.MyField2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.MyField2;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newCopy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316" y="1424721"/>
            <a:ext cx="2687806" cy="130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324" y="1424721"/>
            <a:ext cx="3010476" cy="148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7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정적 필드와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static</a:t>
            </a:r>
            <a:r>
              <a:rPr lang="ko-KR" altLang="en-US" sz="1600" dirty="0"/>
              <a:t>은 메소드나 필드가 </a:t>
            </a:r>
            <a:r>
              <a:rPr lang="ko-KR" altLang="en-US" sz="1600" b="1" dirty="0"/>
              <a:t>클래스 자체에</a:t>
            </a:r>
            <a:r>
              <a:rPr lang="ko-KR" altLang="en-US" sz="1600" dirty="0"/>
              <a:t> 소속되도록 지정하는 한정자</a:t>
            </a:r>
            <a:endParaRPr lang="en-US" altLang="ko-KR" sz="1600" dirty="0"/>
          </a:p>
          <a:p>
            <a:pPr lvl="1"/>
            <a:r>
              <a:rPr lang="ko-KR" altLang="en-US" sz="1400" dirty="0"/>
              <a:t>해당 클래스가 처음으로 사용될 때 </a:t>
            </a:r>
            <a:r>
              <a:rPr lang="ko-KR" altLang="en-US" sz="1400" b="1" dirty="0"/>
              <a:t>한번 초기화</a:t>
            </a:r>
            <a:r>
              <a:rPr lang="ko-KR" altLang="en-US" sz="1400" dirty="0"/>
              <a:t>되어 계속 동일한 메모리를 사용한다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인스턴스를 만들지 않고</a:t>
            </a:r>
            <a:r>
              <a:rPr lang="en-US" altLang="ko-KR" sz="1400" dirty="0"/>
              <a:t>,</a:t>
            </a:r>
            <a:r>
              <a:rPr lang="ko-KR" altLang="en-US" sz="1400" dirty="0"/>
              <a:t> 클래스 이름으로 사용한다</a:t>
            </a:r>
            <a:r>
              <a:rPr lang="en-US" altLang="ko-KR" sz="1400" dirty="0"/>
              <a:t>.</a:t>
            </a:r>
          </a:p>
          <a:p>
            <a:pPr lvl="1"/>
            <a:endParaRPr lang="ko-KR" altLang="en-US" sz="1400" dirty="0"/>
          </a:p>
          <a:p>
            <a:r>
              <a:rPr lang="ko-KR" altLang="en-US" sz="1600" dirty="0"/>
              <a:t>프로그램 전체에 공유하는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   변수에 사용</a:t>
            </a:r>
          </a:p>
          <a:p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/>
              <a:t>        인스턴스 소속 </a:t>
            </a:r>
            <a:r>
              <a:rPr lang="ko-KR" altLang="en-US" sz="1600" dirty="0"/>
              <a:t>필드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 vs. </a:t>
            </a:r>
          </a:p>
          <a:p>
            <a:pPr marL="0" indent="0">
              <a:buNone/>
            </a:pPr>
            <a:r>
              <a:rPr lang="ko-KR" altLang="en-US" sz="1600" b="1" dirty="0"/>
              <a:t>        클래스 소속 </a:t>
            </a:r>
            <a:r>
              <a:rPr lang="ko-KR" altLang="en-US" sz="1600" dirty="0"/>
              <a:t>필드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21" y="2277014"/>
            <a:ext cx="7179479" cy="40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34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>
                <a:latin typeface="Consolas" panose="020B0609020204030204" pitchFamily="49" charset="0"/>
              </a:rPr>
              <a:t>정적 </a:t>
            </a:r>
            <a:r>
              <a:rPr lang="ko-KR" altLang="en-US" sz="1600" b="1" dirty="0" err="1">
                <a:latin typeface="Consolas" panose="020B0609020204030204" pitchFamily="49" charset="0"/>
              </a:rPr>
              <a:t>메소드</a:t>
            </a:r>
            <a:r>
              <a:rPr lang="ko-KR" altLang="en-US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ko-KR" altLang="en-US" sz="1600" b="1" dirty="0">
                <a:latin typeface="Consolas" panose="020B0609020204030204" pitchFamily="49" charset="0"/>
              </a:rPr>
              <a:t>클래스 </a:t>
            </a:r>
            <a:r>
              <a:rPr lang="ko-KR" altLang="en-US" sz="1600" b="1" dirty="0" err="1">
                <a:latin typeface="Consolas" panose="020B0609020204030204" pitchFamily="49" charset="0"/>
              </a:rPr>
              <a:t>매서드</a:t>
            </a:r>
            <a:r>
              <a:rPr lang="en-US" altLang="ko-KR" sz="1600" b="1" dirty="0">
                <a:latin typeface="Consolas" panose="020B0609020204030204" pitchFamily="49" charset="0"/>
              </a:rPr>
              <a:t>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600" dirty="0">
                <a:latin typeface="Consolas" panose="020B0609020204030204" pitchFamily="49" charset="0"/>
              </a:rPr>
              <a:t>클래스 자체에 소속됨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600" dirty="0">
                <a:latin typeface="Consolas" panose="020B0609020204030204" pitchFamily="49" charset="0"/>
              </a:rPr>
              <a:t>클래스 인스턴스 </a:t>
            </a:r>
            <a:r>
              <a:rPr lang="ko-KR" altLang="en-US" sz="1600" b="1" dirty="0">
                <a:latin typeface="Consolas" panose="020B0609020204030204" pitchFamily="49" charset="0"/>
              </a:rPr>
              <a:t>생성 없이</a:t>
            </a:r>
            <a:r>
              <a:rPr lang="ko-KR" altLang="en-US" sz="1600" dirty="0">
                <a:latin typeface="Consolas" panose="020B0609020204030204" pitchFamily="49" charset="0"/>
              </a:rPr>
              <a:t>도 호출 가능</a:t>
            </a:r>
          </a:p>
          <a:p>
            <a:pPr lvl="1"/>
            <a:r>
              <a:rPr lang="ko-KR" altLang="en-US" sz="1600" dirty="0">
                <a:latin typeface="Consolas" panose="020B0609020204030204" pitchFamily="49" charset="0"/>
              </a:rPr>
              <a:t>클래스이름으로 접근한다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ko-KR" altLang="en-US" sz="1600" dirty="0">
                <a:latin typeface="Consolas" panose="020B0609020204030204" pitchFamily="49" charset="0"/>
              </a:rPr>
              <a:t>선언 형식 </a:t>
            </a:r>
            <a:r>
              <a:rPr lang="en-US" altLang="ko-KR" sz="1600" dirty="0">
                <a:latin typeface="Consolas" panose="020B0609020204030204" pitchFamily="49" charset="0"/>
              </a:rPr>
              <a:t>static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latin typeface="Consolas" panose="020B0609020204030204" pitchFamily="49" charset="0"/>
              </a:rPr>
              <a:t>인스턴스 메소드</a:t>
            </a:r>
          </a:p>
          <a:p>
            <a:pPr lvl="1"/>
            <a:r>
              <a:rPr lang="ko-KR" altLang="en-US" sz="1600" dirty="0">
                <a:latin typeface="Consolas" panose="020B0609020204030204" pitchFamily="49" charset="0"/>
              </a:rPr>
              <a:t>인스턴스 </a:t>
            </a:r>
            <a:r>
              <a:rPr lang="ko-KR" altLang="en-US" sz="1600" b="1" dirty="0">
                <a:latin typeface="Consolas" panose="020B0609020204030204" pitchFamily="49" charset="0"/>
              </a:rPr>
              <a:t>생성이 필요</a:t>
            </a:r>
            <a:r>
              <a:rPr lang="ko-KR" altLang="en-US" sz="1600" dirty="0">
                <a:latin typeface="Consolas" panose="020B0609020204030204" pitchFamily="49" charset="0"/>
              </a:rPr>
              <a:t>한 </a:t>
            </a:r>
            <a:r>
              <a:rPr lang="ko-KR" altLang="en-US" sz="1600" dirty="0" err="1">
                <a:latin typeface="Consolas" panose="020B0609020204030204" pitchFamily="49" charset="0"/>
              </a:rPr>
              <a:t>메소드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600" dirty="0">
                <a:latin typeface="Consolas" panose="020B0609020204030204" pitchFamily="49" charset="0"/>
              </a:rPr>
              <a:t>인스턴스 이름으로 접근한다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ko-KR" altLang="en-US" sz="1600" dirty="0">
                <a:latin typeface="Consolas" panose="020B0609020204030204" pitchFamily="49" charset="0"/>
              </a:rPr>
              <a:t>객체 내부의 데이터 이용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ko-KR" altLang="en-US" sz="1600" dirty="0" err="1">
                <a:latin typeface="Consolas" panose="020B0609020204030204" pitchFamily="49" charset="0"/>
              </a:rPr>
              <a:t>정적메소드에서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ko-KR" altLang="en-US" sz="1400" dirty="0">
                <a:latin typeface="Consolas" panose="020B0609020204030204" pitchFamily="49" charset="0"/>
              </a:rPr>
              <a:t>인스턴스 </a:t>
            </a:r>
            <a:r>
              <a:rPr lang="ko-KR" altLang="en-US" sz="1400" dirty="0" err="1">
                <a:latin typeface="Consolas" panose="020B0609020204030204" pitchFamily="49" charset="0"/>
              </a:rPr>
              <a:t>맴버는</a:t>
            </a:r>
            <a:r>
              <a:rPr lang="ko-KR" altLang="en-US" sz="1400" dirty="0">
                <a:latin typeface="Consolas" panose="020B0609020204030204" pitchFamily="49" charset="0"/>
              </a:rPr>
              <a:t> 직접 사용할 수 없다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87957" y="1375954"/>
            <a:ext cx="5565843" cy="45243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endParaRPr lang="en-US" altLang="ko-KR" dirty="0">
              <a:solidFill>
                <a:srgbClr val="2B91A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Method1() {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Method2() {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Program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.Method1(); 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인스턴스 없이 호출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m.Method2();  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인스턴스 생성 후 호출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20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err="1"/>
              <a:t>학습범위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객체 지향 프로그래밍과 클래스</a:t>
            </a:r>
          </a:p>
          <a:p>
            <a:r>
              <a:rPr lang="ko-KR" altLang="en-US" sz="1600" dirty="0"/>
              <a:t>클래스의 선언과 객체의 생성</a:t>
            </a:r>
          </a:p>
          <a:p>
            <a:r>
              <a:rPr lang="ko-KR" altLang="en-US" sz="1600" dirty="0"/>
              <a:t>접근 한정자로 공개 수준 결정하기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객체의 삶과 죽음에 대하여</a:t>
            </a:r>
            <a:r>
              <a:rPr lang="en-US" altLang="ko-KR" sz="1600" dirty="0"/>
              <a:t>: </a:t>
            </a:r>
            <a:r>
              <a:rPr lang="ko-KR" altLang="en-US" sz="1600" dirty="0"/>
              <a:t>생성자와 종료자</a:t>
            </a:r>
            <a:endParaRPr lang="en-US" altLang="ko-KR" sz="1600" dirty="0"/>
          </a:p>
          <a:p>
            <a:r>
              <a:rPr lang="en-US" altLang="ko-KR" sz="1600" dirty="0"/>
              <a:t>this </a:t>
            </a:r>
            <a:r>
              <a:rPr lang="ko-KR" altLang="en-US" sz="1600" dirty="0"/>
              <a:t>키워드</a:t>
            </a:r>
            <a:endParaRPr lang="en-US" altLang="ko-KR" sz="1600" dirty="0"/>
          </a:p>
          <a:p>
            <a:r>
              <a:rPr lang="ko-KR" altLang="en-US" sz="1600" dirty="0"/>
              <a:t>객체 복사하기</a:t>
            </a:r>
            <a:r>
              <a:rPr lang="en-US" altLang="ko-KR" sz="1600" dirty="0"/>
              <a:t>: </a:t>
            </a:r>
            <a:r>
              <a:rPr lang="ko-KR" altLang="en-US" sz="1600" dirty="0"/>
              <a:t>얕은 복사와 깊은 복사</a:t>
            </a:r>
          </a:p>
          <a:p>
            <a:r>
              <a:rPr lang="ko-KR" altLang="en-US" sz="1600" dirty="0"/>
              <a:t>정적 필드와 메소드</a:t>
            </a:r>
          </a:p>
          <a:p>
            <a:endParaRPr lang="ko-KR" altLang="en-US" sz="1600" dirty="0"/>
          </a:p>
          <a:p>
            <a:r>
              <a:rPr lang="ko-KR" altLang="en-US" sz="1600" dirty="0"/>
              <a:t>객체지향과 상속</a:t>
            </a:r>
            <a:endParaRPr lang="en-US" altLang="ko-KR" sz="1600" dirty="0"/>
          </a:p>
          <a:p>
            <a:r>
              <a:rPr lang="ko-KR" altLang="en-US" sz="1600" dirty="0"/>
              <a:t>상속으로 코드 재활용하기</a:t>
            </a:r>
            <a:endParaRPr lang="en-US" altLang="ko-KR" sz="1600" dirty="0"/>
          </a:p>
          <a:p>
            <a:r>
              <a:rPr lang="ko-KR" altLang="en-US" sz="1600" dirty="0"/>
              <a:t>기반 클래스와 파생 클래스 사이의 형식 변환</a:t>
            </a:r>
            <a:r>
              <a:rPr lang="en-US" altLang="ko-KR" sz="1600" dirty="0"/>
              <a:t>, </a:t>
            </a:r>
            <a:r>
              <a:rPr lang="ko-KR" altLang="en-US" sz="1600" dirty="0"/>
              <a:t>그리고 </a:t>
            </a:r>
            <a:r>
              <a:rPr lang="en-US" altLang="ko-KR" sz="1600" dirty="0"/>
              <a:t>is</a:t>
            </a:r>
            <a:r>
              <a:rPr lang="ko-KR" altLang="en-US" sz="1600" dirty="0"/>
              <a:t>와 </a:t>
            </a:r>
            <a:r>
              <a:rPr lang="en-US" altLang="ko-KR" sz="1600" dirty="0"/>
              <a:t>as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0822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205344"/>
            <a:ext cx="4867275" cy="51706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Global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Count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ClassA</a:t>
            </a:r>
            <a:endParaRPr lang="en-US" altLang="ko-KR" sz="1600" dirty="0">
              <a:solidFill>
                <a:srgbClr val="2B91A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Global.Count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++;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ClassB</a:t>
            </a:r>
            <a:endParaRPr lang="en-US" altLang="ko-KR" sz="1600" dirty="0">
              <a:solidFill>
                <a:srgbClr val="2B91A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Global.Count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++;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75927" y="1205344"/>
            <a:ext cx="5377873" cy="403187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ClassA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ClassB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객체의 생성 카운트 세기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en-US" altLang="ko-KR" sz="1600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MainApp</a:t>
            </a:r>
            <a:endParaRPr lang="en-US" altLang="ko-KR" sz="1600" dirty="0">
              <a:solidFill>
                <a:srgbClr val="2B91A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Global.Count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ClassA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ClassB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Global.Count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98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정적 생성자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 err="1"/>
              <a:t>생성자</a:t>
            </a:r>
            <a:endParaRPr lang="en-US" altLang="ko-KR" sz="1600" b="1" dirty="0"/>
          </a:p>
          <a:p>
            <a:pPr lvl="1"/>
            <a:r>
              <a:rPr lang="ko-KR" altLang="en-US" sz="1400" dirty="0"/>
              <a:t>메서드</a:t>
            </a:r>
            <a:r>
              <a:rPr lang="ko-KR" altLang="en-US" sz="1400" dirty="0">
                <a:solidFill>
                  <a:srgbClr val="0070C0"/>
                </a:solidFill>
              </a:rPr>
              <a:t> 이름</a:t>
            </a:r>
            <a:r>
              <a:rPr lang="ko-KR" altLang="en-US" sz="1400" dirty="0"/>
              <a:t>이 클래스 이름과 같아야 함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반환형</a:t>
            </a:r>
            <a:r>
              <a:rPr lang="ko-KR" altLang="en-US" sz="1400" dirty="0"/>
              <a:t>이 없는 메서드</a:t>
            </a:r>
            <a:endParaRPr lang="en-US" altLang="ko-KR" sz="1400" dirty="0"/>
          </a:p>
          <a:p>
            <a:pPr lvl="1"/>
            <a:r>
              <a:rPr lang="ko-KR" altLang="en-US" sz="1400" dirty="0"/>
              <a:t>접근 </a:t>
            </a:r>
            <a:r>
              <a:rPr lang="ko-KR" altLang="en-US" sz="1400" dirty="0" err="1"/>
              <a:t>제한자는</a:t>
            </a:r>
            <a:r>
              <a:rPr lang="ko-KR" altLang="en-US" sz="1400" dirty="0"/>
              <a:t> 보통 </a:t>
            </a:r>
            <a:r>
              <a:rPr lang="en-US" altLang="ko-KR" sz="1400" dirty="0"/>
              <a:t>public, </a:t>
            </a:r>
            <a:r>
              <a:rPr lang="ko-KR" altLang="en-US" sz="1400" dirty="0"/>
              <a:t>매개변수가 다른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추가 가능</a:t>
            </a:r>
            <a:r>
              <a:rPr lang="en-US" altLang="ko-KR" sz="1400" dirty="0"/>
              <a:t>(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메서드 오버로딩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400" dirty="0"/>
              <a:t>생성자를 정의하면 </a:t>
            </a:r>
            <a:r>
              <a:rPr lang="ko-KR" altLang="en-US" sz="1400" dirty="0">
                <a:solidFill>
                  <a:srgbClr val="0070C0"/>
                </a:solidFill>
              </a:rPr>
              <a:t>기본생성자</a:t>
            </a:r>
            <a:r>
              <a:rPr lang="ko-KR" altLang="en-US" sz="1400" dirty="0"/>
              <a:t>는 자동 생성되지 않음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600" dirty="0"/>
          </a:p>
          <a:p>
            <a:r>
              <a:rPr lang="en-US" altLang="ko-KR" sz="1600" b="1" dirty="0"/>
              <a:t>Private</a:t>
            </a:r>
            <a:r>
              <a:rPr lang="en-US" altLang="ko-KR" sz="1600" dirty="0"/>
              <a:t> </a:t>
            </a:r>
            <a:r>
              <a:rPr lang="ko-KR" altLang="en-US" sz="1600" b="1" dirty="0"/>
              <a:t>생성자</a:t>
            </a:r>
            <a:endParaRPr lang="en-US" altLang="ko-KR" sz="1600" b="1" dirty="0"/>
          </a:p>
          <a:p>
            <a:pPr lvl="1"/>
            <a:r>
              <a:rPr lang="ko-KR" altLang="en-US" sz="1400" dirty="0"/>
              <a:t>접근이 안되므로</a:t>
            </a:r>
            <a:r>
              <a:rPr lang="en-US" altLang="ko-KR" sz="1400" dirty="0"/>
              <a:t>,</a:t>
            </a:r>
            <a:r>
              <a:rPr lang="ko-KR" altLang="en-US" sz="1400" dirty="0"/>
              <a:t> 생성자로 클래스의 인스턴스를 만들 수 없다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정적 멤버만 가지고 있거나</a:t>
            </a:r>
            <a:r>
              <a:rPr lang="en-US" altLang="ko-KR" sz="1400" dirty="0"/>
              <a:t>, </a:t>
            </a:r>
            <a:r>
              <a:rPr lang="ko-KR" altLang="en-US" sz="1400" dirty="0"/>
              <a:t>메서드로 생성하지 못하도록 만들 때 사용</a:t>
            </a:r>
            <a:endParaRPr lang="en-US" altLang="ko-KR" sz="1400" dirty="0"/>
          </a:p>
          <a:p>
            <a:pPr lvl="1"/>
            <a:endParaRPr lang="en-US" altLang="ko-KR" sz="1600" dirty="0"/>
          </a:p>
          <a:p>
            <a:r>
              <a:rPr lang="ko-KR" altLang="en-US" sz="1600" b="1" dirty="0"/>
              <a:t>정적</a:t>
            </a:r>
            <a:r>
              <a:rPr lang="ko-KR" altLang="en-US" sz="1600" dirty="0"/>
              <a:t> </a:t>
            </a:r>
            <a:r>
              <a:rPr lang="ko-KR" altLang="en-US" sz="1600" b="1" dirty="0" err="1"/>
              <a:t>생성자</a:t>
            </a:r>
            <a:endParaRPr lang="en-US" altLang="ko-KR" sz="1600" b="1" dirty="0"/>
          </a:p>
          <a:p>
            <a:pPr lvl="1"/>
            <a:r>
              <a:rPr lang="ko-KR" altLang="en-US" sz="1400" b="1" dirty="0"/>
              <a:t>정적 요소를 초기화</a:t>
            </a:r>
            <a:r>
              <a:rPr lang="ko-KR" altLang="en-US" sz="1400" dirty="0"/>
              <a:t>할 때에 사용</a:t>
            </a:r>
            <a:endParaRPr lang="en-US" altLang="ko-KR" sz="1400" dirty="0"/>
          </a:p>
          <a:p>
            <a:pPr lvl="1"/>
            <a:r>
              <a:rPr lang="ko-KR" altLang="en-US" sz="1400" dirty="0"/>
              <a:t>해당 클래스와 관련된 요소를 </a:t>
            </a:r>
            <a:r>
              <a:rPr lang="ko-KR" altLang="en-US" sz="1400" b="1" dirty="0">
                <a:solidFill>
                  <a:srgbClr val="0070C0"/>
                </a:solidFill>
              </a:rPr>
              <a:t>처음 사용하는 시점에</a:t>
            </a:r>
            <a:r>
              <a:rPr lang="ko-KR" altLang="en-US" sz="1400" b="1" dirty="0"/>
              <a:t> 자동 호출</a:t>
            </a:r>
            <a:r>
              <a:rPr lang="ko-KR" altLang="en-US" sz="1400" dirty="0"/>
              <a:t> </a:t>
            </a:r>
            <a:r>
              <a:rPr lang="en-US" altLang="ko-KR" sz="1400" dirty="0"/>
              <a:t>( </a:t>
            </a:r>
            <a:r>
              <a:rPr lang="ko-KR" altLang="en-US" sz="1400" dirty="0">
                <a:solidFill>
                  <a:srgbClr val="FF0000"/>
                </a:solidFill>
              </a:rPr>
              <a:t>별도 호출 불가능</a:t>
            </a:r>
            <a:r>
              <a:rPr lang="ko-KR" altLang="en-US" sz="1400" dirty="0"/>
              <a:t> </a:t>
            </a:r>
            <a:r>
              <a:rPr lang="en-US" altLang="ko-KR" sz="1400" dirty="0"/>
              <a:t>)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lvl="1"/>
            <a:r>
              <a:rPr lang="ko-KR" altLang="en-US" sz="1400" dirty="0">
                <a:solidFill>
                  <a:srgbClr val="0070C0"/>
                </a:solidFill>
              </a:rPr>
              <a:t>접근 </a:t>
            </a:r>
            <a:r>
              <a:rPr lang="ko-KR" altLang="en-US" sz="1400" dirty="0" err="1">
                <a:solidFill>
                  <a:srgbClr val="0070C0"/>
                </a:solidFill>
              </a:rPr>
              <a:t>제한자</a:t>
            </a:r>
            <a:r>
              <a:rPr lang="ko-KR" altLang="en-US" sz="1400" dirty="0"/>
              <a:t> 사용 못함</a:t>
            </a:r>
            <a:r>
              <a:rPr lang="en-US" altLang="ko-KR" sz="1400" dirty="0"/>
              <a:t>. </a:t>
            </a:r>
            <a:r>
              <a:rPr lang="ko-KR" altLang="en-US" sz="1400" dirty="0">
                <a:solidFill>
                  <a:srgbClr val="0070C0"/>
                </a:solidFill>
              </a:rPr>
              <a:t>매개변수</a:t>
            </a:r>
            <a:r>
              <a:rPr lang="ko-KR" altLang="en-US" sz="1400" dirty="0"/>
              <a:t> 사용 못함 </a:t>
            </a:r>
            <a:r>
              <a:rPr lang="en-US" altLang="ko-KR" sz="1400" dirty="0"/>
              <a:t>( </a:t>
            </a:r>
            <a:r>
              <a:rPr lang="ko-KR" altLang="en-US" sz="1400" dirty="0"/>
              <a:t>클래스에 하나뿐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lvl="1"/>
            <a:r>
              <a:rPr lang="ko-KR" altLang="en-US" sz="1400" dirty="0">
                <a:solidFill>
                  <a:srgbClr val="0070C0"/>
                </a:solidFill>
              </a:rPr>
              <a:t>상속</a:t>
            </a:r>
            <a:r>
              <a:rPr lang="ko-KR" altLang="en-US" sz="1400" dirty="0"/>
              <a:t>하거나 오버로드 할 수 없다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lvl="1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9724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32DCC-B3F6-4A23-B226-AFB3CD25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8C75A-3C49-47BD-BBE7-32E760E05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D9D35-D16D-4AD6-AF6D-7EB7A2151822}"/>
              </a:ext>
            </a:extLst>
          </p:cNvPr>
          <p:cNvSpPr txBox="1"/>
          <p:nvPr/>
        </p:nvSpPr>
        <p:spPr>
          <a:xfrm>
            <a:off x="838200" y="3007529"/>
            <a:ext cx="8572130" cy="30469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SimpleClass</a:t>
            </a:r>
            <a:endParaRPr lang="en-US" altLang="ko-KR" sz="1600" dirty="0">
              <a:solidFill>
                <a:srgbClr val="2B91A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Static variable that must be initialized at run time.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readonly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baseline;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Static constructor is called at most one time,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before any instance constructor is invoked or member is accessed.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SimpleClass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baseline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DateTime.Now.Ticks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95AF4-6A19-479E-9ADA-6EC02A8208C7}"/>
              </a:ext>
            </a:extLst>
          </p:cNvPr>
          <p:cNvSpPr txBox="1"/>
          <p:nvPr/>
        </p:nvSpPr>
        <p:spPr>
          <a:xfrm>
            <a:off x="838200" y="1256768"/>
            <a:ext cx="8572130" cy="14773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Hidden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number = 1234;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Hidden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{ } 		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private </a:t>
            </a:r>
            <a:r>
              <a:rPr lang="en-US" altLang="ko-KR" sz="18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constructor 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57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7F023-B86E-4D1A-9746-BF435D7CDB8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static</a:t>
            </a:r>
            <a:r>
              <a:rPr lang="ko-KR" altLang="en-US" dirty="0"/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92DE86-C0E2-4721-A13B-4D561B5C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Static </a:t>
            </a:r>
            <a:r>
              <a:rPr lang="ko-KR" altLang="en-US" sz="1800" dirty="0"/>
              <a:t>클래스는 </a:t>
            </a:r>
            <a:endParaRPr lang="en-US" altLang="ko-KR" sz="1800" dirty="0"/>
          </a:p>
          <a:p>
            <a:pPr lvl="1"/>
            <a:r>
              <a:rPr lang="ko-KR" altLang="en-US" sz="1600" dirty="0"/>
              <a:t>클래스명 앞에 </a:t>
            </a:r>
            <a:r>
              <a:rPr lang="en-US" altLang="ko-KR" sz="1600" dirty="0"/>
              <a:t>static </a:t>
            </a:r>
            <a:r>
              <a:rPr lang="ko-KR" altLang="en-US" sz="1600" dirty="0"/>
              <a:t>이라는 </a:t>
            </a:r>
            <a:r>
              <a:rPr lang="en-US" altLang="ko-KR" sz="1600" dirty="0"/>
              <a:t>C# </a:t>
            </a:r>
            <a:r>
              <a:rPr lang="ko-KR" altLang="en-US" sz="1600" dirty="0"/>
              <a:t>키워드를 사용하여 정의한다</a:t>
            </a:r>
            <a:endParaRPr lang="en-US" altLang="ko-KR" sz="1600" dirty="0"/>
          </a:p>
          <a:p>
            <a:pPr lvl="1"/>
            <a:r>
              <a:rPr lang="en-US" altLang="ko-KR" sz="1600" dirty="0"/>
              <a:t>Static </a:t>
            </a:r>
            <a:r>
              <a:rPr lang="ko-KR" altLang="en-US" sz="1600" dirty="0"/>
              <a:t>클래스는 </a:t>
            </a:r>
            <a:r>
              <a:rPr lang="ko-KR" altLang="en-US" sz="1600" b="1" dirty="0"/>
              <a:t>모든 클래스 멤버가 </a:t>
            </a:r>
            <a:r>
              <a:rPr lang="en-US" altLang="ko-KR" sz="1600" b="1" dirty="0">
                <a:solidFill>
                  <a:srgbClr val="0070C0"/>
                </a:solidFill>
              </a:rPr>
              <a:t>static </a:t>
            </a:r>
            <a:r>
              <a:rPr lang="ko-KR" altLang="en-US" sz="1600" b="1" dirty="0">
                <a:solidFill>
                  <a:srgbClr val="0070C0"/>
                </a:solidFill>
              </a:rPr>
              <a:t>멤버</a:t>
            </a:r>
            <a:r>
              <a:rPr lang="ko-KR" altLang="en-US" sz="1600" dirty="0"/>
              <a:t>로 되어 있다</a:t>
            </a:r>
            <a:r>
              <a:rPr lang="en-US" altLang="ko-KR" sz="16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Static </a:t>
            </a:r>
            <a:r>
              <a:rPr lang="ko-KR" altLang="en-US" sz="1800" dirty="0"/>
              <a:t>생성자</a:t>
            </a:r>
            <a:endParaRPr lang="en-US" altLang="ko-KR" sz="1800" dirty="0"/>
          </a:p>
          <a:p>
            <a:pPr lvl="1"/>
            <a:r>
              <a:rPr lang="en-US" altLang="ko-KR" sz="1600" b="0" i="0" dirty="0">
                <a:solidFill>
                  <a:srgbClr val="000000"/>
                </a:solidFill>
                <a:effectLst/>
                <a:latin typeface="Open Sans"/>
              </a:rPr>
              <a:t>Static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Open Sans"/>
              </a:rPr>
              <a:t>클래스는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Open Sans"/>
              </a:rPr>
              <a:t>public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Open Sans"/>
              </a:rPr>
              <a:t>생성자를 가질 수 없지만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Open Sans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Open Sans"/>
              </a:rPr>
              <a:t>static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Open Sans"/>
              </a:rPr>
              <a:t>클래스는 객체를 생성할 수 없으므로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Open Sans"/>
              </a:rPr>
              <a:t>), </a:t>
            </a:r>
          </a:p>
          <a:p>
            <a:pPr marL="0" indent="0">
              <a:buNone/>
            </a:pPr>
            <a:r>
              <a:rPr lang="en-US" altLang="ko-KR" sz="1800" b="0" i="0" dirty="0">
                <a:solidFill>
                  <a:srgbClr val="0070C0"/>
                </a:solidFill>
                <a:effectLst/>
                <a:latin typeface="Open Sans"/>
              </a:rPr>
              <a:t>           static </a:t>
            </a:r>
            <a:r>
              <a:rPr lang="ko-KR" altLang="en-US" sz="1800" b="0" i="0" dirty="0">
                <a:solidFill>
                  <a:srgbClr val="0070C0"/>
                </a:solidFill>
                <a:effectLst/>
                <a:latin typeface="Open Sans"/>
              </a:rPr>
              <a:t>생성자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Open Sans"/>
              </a:rPr>
              <a:t>를 가질 수 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Open Sans"/>
              </a:rPr>
              <a:t>. </a:t>
            </a:r>
          </a:p>
          <a:p>
            <a:pPr lvl="1"/>
            <a:r>
              <a:rPr lang="ko-KR" altLang="en-US" sz="1600" b="0" i="0" dirty="0">
                <a:solidFill>
                  <a:srgbClr val="000000"/>
                </a:solidFill>
                <a:effectLst/>
                <a:latin typeface="Open Sans"/>
              </a:rPr>
              <a:t>이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Open Sans"/>
              </a:rPr>
              <a:t>static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Open Sans"/>
              </a:rPr>
              <a:t>생성자는 주로 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Open Sans"/>
              </a:rPr>
              <a:t>static 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Open Sans"/>
              </a:rPr>
              <a:t>필드들을 초기화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Open Sans"/>
              </a:rPr>
              <a:t> 하는데 사용한다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  <a:p>
            <a:endParaRPr lang="en-US" altLang="ko-KR" sz="1800" dirty="0">
              <a:solidFill>
                <a:srgbClr val="000000"/>
              </a:solidFill>
              <a:latin typeface="Open Sans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Open Sans"/>
              </a:rPr>
              <a:t>빈번하게 사용하거나</a:t>
            </a:r>
            <a:r>
              <a:rPr lang="en-US" altLang="ko-KR" sz="1800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Open Sans"/>
              </a:rPr>
              <a:t>공통적으로 사용할 때 활용</a:t>
            </a:r>
            <a:r>
              <a:rPr lang="en-US" altLang="ko-KR" sz="1800" dirty="0">
                <a:solidFill>
                  <a:srgbClr val="000000"/>
                </a:solidFill>
                <a:latin typeface="Open Sans"/>
              </a:rPr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97695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2E51A-9F6A-4833-9C48-DD380224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4B1E6-7BC2-4B7A-BFC4-5FAFC511D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2AE7D-50F7-4A7F-9C62-E3EA708E447E}"/>
              </a:ext>
            </a:extLst>
          </p:cNvPr>
          <p:cNvSpPr txBox="1"/>
          <p:nvPr/>
        </p:nvSpPr>
        <p:spPr>
          <a:xfrm>
            <a:off x="838200" y="1375954"/>
            <a:ext cx="5038817" cy="46166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static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클래스 정의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MyUtility</a:t>
            </a:r>
            <a:endParaRPr lang="en-US" altLang="ko-KR" sz="1400" dirty="0">
              <a:solidFill>
                <a:srgbClr val="2B91A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static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생성자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MyUtility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Convert(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i.ToString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ConvertBack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(s);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30750-C89C-41F3-9971-217A517A5412}"/>
              </a:ext>
            </a:extLst>
          </p:cNvPr>
          <p:cNvSpPr txBox="1"/>
          <p:nvPr/>
        </p:nvSpPr>
        <p:spPr>
          <a:xfrm>
            <a:off x="6191435" y="1375954"/>
            <a:ext cx="5038817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static 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클래스 사용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str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MyUtility.Convert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(123);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MyUtility.ConvertBack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(str);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45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2DAE0-CED4-4707-86A4-8CEE25D1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BAA2F-F734-4639-8CCE-982B4DE8B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Player</a:t>
            </a:r>
            <a:r>
              <a:rPr lang="ko-KR" altLang="en-US" sz="1800" dirty="0"/>
              <a:t> </a:t>
            </a:r>
            <a:r>
              <a:rPr lang="en-US" altLang="ko-KR" sz="1800" dirty="0"/>
              <a:t>– name, level, position, </a:t>
            </a:r>
            <a:r>
              <a:rPr lang="en-US" altLang="ko-KR" sz="1800" dirty="0" err="1"/>
              <a:t>LevelUp</a:t>
            </a:r>
            <a:r>
              <a:rPr lang="en-US" altLang="ko-KR" sz="1800" dirty="0"/>
              <a:t>() , Move()</a:t>
            </a:r>
          </a:p>
          <a:p>
            <a:r>
              <a:rPr lang="en-US" altLang="ko-KR" sz="1800" dirty="0"/>
              <a:t>Position – x, y, Set()</a:t>
            </a:r>
          </a:p>
          <a:p>
            <a:pPr lvl="1"/>
            <a:r>
              <a:rPr lang="ko-KR" altLang="en-US" sz="1600" dirty="0"/>
              <a:t>클래스</a:t>
            </a:r>
            <a:r>
              <a:rPr lang="en-US" altLang="ko-KR" sz="1600" dirty="0"/>
              <a:t> </a:t>
            </a:r>
            <a:r>
              <a:rPr lang="ko-KR" altLang="en-US" sz="1600" dirty="0"/>
              <a:t>설계하기</a:t>
            </a:r>
            <a:endParaRPr lang="en-US" altLang="ko-KR" sz="1600" dirty="0"/>
          </a:p>
          <a:p>
            <a:r>
              <a:rPr lang="en-US" altLang="ko-KR" sz="1800" dirty="0"/>
              <a:t>Player </a:t>
            </a:r>
            <a:r>
              <a:rPr lang="ko-KR" altLang="en-US" sz="1800" dirty="0"/>
              <a:t>선언 후  값 초기화 하기</a:t>
            </a:r>
            <a:r>
              <a:rPr lang="en-US" altLang="ko-KR" sz="1800" dirty="0"/>
              <a:t>, </a:t>
            </a:r>
            <a:r>
              <a:rPr lang="ko-KR" altLang="en-US" sz="1800" dirty="0"/>
              <a:t>이름</a:t>
            </a:r>
            <a:r>
              <a:rPr lang="en-US" altLang="ko-KR" sz="1800" dirty="0"/>
              <a:t>, </a:t>
            </a:r>
            <a:r>
              <a:rPr lang="ko-KR" altLang="en-US" sz="1800" dirty="0"/>
              <a:t>레벨</a:t>
            </a:r>
            <a:r>
              <a:rPr lang="en-US" altLang="ko-KR" sz="1800" dirty="0"/>
              <a:t>, </a:t>
            </a:r>
            <a:r>
              <a:rPr lang="ko-KR" altLang="en-US" sz="1800" dirty="0"/>
              <a:t>좌표 </a:t>
            </a:r>
            <a:endParaRPr lang="en-US" altLang="ko-KR" sz="1800" dirty="0"/>
          </a:p>
          <a:p>
            <a:pPr lvl="1"/>
            <a:r>
              <a:rPr lang="en-US" altLang="ko-KR" sz="1600" dirty="0"/>
              <a:t>Superman, </a:t>
            </a:r>
            <a:r>
              <a:rPr lang="ko-KR" altLang="en-US" sz="1600" dirty="0"/>
              <a:t>레벨</a:t>
            </a:r>
            <a:r>
              <a:rPr lang="en-US" altLang="ko-KR" sz="1600" dirty="0"/>
              <a:t> 1, </a:t>
            </a:r>
            <a:r>
              <a:rPr lang="ko-KR" altLang="en-US" sz="1600" dirty="0"/>
              <a:t>위치 </a:t>
            </a:r>
            <a:r>
              <a:rPr lang="en-US" altLang="ko-KR" sz="1600" dirty="0"/>
              <a:t>(0,0)</a:t>
            </a:r>
          </a:p>
          <a:p>
            <a:pPr lvl="1"/>
            <a:r>
              <a:rPr lang="en-US" altLang="ko-KR" sz="1600" dirty="0"/>
              <a:t>Ironman, </a:t>
            </a:r>
            <a:r>
              <a:rPr lang="ko-KR" altLang="en-US" sz="1600" dirty="0"/>
              <a:t>레벨</a:t>
            </a:r>
            <a:r>
              <a:rPr lang="en-US" altLang="ko-KR" sz="1600" dirty="0"/>
              <a:t> 2, </a:t>
            </a:r>
            <a:r>
              <a:rPr lang="ko-KR" altLang="en-US" sz="1600" dirty="0"/>
              <a:t>위치 </a:t>
            </a:r>
            <a:r>
              <a:rPr lang="en-US" altLang="ko-KR" sz="1600" dirty="0"/>
              <a:t>(5,10)</a:t>
            </a:r>
          </a:p>
          <a:p>
            <a:pPr lvl="1"/>
            <a:r>
              <a:rPr lang="en-US" altLang="ko-KR" sz="1600" dirty="0"/>
              <a:t>Spiderman, </a:t>
            </a:r>
            <a:r>
              <a:rPr lang="ko-KR" altLang="en-US" sz="1600" dirty="0"/>
              <a:t>레벨</a:t>
            </a:r>
            <a:r>
              <a:rPr lang="en-US" altLang="ko-KR" sz="1600" dirty="0"/>
              <a:t> 5, </a:t>
            </a:r>
            <a:r>
              <a:rPr lang="ko-KR" altLang="en-US" sz="1600" dirty="0"/>
              <a:t>위치 </a:t>
            </a:r>
            <a:r>
              <a:rPr lang="en-US" altLang="ko-KR" sz="1600" dirty="0"/>
              <a:t>(10,10)</a:t>
            </a:r>
          </a:p>
          <a:p>
            <a:r>
              <a:rPr lang="ko-KR" altLang="en-US" sz="1800" dirty="0"/>
              <a:t>생성자 다양하게 만들기</a:t>
            </a:r>
            <a:endParaRPr lang="en-US" altLang="ko-KR" sz="1800" dirty="0"/>
          </a:p>
          <a:p>
            <a:pPr lvl="1"/>
            <a:r>
              <a:rPr lang="ko-KR" altLang="en-US" sz="1600" dirty="0"/>
              <a:t>생성자 추가하여</a:t>
            </a:r>
            <a:r>
              <a:rPr lang="en-US" altLang="ko-KR" sz="1600" dirty="0"/>
              <a:t>, main </a:t>
            </a:r>
            <a:r>
              <a:rPr lang="ko-KR" altLang="en-US" sz="1600" dirty="0"/>
              <a:t>함수에서  객체 쉽게 생성하기</a:t>
            </a:r>
            <a:endParaRPr lang="en-US" altLang="ko-KR" sz="1600" dirty="0"/>
          </a:p>
          <a:p>
            <a:r>
              <a:rPr lang="en-US" altLang="ko-KR" sz="1800" dirty="0"/>
              <a:t>Player </a:t>
            </a:r>
            <a:r>
              <a:rPr lang="ko-KR" altLang="en-US" sz="1800" dirty="0"/>
              <a:t>배열 선언</a:t>
            </a:r>
            <a:endParaRPr lang="en-US" altLang="ko-KR" sz="1800" dirty="0"/>
          </a:p>
          <a:p>
            <a:pPr lvl="1"/>
            <a:r>
              <a:rPr lang="ko-KR" altLang="en-US" sz="1600" dirty="0"/>
              <a:t>배열 선언 후 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맴버</a:t>
            </a:r>
            <a:r>
              <a:rPr lang="ko-KR" altLang="en-US" sz="1600" dirty="0"/>
              <a:t> 값 변경하기</a:t>
            </a:r>
          </a:p>
        </p:txBody>
      </p:sp>
    </p:spTree>
    <p:extLst>
      <p:ext uri="{BB962C8B-B14F-4D97-AF65-F5344CB8AC3E}">
        <p14:creationId xmlns:p14="http://schemas.microsoft.com/office/powerpoint/2010/main" val="424063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9777E-D716-45C6-83A2-3C7A13E2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E8737-E229-4317-8A6D-8A55CF38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E069E-CA1D-4FC4-B61A-A4A521079429}"/>
              </a:ext>
            </a:extLst>
          </p:cNvPr>
          <p:cNvSpPr txBox="1"/>
          <p:nvPr/>
        </p:nvSpPr>
        <p:spPr>
          <a:xfrm>
            <a:off x="838201" y="1205343"/>
            <a:ext cx="5167086" cy="526297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 = 0;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y) { X = x; Y = y;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Set(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b) { X = a; Y = b;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//Type 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   {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level = 1, Pos? pos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.name = name;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.level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level;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(pos ==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position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Pos(); }</a:t>
            </a:r>
          </a:p>
          <a:p>
            <a:r>
              <a:rPr lang="da-DK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da-DK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{ position?.Set(pos.X, pos.Y); 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맴버변수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필드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   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level = 0;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Pos? position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Move() { }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맴버함수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LevelUp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 level++; }</a:t>
            </a:r>
          </a:p>
          <a:p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SetPos(</a:t>
            </a:r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fr-F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fr-F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y) { position?.Set(x, y);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D7AF7-FCB1-4E6D-9FB7-1D531C73CDD7}"/>
              </a:ext>
            </a:extLst>
          </p:cNvPr>
          <p:cNvSpPr txBox="1"/>
          <p:nvPr/>
        </p:nvSpPr>
        <p:spPr>
          <a:xfrm>
            <a:off x="6186713" y="1205343"/>
            <a:ext cx="5167086" cy="34163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Program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Player[] players =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Player(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"Superman"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Pos(10, 10)),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Player(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"Ironman"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2,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Pos(100, 120)),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Player(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"Spiderman"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Player(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"Batman"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players[0].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(10, 0);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players[3].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LevelUp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(players[2].name);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51587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클래스의 상속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1900" b="1" dirty="0">
                <a:latin typeface="Consolas" panose="020B0609020204030204" pitchFamily="49" charset="0"/>
              </a:rPr>
              <a:t>상속의 정의</a:t>
            </a:r>
            <a:endParaRPr lang="en-US" altLang="ko-KR" sz="1900" b="1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700" dirty="0">
                <a:latin typeface="Consolas" panose="020B0609020204030204" pitchFamily="49" charset="0"/>
              </a:rPr>
              <a:t>기존의 상위 클래스에서 </a:t>
            </a:r>
            <a:r>
              <a:rPr lang="ko-KR" altLang="en-US" sz="1700" dirty="0" err="1">
                <a:solidFill>
                  <a:srgbClr val="0070C0"/>
                </a:solidFill>
                <a:latin typeface="Consolas" panose="020B0609020204030204" pitchFamily="49" charset="0"/>
              </a:rPr>
              <a:t>메소드</a:t>
            </a:r>
            <a:r>
              <a:rPr lang="ko-KR" altLang="en-US" sz="1700" dirty="0" err="1">
                <a:latin typeface="Consolas" panose="020B0609020204030204" pitchFamily="49" charset="0"/>
              </a:rPr>
              <a:t>나</a:t>
            </a:r>
            <a:r>
              <a:rPr lang="ko-KR" altLang="en-US" sz="1700" dirty="0">
                <a:latin typeface="Consolas" panose="020B0609020204030204" pitchFamily="49" charset="0"/>
              </a:rPr>
              <a:t> </a:t>
            </a:r>
            <a:r>
              <a:rPr lang="ko-KR" altLang="en-US" sz="1700" dirty="0">
                <a:solidFill>
                  <a:srgbClr val="0070C0"/>
                </a:solidFill>
                <a:latin typeface="Consolas" panose="020B0609020204030204" pitchFamily="49" charset="0"/>
              </a:rPr>
              <a:t>속성</a:t>
            </a:r>
            <a:r>
              <a:rPr lang="ko-KR" altLang="en-US" sz="1700" dirty="0">
                <a:latin typeface="Consolas" panose="020B0609020204030204" pitchFamily="49" charset="0"/>
              </a:rPr>
              <a:t>을 내려 받아 새롭게 정의하거나 사용하는 것</a:t>
            </a:r>
            <a:endParaRPr lang="en-US" altLang="ko-KR" sz="17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700" dirty="0">
                <a:latin typeface="Consolas" panose="020B0609020204030204" pitchFamily="49" charset="0"/>
              </a:rPr>
              <a:t>상속의 목적은 </a:t>
            </a:r>
            <a:r>
              <a:rPr lang="en-US" altLang="ko-KR" sz="1700" dirty="0">
                <a:latin typeface="Consolas" panose="020B0609020204030204" pitchFamily="49" charset="0"/>
              </a:rPr>
              <a:t>1) </a:t>
            </a:r>
            <a:r>
              <a:rPr lang="ko-KR" alt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코드를 </a:t>
            </a:r>
            <a:r>
              <a:rPr lang="ko-KR" altLang="en-US" sz="1700" b="1" dirty="0">
                <a:solidFill>
                  <a:srgbClr val="C00000"/>
                </a:solidFill>
                <a:latin typeface="Consolas" panose="020B0609020204030204" pitchFamily="49" charset="0"/>
              </a:rPr>
              <a:t>재활용</a:t>
            </a:r>
            <a:r>
              <a:rPr lang="ko-KR" altLang="en-US" sz="1700" dirty="0">
                <a:latin typeface="Consolas" panose="020B0609020204030204" pitchFamily="49" charset="0"/>
              </a:rPr>
              <a:t>하고</a:t>
            </a:r>
            <a:r>
              <a:rPr lang="en-US" altLang="ko-KR" sz="1700" dirty="0">
                <a:latin typeface="Consolas" panose="020B0609020204030204" pitchFamily="49" charset="0"/>
              </a:rPr>
              <a:t>, 2) </a:t>
            </a:r>
            <a:r>
              <a:rPr lang="ko-KR" alt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객체들 간의 </a:t>
            </a:r>
            <a:r>
              <a:rPr lang="ko-KR" altLang="en-US" sz="1700" b="1" dirty="0">
                <a:solidFill>
                  <a:srgbClr val="C00000"/>
                </a:solidFill>
                <a:latin typeface="Consolas" panose="020B0609020204030204" pitchFamily="49" charset="0"/>
              </a:rPr>
              <a:t>관계</a:t>
            </a:r>
            <a:r>
              <a:rPr lang="ko-KR" alt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를 구축</a:t>
            </a:r>
            <a:r>
              <a:rPr lang="ko-KR" altLang="en-US" sz="1700" dirty="0">
                <a:latin typeface="Consolas" panose="020B0609020204030204" pitchFamily="49" charset="0"/>
              </a:rPr>
              <a:t>하는 것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ko-KR" altLang="en-US" sz="1900" b="1" dirty="0">
                <a:latin typeface="Consolas" panose="020B0609020204030204" pitchFamily="49" charset="0"/>
              </a:rPr>
              <a:t>형식</a:t>
            </a:r>
            <a:endParaRPr lang="en-US" altLang="ko-KR" sz="1900" b="1" dirty="0">
              <a:latin typeface="Consolas" panose="020B0609020204030204" pitchFamily="49" charset="0"/>
            </a:endParaRPr>
          </a:p>
          <a:p>
            <a:endParaRPr lang="en-US" altLang="ko-KR" sz="1700" dirty="0">
              <a:latin typeface="Consolas" panose="020B0609020204030204" pitchFamily="49" charset="0"/>
            </a:endParaRPr>
          </a:p>
          <a:p>
            <a:endParaRPr lang="en-US" altLang="ko-KR" sz="1700" dirty="0">
              <a:latin typeface="Consolas" panose="020B0609020204030204" pitchFamily="49" charset="0"/>
            </a:endParaRPr>
          </a:p>
          <a:p>
            <a:endParaRPr lang="en-US" altLang="ko-KR" sz="1700" dirty="0">
              <a:latin typeface="Consolas" panose="020B0609020204030204" pitchFamily="49" charset="0"/>
            </a:endParaRPr>
          </a:p>
          <a:p>
            <a:endParaRPr lang="en-US" altLang="ko-KR" sz="1700" dirty="0">
              <a:latin typeface="Consolas" panose="020B0609020204030204" pitchFamily="49" charset="0"/>
            </a:endParaRPr>
          </a:p>
          <a:p>
            <a:endParaRPr lang="en-US" altLang="ko-KR" sz="1700" dirty="0">
              <a:latin typeface="Consolas" panose="020B0609020204030204" pitchFamily="49" charset="0"/>
            </a:endParaRPr>
          </a:p>
          <a:p>
            <a:endParaRPr lang="en-US" altLang="ko-KR" sz="1700" dirty="0">
              <a:latin typeface="Consolas" panose="020B0609020204030204" pitchFamily="49" charset="0"/>
            </a:endParaRPr>
          </a:p>
          <a:p>
            <a:endParaRPr lang="en-US" altLang="ko-KR" sz="1700" dirty="0">
              <a:latin typeface="Consolas" panose="020B0609020204030204" pitchFamily="49" charset="0"/>
            </a:endParaRPr>
          </a:p>
          <a:p>
            <a:r>
              <a:rPr lang="ko-KR" altLang="en-US" sz="1700" dirty="0">
                <a:latin typeface="Consolas" panose="020B0609020204030204" pitchFamily="49" charset="0"/>
              </a:rPr>
              <a:t>유산을 물려줄 클래스를 </a:t>
            </a:r>
            <a:r>
              <a:rPr lang="ko-KR" altLang="en-US" sz="1700" b="1" dirty="0">
                <a:latin typeface="Consolas" panose="020B0609020204030204" pitchFamily="49" charset="0"/>
              </a:rPr>
              <a:t>기반 클래스</a:t>
            </a:r>
            <a:r>
              <a:rPr lang="en-US" altLang="ko-KR" sz="1700" dirty="0">
                <a:latin typeface="Consolas" panose="020B0609020204030204" pitchFamily="49" charset="0"/>
              </a:rPr>
              <a:t>(Base Class)</a:t>
            </a:r>
            <a:r>
              <a:rPr lang="ko-KR" altLang="en-US" sz="1700" dirty="0">
                <a:latin typeface="Consolas" panose="020B0609020204030204" pitchFamily="49" charset="0"/>
              </a:rPr>
              <a:t> 또는 </a:t>
            </a:r>
            <a:r>
              <a:rPr lang="ko-KR" altLang="en-US" sz="1700" b="1" dirty="0">
                <a:latin typeface="Consolas" panose="020B0609020204030204" pitchFamily="49" charset="0"/>
              </a:rPr>
              <a:t>부모 클래스</a:t>
            </a:r>
            <a:r>
              <a:rPr lang="ko-KR" altLang="en-US" sz="1700" dirty="0">
                <a:latin typeface="Consolas" panose="020B0609020204030204" pitchFamily="49" charset="0"/>
              </a:rPr>
              <a:t> 또는 </a:t>
            </a:r>
            <a:r>
              <a:rPr lang="ko-KR" altLang="en-US" sz="1700" b="1" dirty="0">
                <a:latin typeface="Consolas" panose="020B0609020204030204" pitchFamily="49" charset="0"/>
              </a:rPr>
              <a:t>수퍼 클래스</a:t>
            </a:r>
            <a:r>
              <a:rPr lang="ko-KR" altLang="en-US" sz="1700" dirty="0">
                <a:latin typeface="Consolas" panose="020B0609020204030204" pitchFamily="49" charset="0"/>
              </a:rPr>
              <a:t>라고 합니다</a:t>
            </a:r>
            <a:r>
              <a:rPr lang="en-US" altLang="ko-KR" sz="1700" dirty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700" dirty="0">
                <a:latin typeface="Consolas" panose="020B0609020204030204" pitchFamily="49" charset="0"/>
              </a:rPr>
              <a:t>유산을 물려받는 클래스를 </a:t>
            </a:r>
            <a:r>
              <a:rPr lang="ko-KR" altLang="en-US" sz="1700" b="1" dirty="0">
                <a:latin typeface="Consolas" panose="020B0609020204030204" pitchFamily="49" charset="0"/>
              </a:rPr>
              <a:t>파생 클래스</a:t>
            </a:r>
            <a:r>
              <a:rPr lang="en-US" altLang="ko-KR" sz="1700" dirty="0">
                <a:latin typeface="Consolas" panose="020B0609020204030204" pitchFamily="49" charset="0"/>
              </a:rPr>
              <a:t>(Derived Class)</a:t>
            </a:r>
            <a:r>
              <a:rPr lang="ko-KR" altLang="en-US" sz="1700" dirty="0">
                <a:latin typeface="Consolas" panose="020B0609020204030204" pitchFamily="49" charset="0"/>
              </a:rPr>
              <a:t> 또는 </a:t>
            </a:r>
            <a:r>
              <a:rPr lang="ko-KR" altLang="en-US" sz="1700" b="1" dirty="0">
                <a:latin typeface="Consolas" panose="020B0609020204030204" pitchFamily="49" charset="0"/>
              </a:rPr>
              <a:t>자식 클래스</a:t>
            </a:r>
            <a:r>
              <a:rPr lang="en-US" altLang="ko-KR" sz="1700" b="1" dirty="0">
                <a:latin typeface="Consolas" panose="020B0609020204030204" pitchFamily="49" charset="0"/>
              </a:rPr>
              <a:t>, </a:t>
            </a:r>
            <a:r>
              <a:rPr lang="ko-KR" altLang="en-US" sz="1700" b="1" dirty="0">
                <a:latin typeface="Consolas" panose="020B0609020204030204" pitchFamily="49" charset="0"/>
              </a:rPr>
              <a:t>유도 클래스</a:t>
            </a:r>
            <a:r>
              <a:rPr lang="ko-KR" altLang="en-US" sz="1700" dirty="0">
                <a:latin typeface="Consolas" panose="020B0609020204030204" pitchFamily="49" charset="0"/>
              </a:rPr>
              <a:t>라고 합니다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44029" y="2655760"/>
            <a:ext cx="8727688" cy="25545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solidFill>
                  <a:srgbClr val="2B91A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</a:t>
            </a:r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클래스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멤버 선언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solidFill>
                  <a:srgbClr val="2B91A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파생</a:t>
            </a:r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클래스 </a:t>
            </a:r>
            <a:r>
              <a:rPr lang="en-US" altLang="ko-KR" sz="16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 클래스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아무 멤버를 선언하지 않아도 기반 클래스의 모든 것을 물려받아 갖게 됩니다</a:t>
            </a:r>
            <a:r>
              <a:rPr lang="en-US" altLang="ko-KR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</a:t>
            </a:r>
            <a:r>
              <a:rPr lang="en-US" altLang="ko-KR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private</a:t>
            </a:r>
            <a:r>
              <a:rPr lang="ko-KR" altLang="en-US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선언된 멤버는 예외입니다</a:t>
            </a:r>
            <a:r>
              <a:rPr lang="en-US" altLang="ko-KR" sz="1600" dirty="0">
                <a:solidFill>
                  <a:srgbClr val="008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260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클래스의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 err="1"/>
              <a:t>생성자</a:t>
            </a:r>
            <a:r>
              <a:rPr lang="ko-KR" altLang="en-US" sz="1800" dirty="0" err="1"/>
              <a:t>와</a:t>
            </a:r>
            <a:r>
              <a:rPr lang="ko-KR" altLang="en-US" sz="1800" dirty="0"/>
              <a:t> 상속</a:t>
            </a:r>
            <a:endParaRPr lang="en-US" altLang="ko-KR" sz="1800" dirty="0"/>
          </a:p>
          <a:p>
            <a:pPr lvl="1"/>
            <a:r>
              <a:rPr lang="ko-KR" altLang="en-US" sz="1600" dirty="0"/>
              <a:t>생성자</a:t>
            </a:r>
            <a:r>
              <a:rPr lang="en-US" altLang="ko-KR" sz="1600" dirty="0"/>
              <a:t>, </a:t>
            </a:r>
            <a:r>
              <a:rPr lang="ko-KR" altLang="en-US" sz="1600" dirty="0"/>
              <a:t>소멸자는 상속되지 않고 </a:t>
            </a:r>
            <a:r>
              <a:rPr lang="ko-KR" altLang="en-US" sz="1600" b="1" dirty="0"/>
              <a:t>각각</a:t>
            </a:r>
            <a:r>
              <a:rPr lang="ko-KR" altLang="en-US" sz="1600" dirty="0"/>
              <a:t> 자신의 것을 사용한다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파생 클래스는 객체를 생성할 때 내부적으로 </a:t>
            </a:r>
            <a:r>
              <a:rPr lang="ko-KR" altLang="en-US" sz="1600" b="1" dirty="0">
                <a:solidFill>
                  <a:srgbClr val="0070C0"/>
                </a:solidFill>
              </a:rPr>
              <a:t>기반</a:t>
            </a:r>
            <a:r>
              <a:rPr lang="ko-KR" altLang="en-US" sz="1600" b="1" dirty="0"/>
              <a:t> 클래스의 생성자</a:t>
            </a:r>
            <a:r>
              <a:rPr lang="ko-KR" altLang="en-US" sz="1600" dirty="0"/>
              <a:t> 호출 후에 </a:t>
            </a:r>
            <a:r>
              <a:rPr lang="ko-KR" altLang="en-US" sz="1600" b="1" dirty="0">
                <a:solidFill>
                  <a:srgbClr val="0070C0"/>
                </a:solidFill>
              </a:rPr>
              <a:t>자신</a:t>
            </a:r>
            <a:r>
              <a:rPr lang="ko-KR" altLang="en-US" sz="1600" b="1" dirty="0"/>
              <a:t>의 생성자</a:t>
            </a:r>
            <a:r>
              <a:rPr lang="ko-KR" altLang="en-US" sz="1600" dirty="0"/>
              <a:t>를 호출하고</a:t>
            </a:r>
            <a:r>
              <a:rPr lang="en-US" altLang="ko-KR" sz="1600" dirty="0"/>
              <a:t>, </a:t>
            </a:r>
          </a:p>
          <a:p>
            <a:pPr lvl="1"/>
            <a:r>
              <a:rPr lang="ko-KR" altLang="en-US" sz="1600" dirty="0"/>
              <a:t>객체가 소멸될 때는 반대의 순서로</a:t>
            </a:r>
            <a:r>
              <a:rPr lang="en-US" altLang="ko-KR" sz="1600" dirty="0"/>
              <a:t>(</a:t>
            </a:r>
            <a:r>
              <a:rPr lang="ko-KR" altLang="en-US" sz="1600" dirty="0"/>
              <a:t>파생 클래스</a:t>
            </a:r>
            <a:r>
              <a:rPr lang="en-US" altLang="ko-KR" sz="1600" dirty="0"/>
              <a:t>&gt;</a:t>
            </a:r>
            <a:r>
              <a:rPr lang="ko-KR" altLang="en-US" sz="1600" dirty="0"/>
              <a:t>기반 클래스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종료자를</a:t>
            </a:r>
            <a:r>
              <a:rPr lang="ko-KR" altLang="en-US" sz="1600" dirty="0"/>
              <a:t> 호출</a:t>
            </a:r>
            <a:endParaRPr lang="en-US" altLang="ko-KR" sz="1600" dirty="0"/>
          </a:p>
          <a:p>
            <a:pPr lvl="1"/>
            <a:r>
              <a:rPr lang="ko-KR" altLang="en-US" sz="1600" dirty="0"/>
              <a:t>자기 자신을 사용할 때는 </a:t>
            </a:r>
            <a:r>
              <a:rPr lang="en-US" altLang="ko-KR" sz="1600" dirty="0">
                <a:solidFill>
                  <a:srgbClr val="0000FF"/>
                </a:solidFill>
              </a:rPr>
              <a:t>this</a:t>
            </a:r>
            <a:r>
              <a:rPr lang="en-US" altLang="ko-KR" sz="1600" dirty="0"/>
              <a:t>, </a:t>
            </a:r>
            <a:r>
              <a:rPr lang="ko-KR" altLang="en-US" sz="1600" dirty="0"/>
              <a:t>기반 클래스를 사용할 때는 </a:t>
            </a:r>
            <a:r>
              <a:rPr lang="en-US" altLang="ko-KR" sz="1600" dirty="0">
                <a:solidFill>
                  <a:srgbClr val="0000FF"/>
                </a:solidFill>
              </a:rPr>
              <a:t>base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1800" dirty="0"/>
              <a:t>상속과 이름의 은폐</a:t>
            </a:r>
            <a:endParaRPr lang="en-US" altLang="ko-KR" sz="1800" dirty="0"/>
          </a:p>
          <a:p>
            <a:pPr lvl="1"/>
            <a:r>
              <a:rPr lang="ko-KR" altLang="en-US" sz="1600" dirty="0"/>
              <a:t>정보 은닉을 위해 </a:t>
            </a:r>
            <a:r>
              <a:rPr lang="en-US" altLang="ko-KR" sz="1600" dirty="0"/>
              <a:t>private </a:t>
            </a:r>
            <a:r>
              <a:rPr lang="ko-KR" altLang="en-US" sz="1600" dirty="0"/>
              <a:t>을 기본으로 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자식클래스는 부모의 </a:t>
            </a:r>
            <a:r>
              <a:rPr lang="en-US" altLang="ko-KR" sz="1600" b="1" dirty="0"/>
              <a:t>private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맴버에</a:t>
            </a:r>
            <a:r>
              <a:rPr lang="ko-KR" altLang="en-US" sz="1600" dirty="0"/>
              <a:t> 접근 하지 못함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>
                <a:solidFill>
                  <a:srgbClr val="0000FF"/>
                </a:solidFill>
              </a:rPr>
              <a:t>protected </a:t>
            </a:r>
            <a:r>
              <a:rPr lang="ko-KR" altLang="en-US" sz="1600" dirty="0"/>
              <a:t>를 선언하면</a:t>
            </a:r>
            <a:r>
              <a:rPr lang="en-US" altLang="ko-KR" sz="1600" dirty="0"/>
              <a:t> </a:t>
            </a:r>
            <a:r>
              <a:rPr lang="ko-KR" altLang="en-US" sz="1600" dirty="0"/>
              <a:t>자식 클래스만 사용하도록 할 수 있다</a:t>
            </a:r>
            <a:r>
              <a:rPr lang="en-US" altLang="ko-KR" sz="1600" dirty="0"/>
              <a:t>.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endParaRPr lang="en-US" altLang="ko-KR" sz="1600" dirty="0"/>
          </a:p>
          <a:p>
            <a:pPr lvl="1"/>
            <a:r>
              <a:rPr lang="en-US" altLang="ko-KR" sz="1600" dirty="0">
                <a:solidFill>
                  <a:srgbClr val="0000FF"/>
                </a:solidFill>
              </a:rPr>
              <a:t>public</a:t>
            </a:r>
            <a:r>
              <a:rPr lang="en-US" altLang="ko-KR" sz="1600" dirty="0"/>
              <a:t>(</a:t>
            </a:r>
            <a:r>
              <a:rPr lang="ko-KR" altLang="en-US" sz="1600" dirty="0"/>
              <a:t>공개</a:t>
            </a:r>
            <a:r>
              <a:rPr lang="en-US" altLang="ko-KR" sz="1600" dirty="0"/>
              <a:t>), </a:t>
            </a:r>
            <a:r>
              <a:rPr lang="en-US" altLang="ko-KR" sz="1600" dirty="0">
                <a:solidFill>
                  <a:srgbClr val="0000FF"/>
                </a:solidFill>
              </a:rPr>
              <a:t>private</a:t>
            </a:r>
            <a:r>
              <a:rPr lang="en-US" altLang="ko-KR" sz="1600" dirty="0"/>
              <a:t>(</a:t>
            </a:r>
            <a:r>
              <a:rPr lang="ko-KR" altLang="en-US" sz="1600" dirty="0"/>
              <a:t>비공개</a:t>
            </a:r>
            <a:r>
              <a:rPr lang="en-US" altLang="ko-KR" sz="1600" dirty="0"/>
              <a:t>, </a:t>
            </a:r>
            <a:r>
              <a:rPr lang="ko-KR" altLang="en-US" sz="1600" dirty="0"/>
              <a:t>기본</a:t>
            </a:r>
            <a:r>
              <a:rPr lang="en-US" altLang="ko-KR" sz="1600" dirty="0"/>
              <a:t>), </a:t>
            </a:r>
            <a:r>
              <a:rPr lang="en-US" altLang="ko-KR" sz="1600" dirty="0">
                <a:solidFill>
                  <a:srgbClr val="0000FF"/>
                </a:solidFill>
              </a:rPr>
              <a:t>protected</a:t>
            </a:r>
            <a:r>
              <a:rPr lang="en-US" altLang="ko-KR" sz="1600" dirty="0"/>
              <a:t> (</a:t>
            </a:r>
            <a:r>
              <a:rPr lang="ko-KR" altLang="en-US" sz="1600" dirty="0"/>
              <a:t>상속 클래스만 공개</a:t>
            </a:r>
            <a:r>
              <a:rPr lang="en-US" altLang="ko-KR" sz="1600" dirty="0"/>
              <a:t>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2004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상속으로 코드 재활용하기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물려받는 클래스가 물려줄 클래스 지정</a:t>
            </a:r>
          </a:p>
          <a:p>
            <a:r>
              <a:rPr lang="ko-KR" altLang="en-US" sz="1600" dirty="0"/>
              <a:t>상속의 형식</a:t>
            </a:r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파생 클래스 </a:t>
            </a:r>
            <a:r>
              <a:rPr lang="en-US" altLang="ko-KR" sz="1600" dirty="0"/>
              <a:t>= </a:t>
            </a:r>
          </a:p>
          <a:p>
            <a:pPr marL="0" indent="0">
              <a:buNone/>
            </a:pPr>
            <a:r>
              <a:rPr lang="en-US" altLang="ko-KR" sz="1600" dirty="0"/>
              <a:t>           </a:t>
            </a:r>
            <a:r>
              <a:rPr lang="ko-KR" altLang="en-US" sz="1600" dirty="0"/>
              <a:t>자신만의 고유 멤버 </a:t>
            </a:r>
            <a:r>
              <a:rPr lang="en-US" altLang="ko-KR" sz="1600" dirty="0"/>
              <a:t>+ </a:t>
            </a:r>
            <a:r>
              <a:rPr lang="ko-KR" altLang="en-US" sz="1600" dirty="0"/>
              <a:t>기반 클래스 멤버</a:t>
            </a: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585" y="1740937"/>
            <a:ext cx="65563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986730" y="4505478"/>
            <a:ext cx="4193627" cy="18466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BaseMethod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Derived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Base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프로그래밍과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객체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지향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코드 내의 모든 것을 객체로 표현하려는 프로그래밍 패러다임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기계</a:t>
            </a:r>
            <a:r>
              <a:rPr lang="ko-KR" altLang="en-US" sz="16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관점에서 </a:t>
            </a:r>
            <a:r>
              <a:rPr lang="ko-KR" altLang="en-US" sz="1600" b="1" dirty="0">
                <a:solidFill>
                  <a:srgbClr val="0070C0"/>
                </a:solidFill>
                <a:latin typeface="+mj-ea"/>
                <a:ea typeface="+mj-ea"/>
              </a:rPr>
              <a:t>사람 관점으로</a:t>
            </a:r>
            <a:r>
              <a:rPr lang="ko-KR" altLang="en-US" sz="1600" dirty="0">
                <a:latin typeface="+mj-ea"/>
                <a:ea typeface="+mj-ea"/>
              </a:rPr>
              <a:t> 변화</a:t>
            </a:r>
            <a:r>
              <a:rPr lang="en-US" altLang="ko-KR" sz="1600" dirty="0">
                <a:latin typeface="+mj-ea"/>
                <a:ea typeface="+mj-ea"/>
              </a:rPr>
              <a:t>. (</a:t>
            </a:r>
            <a:r>
              <a:rPr lang="ko-KR" altLang="en-US" sz="1600" dirty="0">
                <a:latin typeface="+mj-ea"/>
                <a:ea typeface="+mj-ea"/>
              </a:rPr>
              <a:t>절차지향 </a:t>
            </a:r>
            <a:r>
              <a:rPr lang="en-US" altLang="ko-KR" sz="1600" dirty="0">
                <a:latin typeface="+mj-ea"/>
                <a:ea typeface="+mj-ea"/>
              </a:rPr>
              <a:t>-&gt; </a:t>
            </a:r>
            <a:r>
              <a:rPr lang="ko-KR" altLang="en-US" sz="1600" dirty="0">
                <a:latin typeface="+mj-ea"/>
                <a:ea typeface="+mj-ea"/>
              </a:rPr>
              <a:t>객체지향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객체</a:t>
            </a:r>
            <a:r>
              <a:rPr lang="en-US" altLang="ko-KR" sz="1600" dirty="0">
                <a:latin typeface="+mj-ea"/>
                <a:ea typeface="+mj-ea"/>
              </a:rPr>
              <a:t>(Object) – </a:t>
            </a:r>
            <a:r>
              <a:rPr lang="ko-KR" altLang="en-US" sz="1600" dirty="0">
                <a:latin typeface="+mj-ea"/>
                <a:ea typeface="+mj-ea"/>
              </a:rPr>
              <a:t>세상의 모든 것을 지칭</a:t>
            </a:r>
            <a:r>
              <a:rPr lang="en-US" altLang="ko-KR" sz="1600" dirty="0">
                <a:latin typeface="+mj-ea"/>
                <a:ea typeface="+mj-ea"/>
              </a:rPr>
              <a:t>. (</a:t>
            </a:r>
            <a:r>
              <a:rPr lang="ko-KR" altLang="en-US" sz="1600" b="1" dirty="0">
                <a:latin typeface="+mj-ea"/>
                <a:ea typeface="+mj-ea"/>
              </a:rPr>
              <a:t>캡슐화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b="1" dirty="0" err="1">
                <a:latin typeface="+mj-ea"/>
                <a:ea typeface="+mj-ea"/>
              </a:rPr>
              <a:t>상속성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b="1" dirty="0" err="1">
                <a:latin typeface="+mj-ea"/>
                <a:ea typeface="+mj-ea"/>
              </a:rPr>
              <a:t>다형성</a:t>
            </a:r>
            <a:r>
              <a:rPr lang="ko-KR" altLang="en-US" sz="1600" dirty="0">
                <a:latin typeface="+mj-ea"/>
                <a:ea typeface="+mj-ea"/>
              </a:rPr>
              <a:t> 등의 특징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r>
              <a:rPr lang="ko-KR" altLang="en-US" sz="1600" dirty="0">
                <a:latin typeface="+mj-ea"/>
                <a:ea typeface="+mj-ea"/>
              </a:rPr>
              <a:t>객체의 표현 </a:t>
            </a:r>
            <a:r>
              <a:rPr lang="en-US" altLang="ko-KR" sz="1600" dirty="0">
                <a:latin typeface="+mj-ea"/>
                <a:ea typeface="+mj-ea"/>
              </a:rPr>
              <a:t>– </a:t>
            </a:r>
            <a:r>
              <a:rPr lang="en-US" altLang="ko-KR" sz="1600" dirty="0">
                <a:solidFill>
                  <a:srgbClr val="0000FF"/>
                </a:solidFill>
                <a:latin typeface="+mj-ea"/>
                <a:ea typeface="+mj-ea"/>
              </a:rPr>
              <a:t>class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라는 문법을 통해 표현</a:t>
            </a:r>
          </a:p>
          <a:p>
            <a:r>
              <a:rPr lang="ko-KR" altLang="en-US" sz="1600" b="1" dirty="0">
                <a:latin typeface="+mj-ea"/>
                <a:ea typeface="+mj-ea"/>
              </a:rPr>
              <a:t>클래스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+mj-ea"/>
                <a:ea typeface="+mj-ea"/>
              </a:rPr>
              <a:t>class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객체를 만들기 위한 청사진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틀을 제공</a:t>
            </a:r>
            <a:endParaRPr lang="en-US" altLang="ko-KR" sz="1600" dirty="0">
              <a:latin typeface="+mj-ea"/>
              <a:ea typeface="+mj-ea"/>
            </a:endParaRP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클래스에 </a:t>
            </a:r>
            <a:r>
              <a:rPr lang="ko-KR" altLang="en-US" sz="1600" b="1" dirty="0">
                <a:solidFill>
                  <a:srgbClr val="0070C0"/>
                </a:solidFill>
                <a:latin typeface="+mj-ea"/>
                <a:ea typeface="+mj-ea"/>
              </a:rPr>
              <a:t>객체의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rgbClr val="0070C0"/>
                </a:solidFill>
                <a:latin typeface="+mj-ea"/>
                <a:ea typeface="+mj-ea"/>
              </a:rPr>
              <a:t>속성</a:t>
            </a:r>
            <a:r>
              <a:rPr lang="ko-KR" altLang="en-US" sz="1600" b="1" dirty="0">
                <a:latin typeface="+mj-ea"/>
                <a:ea typeface="+mj-ea"/>
              </a:rPr>
              <a:t>과 </a:t>
            </a:r>
            <a:r>
              <a:rPr lang="ko-KR" altLang="en-US" sz="1600" b="1" dirty="0">
                <a:solidFill>
                  <a:srgbClr val="0070C0"/>
                </a:solidFill>
                <a:latin typeface="+mj-ea"/>
                <a:ea typeface="+mj-ea"/>
              </a:rPr>
              <a:t>기능</a:t>
            </a:r>
            <a:r>
              <a:rPr lang="ko-KR" altLang="en-US" sz="1600" b="1" dirty="0">
                <a:latin typeface="+mj-ea"/>
                <a:ea typeface="+mj-ea"/>
              </a:rPr>
              <a:t>을 정의</a:t>
            </a:r>
            <a:r>
              <a:rPr lang="ko-KR" altLang="en-US" sz="1600" dirty="0">
                <a:latin typeface="+mj-ea"/>
                <a:ea typeface="+mj-ea"/>
              </a:rPr>
              <a:t>하고 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추상화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pPr lvl="2"/>
            <a:r>
              <a:rPr lang="ko-KR" altLang="en-US" sz="1400" dirty="0">
                <a:latin typeface="+mj-ea"/>
                <a:ea typeface="+mj-ea"/>
              </a:rPr>
              <a:t>속성 </a:t>
            </a:r>
            <a:r>
              <a:rPr lang="en-US" altLang="ko-KR" sz="1400" dirty="0">
                <a:latin typeface="+mj-ea"/>
                <a:ea typeface="+mj-ea"/>
              </a:rPr>
              <a:t>– </a:t>
            </a:r>
            <a:r>
              <a:rPr lang="ko-KR" altLang="en-US" sz="1400" b="1" dirty="0">
                <a:latin typeface="+mj-ea"/>
                <a:ea typeface="+mj-ea"/>
              </a:rPr>
              <a:t>변수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필드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endParaRPr lang="ko-KR" altLang="en-US" sz="1400" dirty="0">
              <a:latin typeface="+mj-ea"/>
              <a:ea typeface="+mj-ea"/>
            </a:endParaRPr>
          </a:p>
          <a:p>
            <a:pPr lvl="2"/>
            <a:r>
              <a:rPr lang="ko-KR" altLang="en-US" sz="1400" dirty="0">
                <a:latin typeface="+mj-ea"/>
                <a:ea typeface="+mj-ea"/>
              </a:rPr>
              <a:t>기능 </a:t>
            </a:r>
            <a:r>
              <a:rPr lang="en-US" altLang="ko-KR" sz="1400" dirty="0">
                <a:latin typeface="+mj-ea"/>
                <a:ea typeface="+mj-ea"/>
              </a:rPr>
              <a:t>– </a:t>
            </a:r>
            <a:r>
              <a:rPr lang="ko-KR" altLang="en-US" sz="1400" b="1" dirty="0">
                <a:latin typeface="+mj-ea"/>
                <a:ea typeface="+mj-ea"/>
              </a:rPr>
              <a:t>함수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메소드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pPr lvl="1"/>
            <a:r>
              <a:rPr lang="ko-KR" altLang="en-US" sz="1600" dirty="0">
                <a:latin typeface="+mj-ea"/>
                <a:ea typeface="+mj-ea"/>
              </a:rPr>
              <a:t>클래스로 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</a:rPr>
              <a:t>인스턴스 객체</a:t>
            </a:r>
            <a:r>
              <a:rPr lang="ko-KR" altLang="en-US" sz="1600" dirty="0">
                <a:latin typeface="+mj-ea"/>
                <a:ea typeface="+mj-ea"/>
              </a:rPr>
              <a:t>를 </a:t>
            </a:r>
            <a:r>
              <a:rPr lang="ko-KR" altLang="en-US" sz="1600" b="1" dirty="0">
                <a:latin typeface="+mj-ea"/>
                <a:ea typeface="+mj-ea"/>
              </a:rPr>
              <a:t>생성</a:t>
            </a:r>
            <a:r>
              <a:rPr lang="ko-KR" altLang="en-US" sz="1600" dirty="0">
                <a:latin typeface="+mj-ea"/>
                <a:ea typeface="+mj-ea"/>
              </a:rPr>
              <a:t>하여 </a:t>
            </a:r>
            <a:r>
              <a:rPr lang="ko-KR" altLang="en-US" sz="1600" b="1" dirty="0">
                <a:latin typeface="+mj-ea"/>
                <a:ea typeface="+mj-ea"/>
              </a:rPr>
              <a:t>사용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panose="020B0609020204030204" pitchFamily="49" charset="0"/>
                <a:ea typeface="+mj-ea"/>
              </a:rPr>
              <a:t> Ex) int a = 30;</a:t>
            </a:r>
            <a:r>
              <a:rPr lang="en-US" altLang="ko-KR" sz="1600" dirty="0">
                <a:latin typeface="Consolas" panose="020B0609020204030204" pitchFamily="49" charset="0"/>
                <a:ea typeface="+mj-ea"/>
              </a:rPr>
              <a:t> </a:t>
            </a: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int  : </a:t>
            </a:r>
            <a:r>
              <a:rPr lang="ko-KR" altLang="en-US" sz="1600" dirty="0">
                <a:latin typeface="+mj-ea"/>
                <a:ea typeface="+mj-ea"/>
              </a:rPr>
              <a:t>데이터의 </a:t>
            </a:r>
            <a:r>
              <a:rPr lang="ko-KR" altLang="en-US" sz="1600" b="1" dirty="0">
                <a:latin typeface="+mj-ea"/>
                <a:ea typeface="+mj-ea"/>
              </a:rPr>
              <a:t>형식</a:t>
            </a:r>
            <a:r>
              <a:rPr lang="en-US" altLang="ko-KR" sz="1600" dirty="0">
                <a:latin typeface="+mj-ea"/>
                <a:ea typeface="+mj-ea"/>
              </a:rPr>
              <a:t> (Type), 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클래스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구조체</a:t>
            </a:r>
            <a:endParaRPr lang="ko-KR" altLang="en-US" sz="1600" dirty="0">
              <a:latin typeface="+mj-ea"/>
              <a:ea typeface="+mj-ea"/>
            </a:endParaRP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a    : </a:t>
            </a:r>
            <a:r>
              <a:rPr lang="ko-KR" altLang="en-US" sz="1600" dirty="0">
                <a:latin typeface="+mj-ea"/>
                <a:ea typeface="+mj-ea"/>
              </a:rPr>
              <a:t>객체의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이름 </a:t>
            </a:r>
            <a:r>
              <a:rPr lang="en-US" altLang="ko-KR" sz="1600" dirty="0">
                <a:latin typeface="+mj-ea"/>
                <a:ea typeface="+mj-ea"/>
              </a:rPr>
              <a:t>(Value), int 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ko-KR" altLang="en-US" sz="1600" b="1" dirty="0">
                <a:latin typeface="+mj-ea"/>
                <a:ea typeface="+mj-ea"/>
              </a:rPr>
              <a:t>실체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인스턴스</a:t>
            </a:r>
            <a:endParaRPr lang="en-US" altLang="ko-KR" sz="1600" dirty="0">
              <a:latin typeface="+mj-ea"/>
              <a:ea typeface="+mj-ea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+mj-ea"/>
                <a:ea typeface="+mj-ea"/>
              </a:rPr>
              <a:t>class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+mj-ea"/>
                <a:ea typeface="+mj-ea"/>
              </a:rPr>
              <a:t>struct </a:t>
            </a:r>
            <a:r>
              <a:rPr lang="ko-KR" altLang="en-US" sz="1600" dirty="0">
                <a:latin typeface="+mj-ea"/>
                <a:ea typeface="+mj-ea"/>
              </a:rPr>
              <a:t>는</a:t>
            </a:r>
            <a:r>
              <a:rPr lang="ko-KR" altLang="en-US" sz="1600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rgbClr val="0070C0"/>
                </a:solidFill>
                <a:latin typeface="+mj-ea"/>
                <a:ea typeface="+mj-ea"/>
              </a:rPr>
              <a:t>사용자 정의 형식</a:t>
            </a:r>
            <a:r>
              <a:rPr lang="ko-KR" altLang="en-US" sz="1600" dirty="0">
                <a:latin typeface="+mj-ea"/>
                <a:ea typeface="+mj-ea"/>
              </a:rPr>
              <a:t> 을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만드는 것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endParaRPr lang="ko-KR" altLang="en-US" sz="16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864" y="2518126"/>
            <a:ext cx="3503052" cy="26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0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상속으로 코드 재활용하기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/>
              <a:t>파생 클래스</a:t>
            </a:r>
            <a:r>
              <a:rPr lang="ko-KR" altLang="en-US" sz="1600" dirty="0"/>
              <a:t>의 수명 주기</a:t>
            </a:r>
          </a:p>
          <a:p>
            <a:pPr lvl="1"/>
            <a:r>
              <a:rPr lang="ko-KR" altLang="en-US" sz="1600" b="1" dirty="0">
                <a:solidFill>
                  <a:srgbClr val="0070C0"/>
                </a:solidFill>
              </a:rPr>
              <a:t>기반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→ </a:t>
            </a:r>
            <a:r>
              <a:rPr lang="ko-KR" altLang="en-US" sz="1600" b="1" dirty="0">
                <a:solidFill>
                  <a:srgbClr val="0070C0"/>
                </a:solidFill>
              </a:rPr>
              <a:t>파생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→ 파생 종료자 → 기반 종료자</a:t>
            </a:r>
          </a:p>
          <a:p>
            <a:r>
              <a:rPr lang="ko-KR" altLang="en-US" sz="1600" dirty="0"/>
              <a:t>파생 클래스에서 </a:t>
            </a:r>
            <a:r>
              <a:rPr lang="ko-KR" altLang="en-US" sz="1600" dirty="0">
                <a:solidFill>
                  <a:srgbClr val="0070C0"/>
                </a:solidFill>
              </a:rPr>
              <a:t>기반 클래스의 </a:t>
            </a:r>
            <a:r>
              <a:rPr lang="ko-KR" altLang="en-US" sz="1600" b="1" dirty="0"/>
              <a:t>멤버 호출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</a:t>
            </a:r>
            <a:r>
              <a:rPr lang="en-US" altLang="ko-KR" sz="1600" dirty="0"/>
              <a:t> 	</a:t>
            </a:r>
          </a:p>
          <a:p>
            <a:r>
              <a:rPr lang="ko-KR" altLang="en-US" sz="1600" dirty="0"/>
              <a:t>파생 클래스의 생성자에서 </a:t>
            </a:r>
            <a:r>
              <a:rPr lang="ko-KR" altLang="en-US" sz="1600" dirty="0">
                <a:solidFill>
                  <a:srgbClr val="0070C0"/>
                </a:solidFill>
              </a:rPr>
              <a:t>기반 클래스 생성자</a:t>
            </a:r>
            <a:r>
              <a:rPr lang="ko-KR" altLang="en-US" sz="1600" dirty="0"/>
              <a:t>에 </a:t>
            </a:r>
            <a:r>
              <a:rPr lang="ko-KR" altLang="en-US" sz="1600" b="1" dirty="0"/>
              <a:t>매개변수 전달</a:t>
            </a:r>
            <a:r>
              <a:rPr lang="ko-KR" altLang="en-US" sz="1600" dirty="0"/>
              <a:t>하기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base()</a:t>
            </a:r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Inheritance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1" y="2966018"/>
            <a:ext cx="5429469" cy="266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71" y="2966018"/>
            <a:ext cx="4992615" cy="271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497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D6938-43FA-4250-A21A-A873C3D6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DB3CA-54B9-4CC9-A78F-0D2921A0B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6F345-8559-4720-B433-9D233B73FBBB}"/>
              </a:ext>
            </a:extLst>
          </p:cNvPr>
          <p:cNvSpPr txBox="1"/>
          <p:nvPr/>
        </p:nvSpPr>
        <p:spPr>
          <a:xfrm>
            <a:off x="838200" y="1205346"/>
            <a:ext cx="4854610" cy="39703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protected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Name;</a:t>
            </a: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.Name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Name;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~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BaseMethod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	WriteLine(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{Name}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BaseMethod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DEA648-3E71-4DE2-A874-168F4240B2F2}"/>
              </a:ext>
            </a:extLst>
          </p:cNvPr>
          <p:cNvSpPr txBox="1"/>
          <p:nvPr/>
        </p:nvSpPr>
        <p:spPr>
          <a:xfrm>
            <a:off x="5903650" y="1205346"/>
            <a:ext cx="5450150" cy="52014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Derived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Base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Derived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Name) :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(Name)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~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Derived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DerivedMethod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4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base.BaseMethod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{Name}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DerivedMethod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Base a =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Base(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"a"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a.BaseMethod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Derived b =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Derived(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"b"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b.BaseMethod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b.DerivedMethod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3317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68A17-7CFA-4839-AA3E-EB3853C6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9C62EE-41C6-4736-B781-66A1595D5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22" y="1196466"/>
            <a:ext cx="10515600" cy="512955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칼</a:t>
            </a:r>
            <a:r>
              <a:rPr lang="en-US" altLang="ko-KR" sz="1800" dirty="0"/>
              <a:t>, </a:t>
            </a:r>
            <a:r>
              <a:rPr lang="ko-KR" altLang="en-US" sz="1800" dirty="0"/>
              <a:t>활</a:t>
            </a:r>
            <a:r>
              <a:rPr lang="en-US" altLang="ko-KR" sz="1800" dirty="0"/>
              <a:t>, </a:t>
            </a:r>
            <a:r>
              <a:rPr lang="ko-KR" altLang="en-US" sz="1800" dirty="0"/>
              <a:t>총  </a:t>
            </a:r>
            <a:r>
              <a:rPr lang="en-US" altLang="ko-KR" sz="1800" dirty="0"/>
              <a:t>–&gt; </a:t>
            </a:r>
            <a:r>
              <a:rPr lang="ko-KR" altLang="en-US" sz="1800" dirty="0"/>
              <a:t>무기 라는 개념으로 추상화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E3FA7-2838-407D-A548-13F5DE53B566}"/>
              </a:ext>
            </a:extLst>
          </p:cNvPr>
          <p:cNvSpPr txBox="1"/>
          <p:nvPr/>
        </p:nvSpPr>
        <p:spPr>
          <a:xfrm>
            <a:off x="847078" y="1718230"/>
            <a:ext cx="5429435" cy="42780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Weapon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protected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power;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공격력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Attack() { }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공격하기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Knife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Weapon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Weapon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reach;  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도달거리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Gun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Weapon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magazine;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탄창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Reload() { }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재장전하기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AAB41-6B4A-4ABD-97E4-0EADC733D172}"/>
              </a:ext>
            </a:extLst>
          </p:cNvPr>
          <p:cNvSpPr txBox="1"/>
          <p:nvPr/>
        </p:nvSpPr>
        <p:spPr>
          <a:xfrm>
            <a:off x="6542843" y="1718230"/>
            <a:ext cx="4802079" cy="23083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Program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Gun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gun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Gun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gun.Reload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gun.Attack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93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ko-KR" altLang="en-US" dirty="0"/>
              <a:t>기반 클래스와 파생 클래스 사이의 형식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기반 클래스와 파생 클래스 사이에 </a:t>
            </a:r>
            <a:r>
              <a:rPr lang="ko-KR" altLang="en-US" sz="1600" b="1" dirty="0"/>
              <a:t>형식 변환</a:t>
            </a:r>
            <a:r>
              <a:rPr lang="ko-KR" altLang="en-US" sz="1600" dirty="0"/>
              <a:t>이 가능하다</a:t>
            </a:r>
            <a:r>
              <a:rPr lang="en-US" altLang="ko-KR" sz="1600" dirty="0"/>
              <a:t>.</a:t>
            </a:r>
            <a:r>
              <a:rPr lang="ko-KR" altLang="en-US" sz="1600" dirty="0"/>
              <a:t>  </a:t>
            </a:r>
          </a:p>
          <a:p>
            <a:r>
              <a:rPr lang="ko-KR" altLang="en-US" sz="1600" dirty="0"/>
              <a:t>파생 클래스의 인스턴스를 </a:t>
            </a:r>
            <a:r>
              <a:rPr lang="ko-KR" altLang="en-US" sz="1600" dirty="0">
                <a:solidFill>
                  <a:srgbClr val="0070C0"/>
                </a:solidFill>
              </a:rPr>
              <a:t>기반 클래스의 인스턴스로</a:t>
            </a:r>
            <a:r>
              <a:rPr lang="ko-KR" altLang="en-US" sz="1600" dirty="0"/>
              <a:t> 사용 </a:t>
            </a:r>
            <a:r>
              <a:rPr lang="ko-KR" altLang="en-US" sz="1600" b="1" dirty="0"/>
              <a:t>가능</a:t>
            </a:r>
            <a:r>
              <a:rPr lang="en-US" altLang="ko-KR" sz="1600" dirty="0"/>
              <a:t>,      </a:t>
            </a:r>
            <a:endParaRPr lang="en-US" altLang="ko-KR" sz="1800" dirty="0">
              <a:solidFill>
                <a:srgbClr val="008000"/>
              </a:solidFill>
            </a:endParaRPr>
          </a:p>
          <a:p>
            <a:r>
              <a:rPr lang="ko-KR" altLang="en-US" sz="1600" dirty="0"/>
              <a:t>반대로 파생클래스 선언에 부모클래스를 할당하여 사용하는 것은 </a:t>
            </a:r>
            <a:r>
              <a:rPr lang="ko-KR" altLang="en-US" sz="1600" b="1" dirty="0"/>
              <a:t>불가</a:t>
            </a:r>
            <a:r>
              <a:rPr lang="en-US" altLang="ko-KR" sz="1600" dirty="0"/>
              <a:t>. </a:t>
            </a:r>
            <a:r>
              <a:rPr lang="ko-KR" altLang="en-US" sz="1600" dirty="0"/>
              <a:t>명시적으로 형변환은 가능하나 주의</a:t>
            </a:r>
            <a:r>
              <a:rPr lang="en-US" altLang="ko-KR" sz="1600" dirty="0"/>
              <a:t>.</a:t>
            </a:r>
            <a:r>
              <a:rPr lang="ko-KR" altLang="en-US" sz="1600" dirty="0"/>
              <a:t>  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1540" y="2647779"/>
            <a:ext cx="4178191" cy="32932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Mammal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Nurse() {}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Mammal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Bark() {}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Mammal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Meow() {}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3E398-1143-4026-A6FF-328EE6E674BA}"/>
              </a:ext>
            </a:extLst>
          </p:cNvPr>
          <p:cNvSpPr txBox="1"/>
          <p:nvPr/>
        </p:nvSpPr>
        <p:spPr>
          <a:xfrm>
            <a:off x="5859262" y="2647779"/>
            <a:ext cx="5494537" cy="35394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Mammal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mammal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Mammal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mammal.Nurse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mammal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  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부모로 선언 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업 캐스트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mammal.Nurse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(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)mammal; 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자식으로 선언 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다운 캐스트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dog.Nurse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dog.Bark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mammal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  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부모로 선언 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업 캐스트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mammal.Nurse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(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)mammal; 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자식으로 선언 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다운 캐스트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cat.Nurse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cat.Meow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0201-2ACE-4F97-A9A5-AED02CDAB131}"/>
              </a:ext>
            </a:extLst>
          </p:cNvPr>
          <p:cNvSpPr txBox="1"/>
          <p:nvPr/>
        </p:nvSpPr>
        <p:spPr>
          <a:xfrm>
            <a:off x="7155874" y="1557230"/>
            <a:ext cx="419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8000"/>
                </a:solidFill>
              </a:rPr>
              <a:t>부모클래스</a:t>
            </a:r>
            <a:r>
              <a:rPr lang="ko-KR" altLang="en-US" sz="1800" dirty="0">
                <a:solidFill>
                  <a:srgbClr val="008000"/>
                </a:solidFill>
              </a:rPr>
              <a:t> </a:t>
            </a:r>
            <a:r>
              <a:rPr lang="en-US" altLang="ko-KR" sz="1800" dirty="0">
                <a:solidFill>
                  <a:srgbClr val="008000"/>
                </a:solidFill>
              </a:rPr>
              <a:t>obj = new </a:t>
            </a:r>
            <a:r>
              <a:rPr lang="ko-KR" altLang="en-US" sz="1800" b="1" dirty="0">
                <a:solidFill>
                  <a:srgbClr val="008000"/>
                </a:solidFill>
              </a:rPr>
              <a:t>자식클래스</a:t>
            </a:r>
            <a:r>
              <a:rPr lang="en-US" altLang="ko-KR" sz="1800" dirty="0">
                <a:solidFill>
                  <a:srgbClr val="008000"/>
                </a:solidFill>
              </a:rPr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028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25F53-2786-4765-9C96-781906C8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D5F4C-8932-4F76-9C21-9999D054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15AD5-F0D7-46A9-A48A-8FDEFDA08F68}"/>
              </a:ext>
            </a:extLst>
          </p:cNvPr>
          <p:cNvSpPr txBox="1"/>
          <p:nvPr/>
        </p:nvSpPr>
        <p:spPr>
          <a:xfrm>
            <a:off x="838200" y="1312926"/>
            <a:ext cx="4479524" cy="47705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Mammal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Nurse() {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Mammal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Bark() {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Mammal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Meow() {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Mammal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  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Elephant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Mammal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   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5D323-8083-41CE-863B-0C2A471AADBD}"/>
              </a:ext>
            </a:extLst>
          </p:cNvPr>
          <p:cNvSpPr txBox="1"/>
          <p:nvPr/>
        </p:nvSpPr>
        <p:spPr>
          <a:xfrm>
            <a:off x="5779364" y="1312926"/>
            <a:ext cx="5574436" cy="403187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Zookeeper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Wash(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dog) {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Wash(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ca1t) {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Wash(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lion) {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Wash(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Elephant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elephant) { }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…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다양한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메소드의 추가해야 한다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en-US" altLang="ko-KR" sz="1600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Zookeeper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부모 클래스 인스턴스 선언으로 끝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Wash(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Mammal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mammal) {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981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형변환을 위한 키워드 </a:t>
            </a:r>
            <a:r>
              <a:rPr lang="en-US" altLang="ko-KR" dirty="0"/>
              <a:t>is </a:t>
            </a:r>
            <a:r>
              <a:rPr lang="ko-KR" altLang="en-US" dirty="0"/>
              <a:t>와 </a:t>
            </a:r>
            <a:r>
              <a:rPr lang="en-US" altLang="ko-KR" dirty="0"/>
              <a:t>as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C#</a:t>
            </a:r>
            <a:r>
              <a:rPr lang="ko-KR" altLang="en-US" sz="1600" dirty="0"/>
              <a:t>의 형 변환 연산자 </a:t>
            </a:r>
            <a:r>
              <a:rPr lang="en-US" altLang="ko-KR" sz="1600" dirty="0"/>
              <a:t>(</a:t>
            </a:r>
            <a:r>
              <a:rPr lang="ko-KR" altLang="en-US" sz="1600" dirty="0"/>
              <a:t>안전한 </a:t>
            </a:r>
            <a:r>
              <a:rPr lang="ko-KR" altLang="en-US" sz="1600" dirty="0" err="1"/>
              <a:t>형변환</a:t>
            </a:r>
            <a:r>
              <a:rPr lang="en-US" altLang="ko-KR" sz="1600" dirty="0"/>
              <a:t>) – null </a:t>
            </a:r>
            <a:r>
              <a:rPr lang="ko-KR" altLang="en-US" sz="1600" dirty="0"/>
              <a:t>체크</a:t>
            </a:r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is </a:t>
            </a:r>
            <a:r>
              <a:rPr lang="ko-KR" altLang="en-US" sz="1600" dirty="0"/>
              <a:t>와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 </a:t>
            </a:r>
            <a:r>
              <a:rPr lang="en-US" altLang="ko-KR" sz="1600" dirty="0"/>
              <a:t>(</a:t>
            </a:r>
            <a:r>
              <a:rPr lang="ko-KR" altLang="en-US" sz="1600" dirty="0"/>
              <a:t>참조 형식에만 사용</a:t>
            </a:r>
            <a:r>
              <a:rPr lang="en-US" altLang="ko-KR" sz="1600" dirty="0"/>
              <a:t>) </a:t>
            </a:r>
            <a:r>
              <a:rPr lang="ko-KR" altLang="en-US" sz="1600" dirty="0"/>
              <a:t>연산자의 사용법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17" y="1714249"/>
            <a:ext cx="8402054" cy="143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17" y="3921132"/>
            <a:ext cx="7142162" cy="232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4251324"/>
            <a:ext cx="78359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99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229262"/>
            <a:ext cx="4768273" cy="52629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Mammal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Nurse()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WriteLine(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"Nurse()"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Mammal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Bark()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"Bark()"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Mammal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Meow()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"Meow()"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03636" y="1229262"/>
            <a:ext cx="5350164" cy="52629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Mammal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mammal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(mammal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dog = (Dog)mammal;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dog.Bark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Mammal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mammal2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cat1 = mammal2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(cat1 !=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cat1.Meow();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cat2 = mammal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(cat2 !=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cat2.Meow();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"cat2 is not a Cat"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3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err="1"/>
              <a:t>학습범위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오버라이딩과 </a:t>
            </a:r>
            <a:r>
              <a:rPr lang="ko-KR" altLang="en-US" sz="1800" dirty="0" err="1"/>
              <a:t>다형성</a:t>
            </a:r>
            <a:endParaRPr lang="ko-KR" altLang="en-US" sz="1800" dirty="0"/>
          </a:p>
          <a:p>
            <a:r>
              <a:rPr lang="ko-KR" altLang="en-US" sz="1800" dirty="0" err="1"/>
              <a:t>메소드</a:t>
            </a:r>
            <a:r>
              <a:rPr lang="ko-KR" altLang="en-US" sz="1800" dirty="0"/>
              <a:t> 숨기기</a:t>
            </a:r>
          </a:p>
          <a:p>
            <a:r>
              <a:rPr lang="ko-KR" altLang="en-US" sz="1800" dirty="0" err="1"/>
              <a:t>오버라이딩</a:t>
            </a:r>
            <a:r>
              <a:rPr lang="ko-KR" altLang="en-US" sz="1800" dirty="0"/>
              <a:t> 봉인하기</a:t>
            </a:r>
          </a:p>
          <a:p>
            <a:r>
              <a:rPr lang="ko-KR" altLang="en-US" sz="1800" dirty="0"/>
              <a:t>중첩 클래스</a:t>
            </a:r>
          </a:p>
          <a:p>
            <a:r>
              <a:rPr lang="ko-KR" altLang="en-US" sz="1800" dirty="0"/>
              <a:t>분할 클래스</a:t>
            </a:r>
          </a:p>
          <a:p>
            <a:r>
              <a:rPr lang="ko-KR" altLang="en-US" sz="1800" dirty="0"/>
              <a:t>확장 </a:t>
            </a:r>
            <a:r>
              <a:rPr lang="ko-KR" altLang="en-US" sz="1800" dirty="0" err="1"/>
              <a:t>메소드</a:t>
            </a:r>
            <a:endParaRPr lang="ko-KR" altLang="en-US" sz="1800" dirty="0"/>
          </a:p>
          <a:p>
            <a:r>
              <a:rPr lang="ko-KR" altLang="en-US" sz="1800" dirty="0"/>
              <a:t>구조체</a:t>
            </a:r>
          </a:p>
          <a:p>
            <a:r>
              <a:rPr lang="ko-KR" altLang="en-US" sz="1800" dirty="0" err="1"/>
              <a:t>튜플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83417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클래스의 응용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err="1"/>
              <a:t>다형성</a:t>
            </a:r>
            <a:endParaRPr lang="en-US" altLang="ko-KR" sz="1400" dirty="0"/>
          </a:p>
          <a:p>
            <a:pPr lvl="1"/>
            <a:r>
              <a:rPr lang="en-US" altLang="ko-KR" sz="1400" dirty="0">
                <a:solidFill>
                  <a:srgbClr val="0000FF"/>
                </a:solidFill>
              </a:rPr>
              <a:t>new </a:t>
            </a:r>
            <a:r>
              <a:rPr lang="en-US" altLang="ko-KR" sz="1400" dirty="0"/>
              <a:t>– </a:t>
            </a:r>
            <a:r>
              <a:rPr lang="ko-KR" altLang="en-US" sz="1400" dirty="0"/>
              <a:t>새로운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매소드</a:t>
            </a:r>
            <a:r>
              <a:rPr lang="ko-KR" altLang="en-US" sz="1400" dirty="0"/>
              <a:t> 생성</a:t>
            </a:r>
            <a:r>
              <a:rPr lang="en-US" altLang="ko-KR" sz="1400" dirty="0"/>
              <a:t>, </a:t>
            </a:r>
            <a:r>
              <a:rPr lang="ko-KR" altLang="en-US" sz="1400" dirty="0"/>
              <a:t>다형성이 아님</a:t>
            </a:r>
            <a:endParaRPr lang="en-US" altLang="ko-KR" sz="1400" dirty="0"/>
          </a:p>
          <a:p>
            <a:pPr lvl="1"/>
            <a:r>
              <a:rPr lang="en-US" altLang="ko-KR" sz="1400" dirty="0">
                <a:solidFill>
                  <a:srgbClr val="0000FF"/>
                </a:solidFill>
              </a:rPr>
              <a:t>override - </a:t>
            </a:r>
            <a:r>
              <a:rPr lang="ko-KR" altLang="en-US" sz="1400" dirty="0"/>
              <a:t>상속의 경우 부모클래스로 파생 클래스 형태도 표현 가능</a:t>
            </a:r>
            <a:r>
              <a:rPr lang="en-US" altLang="ko-KR" sz="1400" dirty="0"/>
              <a:t>, </a:t>
            </a:r>
            <a:r>
              <a:rPr lang="ko-KR" altLang="en-US" sz="1400" dirty="0"/>
              <a:t> 메소드 </a:t>
            </a:r>
            <a:r>
              <a:rPr lang="ko-KR" altLang="en-US" sz="1400" dirty="0" err="1"/>
              <a:t>오버라이드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ko-KR" altLang="en-US" sz="1400" dirty="0" err="1"/>
              <a:t>오버라이드</a:t>
            </a:r>
            <a:endParaRPr lang="en-US" altLang="ko-KR" sz="1400" dirty="0"/>
          </a:p>
          <a:p>
            <a:pPr lvl="1"/>
            <a:r>
              <a:rPr lang="ko-KR" altLang="en-US" sz="1400" dirty="0"/>
              <a:t>자식 클래스에서 상속 받은 메서드를 </a:t>
            </a:r>
            <a:r>
              <a:rPr lang="ko-KR" altLang="en-US" sz="1400" b="1" dirty="0"/>
              <a:t>재 정의</a:t>
            </a:r>
            <a:r>
              <a:rPr lang="ko-KR" altLang="en-US" sz="1400" dirty="0"/>
              <a:t>하여 다른 연산을 수행하도록 하는 것</a:t>
            </a:r>
            <a:endParaRPr lang="en-US" altLang="ko-KR" sz="1400" dirty="0"/>
          </a:p>
          <a:p>
            <a:pPr lvl="1"/>
            <a:r>
              <a:rPr lang="en-US" altLang="ko-KR" sz="1400" dirty="0">
                <a:solidFill>
                  <a:srgbClr val="0000FF"/>
                </a:solidFill>
              </a:rPr>
              <a:t>virtual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0000FF"/>
                </a:solidFill>
              </a:rPr>
              <a:t>override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오버라이드</a:t>
            </a:r>
            <a:r>
              <a:rPr lang="ko-KR" altLang="en-US" sz="1400" dirty="0"/>
              <a:t> 허용하기 위해서 </a:t>
            </a:r>
            <a:r>
              <a:rPr lang="en-US" altLang="ko-KR" sz="1400" b="1" dirty="0"/>
              <a:t>virtual </a:t>
            </a:r>
            <a:r>
              <a:rPr lang="ko-KR" altLang="en-US" sz="1400" b="1" dirty="0"/>
              <a:t>선언 필요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캐스팅해도 최후 </a:t>
            </a:r>
            <a:r>
              <a:rPr lang="ko-KR" altLang="en-US" sz="1400" dirty="0" err="1"/>
              <a:t>오버라이드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사용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상속 </a:t>
            </a:r>
            <a:r>
              <a:rPr lang="ko-KR" altLang="en-US" sz="1400" dirty="0" err="1"/>
              <a:t>오버라이드</a:t>
            </a:r>
            <a:r>
              <a:rPr lang="ko-KR" altLang="en-US" sz="1400" dirty="0"/>
              <a:t> 금지</a:t>
            </a:r>
            <a:endParaRPr lang="en-US" altLang="ko-KR" sz="1400" dirty="0"/>
          </a:p>
          <a:p>
            <a:pPr lvl="1"/>
            <a:r>
              <a:rPr lang="en-US" altLang="ko-KR" sz="1400" dirty="0">
                <a:solidFill>
                  <a:srgbClr val="0000FF"/>
                </a:solidFill>
              </a:rPr>
              <a:t>sealed </a:t>
            </a:r>
            <a:r>
              <a:rPr lang="en-US" altLang="ko-KR" sz="1400" dirty="0"/>
              <a:t>– </a:t>
            </a:r>
            <a:r>
              <a:rPr lang="ko-KR" altLang="en-US" sz="1400" b="1" dirty="0"/>
              <a:t>클래스</a:t>
            </a:r>
            <a:r>
              <a:rPr lang="ko-KR" altLang="en-US" sz="1400" dirty="0"/>
              <a:t>는 </a:t>
            </a:r>
            <a:r>
              <a:rPr lang="ko-KR" altLang="en-US" sz="1400" dirty="0">
                <a:solidFill>
                  <a:srgbClr val="0070C0"/>
                </a:solidFill>
              </a:rPr>
              <a:t>상속</a:t>
            </a:r>
            <a:r>
              <a:rPr lang="ko-KR" altLang="en-US" sz="1400" dirty="0"/>
              <a:t>을 못하도록</a:t>
            </a:r>
            <a:r>
              <a:rPr lang="en-US" altLang="ko-KR" sz="1400" dirty="0"/>
              <a:t>, </a:t>
            </a:r>
            <a:r>
              <a:rPr lang="ko-KR" altLang="en-US" sz="1400" b="1" dirty="0" err="1"/>
              <a:t>매소드</a:t>
            </a:r>
            <a:r>
              <a:rPr lang="ko-KR" altLang="en-US" sz="1400" dirty="0" err="1"/>
              <a:t>는</a:t>
            </a:r>
            <a:r>
              <a:rPr lang="ko-KR" altLang="en-US" sz="1400" dirty="0"/>
              <a:t> </a:t>
            </a:r>
            <a:r>
              <a:rPr lang="ko-KR" altLang="en-US" sz="1400" dirty="0" err="1">
                <a:solidFill>
                  <a:srgbClr val="0070C0"/>
                </a:solidFill>
              </a:rPr>
              <a:t>오버라이드</a:t>
            </a:r>
            <a:r>
              <a:rPr lang="ko-KR" altLang="en-US" sz="1400" dirty="0"/>
              <a:t> 금지</a:t>
            </a:r>
            <a:r>
              <a:rPr lang="en-US" altLang="ko-KR" sz="1400" dirty="0"/>
              <a:t>,</a:t>
            </a:r>
            <a:r>
              <a:rPr lang="ko-KR" altLang="en-US" sz="1400" dirty="0"/>
              <a:t> 가상 함수 테이블 검사 과정을 생략</a:t>
            </a:r>
            <a:endParaRPr lang="en-US" altLang="ko-KR" sz="1400" dirty="0"/>
          </a:p>
          <a:p>
            <a:pPr lvl="1"/>
            <a:r>
              <a:rPr lang="en-US" altLang="ko-KR" sz="1400" dirty="0">
                <a:solidFill>
                  <a:srgbClr val="0000FF"/>
                </a:solidFill>
              </a:rPr>
              <a:t>sealed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override</a:t>
            </a:r>
            <a:r>
              <a:rPr lang="en-US" altLang="ko-KR" sz="1400" dirty="0"/>
              <a:t> – </a:t>
            </a:r>
            <a:r>
              <a:rPr lang="ko-KR" altLang="en-US" sz="1400" dirty="0"/>
              <a:t>더 이상 </a:t>
            </a:r>
            <a:r>
              <a:rPr lang="ko-KR" altLang="en-US" sz="1400" dirty="0" err="1"/>
              <a:t>오버라이딩</a:t>
            </a:r>
            <a:r>
              <a:rPr lang="ko-KR" altLang="en-US" sz="1400" dirty="0"/>
              <a:t> 하지 못하게 선언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추상클래스</a:t>
            </a:r>
            <a:endParaRPr lang="en-US" altLang="ko-KR" sz="1400" dirty="0"/>
          </a:p>
          <a:p>
            <a:pPr lvl="1"/>
            <a:r>
              <a:rPr lang="en-US" altLang="ko-KR" sz="1400" dirty="0">
                <a:solidFill>
                  <a:srgbClr val="0000FF"/>
                </a:solidFill>
              </a:rPr>
              <a:t>abstract </a:t>
            </a:r>
            <a:r>
              <a:rPr lang="en-US" altLang="ko-KR" sz="1400" dirty="0"/>
              <a:t>– </a:t>
            </a:r>
            <a:r>
              <a:rPr lang="ko-KR" altLang="en-US" sz="1400" b="1" dirty="0"/>
              <a:t>클래스</a:t>
            </a:r>
            <a:r>
              <a:rPr lang="ko-KR" altLang="en-US" sz="1400" dirty="0"/>
              <a:t>의 경우 </a:t>
            </a:r>
            <a:r>
              <a:rPr lang="ko-KR" altLang="en-US" sz="1400" dirty="0">
                <a:solidFill>
                  <a:srgbClr val="0070C0"/>
                </a:solidFill>
              </a:rPr>
              <a:t>상속해서 사용</a:t>
            </a:r>
            <a:r>
              <a:rPr lang="en-US" altLang="ko-KR" sz="1400" dirty="0"/>
              <a:t>, </a:t>
            </a:r>
            <a:r>
              <a:rPr lang="ko-KR" altLang="en-US" sz="1400" b="1" dirty="0"/>
              <a:t>메소드</a:t>
            </a:r>
            <a:r>
              <a:rPr lang="ko-KR" altLang="en-US" sz="1400" dirty="0"/>
              <a:t>는 </a:t>
            </a:r>
            <a:r>
              <a:rPr lang="ko-KR" altLang="en-US" sz="1400" dirty="0" err="1">
                <a:solidFill>
                  <a:srgbClr val="0070C0"/>
                </a:solidFill>
              </a:rPr>
              <a:t>오버라이드</a:t>
            </a:r>
            <a:r>
              <a:rPr lang="ko-KR" altLang="en-US" sz="1400" dirty="0">
                <a:solidFill>
                  <a:srgbClr val="0070C0"/>
                </a:solidFill>
              </a:rPr>
              <a:t> 해야만</a:t>
            </a:r>
            <a:r>
              <a:rPr lang="ko-KR" altLang="en-US" sz="1400" dirty="0"/>
              <a:t> 한다</a:t>
            </a:r>
            <a:r>
              <a:rPr lang="en-US" altLang="ko-KR" sz="1400" dirty="0"/>
              <a:t>. </a:t>
            </a:r>
            <a:r>
              <a:rPr lang="ko-KR" altLang="en-US" sz="1400" dirty="0"/>
              <a:t>구현체가 없으므로 반드시</a:t>
            </a:r>
            <a:r>
              <a:rPr lang="en-US" altLang="ko-KR" sz="1400" dirty="0"/>
              <a:t> </a:t>
            </a:r>
            <a:r>
              <a:rPr lang="ko-KR" altLang="en-US" sz="1400" dirty="0"/>
              <a:t>구현해야 함</a:t>
            </a:r>
            <a:r>
              <a:rPr lang="en-US" altLang="ko-KR" sz="1400" dirty="0"/>
              <a:t>.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ko-KR" altLang="en-US" sz="1400" dirty="0"/>
              <a:t>인터페이스</a:t>
            </a:r>
            <a:endParaRPr lang="en-US" altLang="ko-KR" sz="1400" dirty="0"/>
          </a:p>
          <a:p>
            <a:pPr lvl="1"/>
            <a:r>
              <a:rPr lang="en-US" altLang="ko-KR" sz="1400" dirty="0">
                <a:solidFill>
                  <a:srgbClr val="0000FF"/>
                </a:solidFill>
              </a:rPr>
              <a:t>Interface </a:t>
            </a:r>
            <a:r>
              <a:rPr lang="en-US" altLang="ko-KR" sz="1400" dirty="0"/>
              <a:t>– </a:t>
            </a:r>
            <a:r>
              <a:rPr lang="ko-KR" altLang="en-US" sz="1400" dirty="0"/>
              <a:t>구현체가 없는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형태만 가능</a:t>
            </a:r>
            <a:r>
              <a:rPr lang="en-US" altLang="ko-KR" sz="1400" dirty="0"/>
              <a:t>, </a:t>
            </a:r>
            <a:r>
              <a:rPr lang="ko-KR" altLang="en-US" sz="1400" b="1" dirty="0"/>
              <a:t>반드시</a:t>
            </a:r>
            <a:r>
              <a:rPr lang="ko-KR" altLang="en-US" sz="1400" dirty="0"/>
              <a:t> 구현해야 함</a:t>
            </a:r>
            <a:r>
              <a:rPr lang="en-US" altLang="ko-KR" sz="1400" dirty="0"/>
              <a:t>, </a:t>
            </a:r>
            <a:r>
              <a:rPr lang="ko-KR" altLang="en-US" sz="1400" dirty="0"/>
              <a:t> 여러 개 상속 가능</a:t>
            </a:r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ko-KR" altLang="en-US" sz="1400" dirty="0"/>
              <a:t>인터페이스 상속</a:t>
            </a:r>
            <a:endParaRPr lang="en-US" altLang="ko-KR" sz="1400" dirty="0"/>
          </a:p>
          <a:p>
            <a:pPr lvl="1"/>
            <a:r>
              <a:rPr lang="ko-KR" altLang="en-US" sz="1400" dirty="0"/>
              <a:t>클래스와 다르게 여러 개 상속 가능 </a:t>
            </a:r>
            <a:r>
              <a:rPr lang="en-US" altLang="ko-KR" sz="1400" dirty="0"/>
              <a:t>(</a:t>
            </a:r>
            <a:r>
              <a:rPr lang="ko-KR" altLang="en-US" sz="1400" dirty="0"/>
              <a:t>클래스의 다중상속 불가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8740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ko-KR" altLang="en-US" dirty="0"/>
              <a:t>오버라이딩과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 err="1"/>
              <a:t>오버라이딩</a:t>
            </a:r>
            <a:r>
              <a:rPr lang="ko-KR" altLang="en-US" sz="1600" b="1" dirty="0"/>
              <a:t>  </a:t>
            </a:r>
            <a:r>
              <a:rPr lang="en-US" altLang="ko-KR" sz="1600" b="1" dirty="0"/>
              <a:t>-</a:t>
            </a:r>
            <a:r>
              <a:rPr lang="en-US" altLang="ko-KR" sz="1600" dirty="0"/>
              <a:t> </a:t>
            </a:r>
            <a:r>
              <a:rPr lang="ko-KR" altLang="en-US" sz="1600" dirty="0"/>
              <a:t>재정의한 메서드를 사용</a:t>
            </a:r>
            <a:r>
              <a:rPr lang="en-US" altLang="ko-KR" sz="1600" dirty="0"/>
              <a:t>. </a:t>
            </a:r>
            <a:r>
              <a:rPr lang="ko-KR" altLang="en-US" sz="1600" dirty="0"/>
              <a:t>객체가 여러 형태를 가질 수 있음을 의미</a:t>
            </a:r>
          </a:p>
          <a:p>
            <a:pPr lvl="1"/>
            <a:r>
              <a:rPr lang="ko-KR" altLang="en-US" sz="1600" dirty="0"/>
              <a:t>하위 형식 </a:t>
            </a:r>
            <a:r>
              <a:rPr lang="ko-KR" altLang="en-US" sz="1600" b="1" dirty="0" err="1">
                <a:solidFill>
                  <a:srgbClr val="C00000"/>
                </a:solidFill>
              </a:rPr>
              <a:t>다형성</a:t>
            </a:r>
            <a:r>
              <a:rPr lang="ko-KR" altLang="en-US" sz="1600" b="1" dirty="0"/>
              <a:t> </a:t>
            </a:r>
            <a:r>
              <a:rPr lang="en-US" altLang="ko-KR" sz="1600" dirty="0"/>
              <a:t>(Subtype Polymorphism)</a:t>
            </a:r>
          </a:p>
          <a:p>
            <a:r>
              <a:rPr lang="ko-KR" altLang="en-US" sz="1600" b="1" dirty="0"/>
              <a:t>방법</a:t>
            </a:r>
          </a:p>
          <a:p>
            <a:pPr lvl="1"/>
            <a:r>
              <a:rPr lang="ko-KR" altLang="en-US" sz="1600" dirty="0"/>
              <a:t>조건</a:t>
            </a:r>
            <a:r>
              <a:rPr lang="en-US" altLang="ko-KR" sz="1600" dirty="0"/>
              <a:t>: </a:t>
            </a:r>
            <a:r>
              <a:rPr lang="ko-KR" altLang="en-US" sz="1600" dirty="0"/>
              <a:t>대상 메소드를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virtual</a:t>
            </a:r>
            <a:r>
              <a:rPr lang="en-US" altLang="ko-KR" sz="1600" dirty="0"/>
              <a:t> </a:t>
            </a:r>
            <a:r>
              <a:rPr lang="ko-KR" altLang="en-US" sz="1600" dirty="0"/>
              <a:t>키워드로 선언</a:t>
            </a:r>
          </a:p>
          <a:p>
            <a:pPr lvl="2"/>
            <a:r>
              <a:rPr lang="en-US" altLang="ko-KR" sz="1400" dirty="0"/>
              <a:t>private</a:t>
            </a:r>
            <a:r>
              <a:rPr lang="ko-KR" altLang="en-US" sz="1400" dirty="0"/>
              <a:t>로 선언한 </a:t>
            </a:r>
            <a:r>
              <a:rPr lang="ko-KR" altLang="en-US" sz="1400" dirty="0" err="1"/>
              <a:t>메소드는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오버라이딩</a:t>
            </a:r>
            <a:r>
              <a:rPr lang="ko-KR" altLang="en-US" sz="1400" dirty="0"/>
              <a:t> 불가</a:t>
            </a:r>
          </a:p>
          <a:p>
            <a:pPr lvl="1"/>
            <a:r>
              <a:rPr lang="ko-KR" altLang="en-US" sz="1600" dirty="0"/>
              <a:t>재 정의를 위해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override</a:t>
            </a:r>
            <a:r>
              <a:rPr lang="en-US" altLang="ko-KR" sz="1600" dirty="0"/>
              <a:t> </a:t>
            </a:r>
            <a:r>
              <a:rPr lang="ko-KR" altLang="en-US" sz="1600" dirty="0"/>
              <a:t>키워드 사용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Overriding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375250" y="3547681"/>
            <a:ext cx="4603953" cy="18158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Monster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virtual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Initialize()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"monster"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62255" y="1867264"/>
            <a:ext cx="5091545" cy="427809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BossMonster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Monster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override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Initialize()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//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.Initialize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"boss"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EliteMonster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Monster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override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Initialize()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//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.Initialize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"elite"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69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선언과 객체의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클래스의 선언 형식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클래스의 선언과 사용 예 </a:t>
            </a:r>
            <a:r>
              <a:rPr lang="en-US" altLang="ko-KR" sz="1200" dirty="0"/>
              <a:t>( </a:t>
            </a:r>
            <a:r>
              <a:rPr lang="ko-KR" altLang="en-US" sz="1200" dirty="0"/>
              <a:t>클래스의 </a:t>
            </a:r>
            <a:r>
              <a:rPr lang="ko-KR" altLang="en-US" sz="1200" dirty="0" err="1"/>
              <a:t>맴버</a:t>
            </a:r>
            <a:r>
              <a:rPr lang="ko-KR" altLang="en-US" sz="1200" dirty="0"/>
              <a:t> 선언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맴버의</a:t>
            </a:r>
            <a:r>
              <a:rPr lang="ko-KR" altLang="en-US" sz="1200" dirty="0"/>
              <a:t> 접근 방식 지정</a:t>
            </a:r>
            <a:r>
              <a:rPr lang="en-US" altLang="ko-KR" sz="1200" dirty="0"/>
              <a:t>)</a:t>
            </a:r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BasicClass</a:t>
            </a:r>
            <a:r>
              <a:rPr lang="en-US" altLang="ko-KR" sz="1600" dirty="0"/>
              <a:t> ( </a:t>
            </a:r>
            <a:r>
              <a:rPr lang="ko-KR" altLang="en-US" sz="1600" dirty="0"/>
              <a:t>클래스 선언 후 객체를 생성하기</a:t>
            </a:r>
            <a:r>
              <a:rPr lang="en-US" altLang="ko-KR" sz="1600" dirty="0"/>
              <a:t>)</a:t>
            </a:r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31460" y="1345634"/>
            <a:ext cx="3231900" cy="13849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class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클래스이름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필드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속성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기능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0662" y="3329889"/>
            <a:ext cx="3231900" cy="18158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Color;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Meow() {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22920" y="3329889"/>
            <a:ext cx="6371800" cy="13849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kitty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객체 생성</a:t>
            </a:r>
            <a:endParaRPr lang="en-US" altLang="ko-KR" sz="1600" b="1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kitty.Name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"Kitty"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	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맴버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접근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//public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kitty.Color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"White"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kitty.Meow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22920" y="4943035"/>
            <a:ext cx="6371800" cy="8309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객체 생성할 때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변수를 초기화 할 수 있다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객체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초기자</a:t>
            </a:r>
            <a:endParaRPr lang="en-US" altLang="ko-KR" sz="1600" b="1" dirty="0">
              <a:solidFill>
                <a:srgbClr val="2B91A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{ Name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"Kitty"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Color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"Red"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};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cat.Meow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45220" y="1345634"/>
            <a:ext cx="4349500" cy="13849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인스턴스 객체 생성</a:t>
            </a:r>
            <a:endParaRPr lang="en-US" altLang="ko-KR" dirty="0">
              <a:solidFill>
                <a:srgbClr val="2B91AF"/>
              </a:solidFill>
              <a:latin typeface="Consolas" panose="020B0609020204030204" pitchFamily="49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solidFill>
                  <a:srgbClr val="2B91AF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Cat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kitty 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new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>
                <a:solidFill>
                  <a:srgbClr val="2B91AF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Cat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인스턴스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= new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생성자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1600" dirty="0">
              <a:latin typeface="Consolas" panose="020B0609020204030204" pitchFamily="49" charset="0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4585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C6E2E-8135-40F3-83F1-CB9FA06C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오버라이딩의</a:t>
            </a:r>
            <a:r>
              <a:rPr lang="ko-KR" altLang="en-US" dirty="0"/>
              <a:t>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769A8-451B-4070-B975-345EE2343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자식클래스에서 부모클래스를 </a:t>
            </a:r>
            <a:r>
              <a:rPr lang="ko-KR" altLang="en-US" sz="1600" dirty="0" err="1"/>
              <a:t>오버라이딩하는</a:t>
            </a:r>
            <a:r>
              <a:rPr lang="ko-KR" altLang="en-US" sz="1600" dirty="0"/>
              <a:t> 경우에는</a:t>
            </a:r>
            <a:endParaRPr lang="en-US" altLang="ko-KR" sz="1600" dirty="0"/>
          </a:p>
          <a:p>
            <a:r>
              <a:rPr lang="ko-KR" altLang="en-US" sz="1600" dirty="0"/>
              <a:t>부모로 선언되어 있더라도</a:t>
            </a:r>
            <a:r>
              <a:rPr lang="en-US" altLang="ko-KR" sz="1600" dirty="0"/>
              <a:t>, </a:t>
            </a:r>
            <a:r>
              <a:rPr lang="ko-KR" altLang="en-US" sz="1600" dirty="0"/>
              <a:t>즉 부모 인스턴스로 접근하더라도 </a:t>
            </a:r>
            <a:endParaRPr lang="en-US" altLang="ko-KR" sz="1600" dirty="0"/>
          </a:p>
          <a:p>
            <a:r>
              <a:rPr lang="ko-KR" altLang="en-US" sz="1600" b="1" dirty="0"/>
              <a:t>최종 </a:t>
            </a:r>
            <a:r>
              <a:rPr lang="ko-KR" altLang="en-US" sz="1600" b="1" dirty="0" err="1"/>
              <a:t>오버라이드된</a:t>
            </a:r>
            <a:r>
              <a:rPr lang="ko-KR" altLang="en-US" sz="1600" b="1" dirty="0"/>
              <a:t> 메서드를 알아서 호출해 준다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상속은 </a:t>
            </a:r>
            <a:r>
              <a:rPr lang="ko-KR" altLang="en-US" sz="1600" b="1" dirty="0"/>
              <a:t>부모를 기준으로 하는 클래스의 관계 형성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오버라이딩을</a:t>
            </a:r>
            <a:r>
              <a:rPr lang="ko-KR" altLang="en-US" sz="1600" dirty="0"/>
              <a:t> 통해 편리하게 활용 가능</a:t>
            </a:r>
            <a:endParaRPr lang="en-US" altLang="ko-KR" sz="1600" dirty="0"/>
          </a:p>
          <a:p>
            <a:pPr lvl="1"/>
            <a:r>
              <a:rPr lang="ko-KR" altLang="en-US" sz="1400" dirty="0"/>
              <a:t>부모로 지칭하더라도 </a:t>
            </a:r>
            <a:r>
              <a:rPr lang="ko-KR" altLang="en-US" sz="1400" dirty="0" err="1"/>
              <a:t>오버라이드</a:t>
            </a:r>
            <a:r>
              <a:rPr lang="ko-KR" altLang="en-US" sz="1400" dirty="0"/>
              <a:t> 된 메서드를 알아서 호출하므로</a:t>
            </a:r>
            <a:r>
              <a:rPr lang="en-US" altLang="ko-KR" sz="1400" dirty="0"/>
              <a:t>, </a:t>
            </a:r>
            <a:r>
              <a:rPr lang="ko-KR" altLang="en-US" sz="1400" dirty="0"/>
              <a:t>형변환의 번거로움 없이 사용</a:t>
            </a:r>
            <a:r>
              <a:rPr lang="en-US" altLang="ko-KR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004E77-3B13-495F-85B7-6E61545D756C}"/>
              </a:ext>
            </a:extLst>
          </p:cNvPr>
          <p:cNvSpPr txBox="1"/>
          <p:nvPr/>
        </p:nvSpPr>
        <p:spPr>
          <a:xfrm>
            <a:off x="1197005" y="2615958"/>
            <a:ext cx="6094520" cy="23083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Monster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monster1 =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BossMonster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monster1.Initialize();</a:t>
            </a:r>
          </a:p>
          <a:p>
            <a:endParaRPr lang="ko-KR" altLang="en-US" sz="18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Monster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monster2 =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EliteMonster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monster2.Initialize();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62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ko-KR" altLang="en-US" dirty="0" err="1"/>
              <a:t>오버라이딩</a:t>
            </a:r>
            <a:r>
              <a:rPr lang="ko-KR" altLang="en-US" dirty="0"/>
              <a:t> 사용하기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1287177"/>
            <a:ext cx="10515600" cy="48320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Animal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 {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virtual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Init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{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"Animal"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Dog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Animal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override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Init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{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"Dog"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Animal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override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Init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{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"Cat"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Animal[] list =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Animal[] {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Dog(),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Cat() };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400" b="1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부모클래스로 목록 관리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endParaRPr lang="en-US" altLang="ko-KR" sz="14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foreach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item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list)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item.Init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  		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같은 호출방식이지만 각자의 메서드를 호출한다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431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숨기기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기반 클래스의 메소드를 감추고 파생 클래스 구현만 표시는 경우</a:t>
            </a:r>
          </a:p>
          <a:p>
            <a:r>
              <a:rPr lang="ko-KR" altLang="en-US" sz="1600" dirty="0"/>
              <a:t>파생 클래스 버전의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/>
              <a:t> </a:t>
            </a:r>
            <a:r>
              <a:rPr lang="ko-KR" altLang="en-US" sz="1600" dirty="0"/>
              <a:t>한정자로 수식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endParaRPr lang="en-US" altLang="ko-KR" sz="1600" dirty="0"/>
          </a:p>
          <a:p>
            <a:r>
              <a:rPr lang="ko-KR" altLang="en-US" sz="1600" dirty="0"/>
              <a:t>오버라이드와 다름 </a:t>
            </a:r>
            <a:r>
              <a:rPr lang="en-US" altLang="ko-KR" sz="1600" dirty="0"/>
              <a:t>-&gt; </a:t>
            </a:r>
            <a:r>
              <a:rPr lang="ko-KR" altLang="en-US" sz="1600" dirty="0"/>
              <a:t>완전한 </a:t>
            </a:r>
            <a:r>
              <a:rPr lang="ko-KR" altLang="en-US" sz="1600" dirty="0" err="1"/>
              <a:t>다형성</a:t>
            </a:r>
            <a:r>
              <a:rPr lang="ko-KR" altLang="en-US" sz="1600" dirty="0"/>
              <a:t> 표현의 한계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56219" y="2223926"/>
            <a:ext cx="4893599" cy="33118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MyMethod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Base.MyMethod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Derived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Base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MyMethod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//new Method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Derived.MyMethod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89964" y="2246448"/>
            <a:ext cx="5063836" cy="31085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MainApp</a:t>
            </a:r>
            <a:endParaRPr lang="en-US" altLang="ko-KR" sz="1400" dirty="0">
              <a:solidFill>
                <a:srgbClr val="2B91A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baseObj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baseObj.MyMethod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Derived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derivedObj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Derived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derivedObj.MyMethod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baseOrDerived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Derived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baseOrDerived.MyMethod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48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ko-KR" altLang="en-US" dirty="0" err="1"/>
              <a:t>오버라이딩</a:t>
            </a:r>
            <a:r>
              <a:rPr lang="ko-KR" altLang="en-US" dirty="0"/>
              <a:t> 봉인하기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err="1"/>
              <a:t>메소드의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오버라이딩</a:t>
            </a:r>
            <a:r>
              <a:rPr lang="ko-KR" altLang="en-US" sz="1600" dirty="0"/>
              <a:t> 봉인 </a:t>
            </a:r>
            <a:r>
              <a:rPr lang="en-US" altLang="ko-KR" sz="1600" dirty="0"/>
              <a:t>-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sealed</a:t>
            </a:r>
            <a:endParaRPr lang="ko-KR" altLang="en-US" sz="1400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 lvl="1"/>
            <a:r>
              <a:rPr lang="ko-KR" altLang="en-US" sz="1600" dirty="0"/>
              <a:t>대상 </a:t>
            </a:r>
            <a:r>
              <a:rPr lang="en-US" altLang="ko-KR" sz="1600" dirty="0"/>
              <a:t>- virtual </a:t>
            </a:r>
            <a:r>
              <a:rPr lang="ko-KR" altLang="en-US" sz="1600" dirty="0"/>
              <a:t>가상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</a:t>
            </a:r>
            <a:r>
              <a:rPr lang="ko-KR" altLang="en-US" sz="1600" b="1" dirty="0"/>
              <a:t>오버라이딩한 </a:t>
            </a:r>
            <a:r>
              <a:rPr lang="ko-KR" altLang="en-US" sz="1600" b="1" dirty="0" err="1"/>
              <a:t>메소드</a:t>
            </a:r>
            <a:r>
              <a:rPr lang="ko-KR" altLang="en-US" sz="1600" b="1" dirty="0"/>
              <a:t> 앞에</a:t>
            </a:r>
            <a:r>
              <a:rPr lang="ko-KR" altLang="en-US" sz="1600" dirty="0"/>
              <a:t> 추가</a:t>
            </a:r>
            <a:r>
              <a:rPr lang="en-US" altLang="ko-KR" sz="1600" dirty="0"/>
              <a:t>, </a:t>
            </a:r>
            <a:r>
              <a:rPr lang="ko-KR" altLang="en-US" sz="1600" b="1" dirty="0"/>
              <a:t>다시 </a:t>
            </a:r>
            <a:r>
              <a:rPr lang="en-US" altLang="ko-KR" sz="1600" b="1" dirty="0"/>
              <a:t>override </a:t>
            </a:r>
            <a:r>
              <a:rPr lang="ko-KR" altLang="en-US" sz="1600" b="1" dirty="0"/>
              <a:t>불가</a:t>
            </a:r>
          </a:p>
          <a:p>
            <a:pPr lvl="1"/>
            <a:r>
              <a:rPr lang="ko-KR" altLang="en-US" sz="1600" dirty="0"/>
              <a:t>오작동 위험이 있거나 잘못 오버라이딩함으로써 문제가 예상되는 경우</a:t>
            </a:r>
          </a:p>
          <a:p>
            <a:r>
              <a:rPr lang="ko-KR" altLang="en-US" sz="1600" dirty="0"/>
              <a:t>사용 예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B3F43-1CCE-4063-B39E-67A6548202E5}"/>
              </a:ext>
            </a:extLst>
          </p:cNvPr>
          <p:cNvSpPr txBox="1"/>
          <p:nvPr/>
        </p:nvSpPr>
        <p:spPr>
          <a:xfrm>
            <a:off x="2070717" y="2683048"/>
            <a:ext cx="6094520" cy="32932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virtual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SealMe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Derived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Base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sealed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override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SealMe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54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205346"/>
            <a:ext cx="949729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Base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virtual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SealMe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Derived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Base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sealed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override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SealMe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WantToOverride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Derived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override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SealMe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봉인되어 있으므로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재정의할 수 없습니다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79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err="1"/>
              <a:t>쉐도잉과</a:t>
            </a:r>
            <a:r>
              <a:rPr lang="ko-KR" altLang="en-US" dirty="0"/>
              <a:t> </a:t>
            </a:r>
            <a:r>
              <a:rPr lang="ko-KR" altLang="en-US" dirty="0" err="1"/>
              <a:t>하이딩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 err="1"/>
              <a:t>섀도잉</a:t>
            </a:r>
            <a:r>
              <a:rPr lang="en-US" altLang="ko-KR" sz="1800" dirty="0"/>
              <a:t>(shadowing)</a:t>
            </a:r>
            <a:r>
              <a:rPr lang="ko-KR" altLang="en-US" sz="1800" dirty="0"/>
              <a:t>과 </a:t>
            </a:r>
            <a:r>
              <a:rPr lang="ko-KR" altLang="en-US" sz="1800" dirty="0" err="1"/>
              <a:t>하이딩</a:t>
            </a:r>
            <a:r>
              <a:rPr lang="en-US" altLang="ko-KR" sz="1800" dirty="0"/>
              <a:t>(hiding)</a:t>
            </a:r>
          </a:p>
          <a:p>
            <a:pPr lvl="1"/>
            <a:r>
              <a:rPr lang="ko-KR" altLang="en-US" sz="1600" b="1" dirty="0" err="1"/>
              <a:t>섀도잉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특정한 영역에서 이름이 겹쳐 다른 </a:t>
            </a:r>
            <a:r>
              <a:rPr lang="ko-KR" altLang="en-US" sz="1600" b="1" dirty="0"/>
              <a:t>변수를</a:t>
            </a:r>
            <a:r>
              <a:rPr lang="ko-KR" altLang="en-US" sz="1600" dirty="0"/>
              <a:t> 가리는 것</a:t>
            </a:r>
          </a:p>
          <a:p>
            <a:pPr lvl="1"/>
            <a:r>
              <a:rPr lang="ko-KR" altLang="en-US" sz="1600" b="1" dirty="0" err="1"/>
              <a:t>하이딩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부모 클래스와 </a:t>
            </a:r>
            <a:r>
              <a:rPr lang="ko-KR" altLang="en-US" sz="1600" b="1" dirty="0"/>
              <a:t>자식 클래스</a:t>
            </a:r>
            <a:r>
              <a:rPr lang="ko-KR" altLang="en-US" sz="1600" dirty="0"/>
              <a:t>에 </a:t>
            </a:r>
            <a:r>
              <a:rPr lang="ko-KR" altLang="en-US" sz="1600" dirty="0">
                <a:solidFill>
                  <a:srgbClr val="FF0000"/>
                </a:solidFill>
              </a:rPr>
              <a:t>동일 이름으로</a:t>
            </a:r>
            <a:r>
              <a:rPr lang="ko-KR" altLang="en-US" sz="1600" dirty="0"/>
              <a:t> </a:t>
            </a:r>
            <a:r>
              <a:rPr lang="ko-KR" altLang="en-US" sz="1600" b="1" dirty="0"/>
              <a:t>멤버를</a:t>
            </a:r>
            <a:r>
              <a:rPr lang="ko-KR" altLang="en-US" sz="1600" dirty="0"/>
              <a:t> 만들 때 발생</a:t>
            </a:r>
          </a:p>
          <a:p>
            <a:pPr lvl="2"/>
            <a:r>
              <a:rPr lang="en-US" altLang="ko-KR" sz="1400" b="1" dirty="0"/>
              <a:t>new </a:t>
            </a:r>
            <a:r>
              <a:rPr lang="ko-KR" altLang="en-US" sz="1400" b="1" dirty="0"/>
              <a:t>메서드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하이딩한다는</a:t>
            </a:r>
            <a:r>
              <a:rPr lang="ko-KR" altLang="en-US" sz="1400" dirty="0"/>
              <a:t> 표시를 </a:t>
            </a:r>
            <a:r>
              <a:rPr lang="ko-KR" altLang="en-US" sz="1400" b="1" dirty="0">
                <a:solidFill>
                  <a:srgbClr val="0070C0"/>
                </a:solidFill>
              </a:rPr>
              <a:t>명시적으로</a:t>
            </a:r>
            <a:r>
              <a:rPr lang="ko-KR" altLang="en-US" sz="1400" dirty="0"/>
              <a:t> 하기 위해 메서드 이름 앞에 </a:t>
            </a:r>
            <a:r>
              <a:rPr lang="en-US" altLang="ko-KR" sz="1400" dirty="0">
                <a:solidFill>
                  <a:srgbClr val="0000FF"/>
                </a:solidFill>
              </a:rPr>
              <a:t>new</a:t>
            </a:r>
            <a:r>
              <a:rPr lang="en-US" altLang="ko-KR" sz="1400" dirty="0"/>
              <a:t> </a:t>
            </a:r>
            <a:r>
              <a:rPr lang="ko-KR" altLang="en-US" sz="1400" dirty="0"/>
              <a:t>키워드 붙임</a:t>
            </a:r>
            <a:endParaRPr lang="en-US" altLang="ko-KR" sz="1400" dirty="0"/>
          </a:p>
          <a:p>
            <a:pPr lvl="1"/>
            <a:r>
              <a:rPr lang="ko-KR" altLang="en-US" sz="1600" dirty="0"/>
              <a:t>메서드는 변수와 다르게 충돌이 발생할 때 </a:t>
            </a:r>
            <a:r>
              <a:rPr lang="ko-KR" altLang="en-US" sz="1600" dirty="0" err="1"/>
              <a:t>하이딩</a:t>
            </a:r>
            <a:r>
              <a:rPr lang="ko-KR" altLang="en-US" sz="1600" dirty="0"/>
              <a:t> 할지 </a:t>
            </a:r>
            <a:r>
              <a:rPr lang="ko-KR" altLang="en-US" sz="1600" dirty="0" err="1"/>
              <a:t>오버라이딩</a:t>
            </a:r>
            <a:r>
              <a:rPr lang="ko-KR" altLang="en-US" sz="1600" dirty="0"/>
              <a:t> 할지 선택하는 것이</a:t>
            </a:r>
            <a:r>
              <a:rPr lang="en-US" altLang="ko-KR" sz="1600" dirty="0"/>
              <a:t> </a:t>
            </a:r>
            <a:r>
              <a:rPr lang="ko-KR" altLang="en-US" sz="1600" dirty="0"/>
              <a:t> 가능하다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1221509" y="3387991"/>
            <a:ext cx="3673764" cy="22467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Program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10;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20;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02382" y="3387990"/>
            <a:ext cx="6151418" cy="26776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Parent     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20;  }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Child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Parent {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"200"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 }</a:t>
            </a:r>
          </a:p>
          <a:p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Program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Child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child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Child();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child.num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 </a:t>
            </a:r>
            <a:r>
              <a:rPr lang="en-US" altLang="ko-KR" sz="14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//((Parent)child).</a:t>
            </a:r>
            <a:r>
              <a:rPr lang="en-US" altLang="ko-KR" sz="14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num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19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err="1"/>
              <a:t>오버라이딩</a:t>
            </a:r>
            <a:r>
              <a:rPr lang="en-US" altLang="ko-KR" dirty="0"/>
              <a:t>(Overriding)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메소드의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하이딩과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오버라이딩</a:t>
            </a:r>
            <a:endParaRPr lang="en-US" altLang="ko-KR" sz="1800" dirty="0"/>
          </a:p>
          <a:p>
            <a:pPr lvl="1"/>
            <a:r>
              <a:rPr lang="ko-KR" altLang="en-US" sz="1600" dirty="0"/>
              <a:t>메서드는 변수와 다르게 충돌이 발생할 때 </a:t>
            </a:r>
            <a:r>
              <a:rPr lang="ko-KR" altLang="en-US" sz="1600" dirty="0" err="1">
                <a:solidFill>
                  <a:srgbClr val="C00000"/>
                </a:solidFill>
              </a:rPr>
              <a:t>하이딩</a:t>
            </a:r>
            <a:r>
              <a:rPr lang="ko-KR" altLang="en-US" sz="1600" dirty="0"/>
              <a:t> 할지 </a:t>
            </a:r>
            <a:r>
              <a:rPr lang="ko-KR" altLang="en-US" sz="1600" dirty="0" err="1">
                <a:solidFill>
                  <a:srgbClr val="C00000"/>
                </a:solidFill>
              </a:rPr>
              <a:t>오버라이딩</a:t>
            </a:r>
            <a:r>
              <a:rPr lang="ko-KR" altLang="en-US" sz="1600" dirty="0"/>
              <a:t> 할지 결정 가능</a:t>
            </a:r>
            <a:endParaRPr lang="en-US" altLang="ko-KR" sz="1600" dirty="0"/>
          </a:p>
          <a:p>
            <a:pPr lvl="1"/>
            <a:r>
              <a:rPr lang="en-US" altLang="ko-KR" sz="1600" dirty="0">
                <a:solidFill>
                  <a:srgbClr val="0000FF"/>
                </a:solidFill>
              </a:rPr>
              <a:t>new </a:t>
            </a:r>
            <a:r>
              <a:rPr lang="ko-KR" altLang="en-US" sz="1600" dirty="0"/>
              <a:t>메서드          </a:t>
            </a:r>
            <a:r>
              <a:rPr lang="en-US" altLang="ko-KR" sz="1600" dirty="0"/>
              <a:t>: </a:t>
            </a:r>
            <a:r>
              <a:rPr lang="ko-KR" altLang="en-US" sz="1600" dirty="0"/>
              <a:t>새로운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매서드</a:t>
            </a:r>
            <a:r>
              <a:rPr lang="ko-KR" altLang="en-US" sz="1600" dirty="0"/>
              <a:t> 생성</a:t>
            </a:r>
            <a:endParaRPr lang="en-US" altLang="ko-KR" sz="1600" dirty="0"/>
          </a:p>
          <a:p>
            <a:pPr lvl="1"/>
            <a:r>
              <a:rPr lang="en-US" altLang="ko-KR" sz="1600" dirty="0">
                <a:solidFill>
                  <a:srgbClr val="0000FF"/>
                </a:solidFill>
              </a:rPr>
              <a:t>override </a:t>
            </a:r>
            <a:r>
              <a:rPr lang="ko-KR" altLang="en-US" sz="1600" dirty="0"/>
              <a:t>메서드   </a:t>
            </a:r>
            <a:r>
              <a:rPr lang="en-US" altLang="ko-KR" sz="1600" dirty="0"/>
              <a:t>: </a:t>
            </a:r>
            <a:r>
              <a:rPr lang="ko-KR" altLang="en-US" sz="1600" dirty="0"/>
              <a:t>부모 클래스에 있는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자식 클래스에 </a:t>
            </a:r>
            <a:r>
              <a:rPr lang="ko-KR" altLang="en-US" sz="1600" b="1" dirty="0"/>
              <a:t>재정의하여 확장</a:t>
            </a:r>
            <a:r>
              <a:rPr lang="ko-KR" altLang="en-US" sz="1600" dirty="0"/>
              <a:t>하는 기능</a:t>
            </a:r>
            <a:endParaRPr lang="en-US" altLang="ko-KR" sz="1600" dirty="0"/>
          </a:p>
          <a:p>
            <a:pPr lvl="1"/>
            <a:endParaRPr lang="en-US" altLang="ko-KR" sz="1400" dirty="0"/>
          </a:p>
          <a:p>
            <a:r>
              <a:rPr lang="ko-KR" altLang="en-US" sz="1800" dirty="0" err="1"/>
              <a:t>오버라이딩</a:t>
            </a:r>
            <a:r>
              <a:rPr lang="en-US" altLang="ko-KR" sz="1800" dirty="0"/>
              <a:t>(Overriding) </a:t>
            </a:r>
          </a:p>
          <a:p>
            <a:pPr lvl="1"/>
            <a:r>
              <a:rPr lang="ko-KR" altLang="en-US" sz="1600" dirty="0"/>
              <a:t>부모 클래스의 메서드 자식 클래스에서 </a:t>
            </a:r>
            <a:r>
              <a:rPr lang="ko-KR" altLang="en-US" sz="1600" dirty="0" err="1"/>
              <a:t>재구현</a:t>
            </a:r>
            <a:endParaRPr lang="ko-KR" altLang="en-US" sz="1600" dirty="0"/>
          </a:p>
          <a:p>
            <a:pPr lvl="1"/>
            <a:r>
              <a:rPr lang="en-US" altLang="ko-KR" sz="1600" dirty="0">
                <a:solidFill>
                  <a:srgbClr val="0000FF"/>
                </a:solidFill>
              </a:rPr>
              <a:t>virtual </a:t>
            </a:r>
            <a:r>
              <a:rPr lang="ko-KR" altLang="en-US" sz="1600" dirty="0"/>
              <a:t>과 </a:t>
            </a:r>
            <a:r>
              <a:rPr lang="en-US" altLang="ko-KR" sz="1600" dirty="0">
                <a:solidFill>
                  <a:srgbClr val="0000FF"/>
                </a:solidFill>
              </a:rPr>
              <a:t>override</a:t>
            </a:r>
            <a:r>
              <a:rPr lang="en-US" altLang="ko-KR" sz="1600" dirty="0"/>
              <a:t> </a:t>
            </a:r>
            <a:r>
              <a:rPr lang="ko-KR" altLang="en-US" sz="1600" dirty="0"/>
              <a:t>메서드</a:t>
            </a:r>
          </a:p>
          <a:p>
            <a:pPr lvl="1"/>
            <a:r>
              <a:rPr lang="ko-KR" altLang="en-US" sz="1600" dirty="0" err="1"/>
              <a:t>오버라이딩하면</a:t>
            </a:r>
            <a:r>
              <a:rPr lang="ko-KR" altLang="en-US" sz="1600" dirty="0"/>
              <a:t> 클래스형을 변환해도</a:t>
            </a:r>
            <a:r>
              <a:rPr lang="en-US" altLang="ko-KR" sz="1600" dirty="0"/>
              <a:t>(</a:t>
            </a:r>
            <a:r>
              <a:rPr lang="ko-KR" altLang="en-US" sz="1600" b="1" dirty="0"/>
              <a:t>부모형식으로 선언해도</a:t>
            </a:r>
            <a:r>
              <a:rPr lang="en-US" altLang="ko-KR" sz="1600" dirty="0"/>
              <a:t>)</a:t>
            </a:r>
            <a:r>
              <a:rPr lang="ko-KR" altLang="en-US" sz="1600" dirty="0"/>
              <a:t> 자식에서 </a:t>
            </a:r>
            <a:r>
              <a:rPr lang="ko-KR" altLang="en-US" sz="1600" b="1" dirty="0"/>
              <a:t>다시 정의한 메서드 호출 </a:t>
            </a:r>
            <a:r>
              <a:rPr lang="en-US" altLang="ko-KR" sz="1600" b="1" dirty="0"/>
              <a:t>***</a:t>
            </a:r>
          </a:p>
          <a:p>
            <a:pPr lvl="1"/>
            <a:endParaRPr lang="en-US" altLang="ko-KR" sz="1800" dirty="0"/>
          </a:p>
          <a:p>
            <a:r>
              <a:rPr lang="ko-KR" altLang="en-US" sz="1800" dirty="0"/>
              <a:t>오버라이딩의 제한과 강제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</a:rPr>
              <a:t>sealed</a:t>
            </a:r>
            <a:r>
              <a:rPr lang="en-US" altLang="ko-KR" sz="1600" dirty="0"/>
              <a:t> </a:t>
            </a:r>
            <a:r>
              <a:rPr lang="ko-KR" altLang="en-US" sz="1600" dirty="0"/>
              <a:t>메서드    </a:t>
            </a:r>
            <a:r>
              <a:rPr lang="en-US" altLang="ko-KR" sz="1600" dirty="0"/>
              <a:t>: </a:t>
            </a:r>
            <a:r>
              <a:rPr lang="ko-KR" altLang="en-US" sz="1600" b="1" dirty="0"/>
              <a:t>클래스</a:t>
            </a:r>
            <a:r>
              <a:rPr lang="ko-KR" altLang="en-US" sz="1600" dirty="0"/>
              <a:t> 적용 </a:t>
            </a:r>
            <a:r>
              <a:rPr lang="en-US" altLang="ko-KR" sz="1600" dirty="0"/>
              <a:t>(</a:t>
            </a:r>
            <a:r>
              <a:rPr lang="ko-KR" altLang="en-US" sz="1600" dirty="0">
                <a:solidFill>
                  <a:srgbClr val="C00000"/>
                </a:solidFill>
              </a:rPr>
              <a:t>상속</a:t>
            </a:r>
            <a:r>
              <a:rPr lang="ko-KR" altLang="en-US" sz="1600" dirty="0"/>
              <a:t> 제한</a:t>
            </a:r>
            <a:r>
              <a:rPr lang="en-US" altLang="ko-KR" sz="1600" dirty="0"/>
              <a:t>), </a:t>
            </a:r>
            <a:r>
              <a:rPr lang="ko-KR" altLang="en-US" sz="1600" b="1" dirty="0"/>
              <a:t>메서드</a:t>
            </a:r>
            <a:r>
              <a:rPr lang="ko-KR" altLang="en-US" sz="1600" dirty="0"/>
              <a:t> 적용 </a:t>
            </a:r>
            <a:r>
              <a:rPr lang="en-US" altLang="ko-KR" sz="1600" dirty="0"/>
              <a:t>(</a:t>
            </a:r>
            <a:r>
              <a:rPr lang="ko-KR" altLang="en-US" sz="1600" dirty="0" err="1">
                <a:solidFill>
                  <a:srgbClr val="C00000"/>
                </a:solidFill>
              </a:rPr>
              <a:t>오버라이딩</a:t>
            </a:r>
            <a:r>
              <a:rPr lang="ko-KR" altLang="en-US" sz="1600" dirty="0"/>
              <a:t> 제한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</a:rPr>
              <a:t>abstract</a:t>
            </a:r>
            <a:r>
              <a:rPr lang="en-US" altLang="ko-KR" sz="1600" dirty="0"/>
              <a:t> </a:t>
            </a:r>
            <a:r>
              <a:rPr lang="ko-KR" altLang="en-US" sz="1600" dirty="0"/>
              <a:t>키워드 </a:t>
            </a:r>
            <a:r>
              <a:rPr lang="en-US" altLang="ko-KR" sz="1600" dirty="0"/>
              <a:t>: </a:t>
            </a:r>
            <a:r>
              <a:rPr lang="ko-KR" altLang="en-US" sz="1600" b="1" dirty="0"/>
              <a:t>클래스</a:t>
            </a:r>
            <a:r>
              <a:rPr lang="ko-KR" altLang="en-US" sz="1600" dirty="0"/>
              <a:t> 무조건 상속</a:t>
            </a:r>
            <a:r>
              <a:rPr lang="en-US" altLang="ko-KR" sz="1600" dirty="0"/>
              <a:t>, </a:t>
            </a:r>
            <a:r>
              <a:rPr lang="ko-KR" altLang="en-US" sz="1600" dirty="0"/>
              <a:t>또는 </a:t>
            </a:r>
            <a:r>
              <a:rPr lang="ko-KR" altLang="en-US" sz="1600" b="1" dirty="0"/>
              <a:t>메서드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C00000"/>
                </a:solidFill>
              </a:rPr>
              <a:t>반드시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오버라이딩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강제</a:t>
            </a:r>
            <a:r>
              <a:rPr lang="en-US" altLang="ko-KR" sz="1600" dirty="0"/>
              <a:t>)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lvl="1"/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31782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추상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/>
              <a:t>추상 클래스</a:t>
            </a:r>
            <a:r>
              <a:rPr lang="en-US" altLang="ko-KR" sz="1600" dirty="0"/>
              <a:t>: 1</a:t>
            </a:r>
            <a:r>
              <a:rPr lang="ko-KR" altLang="en-US" sz="1600" dirty="0"/>
              <a:t>개 이상의 추상함수로 인하여 인스턴스화 할 수 없는 클래스</a:t>
            </a:r>
            <a:r>
              <a:rPr lang="en-US" altLang="ko-KR" sz="1600" dirty="0"/>
              <a:t>. </a:t>
            </a:r>
            <a:r>
              <a:rPr lang="ko-KR" altLang="en-US" sz="1600" b="1" dirty="0"/>
              <a:t>미완성 클래스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구현은 갖되</a:t>
            </a:r>
            <a:r>
              <a:rPr lang="en-US" altLang="ko-KR" sz="1600" dirty="0"/>
              <a:t>, </a:t>
            </a:r>
            <a:r>
              <a:rPr lang="ko-KR" altLang="en-US" sz="1600" dirty="0"/>
              <a:t>인스턴스는 갖지 못함</a:t>
            </a:r>
            <a:r>
              <a:rPr lang="en-US" altLang="ko-KR" sz="1600" dirty="0"/>
              <a:t>. (</a:t>
            </a:r>
            <a:r>
              <a:rPr lang="ko-KR" altLang="en-US" sz="1600" dirty="0"/>
              <a:t>상속을 통해 완성한 후에 사용 가능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인터페이스와 클래스 사이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클래스의 기능을 가진다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b="1" dirty="0"/>
              <a:t>접근 지정자</a:t>
            </a:r>
            <a:r>
              <a:rPr lang="ko-KR" altLang="en-US" sz="1600" dirty="0"/>
              <a:t> 선언</a:t>
            </a:r>
            <a:r>
              <a:rPr lang="en-US" altLang="ko-KR" sz="1600" dirty="0"/>
              <a:t>, </a:t>
            </a:r>
            <a:r>
              <a:rPr lang="ko-KR" altLang="en-US" sz="1600" b="1" dirty="0"/>
              <a:t>필드와 상수 </a:t>
            </a:r>
            <a:r>
              <a:rPr lang="ko-KR" altLang="en-US" sz="1600" dirty="0"/>
              <a:t>가능</a:t>
            </a:r>
            <a:endParaRPr lang="en-US" altLang="ko-KR" sz="1600" dirty="0"/>
          </a:p>
          <a:p>
            <a:pPr lvl="1"/>
            <a:r>
              <a:rPr lang="ko-KR" altLang="en-US" sz="1600" b="1" dirty="0"/>
              <a:t>생성자</a:t>
            </a:r>
            <a:r>
              <a:rPr lang="ko-KR" altLang="en-US" sz="1600" dirty="0"/>
              <a:t> 선언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비추상클래스</a:t>
            </a:r>
            <a:r>
              <a:rPr lang="ko-KR" altLang="en-US" sz="1600" dirty="0"/>
              <a:t> 선언 가능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1600" dirty="0"/>
              <a:t>선언 형식</a:t>
            </a:r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클래스의 접근성 사용</a:t>
            </a:r>
          </a:p>
          <a:p>
            <a:r>
              <a:rPr lang="ko-KR" altLang="en-US" sz="1600" dirty="0"/>
              <a:t>다른 추상 클래스 상속 가능</a:t>
            </a:r>
          </a:p>
          <a:p>
            <a:pPr lvl="1"/>
            <a:r>
              <a:rPr lang="ko-KR" altLang="en-US" sz="1600" b="1" dirty="0"/>
              <a:t>자식 추상 클래스</a:t>
            </a:r>
            <a:r>
              <a:rPr lang="ko-KR" altLang="en-US" sz="1600" dirty="0"/>
              <a:t>에서 부모의 추상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구현 의무 없음</a:t>
            </a:r>
          </a:p>
          <a:p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3383939" y="3460173"/>
            <a:ext cx="4394002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abstract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클래스이름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클래스와 동일하게 구현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96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클래스의 추상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 err="1"/>
              <a:t>추상메소드</a:t>
            </a:r>
            <a:r>
              <a:rPr lang="en-US" altLang="ko-KR" sz="1600" dirty="0"/>
              <a:t> – </a:t>
            </a:r>
            <a:r>
              <a:rPr lang="ko-KR" altLang="en-US" sz="1600" dirty="0"/>
              <a:t>선언만 있고 정의가 없는 불완전한 함수</a:t>
            </a:r>
            <a:r>
              <a:rPr lang="en-US" altLang="ko-KR" sz="1600" dirty="0"/>
              <a:t>. </a:t>
            </a:r>
            <a:r>
              <a:rPr lang="ko-KR" altLang="en-US" sz="1600" dirty="0"/>
              <a:t>추상 클래스의 인터페이스 역할을 위한 장치</a:t>
            </a:r>
          </a:p>
          <a:p>
            <a:pPr lvl="1"/>
            <a:r>
              <a:rPr lang="ko-KR" altLang="en-US" sz="1600" b="1" dirty="0"/>
              <a:t>파생 클래스</a:t>
            </a:r>
            <a:r>
              <a:rPr lang="ko-KR" altLang="en-US" sz="1600" dirty="0"/>
              <a:t>에서 </a:t>
            </a:r>
            <a:r>
              <a:rPr lang="ko-KR" altLang="en-US" sz="1600" b="1" dirty="0"/>
              <a:t>구현</a:t>
            </a:r>
            <a:r>
              <a:rPr lang="ko-KR" altLang="en-US" sz="1600" dirty="0"/>
              <a:t> 필수</a:t>
            </a:r>
            <a:endParaRPr lang="ko-KR" altLang="en-US" sz="1200" dirty="0"/>
          </a:p>
          <a:p>
            <a:r>
              <a:rPr lang="ko-KR" altLang="en-US" sz="1600" dirty="0"/>
              <a:t>접근성</a:t>
            </a:r>
          </a:p>
          <a:p>
            <a:pPr lvl="1"/>
            <a:r>
              <a:rPr lang="en-US" altLang="ko-KR" sz="1600" dirty="0"/>
              <a:t>public, protected, internal, protected internal</a:t>
            </a:r>
          </a:p>
          <a:p>
            <a:r>
              <a:rPr lang="ko-KR" altLang="en-US" sz="1600" dirty="0"/>
              <a:t>추상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선언 예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AbstractClass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131521" y="2902585"/>
            <a:ext cx="5607778" cy="3046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abstract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AbstractBase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abstract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Method();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Drived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AbstractBase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override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Method()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something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80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07DBB-EE16-4DA8-B5B4-C223F8D0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 </a:t>
            </a:r>
            <a:r>
              <a:rPr lang="en-US" altLang="ko-KR" dirty="0"/>
              <a:t>(Abstract class)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03DC0-6C97-4ED8-A74C-F6AB6EC9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b="1" dirty="0"/>
              <a:t>추상 클래스란 </a:t>
            </a:r>
            <a:endParaRPr lang="en-US" altLang="ko-KR" sz="1800" b="1" dirty="0"/>
          </a:p>
          <a:p>
            <a:pPr lvl="1"/>
            <a:r>
              <a:rPr lang="ko-KR" altLang="en-US" sz="1600" dirty="0"/>
              <a:t>미완성된 클래스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b="1" dirty="0"/>
              <a:t>추상 메소드</a:t>
            </a:r>
            <a:r>
              <a:rPr lang="en-US" altLang="ko-KR" sz="1600" dirty="0"/>
              <a:t>(</a:t>
            </a:r>
            <a:r>
              <a:rPr lang="ko-KR" altLang="en-US" sz="1600" dirty="0"/>
              <a:t>미완성된 메소드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ko-KR" altLang="en-US" sz="1600" b="1" dirty="0"/>
              <a:t>포함</a:t>
            </a:r>
            <a:r>
              <a:rPr lang="ko-KR" altLang="en-US" sz="1600" dirty="0"/>
              <a:t>하고 있다는 것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추상 클래스의 목적은 자식 클래스에서 공유할 수 있도록 추상 클래스</a:t>
            </a:r>
            <a:r>
              <a:rPr lang="en-US" altLang="ko-KR" sz="1600" dirty="0"/>
              <a:t>(</a:t>
            </a:r>
            <a:r>
              <a:rPr lang="ko-KR" altLang="en-US" sz="1600" dirty="0"/>
              <a:t>부모</a:t>
            </a:r>
            <a:r>
              <a:rPr lang="en-US" altLang="ko-KR" sz="1600" dirty="0"/>
              <a:t>)</a:t>
            </a:r>
            <a:r>
              <a:rPr lang="ko-KR" altLang="en-US" sz="1600" dirty="0"/>
              <a:t>의 공통적인 정의를 제공하는 것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추상 클래스 안에서 선언되는 모든 멤버변수</a:t>
            </a:r>
            <a:r>
              <a:rPr lang="en-US" altLang="ko-KR" sz="1600" dirty="0"/>
              <a:t>, </a:t>
            </a:r>
            <a:r>
              <a:rPr lang="ko-KR" altLang="en-US" sz="1600" dirty="0"/>
              <a:t>메소드</a:t>
            </a:r>
            <a:r>
              <a:rPr lang="en-US" altLang="ko-KR" sz="1600" dirty="0"/>
              <a:t>, </a:t>
            </a:r>
            <a:r>
              <a:rPr lang="ko-KR" altLang="en-US" sz="1600" dirty="0"/>
              <a:t>프로퍼티</a:t>
            </a:r>
            <a:r>
              <a:rPr lang="en-US" altLang="ko-KR" sz="1600" dirty="0"/>
              <a:t>, </a:t>
            </a:r>
            <a:r>
              <a:rPr lang="ko-KR" altLang="en-US" sz="1600" dirty="0"/>
              <a:t>이벤트들은 접근 제한자를 적지 않으면 모두 </a:t>
            </a:r>
            <a:r>
              <a:rPr lang="en-US" altLang="ko-KR" sz="1600" dirty="0"/>
              <a:t>private​.</a:t>
            </a:r>
          </a:p>
          <a:p>
            <a:r>
              <a:rPr lang="ko-KR" altLang="en-US" sz="1800" b="1" dirty="0"/>
              <a:t>추상 클래스의 특징</a:t>
            </a:r>
          </a:p>
          <a:p>
            <a:pPr lvl="1"/>
            <a:r>
              <a:rPr lang="en-US" altLang="ko-KR" sz="1600" dirty="0"/>
              <a:t>new </a:t>
            </a:r>
            <a:r>
              <a:rPr lang="ko-KR" altLang="en-US" sz="1600" dirty="0"/>
              <a:t>연산자를 이용하여 </a:t>
            </a:r>
            <a:r>
              <a:rPr lang="ko-KR" altLang="en-US" sz="1600" b="1" dirty="0"/>
              <a:t>인스턴스를 생성할 수 없다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오직 자식 클래스에서 상속을 통해서만 구현 가능하다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추상 메소드와 추상 프로퍼티를 가질 수 있다</a:t>
            </a:r>
            <a:r>
              <a:rPr lang="en-US" altLang="ko-KR" sz="1600" dirty="0"/>
              <a:t>.</a:t>
            </a:r>
          </a:p>
          <a:p>
            <a:r>
              <a:rPr lang="en-US" altLang="ko-KR" sz="1800" dirty="0"/>
              <a:t>​</a:t>
            </a:r>
            <a:r>
              <a:rPr lang="ko-KR" altLang="en-US" sz="1800" dirty="0"/>
              <a:t>추상 메서드의 특징</a:t>
            </a:r>
          </a:p>
          <a:p>
            <a:pPr lvl="1"/>
            <a:r>
              <a:rPr lang="ko-KR" altLang="en-US" sz="1600" dirty="0"/>
              <a:t>추상 메서드의 선언은 오직 추상 클래스에서만 허용된다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추상 메서드는 실제 구현을 제공하지 않기 때문에 메서드 </a:t>
            </a:r>
            <a:r>
              <a:rPr lang="ko-KR" altLang="en-US" sz="1600" b="1" dirty="0"/>
              <a:t>본문이 없다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추상 메서드를 선언할 때 </a:t>
            </a:r>
            <a:r>
              <a:rPr lang="en-US" altLang="ko-KR" sz="1600" dirty="0"/>
              <a:t>static </a:t>
            </a:r>
            <a:r>
              <a:rPr lang="ko-KR" altLang="en-US" sz="1600" dirty="0"/>
              <a:t>또는 </a:t>
            </a:r>
            <a:r>
              <a:rPr lang="en-US" altLang="ko-KR" sz="1600" dirty="0"/>
              <a:t>virtual </a:t>
            </a:r>
            <a:r>
              <a:rPr lang="ko-KR" altLang="en-US" sz="1600" dirty="0"/>
              <a:t>키워드를 사용할 수 없다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추상 메서드는 암시적으로 </a:t>
            </a:r>
            <a:r>
              <a:rPr lang="ko-KR" altLang="en-US" sz="1600" b="1" dirty="0"/>
              <a:t>가상 메서드</a:t>
            </a:r>
            <a:r>
              <a:rPr lang="ko-KR" altLang="en-US" sz="1600" dirty="0"/>
              <a:t>다</a:t>
            </a:r>
            <a:r>
              <a:rPr lang="en-US" altLang="ko-KR" sz="1600" dirty="0"/>
              <a:t>. (</a:t>
            </a:r>
            <a:r>
              <a:rPr lang="ko-KR" altLang="en-US" sz="1600" dirty="0"/>
              <a:t>자동으로 </a:t>
            </a:r>
            <a:r>
              <a:rPr lang="en-US" altLang="ko-KR" sz="1600" dirty="0"/>
              <a:t>virtual) ***</a:t>
            </a:r>
          </a:p>
        </p:txBody>
      </p:sp>
    </p:spTree>
    <p:extLst>
      <p:ext uri="{BB962C8B-B14F-4D97-AF65-F5344CB8AC3E}">
        <p14:creationId xmlns:p14="http://schemas.microsoft.com/office/powerpoint/2010/main" val="47049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375953"/>
            <a:ext cx="93624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Player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클래스 선언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nickname;		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접근한정자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기본값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생략가능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level = 0;       	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접근한정자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접근허용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GetNickname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{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nickname;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SetNickname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name) { nickname = name; }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Program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Player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player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Player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클래스 인스턴스 생성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player.SetNickname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"Wally"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player.level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1;		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public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선언된 것만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사용가능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5748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7580C-DAA2-4976-9FE3-ABD636AE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클래스와 추상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95102-FABA-4D6C-B8E2-02D5AF32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인스턴스 생성하려면 반드시 </a:t>
            </a:r>
            <a:r>
              <a:rPr lang="ko-KR" altLang="en-US" sz="1800" dirty="0">
                <a:solidFill>
                  <a:srgbClr val="C00000"/>
                </a:solidFill>
              </a:rPr>
              <a:t>상속</a:t>
            </a:r>
            <a:r>
              <a:rPr lang="ko-KR" altLang="en-US" sz="1800" dirty="0"/>
              <a:t>해야 함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03B3B-15E1-40BF-9CA6-BDE9D15B1236}"/>
              </a:ext>
            </a:extLst>
          </p:cNvPr>
          <p:cNvSpPr txBox="1"/>
          <p:nvPr/>
        </p:nvSpPr>
        <p:spPr>
          <a:xfrm>
            <a:off x="1046285" y="4015920"/>
            <a:ext cx="9574824" cy="23083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abstract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Parent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abstract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Test();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구현 없음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반드시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override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Child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Parent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abstract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메서드와 관련된 오류 해결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override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Test() {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A93F6-7E16-4929-A69E-1FD572BA7241}"/>
              </a:ext>
            </a:extLst>
          </p:cNvPr>
          <p:cNvSpPr txBox="1"/>
          <p:nvPr/>
        </p:nvSpPr>
        <p:spPr>
          <a:xfrm>
            <a:off x="1046285" y="1740690"/>
            <a:ext cx="9574823" cy="2062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abstract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반드시 상속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Test() {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Child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Parent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Test() { }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//new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235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중첩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/>
              <a:t>클래스 안</a:t>
            </a:r>
            <a:r>
              <a:rPr lang="ko-KR" altLang="en-US" sz="1600" dirty="0"/>
              <a:t>에 선언되어 있는 클래스</a:t>
            </a:r>
          </a:p>
          <a:p>
            <a:pPr lvl="1"/>
            <a:r>
              <a:rPr lang="ko-KR" altLang="en-US" sz="1600" dirty="0"/>
              <a:t>소속되어 있는 클래스의 멤버에 자유롭게 접근 </a:t>
            </a:r>
            <a:r>
              <a:rPr lang="en-US" altLang="ko-KR" sz="1600" dirty="0"/>
              <a:t>( </a:t>
            </a:r>
            <a:r>
              <a:rPr lang="en-US" altLang="ko-KR" sz="1600" b="1" dirty="0"/>
              <a:t>private </a:t>
            </a:r>
            <a:r>
              <a:rPr lang="ko-KR" altLang="en-US" sz="1600" b="1" dirty="0"/>
              <a:t>멤버도 접근 가능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선언 형식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사용 이유</a:t>
            </a:r>
          </a:p>
          <a:p>
            <a:pPr lvl="1"/>
            <a:r>
              <a:rPr lang="ko-KR" altLang="en-US" sz="1600" dirty="0"/>
              <a:t>클래스 외부에 공개하고 싶지 않은 형식을 만들고자 할 때</a:t>
            </a:r>
          </a:p>
          <a:p>
            <a:pPr lvl="1"/>
            <a:r>
              <a:rPr lang="ko-KR" altLang="en-US" sz="1600" dirty="0"/>
              <a:t>현재 클래스의 일부처럼 표현 가능한 클래스를 만들고자 할 때</a:t>
            </a:r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NestedClass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97" y="2426382"/>
            <a:ext cx="345598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174" y="1947827"/>
            <a:ext cx="54864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2892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분할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여러 번에 </a:t>
            </a:r>
            <a:r>
              <a:rPr lang="ko-KR" altLang="en-US" sz="1600" b="1" dirty="0"/>
              <a:t>나눠서</a:t>
            </a:r>
            <a:r>
              <a:rPr lang="ko-KR" altLang="en-US" sz="1600" dirty="0"/>
              <a:t> 구현하는 클래스</a:t>
            </a:r>
          </a:p>
          <a:p>
            <a:pPr lvl="1"/>
            <a:r>
              <a:rPr lang="ko-KR" altLang="en-US" sz="1600" dirty="0"/>
              <a:t>클래스의 구현이 길어질 경우 여러 파일에 나눠서 구현</a:t>
            </a:r>
          </a:p>
          <a:p>
            <a:pPr lvl="1"/>
            <a:r>
              <a:rPr lang="ko-KR" altLang="en-US" sz="1600" b="1" dirty="0"/>
              <a:t>소스 코드 관리</a:t>
            </a:r>
            <a:r>
              <a:rPr lang="ko-KR" altLang="en-US" sz="1600" dirty="0"/>
              <a:t>의 편의를 제공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</a:rPr>
              <a:t>partial</a:t>
            </a:r>
            <a:r>
              <a:rPr lang="en-US" altLang="ko-KR" sz="1600" dirty="0"/>
              <a:t> </a:t>
            </a:r>
            <a:r>
              <a:rPr lang="ko-KR" altLang="en-US" sz="1600" dirty="0"/>
              <a:t>키워드 사용</a:t>
            </a:r>
            <a:endParaRPr lang="en-US" altLang="ko-KR" sz="1600" dirty="0"/>
          </a:p>
          <a:p>
            <a:pPr lvl="1"/>
            <a:endParaRPr lang="ko-KR" altLang="en-US" sz="1600" dirty="0"/>
          </a:p>
          <a:p>
            <a:r>
              <a:rPr lang="ko-KR" altLang="en-US" sz="1600" dirty="0"/>
              <a:t>사용 형식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4" name="그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684" y="3069905"/>
            <a:ext cx="6647396" cy="290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243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287177"/>
            <a:ext cx="51377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endParaRPr lang="en-US" altLang="ko-KR" sz="1600" dirty="0">
              <a:solidFill>
                <a:srgbClr val="2B91A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Method1()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{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"Method1"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Method2()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{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"Method2"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endParaRPr lang="en-US" altLang="ko-KR" sz="1600" dirty="0">
              <a:solidFill>
                <a:srgbClr val="2B91A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Method3()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{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"Method3"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Method4()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{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"Method4"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13764" y="1287177"/>
            <a:ext cx="513772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MainApp</a:t>
            </a:r>
            <a:endParaRPr lang="en-US" altLang="ko-KR" sz="1600" dirty="0">
              <a:solidFill>
                <a:srgbClr val="2B91A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obj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obj.Method1();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obj.Method2();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obj.Method3();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obj.Method4();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6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확장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기존 클래스의 기능을 확장</a:t>
            </a:r>
            <a:r>
              <a:rPr lang="ko-KR" altLang="en-US" sz="1600" dirty="0"/>
              <a:t>하는 기법</a:t>
            </a:r>
            <a:r>
              <a:rPr lang="en-US" altLang="ko-KR" sz="1600" dirty="0"/>
              <a:t>,  </a:t>
            </a:r>
            <a:r>
              <a:rPr lang="ko-KR" altLang="en-US" sz="1600" dirty="0"/>
              <a:t>코드 변경도 상속도 안되는 경우에</a:t>
            </a:r>
            <a:r>
              <a:rPr lang="en-US" altLang="ko-KR" sz="1600" dirty="0"/>
              <a:t> </a:t>
            </a:r>
            <a:r>
              <a:rPr lang="ko-KR" altLang="en-US" sz="1600" dirty="0"/>
              <a:t>활용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선언 방법</a:t>
            </a:r>
          </a:p>
          <a:p>
            <a:r>
              <a:rPr lang="ko-KR" altLang="en-US" sz="1600" dirty="0"/>
              <a:t>선언 및 사용 예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ExtensionMethod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897" y="1732634"/>
            <a:ext cx="7176000" cy="418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10" y="3621945"/>
            <a:ext cx="8032750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78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199" y="1205346"/>
            <a:ext cx="104360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MyExtension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IntegerExtension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static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클래스 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Square(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static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(this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*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Power(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exponent)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static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(this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result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 exponent;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    result = result *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result;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935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구조체 </a:t>
            </a:r>
            <a:r>
              <a:rPr lang="en-US" altLang="ko-KR" dirty="0"/>
              <a:t>(struct)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구조체</a:t>
            </a:r>
            <a:endParaRPr lang="en-US" altLang="ko-KR" sz="1800" dirty="0"/>
          </a:p>
          <a:p>
            <a:pPr lvl="1"/>
            <a:r>
              <a:rPr lang="en-US" altLang="ko-KR" sz="1600" b="1" dirty="0"/>
              <a:t>Value Type</a:t>
            </a:r>
            <a:r>
              <a:rPr lang="en-US" altLang="ko-KR" sz="1600" dirty="0"/>
              <a:t>,</a:t>
            </a:r>
            <a:r>
              <a:rPr lang="ko-KR" altLang="en-US" sz="1600" dirty="0"/>
              <a:t> 상속될 수 없으며</a:t>
            </a:r>
            <a:r>
              <a:rPr lang="en-US" altLang="ko-KR" sz="1600" dirty="0"/>
              <a:t>, </a:t>
            </a:r>
            <a:r>
              <a:rPr lang="ko-KR" altLang="en-US" sz="1600" dirty="0"/>
              <a:t>주로 상대적으로 간단한 </a:t>
            </a:r>
            <a:r>
              <a:rPr lang="ko-KR" altLang="en-US" sz="1600" dirty="0" err="1"/>
              <a:t>데이타</a:t>
            </a:r>
            <a:r>
              <a:rPr lang="ko-KR" altLang="en-US" sz="1600" dirty="0"/>
              <a:t> 값을 저장하는데 사용</a:t>
            </a:r>
            <a:endParaRPr lang="en-US" altLang="ko-KR" sz="1600" dirty="0"/>
          </a:p>
          <a:p>
            <a:pPr lvl="1"/>
            <a:r>
              <a:rPr lang="en-US" altLang="ko-KR" sz="1600" dirty="0"/>
              <a:t>C# .NET</a:t>
            </a:r>
            <a:r>
              <a:rPr lang="ko-KR" altLang="en-US" sz="1600" dirty="0"/>
              <a:t>의 기본 데이타형들은 </a:t>
            </a:r>
            <a:r>
              <a:rPr lang="en-US" altLang="ko-KR" sz="1600" dirty="0" err="1">
                <a:solidFill>
                  <a:srgbClr val="0000FF"/>
                </a:solidFill>
              </a:rPr>
              <a:t>struct</a:t>
            </a:r>
            <a:r>
              <a:rPr lang="en-US" altLang="ko-KR" sz="1600" dirty="0"/>
              <a:t> </a:t>
            </a:r>
            <a:r>
              <a:rPr lang="ko-KR" altLang="en-US" sz="1600" dirty="0"/>
              <a:t>로 정의되어 있다</a:t>
            </a:r>
            <a:r>
              <a:rPr lang="en-US" altLang="ko-KR" sz="16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1074234" y="2740286"/>
            <a:ext cx="6096000" cy="31393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MyPoint</a:t>
            </a:r>
            <a:endParaRPr lang="en-US" altLang="ko-KR" dirty="0">
              <a:solidFill>
                <a:srgbClr val="2B91A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Y;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fr-FR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fr-FR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MyPoint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fr-FR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x, </a:t>
            </a:r>
            <a:r>
              <a:rPr lang="fr-FR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y)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y;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260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구조체는 변수들의 한데 묶어 </a:t>
            </a:r>
            <a:r>
              <a:rPr lang="ko-KR" altLang="en-US" sz="1600" b="1" dirty="0" err="1">
                <a:solidFill>
                  <a:srgbClr val="0070C0"/>
                </a:solidFill>
              </a:rPr>
              <a:t>캡슐화</a:t>
            </a:r>
            <a:r>
              <a:rPr lang="ko-KR" altLang="en-US" sz="1600" dirty="0" err="1"/>
              <a:t>한</a:t>
            </a:r>
            <a:r>
              <a:rPr lang="ko-KR" altLang="en-US" sz="1600" dirty="0"/>
              <a:t> 것</a:t>
            </a:r>
            <a:endParaRPr lang="en-US" altLang="ko-KR" sz="1600" dirty="0"/>
          </a:p>
          <a:p>
            <a:r>
              <a:rPr lang="ko-KR" altLang="en-US" sz="1600" dirty="0"/>
              <a:t>구조체는 클래스가 아닌 </a:t>
            </a:r>
            <a:r>
              <a:rPr lang="en-US" altLang="ko-KR" sz="1600" dirty="0"/>
              <a:t>'</a:t>
            </a:r>
            <a:r>
              <a:rPr lang="ko-KR" altLang="en-US" sz="1600" dirty="0" err="1"/>
              <a:t>자료형</a:t>
            </a:r>
            <a:r>
              <a:rPr lang="en-US" altLang="ko-KR" sz="1600" dirty="0"/>
              <a:t>‘ 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참조가 아닌 </a:t>
            </a:r>
            <a:r>
              <a:rPr lang="ko-KR" altLang="en-US" sz="1600" b="1" dirty="0">
                <a:solidFill>
                  <a:srgbClr val="C00000"/>
                </a:solidFill>
              </a:rPr>
              <a:t>값 형식</a:t>
            </a:r>
            <a:r>
              <a:rPr lang="en-US" altLang="ko-KR" sz="1600" dirty="0"/>
              <a:t>. </a:t>
            </a:r>
            <a:r>
              <a:rPr lang="en-US" altLang="ko-KR" sz="1200" dirty="0"/>
              <a:t>(16</a:t>
            </a:r>
            <a:r>
              <a:rPr lang="ko-KR" altLang="en-US" sz="1200" dirty="0"/>
              <a:t>바이트</a:t>
            </a:r>
            <a:r>
              <a:rPr lang="en-US" altLang="ko-KR" sz="1200" dirty="0"/>
              <a:t> </a:t>
            </a:r>
            <a:r>
              <a:rPr lang="ko-KR" altLang="en-US" sz="1200" dirty="0"/>
              <a:t>이하</a:t>
            </a:r>
            <a:r>
              <a:rPr lang="en-US" altLang="ko-KR" sz="1200" dirty="0"/>
              <a:t> </a:t>
            </a:r>
            <a:r>
              <a:rPr lang="ko-KR" altLang="en-US" sz="1200" dirty="0"/>
              <a:t>권장</a:t>
            </a:r>
            <a:r>
              <a:rPr lang="en-US" altLang="ko-KR" sz="1200" dirty="0"/>
              <a:t>)</a:t>
            </a:r>
            <a:endParaRPr lang="en-US" altLang="ko-KR" sz="1600" dirty="0"/>
          </a:p>
          <a:p>
            <a:r>
              <a:rPr lang="ko-KR" altLang="en-US" sz="1600" dirty="0"/>
              <a:t>구조체도 자신만의 </a:t>
            </a:r>
            <a:r>
              <a:rPr lang="ko-KR" altLang="en-US" sz="1600" b="1" dirty="0"/>
              <a:t>함수</a:t>
            </a:r>
            <a:r>
              <a:rPr lang="ko-KR" altLang="en-US" sz="1600" dirty="0"/>
              <a:t>를 포함할 수 있고</a:t>
            </a:r>
            <a:r>
              <a:rPr lang="en-US" altLang="ko-KR" sz="1600" dirty="0"/>
              <a:t>, </a:t>
            </a:r>
            <a:r>
              <a:rPr lang="ko-KR" altLang="en-US" sz="1600" b="1" dirty="0" err="1"/>
              <a:t>프로퍼티</a:t>
            </a:r>
            <a:r>
              <a:rPr lang="en-US" altLang="ko-KR" sz="1600" dirty="0"/>
              <a:t>, </a:t>
            </a:r>
            <a:r>
              <a:rPr lang="ko-KR" altLang="en-US" sz="1600" b="1" dirty="0" err="1"/>
              <a:t>인덱서</a:t>
            </a:r>
            <a:r>
              <a:rPr lang="ko-KR" altLang="en-US" sz="1600" dirty="0"/>
              <a:t> 등도 가질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>
                <a:solidFill>
                  <a:srgbClr val="C00000"/>
                </a:solidFill>
              </a:rPr>
              <a:t>상속될 수 없으며</a:t>
            </a:r>
            <a:r>
              <a:rPr lang="en-US" altLang="ko-KR" sz="1600" dirty="0"/>
              <a:t>, </a:t>
            </a:r>
            <a:r>
              <a:rPr lang="ko-KR" altLang="en-US" sz="1600" dirty="0"/>
              <a:t>주로 상대적으로 간단한 </a:t>
            </a:r>
            <a:r>
              <a:rPr lang="ko-KR" altLang="en-US" sz="1600" dirty="0" err="1"/>
              <a:t>데이타</a:t>
            </a:r>
            <a:r>
              <a:rPr lang="ko-KR" altLang="en-US" sz="1600" dirty="0"/>
              <a:t> 값을 저장하는데 사용</a:t>
            </a:r>
            <a:endParaRPr lang="en-US" altLang="ko-KR" sz="1600" dirty="0"/>
          </a:p>
          <a:p>
            <a:r>
              <a:rPr lang="en-US" altLang="ko-KR" sz="1600" dirty="0"/>
              <a:t>C#</a:t>
            </a:r>
            <a:r>
              <a:rPr lang="ko-KR" altLang="en-US" sz="1600" dirty="0"/>
              <a:t>의 모든 </a:t>
            </a:r>
            <a:r>
              <a:rPr lang="ko-KR" altLang="en-US" sz="1600" dirty="0" err="1"/>
              <a:t>자료형</a:t>
            </a:r>
            <a:r>
              <a:rPr lang="ko-KR" altLang="en-US" sz="1600" dirty="0"/>
              <a:t>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 double, bool, char, </a:t>
            </a:r>
            <a:r>
              <a:rPr lang="ko-KR" altLang="en-US" sz="1600" dirty="0"/>
              <a:t>등은 모두 구조체에 속한다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42" y="3541647"/>
            <a:ext cx="4747671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576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/>
              <a:t>클래스 </a:t>
            </a:r>
            <a:r>
              <a:rPr lang="en-US" altLang="ko-KR" sz="1600" b="1" dirty="0"/>
              <a:t>vs. </a:t>
            </a:r>
            <a:r>
              <a:rPr lang="ko-KR" altLang="en-US" sz="1600" b="1" dirty="0"/>
              <a:t>구조체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선언 형식 및 사용 예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156" y="1321615"/>
            <a:ext cx="7258321" cy="267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157" y="4211250"/>
            <a:ext cx="2362200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11250"/>
            <a:ext cx="2828309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1299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6123" y="1235676"/>
            <a:ext cx="99294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Member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//Member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구조체 선언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Age;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Program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Member m;       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구조체 사용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(new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없이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사용가능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m.Name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홍길동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m.Age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100;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Print(m);       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구조체 매개변수를 사용하여 전달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Print(Member member)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이름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member.Name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나이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member.Age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9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클래스의 </a:t>
            </a:r>
            <a:r>
              <a:rPr lang="ko-KR" altLang="en-US" dirty="0" err="1"/>
              <a:t>맴버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>
                <a:latin typeface="+mj-lt"/>
              </a:rPr>
              <a:t>클래스</a:t>
            </a:r>
            <a:r>
              <a:rPr lang="ko-KR" altLang="en-US" sz="1800" dirty="0">
                <a:latin typeface="+mj-lt"/>
              </a:rPr>
              <a:t> </a:t>
            </a:r>
            <a:r>
              <a:rPr lang="en-US" altLang="ko-KR" sz="1800" dirty="0">
                <a:latin typeface="+mj-lt"/>
              </a:rPr>
              <a:t>(Class)</a:t>
            </a:r>
            <a:r>
              <a:rPr lang="ko-KR" altLang="en-US" sz="1800" dirty="0">
                <a:latin typeface="+mj-lt"/>
              </a:rPr>
              <a:t> </a:t>
            </a:r>
            <a:r>
              <a:rPr lang="en-US" altLang="ko-KR" sz="1800" dirty="0">
                <a:latin typeface="+mj-lt"/>
              </a:rPr>
              <a:t>: </a:t>
            </a:r>
            <a:r>
              <a:rPr lang="ko-KR" altLang="en-US" sz="1800" dirty="0">
                <a:latin typeface="+mj-lt"/>
              </a:rPr>
              <a:t>데이터와 기능을 가지는 의미 있는 구성 단위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객체를 만들기 위한 틀</a:t>
            </a:r>
            <a:r>
              <a:rPr lang="en-US" altLang="ko-KR" sz="1800" dirty="0">
                <a:latin typeface="+mj-lt"/>
              </a:rPr>
              <a:t>.</a:t>
            </a:r>
          </a:p>
          <a:p>
            <a:r>
              <a:rPr lang="ko-KR" altLang="en-US" sz="1800" b="1" dirty="0">
                <a:latin typeface="+mj-lt"/>
              </a:rPr>
              <a:t>인스턴스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b="1" dirty="0">
                <a:latin typeface="+mj-lt"/>
              </a:rPr>
              <a:t>객체</a:t>
            </a:r>
            <a:r>
              <a:rPr lang="ko-KR" altLang="en-US" sz="1800" dirty="0">
                <a:latin typeface="+mj-lt"/>
              </a:rPr>
              <a:t> </a:t>
            </a:r>
            <a:r>
              <a:rPr lang="en-US" altLang="ko-KR" sz="1800" dirty="0">
                <a:latin typeface="+mj-lt"/>
              </a:rPr>
              <a:t>(Instance Object)</a:t>
            </a:r>
            <a:r>
              <a:rPr lang="ko-KR" altLang="en-US" sz="1800" dirty="0">
                <a:latin typeface="+mj-lt"/>
              </a:rPr>
              <a:t> </a:t>
            </a:r>
            <a:r>
              <a:rPr lang="en-US" altLang="ko-KR" sz="1800" dirty="0">
                <a:latin typeface="+mj-lt"/>
              </a:rPr>
              <a:t>: </a:t>
            </a:r>
            <a:r>
              <a:rPr lang="ko-KR" altLang="en-US" sz="1800" dirty="0">
                <a:latin typeface="+mj-lt"/>
              </a:rPr>
              <a:t>사용하기 위해 클래스에 의 생성된 실체 </a:t>
            </a:r>
            <a:r>
              <a:rPr lang="ko-KR" altLang="en-US" sz="1800" dirty="0" err="1">
                <a:latin typeface="+mj-lt"/>
              </a:rPr>
              <a:t>데이타</a:t>
            </a:r>
            <a:r>
              <a:rPr lang="en-US" altLang="ko-KR" sz="1800" dirty="0">
                <a:latin typeface="+mj-lt"/>
              </a:rPr>
              <a:t>.</a:t>
            </a:r>
          </a:p>
          <a:p>
            <a:endParaRPr lang="en-US" altLang="ko-KR" sz="1600" dirty="0">
              <a:latin typeface="+mj-lt"/>
            </a:endParaRPr>
          </a:p>
          <a:p>
            <a:r>
              <a:rPr lang="ko-KR" altLang="en-US" sz="1800" b="1" dirty="0">
                <a:latin typeface="+mj-lt"/>
              </a:rPr>
              <a:t>클래스의 </a:t>
            </a:r>
            <a:r>
              <a:rPr lang="ko-KR" altLang="en-US" sz="1800" b="1" dirty="0" err="1">
                <a:latin typeface="+mj-lt"/>
              </a:rPr>
              <a:t>맴버</a:t>
            </a:r>
            <a:endParaRPr lang="en-US" altLang="ko-KR" sz="1800" b="1" dirty="0">
              <a:latin typeface="+mj-lt"/>
            </a:endParaRPr>
          </a:p>
          <a:p>
            <a:pPr lvl="1"/>
            <a:r>
              <a:rPr lang="ko-KR" altLang="en-US" dirty="0">
                <a:latin typeface="+mj-lt"/>
              </a:rPr>
              <a:t>필드 </a:t>
            </a:r>
            <a:r>
              <a:rPr lang="en-US" altLang="ko-KR" dirty="0">
                <a:latin typeface="+mj-lt"/>
              </a:rPr>
              <a:t>(Field)</a:t>
            </a:r>
          </a:p>
          <a:p>
            <a:pPr lvl="2"/>
            <a:r>
              <a:rPr lang="ko-KR" altLang="en-US" sz="1400" dirty="0">
                <a:latin typeface="+mj-lt"/>
              </a:rPr>
              <a:t>클래스의 내부 데이터 정의하는 </a:t>
            </a:r>
            <a:r>
              <a:rPr lang="ko-KR" altLang="en-US" sz="1400" dirty="0" err="1">
                <a:latin typeface="+mj-lt"/>
              </a:rPr>
              <a:t>맴버</a:t>
            </a:r>
            <a:r>
              <a:rPr lang="ko-KR" altLang="en-US" sz="1400" dirty="0">
                <a:latin typeface="+mj-lt"/>
              </a:rPr>
              <a:t> 변수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lvl="1"/>
            <a:r>
              <a:rPr lang="ko-KR" altLang="en-US" dirty="0">
                <a:latin typeface="+mj-lt"/>
              </a:rPr>
              <a:t>메소드 </a:t>
            </a:r>
            <a:r>
              <a:rPr lang="en-US" altLang="ko-KR" dirty="0">
                <a:latin typeface="+mj-lt"/>
              </a:rPr>
              <a:t>(Method)</a:t>
            </a:r>
          </a:p>
          <a:p>
            <a:pPr lvl="2"/>
            <a:r>
              <a:rPr lang="ko-KR" altLang="en-US" sz="1400" dirty="0">
                <a:latin typeface="+mj-lt"/>
              </a:rPr>
              <a:t>클래스에서 실제 행동을 일으키는 코드 블록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클래스 </a:t>
            </a:r>
            <a:r>
              <a:rPr lang="ko-KR" altLang="en-US" sz="1400" dirty="0" err="1">
                <a:latin typeface="+mj-lt"/>
              </a:rPr>
              <a:t>맴버</a:t>
            </a:r>
            <a:r>
              <a:rPr lang="ko-KR" altLang="en-US" sz="1400" dirty="0">
                <a:latin typeface="+mj-lt"/>
              </a:rPr>
              <a:t> 함수</a:t>
            </a:r>
            <a:r>
              <a:rPr lang="en-US" altLang="ko-KR" sz="1400" dirty="0">
                <a:latin typeface="+mj-lt"/>
              </a:rPr>
              <a:t>.</a:t>
            </a:r>
          </a:p>
          <a:p>
            <a:pPr lvl="1"/>
            <a:r>
              <a:rPr lang="ko-KR" altLang="en-US" dirty="0">
                <a:latin typeface="+mj-lt"/>
              </a:rPr>
              <a:t>속성</a:t>
            </a:r>
            <a:r>
              <a:rPr lang="en-US" altLang="ko-KR" dirty="0">
                <a:latin typeface="+mj-lt"/>
              </a:rPr>
              <a:t> (Property) :</a:t>
            </a:r>
          </a:p>
          <a:p>
            <a:pPr lvl="2"/>
            <a:r>
              <a:rPr lang="ko-KR" altLang="en-US" sz="1400" dirty="0">
                <a:latin typeface="+mj-lt"/>
              </a:rPr>
              <a:t>클래스의 내부 </a:t>
            </a:r>
            <a:r>
              <a:rPr lang="ko-KR" altLang="en-US" sz="1400" dirty="0" err="1">
                <a:latin typeface="+mj-lt"/>
              </a:rPr>
              <a:t>데이타를</a:t>
            </a:r>
            <a:r>
              <a:rPr lang="ko-KR" altLang="en-US" sz="1400" dirty="0">
                <a:latin typeface="+mj-lt"/>
              </a:rPr>
              <a:t> 외부에서 사용할 수 있게 하거나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외부에서 클래스 내부의 </a:t>
            </a:r>
            <a:r>
              <a:rPr lang="ko-KR" altLang="en-US" sz="1400" dirty="0" err="1">
                <a:latin typeface="+mj-lt"/>
              </a:rPr>
              <a:t>데이타를</a:t>
            </a:r>
            <a:r>
              <a:rPr lang="ko-KR" altLang="en-US" sz="1400" dirty="0">
                <a:latin typeface="+mj-lt"/>
              </a:rPr>
              <a:t> 간단하게 설정</a:t>
            </a:r>
            <a:endParaRPr lang="en-US" altLang="ko-KR" sz="1400" dirty="0">
              <a:latin typeface="+mj-lt"/>
            </a:endParaRPr>
          </a:p>
          <a:p>
            <a:pPr lvl="1"/>
            <a:r>
              <a:rPr lang="ko-KR" altLang="en-US" dirty="0">
                <a:latin typeface="+mj-lt"/>
              </a:rPr>
              <a:t>이벤트 </a:t>
            </a:r>
            <a:r>
              <a:rPr lang="en-US" altLang="ko-KR" dirty="0">
                <a:latin typeface="+mj-lt"/>
              </a:rPr>
              <a:t>(Event)</a:t>
            </a:r>
          </a:p>
          <a:p>
            <a:pPr lvl="2"/>
            <a:r>
              <a:rPr lang="ko-KR" altLang="en-US" sz="1400" dirty="0">
                <a:latin typeface="+mj-lt"/>
              </a:rPr>
              <a:t>객체 내부의 특정 상태를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혹은 어떤 일이 발생했다는 이벤트를 외부로 전달</a:t>
            </a:r>
            <a:endParaRPr lang="en-US" altLang="ko-KR" sz="1400" dirty="0">
              <a:latin typeface="+mj-lt"/>
            </a:endParaRPr>
          </a:p>
          <a:p>
            <a:r>
              <a:rPr lang="ko-KR" altLang="en-US" sz="1800" dirty="0">
                <a:latin typeface="+mj-lt"/>
              </a:rPr>
              <a:t>생성자 메소드 </a:t>
            </a:r>
            <a:r>
              <a:rPr lang="en-US" altLang="ko-KR" sz="1800" dirty="0">
                <a:latin typeface="+mj-lt"/>
              </a:rPr>
              <a:t>: </a:t>
            </a:r>
            <a:r>
              <a:rPr lang="ko-KR" altLang="en-US" sz="1600" dirty="0">
                <a:latin typeface="+mj-lt"/>
              </a:rPr>
              <a:t>객체를 생성하는 특별한 메서드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 err="1">
                <a:latin typeface="+mj-lt"/>
              </a:rPr>
              <a:t>맴버</a:t>
            </a:r>
            <a:r>
              <a:rPr lang="ko-KR" altLang="en-US" sz="1600" dirty="0">
                <a:latin typeface="+mj-lt"/>
              </a:rPr>
              <a:t> 변수의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초기화용으로 사용</a:t>
            </a:r>
            <a:r>
              <a:rPr lang="en-US" altLang="ko-KR" sz="1600" dirty="0">
                <a:latin typeface="+mj-lt"/>
              </a:rPr>
              <a:t>.</a:t>
            </a:r>
          </a:p>
          <a:p>
            <a:endParaRPr lang="ko-KR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94790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35114" y="1205346"/>
            <a:ext cx="517923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Point3D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Z;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Point3D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X,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Y,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Z)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X;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.Z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Z;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초기화 필요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ToString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.Format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{X}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{Y}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{Z}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11965" y="1205346"/>
            <a:ext cx="514183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Point3D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p3d1;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p3d1.X = 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p3d1.Y = 2;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p3d1.Z = 4;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Point3D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p3d2 =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Point3D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(10,20,30);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Point3D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p3d3 = p3d2;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p3d3.Z = 40;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(p3d3.toString());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073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여러 필드를 담을 수 있는 구조체 </a:t>
            </a:r>
            <a:r>
              <a:rPr lang="en-US" altLang="ko-KR" sz="1600" dirty="0"/>
              <a:t>(C# 7.0)</a:t>
            </a:r>
            <a:endParaRPr lang="ko-KR" altLang="en-US" sz="1600" dirty="0"/>
          </a:p>
          <a:p>
            <a:pPr lvl="1"/>
            <a:r>
              <a:rPr lang="ko-KR" altLang="en-US" sz="1600" dirty="0"/>
              <a:t>형식의 이름을 갖지 않음</a:t>
            </a:r>
          </a:p>
          <a:p>
            <a:pPr lvl="1"/>
            <a:r>
              <a:rPr lang="ko-KR" altLang="en-US" sz="1600" dirty="0"/>
              <a:t>임시적으로 사용할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복합 데이터</a:t>
            </a:r>
            <a:r>
              <a:rPr lang="ko-KR" altLang="en-US" sz="1600" dirty="0"/>
              <a:t> 형식 선언에 적합</a:t>
            </a:r>
          </a:p>
          <a:p>
            <a:r>
              <a:rPr lang="ko-KR" altLang="en-US" sz="1600" dirty="0" err="1"/>
              <a:t>튜플</a:t>
            </a:r>
            <a:r>
              <a:rPr lang="ko-KR" altLang="en-US" sz="1600" dirty="0"/>
              <a:t> 선언</a:t>
            </a:r>
          </a:p>
          <a:p>
            <a:pPr lvl="1"/>
            <a:r>
              <a:rPr lang="ko-KR" altLang="en-US" sz="1600" dirty="0"/>
              <a:t>명명되지 않은 선언</a:t>
            </a:r>
            <a:endParaRPr lang="en-US" altLang="ko-KR" sz="1600" dirty="0"/>
          </a:p>
          <a:p>
            <a:pPr lvl="2"/>
            <a:r>
              <a:rPr lang="en-US" altLang="ko-KR" sz="1400" dirty="0"/>
              <a:t>Item1, Item2….</a:t>
            </a:r>
            <a:r>
              <a:rPr lang="en-US" altLang="ko-KR" sz="1400" dirty="0" err="1"/>
              <a:t>ItemN</a:t>
            </a:r>
            <a:endParaRPr lang="en-US" altLang="ko-KR" sz="14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ko-KR" altLang="en-US" sz="1600" dirty="0"/>
              <a:t>명명된 선언</a:t>
            </a:r>
            <a:endParaRPr lang="en-US" altLang="ko-KR" sz="1600" dirty="0"/>
          </a:p>
          <a:p>
            <a:pPr lvl="2"/>
            <a:r>
              <a:rPr lang="ko-KR" altLang="en-US" sz="1400" dirty="0"/>
              <a:t>필드 명</a:t>
            </a:r>
            <a:r>
              <a:rPr lang="en-US" altLang="ko-KR" sz="1400" dirty="0"/>
              <a:t>: </a:t>
            </a:r>
            <a:r>
              <a:rPr lang="ko-KR" altLang="en-US" sz="1400" dirty="0"/>
              <a:t>값</a:t>
            </a:r>
            <a:endParaRPr lang="en-US" altLang="ko-KR" sz="1400" dirty="0"/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158" y="1455803"/>
            <a:ext cx="4437908" cy="164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039254" y="3536495"/>
            <a:ext cx="6883073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tuple = (123, 789);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{tuple.Item1}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{tuple.Item2}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39254" y="5310555"/>
            <a:ext cx="6883073" cy="6463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b = (Name: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홍길동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Age: 17);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b.Name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b.Age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309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 err="1"/>
              <a:t>튜플</a:t>
            </a:r>
            <a:r>
              <a:rPr lang="ko-KR" altLang="en-US" sz="1600" dirty="0"/>
              <a:t> 분해</a:t>
            </a:r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명명되지 않은 </a:t>
            </a:r>
            <a:r>
              <a:rPr lang="ko-KR" altLang="en-US" sz="1600" dirty="0" err="1"/>
              <a:t>튜플과</a:t>
            </a:r>
            <a:r>
              <a:rPr lang="ko-KR" altLang="en-US" sz="1600" dirty="0"/>
              <a:t> 명명된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사이의 할당</a:t>
            </a:r>
          </a:p>
          <a:p>
            <a:pPr lvl="1"/>
            <a:r>
              <a:rPr lang="ko-KR" altLang="en-US" sz="1600" dirty="0"/>
              <a:t>필드의 수와 형식이 동일한 경우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400" dirty="0" err="1"/>
              <a:t>누겟</a:t>
            </a:r>
            <a:r>
              <a:rPr lang="ko-KR" altLang="en-US" sz="1400" dirty="0"/>
              <a:t> 설치 </a:t>
            </a:r>
            <a:r>
              <a:rPr lang="en-US" altLang="ko-KR" sz="1400" dirty="0" err="1"/>
              <a:t>System.ValueTuple</a:t>
            </a:r>
            <a:r>
              <a:rPr lang="en-US" altLang="ko-KR" sz="1400" dirty="0"/>
              <a:t> </a:t>
            </a:r>
            <a:r>
              <a:rPr lang="ko-KR" altLang="en-US" sz="1400" dirty="0"/>
              <a:t>추가 패키지 필수 </a:t>
            </a:r>
            <a:r>
              <a:rPr lang="en-US" altLang="ko-KR" sz="1400"/>
              <a:t>(2019)</a:t>
            </a:r>
            <a:endParaRPr lang="ko-KR" altLang="en-US" sz="1400" dirty="0"/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- Tuple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D9A0C-3B92-4299-AA1B-B604AF8B7E5A}"/>
              </a:ext>
            </a:extLst>
          </p:cNvPr>
          <p:cNvSpPr txBox="1"/>
          <p:nvPr/>
        </p:nvSpPr>
        <p:spPr>
          <a:xfrm>
            <a:off x="4583096" y="1291674"/>
            <a:ext cx="6246176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tuple = (Name: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홍길동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Age: 17);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var (name,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_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= tuple;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(name);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04505-0CBC-4E8D-B0F5-13B181A15A3A}"/>
              </a:ext>
            </a:extLst>
          </p:cNvPr>
          <p:cNvSpPr txBox="1"/>
          <p:nvPr/>
        </p:nvSpPr>
        <p:spPr>
          <a:xfrm>
            <a:off x="4583096" y="3006779"/>
            <a:ext cx="6246175" cy="2062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named = (Name: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홍길동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Age: 17);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string, int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unnamed = 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고길동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,48);       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string, int</a:t>
            </a:r>
          </a:p>
          <a:p>
            <a:endParaRPr lang="ko-KR" altLang="en-US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named = unnamed;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named.Name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 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named.Age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//unnamed = named;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unnamed.Name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 " " +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unnamed.Age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7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085"/>
          </a:xfr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맴버</a:t>
            </a:r>
            <a:r>
              <a:rPr lang="ko-KR" altLang="en-US" dirty="0"/>
              <a:t> 선언과 접근한정자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1266859"/>
            <a:ext cx="10515600" cy="50783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C#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클래스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var1;       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필드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전역변수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초기값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0 )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Var1 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속성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프로퍼티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endParaRPr lang="ko-KR" altLang="en-US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.var1;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.var1 = value; }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 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생성자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메서드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endParaRPr lang="ko-KR" altLang="en-US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Method1()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메서드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localVar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(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로컬변수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endParaRPr lang="ko-KR" altLang="en-US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67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ko-KR" altLang="en-US" dirty="0"/>
              <a:t>접근 한정자로 공개 수준 결정하기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 err="1"/>
              <a:t>은닉성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캡슐화</a:t>
            </a:r>
            <a:r>
              <a:rPr lang="en-US" altLang="ko-KR" sz="1600" b="1" dirty="0"/>
              <a:t>) </a:t>
            </a:r>
            <a:r>
              <a:rPr lang="ko-KR" altLang="en-US" sz="1600" dirty="0"/>
              <a:t>의 구현</a:t>
            </a:r>
          </a:p>
          <a:p>
            <a:pPr lvl="1"/>
            <a:r>
              <a:rPr lang="ko-KR" altLang="en-US" sz="1600" dirty="0"/>
              <a:t>정보은닉을 기반으로</a:t>
            </a:r>
            <a:r>
              <a:rPr lang="en-US" altLang="ko-KR" sz="1600" dirty="0"/>
              <a:t>, </a:t>
            </a:r>
            <a:r>
              <a:rPr lang="ko-KR" altLang="en-US" sz="1600" dirty="0"/>
              <a:t>보여주고 싶은 것만 보여준다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/>
              <a:t>접근 한정자</a:t>
            </a:r>
            <a:r>
              <a:rPr lang="en-US" altLang="ko-KR" sz="1600" b="1" dirty="0"/>
              <a:t>( </a:t>
            </a:r>
            <a:r>
              <a:rPr lang="ko-KR" altLang="en-US" sz="1600" b="1" dirty="0"/>
              <a:t>접근 </a:t>
            </a:r>
            <a:r>
              <a:rPr lang="ko-KR" altLang="en-US" sz="1600" b="1" dirty="0" err="1"/>
              <a:t>제한자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) </a:t>
            </a:r>
            <a:r>
              <a:rPr lang="ko-KR" altLang="en-US" sz="1600" dirty="0"/>
              <a:t>의 종류</a:t>
            </a:r>
            <a:endParaRPr lang="en-US" altLang="ko-KR" sz="12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지정하지 않으면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endParaRPr lang="ko-KR" altLang="en-US" sz="1400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/>
              <a:t>데모 예제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AccessModifier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75" y="2476981"/>
            <a:ext cx="7600025" cy="299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3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1FF4-2E19-4858-A252-DDD18F6F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C819F-499B-4112-8873-500E6723A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C7424-A239-4FCE-A9C6-8FB2EFB9D492}"/>
              </a:ext>
            </a:extLst>
          </p:cNvPr>
          <p:cNvSpPr txBox="1"/>
          <p:nvPr/>
        </p:nvSpPr>
        <p:spPr>
          <a:xfrm>
            <a:off x="838200" y="1375954"/>
            <a:ext cx="48464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public class: 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외부 접근 가능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Tricycle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protected method: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protected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Pedal() { 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private field: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wheels = 3;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protected internal property: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protected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internal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Wheels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{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wheels; 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82791-BC46-48A8-B04B-44C209A54E76}"/>
              </a:ext>
            </a:extLst>
          </p:cNvPr>
          <p:cNvSpPr txBox="1"/>
          <p:nvPr/>
        </p:nvSpPr>
        <p:spPr>
          <a:xfrm>
            <a:off x="6507332" y="1375954"/>
            <a:ext cx="480799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internal class: 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200" b="0" i="0" dirty="0">
                <a:solidFill>
                  <a:srgbClr val="008000"/>
                </a:solidFill>
                <a:effectLst/>
                <a:latin typeface="Open Sans"/>
              </a:rPr>
              <a:t> 동일 어셈블리 내에서 접근</a:t>
            </a:r>
            <a:endParaRPr lang="en-US" altLang="ko-KR" sz="1600" dirty="0">
              <a:solidFill>
                <a:srgbClr val="008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internal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MyClass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// private field: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id = 0;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// public property :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Name {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get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set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}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// public method: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Run(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id) { }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// protected method: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protected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Execute() {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963394"/>
      </p:ext>
    </p:extLst>
  </p:cSld>
  <p:clrMapOvr>
    <a:masterClrMapping/>
  </p:clrMapOvr>
</p:sld>
</file>

<file path=ppt/theme/theme1.xml><?xml version="1.0" encoding="utf-8"?>
<a:theme xmlns:a="http://schemas.openxmlformats.org/drawingml/2006/main" name="kd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dw" id="{C1412114-258B-484B-8A00-35B5F4A0C2DA}" vid="{909C6BD9-BAA5-464C-8317-02186A3BF4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kdw</Template>
  <TotalTime>1419</TotalTime>
  <Words>6029</Words>
  <Application>Microsoft Office PowerPoint</Application>
  <PresentationFormat>와이드스크린</PresentationFormat>
  <Paragraphs>1427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3" baseType="lpstr">
      <vt:lpstr>HY헤드라인M</vt:lpstr>
      <vt:lpstr>IM혜민 Bold</vt:lpstr>
      <vt:lpstr>돋움체</vt:lpstr>
      <vt:lpstr>맑은 고딕</vt:lpstr>
      <vt:lpstr>함초롬돋움</vt:lpstr>
      <vt:lpstr>함초롬바탕</vt:lpstr>
      <vt:lpstr>Arial</vt:lpstr>
      <vt:lpstr>Consolas</vt:lpstr>
      <vt:lpstr>Open Sans</vt:lpstr>
      <vt:lpstr>Wingdings</vt:lpstr>
      <vt:lpstr>kdw</vt:lpstr>
      <vt:lpstr>C# 프로그래밍</vt:lpstr>
      <vt:lpstr>학습범위</vt:lpstr>
      <vt:lpstr>객체 지향 프로그래밍과 클래스</vt:lpstr>
      <vt:lpstr>클래스의 선언과 객체의 생성</vt:lpstr>
      <vt:lpstr>예제</vt:lpstr>
      <vt:lpstr>클래스의 맴버  </vt:lpstr>
      <vt:lpstr>클래스 맴버 선언과 접근한정자</vt:lpstr>
      <vt:lpstr>접근 한정자로 공개 수준 결정하기</vt:lpstr>
      <vt:lpstr>예제</vt:lpstr>
      <vt:lpstr>객체의 삶과 죽음</vt:lpstr>
      <vt:lpstr>생성자</vt:lpstr>
      <vt:lpstr>생성자 오버로드</vt:lpstr>
      <vt:lpstr>종료자 (소멸자)</vt:lpstr>
      <vt:lpstr>this</vt:lpstr>
      <vt:lpstr>예제</vt:lpstr>
      <vt:lpstr>클래스 인스턴스의 전달</vt:lpstr>
      <vt:lpstr>클래스 객체 복사하기 : 얕은 복사와 깊은 복사</vt:lpstr>
      <vt:lpstr>정적 필드와 메소드</vt:lpstr>
      <vt:lpstr>정적 메소드</vt:lpstr>
      <vt:lpstr>예제</vt:lpstr>
      <vt:lpstr>정적 생성자</vt:lpstr>
      <vt:lpstr>예제</vt:lpstr>
      <vt:lpstr>static 클래스</vt:lpstr>
      <vt:lpstr>예제</vt:lpstr>
      <vt:lpstr>예시</vt:lpstr>
      <vt:lpstr>예시</vt:lpstr>
      <vt:lpstr>C# 클래스의 상속 </vt:lpstr>
      <vt:lpstr>C# 클래스의 상속</vt:lpstr>
      <vt:lpstr>상속으로 코드 재활용하기(1)</vt:lpstr>
      <vt:lpstr>상속으로 코드 재활용하기(2)</vt:lpstr>
      <vt:lpstr>예제</vt:lpstr>
      <vt:lpstr>예제</vt:lpstr>
      <vt:lpstr>기반 클래스와 파생 클래스 사이의 형식 변환</vt:lpstr>
      <vt:lpstr>예제</vt:lpstr>
      <vt:lpstr>형변환을 위한 키워드 is 와 as</vt:lpstr>
      <vt:lpstr>예제</vt:lpstr>
      <vt:lpstr>학습범위</vt:lpstr>
      <vt:lpstr>C# 클래스의 응용 </vt:lpstr>
      <vt:lpstr>오버라이딩과 다형성</vt:lpstr>
      <vt:lpstr>오버라이딩의 효과</vt:lpstr>
      <vt:lpstr>오버라이딩 사용하기</vt:lpstr>
      <vt:lpstr>메소드 숨기기</vt:lpstr>
      <vt:lpstr>오버라이딩 봉인하기</vt:lpstr>
      <vt:lpstr>예제</vt:lpstr>
      <vt:lpstr>쉐도잉과 하이딩</vt:lpstr>
      <vt:lpstr>오버라이딩(Overriding)</vt:lpstr>
      <vt:lpstr>추상 클래스</vt:lpstr>
      <vt:lpstr>추상 클래스의 추상 메소드</vt:lpstr>
      <vt:lpstr>추상 클래스 (Abstract class)</vt:lpstr>
      <vt:lpstr>추상 클래스와 추상 메소드</vt:lpstr>
      <vt:lpstr>중첩 클래스</vt:lpstr>
      <vt:lpstr>분할 클래스</vt:lpstr>
      <vt:lpstr>예제</vt:lpstr>
      <vt:lpstr>확장 메소드</vt:lpstr>
      <vt:lpstr>예제</vt:lpstr>
      <vt:lpstr>구조체 (struct)</vt:lpstr>
      <vt:lpstr>구조체</vt:lpstr>
      <vt:lpstr>구조체</vt:lpstr>
      <vt:lpstr>예제</vt:lpstr>
      <vt:lpstr>예제</vt:lpstr>
      <vt:lpstr>튜플</vt:lpstr>
      <vt:lpstr>튜플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프로그래밍</dc:title>
  <dc:creator>kdw</dc:creator>
  <cp:lastModifiedBy>kdw</cp:lastModifiedBy>
  <cp:revision>390</cp:revision>
  <dcterms:created xsi:type="dcterms:W3CDTF">2020-12-29T09:04:30Z</dcterms:created>
  <dcterms:modified xsi:type="dcterms:W3CDTF">2024-05-01T04:25:43Z</dcterms:modified>
</cp:coreProperties>
</file>