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3333FF"/>
    <a:srgbClr val="0099CC"/>
    <a:srgbClr val="0099FF"/>
    <a:srgbClr val="0080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5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5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3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9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0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이벤트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객체에 일어난 사건 알리기</a:t>
            </a:r>
          </a:p>
          <a:p>
            <a:pPr lvl="1"/>
            <a:r>
              <a:rPr lang="ko-KR" altLang="en-US" sz="1400" dirty="0"/>
              <a:t>어떤 일이 생겼을 때 이를 알려주는 객체를 만들 때 사용  </a:t>
            </a:r>
            <a:r>
              <a:rPr lang="en-US" altLang="ko-KR" sz="1400" dirty="0"/>
              <a:t>( </a:t>
            </a:r>
            <a:r>
              <a:rPr lang="ko-KR" altLang="en-US" sz="1400" dirty="0"/>
              <a:t>메서드를 등록하면 이벤트 발생시에 호출해 주겠다는 의미 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600" dirty="0"/>
              <a:t>이벤트 선언과 사용 절차</a:t>
            </a:r>
          </a:p>
          <a:p>
            <a:pPr lvl="1"/>
            <a:r>
              <a:rPr lang="ko-KR" altLang="en-US" sz="1600" b="1" dirty="0"/>
              <a:t>대리자 선언 후</a:t>
            </a:r>
            <a:r>
              <a:rPr lang="ko-KR" altLang="en-US" sz="1600" dirty="0"/>
              <a:t>  선언한 </a:t>
            </a:r>
            <a:r>
              <a:rPr lang="ko-KR" altLang="en-US" sz="1600" b="1" dirty="0"/>
              <a:t>대리자 인스턴스를 </a:t>
            </a:r>
            <a:r>
              <a:rPr lang="en-US" altLang="ko-KR" sz="1600" dirty="0">
                <a:solidFill>
                  <a:srgbClr val="3333FF"/>
                </a:solidFill>
              </a:rPr>
              <a:t>event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한정자로 수식</a:t>
            </a:r>
            <a:endParaRPr lang="en-US" altLang="ko-KR" sz="1600" b="1" dirty="0"/>
          </a:p>
          <a:p>
            <a:pPr lvl="1"/>
            <a:r>
              <a:rPr lang="ko-KR" altLang="en-US" sz="1600" dirty="0"/>
              <a:t>이벤트가 되면 호출이 해당 클래스로 한정된다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 사례</a:t>
            </a:r>
          </a:p>
          <a:p>
            <a:pPr lvl="1"/>
            <a:r>
              <a:rPr lang="ko-KR" altLang="en-US" sz="1600" b="1" dirty="0"/>
              <a:t>이벤트 </a:t>
            </a:r>
            <a:r>
              <a:rPr lang="ko-KR" altLang="en-US" sz="1600" b="1" dirty="0" err="1"/>
              <a:t>핸들러</a:t>
            </a:r>
            <a:r>
              <a:rPr lang="en-US" altLang="ko-KR" sz="1600" b="1" dirty="0"/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EventHandler</a:t>
            </a:r>
            <a:r>
              <a:rPr lang="en-US" altLang="ko-KR" sz="1600" b="1" dirty="0"/>
              <a:t>)</a:t>
            </a:r>
            <a:r>
              <a:rPr lang="ko-KR" altLang="en-US" sz="1600" dirty="0"/>
              <a:t> 작성 </a:t>
            </a:r>
            <a:r>
              <a:rPr lang="en-US" altLang="ko-KR" sz="1600" dirty="0"/>
              <a:t>–&gt; </a:t>
            </a:r>
            <a:r>
              <a:rPr lang="ko-KR" altLang="en-US" sz="1600" dirty="0"/>
              <a:t>이미</a:t>
            </a:r>
            <a:r>
              <a:rPr lang="en-US" altLang="ko-KR" sz="1600" dirty="0"/>
              <a:t> </a:t>
            </a:r>
            <a:r>
              <a:rPr lang="ko-KR" altLang="en-US" sz="1600" dirty="0"/>
              <a:t>선언되어 있는 대리자 사용</a:t>
            </a:r>
          </a:p>
          <a:p>
            <a:pPr lvl="2"/>
            <a:r>
              <a:rPr lang="ko-KR" altLang="en-US" sz="1400" dirty="0"/>
              <a:t>클래스 인스턴스 생성 후 객체의 이벤트에 이벤트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등록</a:t>
            </a:r>
          </a:p>
          <a:p>
            <a:pPr lvl="2"/>
            <a:r>
              <a:rPr lang="ko-KR" altLang="en-US" sz="1400" dirty="0"/>
              <a:t>이벤트 발생 </a:t>
            </a:r>
            <a:r>
              <a:rPr lang="en-US" altLang="ko-KR" sz="1400" dirty="0"/>
              <a:t>-&gt;</a:t>
            </a:r>
            <a:r>
              <a:rPr lang="ko-KR" altLang="en-US" sz="1400" dirty="0"/>
              <a:t> 이벤트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호출</a:t>
            </a:r>
          </a:p>
          <a:p>
            <a:pPr lvl="1"/>
            <a:endParaRPr lang="en-US" altLang="ko-KR" sz="14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Event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02541" y="4502711"/>
            <a:ext cx="7334694" cy="18158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MyButton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Click;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이벤트 정의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MouseButtonDown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Click(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EventArgs.Empty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이벤트핸들러들을 호출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8708A-1A04-4656-9F52-A0A98AD9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대리자와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FE518-27B9-4013-B815-A44D7654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b="1" dirty="0"/>
              <a:t>대리자와 이벤트의 차이점</a:t>
            </a:r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대리자</a:t>
            </a:r>
            <a:r>
              <a:rPr lang="ko-KR" altLang="en-US" sz="1600" dirty="0"/>
              <a:t>는 </a:t>
            </a:r>
            <a:r>
              <a:rPr lang="en-US" altLang="ko-KR" sz="1600" dirty="0"/>
              <a:t>public</a:t>
            </a:r>
            <a:r>
              <a:rPr lang="ko-KR" altLang="en-US" sz="1600" dirty="0"/>
              <a:t>이나 </a:t>
            </a:r>
            <a:r>
              <a:rPr lang="en-US" altLang="ko-KR" sz="1600" dirty="0"/>
              <a:t>internal</a:t>
            </a:r>
            <a:r>
              <a:rPr lang="ko-KR" altLang="en-US" sz="1600" dirty="0"/>
              <a:t>인 경우 클래스 외부에서 호출 가능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이벤트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클래스 외부에서 호출 불가 </a:t>
            </a:r>
            <a:r>
              <a:rPr lang="en-US" altLang="ko-KR" sz="1600" b="1" dirty="0"/>
              <a:t>( public </a:t>
            </a:r>
            <a:r>
              <a:rPr lang="ko-KR" altLang="en-US" sz="1600" b="1" dirty="0"/>
              <a:t>이라도 </a:t>
            </a:r>
            <a:r>
              <a:rPr lang="en-US" altLang="ko-KR" sz="1600" b="1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대리자와 이벤트의 용도</a:t>
            </a:r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대리자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특정 기능을</a:t>
            </a:r>
            <a:r>
              <a:rPr lang="en-US" altLang="ko-KR" sz="1600" dirty="0"/>
              <a:t> </a:t>
            </a:r>
            <a:r>
              <a:rPr lang="ko-KR" altLang="en-US" sz="1600" dirty="0"/>
              <a:t>호출해 달라고 요청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콜백</a:t>
            </a:r>
            <a:endParaRPr lang="ko-KR" altLang="en-US" sz="1600" dirty="0"/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이벤트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객체의 상태 변화나 사건의 발생을</a:t>
            </a:r>
            <a:r>
              <a:rPr lang="en-US" altLang="ko-KR" sz="1600" dirty="0"/>
              <a:t> </a:t>
            </a:r>
            <a:r>
              <a:rPr lang="ko-KR" altLang="en-US" sz="1600" dirty="0"/>
              <a:t>외부에 </a:t>
            </a:r>
            <a:r>
              <a:rPr lang="ko-KR" altLang="en-US" sz="1600" b="1" dirty="0"/>
              <a:t>통지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5181AC-D934-4BF2-82BB-088604932D00}"/>
              </a:ext>
            </a:extLst>
          </p:cNvPr>
          <p:cNvSpPr/>
          <p:nvPr/>
        </p:nvSpPr>
        <p:spPr>
          <a:xfrm>
            <a:off x="4225771" y="2291016"/>
            <a:ext cx="6942338" cy="27084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EventHandler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message);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MyNotifier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EventHandler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SomethingHappened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event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MyNotifier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notifier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MyNotifier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notifier.SomethingHappened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테스트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  <a:r>
              <a:rPr lang="en-US" altLang="ko-KR" sz="1200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객체 외부에서 호출 불가</a:t>
            </a:r>
            <a:endParaRPr lang="en-US" altLang="ko-KR" sz="1200" dirty="0">
              <a:solidFill>
                <a:srgbClr val="C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2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0FCDE-06A3-45B7-ADAA-FCB31AFC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B473B-1522-40A2-B124-52B65F19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40E81-2926-4D92-828A-C1DE0F1C1EA2}"/>
              </a:ext>
            </a:extLst>
          </p:cNvPr>
          <p:cNvSpPr txBox="1"/>
          <p:nvPr/>
        </p:nvSpPr>
        <p:spPr>
          <a:xfrm>
            <a:off x="838199" y="1205344"/>
            <a:ext cx="934448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MyDelegate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MyDelegate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이벤트 선언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이벤트 통지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＂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OnClick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!＂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eventClass.myEvent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이벤트 등록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구독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eventClass.myEvent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 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컴파일 에러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외부에서 호출 불가능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eventClass.OnEvent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2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대리자</a:t>
            </a:r>
            <a:r>
              <a:rPr lang="en-US" altLang="ko-KR" dirty="0"/>
              <a:t>(</a:t>
            </a:r>
            <a:r>
              <a:rPr lang="ko-KR" altLang="en-US" dirty="0" err="1"/>
              <a:t>델리게이터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대리자는 왜</a:t>
            </a:r>
            <a:r>
              <a:rPr lang="en-US" altLang="ko-KR" dirty="0"/>
              <a:t>, </a:t>
            </a:r>
            <a:r>
              <a:rPr lang="ko-KR" altLang="en-US" dirty="0"/>
              <a:t>그리고 언제 사용하나요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일반화 대리자</a:t>
            </a:r>
          </a:p>
          <a:p>
            <a:r>
              <a:rPr lang="ko-KR" altLang="en-US" dirty="0"/>
              <a:t>대리자 체인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익명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알리기</a:t>
            </a:r>
          </a:p>
          <a:p>
            <a:r>
              <a:rPr lang="ko-KR" altLang="en-US" dirty="0"/>
              <a:t>대리자와 이벤트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9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0817-17E2-47BF-8370-F0947A5B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델리게이터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29025-FE15-4410-977B-6A6C9A1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보통 </a:t>
            </a:r>
            <a:r>
              <a:rPr lang="ko-KR" altLang="en-US" sz="1800" b="1" dirty="0"/>
              <a:t>값</a:t>
            </a:r>
            <a:r>
              <a:rPr lang="ko-KR" altLang="en-US" sz="1800" dirty="0"/>
              <a:t>을 </a:t>
            </a:r>
            <a:r>
              <a:rPr lang="ko-KR" altLang="en-US" sz="1800" b="1" dirty="0"/>
              <a:t>변수</a:t>
            </a:r>
            <a:r>
              <a:rPr lang="ko-KR" altLang="en-US" sz="1800" dirty="0"/>
              <a:t>에 담아 데이터를 전달한다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b="1" dirty="0"/>
              <a:t>행위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함수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기능</a:t>
            </a:r>
            <a:r>
              <a:rPr lang="en-US" altLang="ko-KR" sz="1800" b="1" dirty="0"/>
              <a:t>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전달하는 방법은 없을까</a:t>
            </a:r>
            <a:r>
              <a:rPr lang="en-US" altLang="ko-KR" sz="1800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sz="1800" b="1" dirty="0"/>
              <a:t>행위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함수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코드</a:t>
            </a:r>
            <a:r>
              <a:rPr lang="en-US" altLang="ko-KR" sz="1800" b="1" dirty="0"/>
              <a:t>)</a:t>
            </a:r>
            <a:r>
              <a:rPr lang="ko-KR" altLang="en-US" sz="1800" dirty="0"/>
              <a:t>를 일반 데이터 처럼 전달할 수 있는 방법</a:t>
            </a:r>
            <a:endParaRPr lang="en-US" altLang="ko-KR" sz="1800" dirty="0"/>
          </a:p>
          <a:p>
            <a:pPr lvl="1"/>
            <a:r>
              <a:rPr lang="ko-KR" altLang="en-US" sz="1600" b="1" dirty="0" err="1"/>
              <a:t>델리게이터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b="1" dirty="0"/>
              <a:t>무명 </a:t>
            </a:r>
            <a:r>
              <a:rPr lang="ko-KR" altLang="en-US" sz="1600" b="1" dirty="0" err="1"/>
              <a:t>델리게이터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b="1" dirty="0"/>
              <a:t>람다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r>
              <a:rPr lang="ko-KR" altLang="en-US" sz="1800" dirty="0"/>
              <a:t>클래스처럼 </a:t>
            </a:r>
            <a:r>
              <a:rPr lang="ko-KR" altLang="en-US" sz="1800" b="1" dirty="0"/>
              <a:t>자료의 형식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선언 후 변수</a:t>
            </a:r>
            <a:r>
              <a:rPr lang="en-US" altLang="ko-KR" sz="1800" dirty="0"/>
              <a:t>(</a:t>
            </a:r>
            <a:r>
              <a:rPr lang="ko-KR" altLang="en-US" sz="1800" dirty="0"/>
              <a:t>인스턴스</a:t>
            </a:r>
            <a:r>
              <a:rPr lang="en-US" altLang="ko-KR" sz="1800" dirty="0"/>
              <a:t>)</a:t>
            </a:r>
            <a:r>
              <a:rPr lang="ko-KR" altLang="en-US" sz="1800" dirty="0"/>
              <a:t>를 생성하여 사용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2C78F-09AD-4F15-BE84-CCB56DB2E345}"/>
              </a:ext>
            </a:extLst>
          </p:cNvPr>
          <p:cNvSpPr/>
          <p:nvPr/>
        </p:nvSpPr>
        <p:spPr>
          <a:xfrm>
            <a:off x="1353475" y="4951857"/>
            <a:ext cx="9281395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a);                       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형식 선언</a:t>
            </a:r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TestDelegate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[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메서드 이름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무명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델리게이터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람다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객체 선언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"ascending"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                    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함수처럼 사용</a:t>
            </a:r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대리자란</a:t>
            </a:r>
            <a:r>
              <a:rPr lang="en-US" altLang="ko-KR" dirty="0"/>
              <a:t>?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 err="1"/>
              <a:t>콜백</a:t>
            </a:r>
            <a:r>
              <a:rPr lang="en-US" altLang="ko-KR" sz="1600" b="1" dirty="0"/>
              <a:t>(Callback)</a:t>
            </a:r>
            <a:endParaRPr lang="ko-KR" altLang="en-US" sz="1600" b="1" dirty="0"/>
          </a:p>
          <a:p>
            <a:pPr lvl="1"/>
            <a:r>
              <a:rPr lang="ko-KR" altLang="en-US" sz="1600" dirty="0"/>
              <a:t>대신 어떤 일을 해줄 코드를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세부 실행 코드는 컴파일 시점이 아닌 실행 시점에 부여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코드 실행을 요청하는 것 </a:t>
            </a:r>
            <a:r>
              <a:rPr lang="en-US" altLang="ko-KR" sz="1600" b="1" dirty="0"/>
              <a:t>( </a:t>
            </a:r>
            <a:r>
              <a:rPr lang="ko-KR" altLang="en-US" sz="1600" b="1" dirty="0"/>
              <a:t>함수를 전달해서 전달받은 쪽에서 호출 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dirty="0" err="1"/>
              <a:t>콜백을</a:t>
            </a:r>
            <a:r>
              <a:rPr lang="ko-KR" altLang="en-US" sz="1600" dirty="0"/>
              <a:t> 구현하는 방법 </a:t>
            </a:r>
            <a:r>
              <a:rPr lang="en-US" altLang="ko-KR" sz="1600" dirty="0"/>
              <a:t>-&gt;</a:t>
            </a:r>
            <a:r>
              <a:rPr lang="ko-KR" altLang="en-US" sz="1600" dirty="0"/>
              <a:t> 대리자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400" b="1" dirty="0"/>
          </a:p>
          <a:p>
            <a:r>
              <a:rPr lang="ko-KR" altLang="en-US" sz="1600" b="1" dirty="0"/>
              <a:t>대리자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C00000"/>
                </a:solidFill>
              </a:rPr>
              <a:t>메소드에 대한 참조</a:t>
            </a:r>
          </a:p>
          <a:p>
            <a:pPr lvl="1"/>
            <a:r>
              <a:rPr lang="ko-KR" altLang="en-US" sz="1600" dirty="0"/>
              <a:t>대리자에 메소드의 주소를 할당하고</a:t>
            </a:r>
          </a:p>
          <a:p>
            <a:pPr lvl="1"/>
            <a:r>
              <a:rPr lang="ko-KR" altLang="en-US" sz="1600" dirty="0"/>
              <a:t>대리자를 통해 등록된 메소드 호출한다</a:t>
            </a:r>
            <a:r>
              <a:rPr lang="en-US" altLang="ko-KR" sz="1600" dirty="0"/>
              <a:t>. (</a:t>
            </a:r>
            <a:r>
              <a:rPr lang="ko-KR" altLang="en-US" sz="1600" dirty="0"/>
              <a:t>대리자에 등록된 함수 호출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ko-KR" altLang="en-US" sz="1600" dirty="0"/>
              <a:t>선언 형식</a:t>
            </a:r>
          </a:p>
          <a:p>
            <a:pPr lvl="1"/>
            <a:r>
              <a:rPr lang="ko-KR" altLang="en-US" sz="1600" dirty="0"/>
              <a:t>한정자 </a:t>
            </a:r>
            <a:r>
              <a:rPr lang="en-US" altLang="ko-KR" sz="1600" dirty="0">
                <a:solidFill>
                  <a:srgbClr val="0000FF"/>
                </a:solidFill>
              </a:rPr>
              <a:t>delegate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반환</a:t>
            </a:r>
            <a:r>
              <a:rPr lang="en-US" altLang="ko-KR" sz="1600" dirty="0">
                <a:solidFill>
                  <a:srgbClr val="0070C0"/>
                </a:solidFill>
              </a:rPr>
              <a:t>_</a:t>
            </a:r>
            <a:r>
              <a:rPr lang="ko-KR" altLang="en-US" sz="1600" dirty="0">
                <a:solidFill>
                  <a:srgbClr val="0070C0"/>
                </a:solidFill>
              </a:rPr>
              <a:t>형식 </a:t>
            </a:r>
            <a:r>
              <a:rPr lang="ko-KR" altLang="en-US" sz="1600" b="1" dirty="0" err="1">
                <a:solidFill>
                  <a:srgbClr val="0070C0"/>
                </a:solidFill>
              </a:rPr>
              <a:t>대리자이름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( </a:t>
            </a:r>
            <a:r>
              <a:rPr lang="ko-KR" altLang="en-US" sz="1600" dirty="0">
                <a:solidFill>
                  <a:srgbClr val="0070C0"/>
                </a:solidFill>
              </a:rPr>
              <a:t>매개변수</a:t>
            </a:r>
            <a:r>
              <a:rPr lang="en-US" altLang="ko-KR" sz="1600" dirty="0">
                <a:solidFill>
                  <a:srgbClr val="0070C0"/>
                </a:solidFill>
              </a:rPr>
              <a:t>_</a:t>
            </a:r>
            <a:r>
              <a:rPr lang="ko-KR" altLang="en-US" sz="1600" dirty="0">
                <a:solidFill>
                  <a:srgbClr val="0070C0"/>
                </a:solidFill>
              </a:rPr>
              <a:t>목록 </a:t>
            </a:r>
            <a:r>
              <a:rPr lang="en-US" altLang="ko-KR" sz="1600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ko-KR" altLang="en-US" sz="1600" dirty="0"/>
              <a:t>대리자는 인스턴스가 아닌 </a:t>
            </a:r>
            <a:r>
              <a:rPr lang="ko-KR" altLang="en-US" sz="1600" b="1" dirty="0">
                <a:solidFill>
                  <a:srgbClr val="C00000"/>
                </a:solidFill>
              </a:rPr>
              <a:t>형식</a:t>
            </a:r>
            <a:r>
              <a:rPr lang="ko-KR" altLang="en-US" sz="1600" dirty="0">
                <a:solidFill>
                  <a:srgbClr val="C00000"/>
                </a:solidFill>
              </a:rPr>
              <a:t>이다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b="1" dirty="0"/>
              <a:t>인스턴스</a:t>
            </a:r>
            <a:r>
              <a:rPr lang="ko-KR" altLang="en-US" sz="1600" dirty="0"/>
              <a:t> 만든 후 메서드 참조를 한다</a:t>
            </a:r>
            <a:r>
              <a:rPr lang="en-US" altLang="ko-KR" sz="1600" dirty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75" y="2434964"/>
            <a:ext cx="4606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대리자란</a:t>
            </a:r>
            <a:r>
              <a:rPr lang="en-US" altLang="ko-KR" dirty="0"/>
              <a:t>?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대리자를 이용한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구현 과정</a:t>
            </a:r>
            <a:endParaRPr lang="en-US" altLang="ko-KR" sz="1400" dirty="0"/>
          </a:p>
          <a:p>
            <a:pPr lvl="1"/>
            <a:r>
              <a:rPr lang="ko-KR" altLang="en-US" sz="1600" dirty="0"/>
              <a:t>대리자 선언할 대상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r>
              <a:rPr lang="ko-KR" altLang="en-US" sz="1600" dirty="0"/>
              <a:t>대리자 </a:t>
            </a:r>
            <a:r>
              <a:rPr lang="ko-KR" altLang="en-US" sz="1600" b="1" dirty="0">
                <a:solidFill>
                  <a:srgbClr val="C00000"/>
                </a:solidFill>
              </a:rPr>
              <a:t>선언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대리자의 </a:t>
            </a:r>
            <a:r>
              <a:rPr lang="ko-KR" altLang="en-US" sz="1600" b="1" dirty="0">
                <a:solidFill>
                  <a:srgbClr val="C00000"/>
                </a:solidFill>
              </a:rPr>
              <a:t>인스턴스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생성</a:t>
            </a:r>
          </a:p>
          <a:p>
            <a:pPr lvl="1"/>
            <a:r>
              <a:rPr lang="ko-KR" altLang="en-US" sz="1600" dirty="0"/>
              <a:t>대리자 인스턴스로 </a:t>
            </a:r>
            <a:r>
              <a:rPr lang="ko-KR" altLang="en-US" sz="1600" b="1" dirty="0">
                <a:solidFill>
                  <a:srgbClr val="C00000"/>
                </a:solidFill>
              </a:rPr>
              <a:t>호출</a:t>
            </a:r>
            <a:r>
              <a:rPr lang="ko-KR" altLang="en-US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Delegate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720643" y="2847855"/>
            <a:ext cx="7254679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b);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//int(</a:t>
            </a:r>
            <a:r>
              <a:rPr lang="en-US" altLang="ko-KR" sz="1600" dirty="0" err="1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int,int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형식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4165" y="1666607"/>
            <a:ext cx="4631157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fr-FR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Plus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20644" y="4242841"/>
            <a:ext cx="7254680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callback;                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인스턴스 생성</a:t>
            </a:r>
            <a:endParaRPr lang="en-US" altLang="ko-KR" sz="1600" dirty="0">
              <a:solidFill>
                <a:srgbClr val="0066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callback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  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인스턴스에 메서드 할당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callback(3, 4) );   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인스턴스로 대리 호출</a:t>
            </a:r>
            <a:endParaRPr lang="ko-KR" altLang="en-US" sz="1600" dirty="0">
              <a:solidFill>
                <a:srgbClr val="006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대리자는 왜</a:t>
            </a:r>
            <a:r>
              <a:rPr lang="en-US" altLang="ko-KR" dirty="0"/>
              <a:t>, </a:t>
            </a:r>
            <a:r>
              <a:rPr lang="ko-KR" altLang="en-US" dirty="0"/>
              <a:t>그리고 언제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“</a:t>
            </a:r>
            <a:r>
              <a:rPr lang="ko-KR" altLang="en-US" sz="1600" dirty="0" err="1"/>
              <a:t>값”이</a:t>
            </a:r>
            <a:r>
              <a:rPr lang="ko-KR" altLang="en-US" sz="1600" dirty="0"/>
              <a:t> 아닌 </a:t>
            </a:r>
            <a:r>
              <a:rPr lang="ko-KR" altLang="en-US" sz="1600" b="1" dirty="0"/>
              <a:t>“코드” 자체를 매개 변수로 넘기고 싶을 때 </a:t>
            </a:r>
            <a:r>
              <a:rPr lang="en-US" altLang="ko-KR" sz="1600" b="1" dirty="0"/>
              <a:t>( </a:t>
            </a:r>
            <a:r>
              <a:rPr lang="ko-KR" altLang="en-US" sz="1600" b="1" dirty="0"/>
              <a:t>함수를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전달할 때 사용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r>
              <a:rPr lang="ko-KR" altLang="en-US" sz="1600" dirty="0"/>
              <a:t>대리자를 사용 사례 </a:t>
            </a:r>
          </a:p>
          <a:p>
            <a:pPr lvl="1"/>
            <a:r>
              <a:rPr lang="ko-KR" altLang="en-US" sz="1600" dirty="0"/>
              <a:t> </a:t>
            </a:r>
            <a:r>
              <a:rPr lang="ko-KR" altLang="en-US" sz="1600" b="1" dirty="0"/>
              <a:t>대리자 선언</a:t>
            </a:r>
          </a:p>
          <a:p>
            <a:pPr lvl="1"/>
            <a:r>
              <a:rPr lang="ko-KR" altLang="en-US" sz="1600" dirty="0"/>
              <a:t> 대리자가 참조할 비교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작성</a:t>
            </a:r>
          </a:p>
          <a:p>
            <a:pPr lvl="1"/>
            <a:r>
              <a:rPr lang="ko-KR" altLang="en-US" sz="1600" dirty="0"/>
              <a:t> 정렬할 배열과 대리자</a:t>
            </a:r>
            <a:r>
              <a:rPr lang="en-US" altLang="ko-KR" sz="1600" dirty="0"/>
              <a:t>(</a:t>
            </a:r>
            <a:r>
              <a:rPr lang="ko-KR" altLang="en-US" sz="1600" dirty="0"/>
              <a:t>비교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참조</a:t>
            </a:r>
            <a:r>
              <a:rPr lang="en-US" altLang="ko-KR" sz="1600" dirty="0"/>
              <a:t>)</a:t>
            </a:r>
            <a:r>
              <a:rPr lang="ko-KR" altLang="en-US" sz="1600" dirty="0"/>
              <a:t>를 매개변수로 받는 정렬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 </a:t>
            </a:r>
          </a:p>
          <a:p>
            <a:pPr lvl="1"/>
            <a:r>
              <a:rPr lang="ko-KR" altLang="en-US" sz="1600" dirty="0"/>
              <a:t> 정렬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UsingCallback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697360" y="2095594"/>
            <a:ext cx="4656439" cy="3077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97361" y="3167745"/>
            <a:ext cx="4656438" cy="1384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AscendCompare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(a &gt; b)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a == b )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-1 ;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5775" y="3483392"/>
            <a:ext cx="65746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BubbleSort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0099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Comparer)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j = 0;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temp = 0; 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=0;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&lt;DataSet.Length-1;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 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(j = 0; j &lt;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DataSet.Length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+ 1);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j++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 </a:t>
            </a:r>
          </a:p>
          <a:p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nb-NO" altLang="ko-KR" sz="11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nb-NO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Comparer( DataSet[j] , DataSet[j+1] ) &gt; 0 )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temp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[j+1];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[j+1]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[j];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[j] = temp;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97361" y="5487393"/>
            <a:ext cx="4757224" cy="5232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"Sorting ascending..."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BubbleSort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(array,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AscendCompare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꺾인 연결선 8"/>
          <p:cNvCxnSpPr>
            <a:stCxn id="4" idx="1"/>
            <a:endCxn id="6" idx="0"/>
          </p:cNvCxnSpPr>
          <p:nvPr/>
        </p:nvCxnSpPr>
        <p:spPr>
          <a:xfrm rot="10800000" flipV="1">
            <a:off x="4893108" y="2249482"/>
            <a:ext cx="1804253" cy="1233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66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3914"/>
            <a:ext cx="4638151" cy="5145011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일반화 메소드</a:t>
            </a:r>
            <a:r>
              <a:rPr lang="ko-KR" altLang="en-US" sz="1600" dirty="0"/>
              <a:t>를 참조하는 대리자 만들기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일반화 대리자 사용 사례</a:t>
            </a:r>
          </a:p>
          <a:p>
            <a:pPr lvl="1"/>
            <a:r>
              <a:rPr lang="ko-KR" altLang="en-US" sz="1400" dirty="0"/>
              <a:t>일반화 대리자 선언</a:t>
            </a:r>
          </a:p>
          <a:p>
            <a:pPr lvl="1"/>
            <a:r>
              <a:rPr lang="ko-KR" altLang="en-US" sz="1400" dirty="0"/>
              <a:t>일반화 대리자가 참조할 일반화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</a:p>
          <a:p>
            <a:pPr lvl="1"/>
            <a:r>
              <a:rPr lang="ko-KR" altLang="en-US" sz="1400" dirty="0"/>
              <a:t>정렬할 배열과 일반화 대리자를 매개변수로 받는 일반화 메소드 작성</a:t>
            </a:r>
            <a:br>
              <a:rPr lang="ko-KR" altLang="en-US" sz="1400" dirty="0"/>
            </a:b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GenericDelegate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494099" y="1457167"/>
            <a:ext cx="5651088" cy="3077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Compare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fr-FR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&gt;(T a, T b);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94098" y="2156082"/>
            <a:ext cx="5651089" cy="11695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AscendCompare&lt;</a:t>
            </a:r>
            <a:r>
              <a:rPr lang="fr-FR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&gt;(T a, T b) </a:t>
            </a:r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where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 : IComparable&lt;T&gt;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a.CompareTo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89933" y="3729687"/>
            <a:ext cx="5655256" cy="954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BubbleSort&lt;</a:t>
            </a:r>
            <a:r>
              <a:rPr lang="fr-FR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&gt;(T[] arr, Compare&lt;T&gt; Comparer)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//…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9933" y="5087848"/>
            <a:ext cx="5668838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Main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"Sorting ascending..."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BubbleSort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&gt;(array,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Compare&lt;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AscendCompare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2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대리자 체인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대리자 하나가 </a:t>
            </a:r>
            <a:r>
              <a:rPr lang="ko-KR" altLang="en-US" sz="1600" b="1" dirty="0"/>
              <a:t>여러 개의 메소드</a:t>
            </a:r>
            <a:r>
              <a:rPr lang="ko-KR" altLang="en-US" sz="1600" dirty="0"/>
              <a:t>를 동시에 참조할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대리자 체인 연산자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체인 연결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+=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연산자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체인 끊기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-=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연산자</a:t>
            </a:r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여러 개의 </a:t>
            </a:r>
            <a:r>
              <a:rPr lang="ko-KR" altLang="en-US" sz="1600" dirty="0" err="1"/>
              <a:t>콜백을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동시에 호출</a:t>
            </a:r>
            <a:r>
              <a:rPr lang="ko-KR" altLang="en-US" sz="1600" dirty="0"/>
              <a:t>해야 할 때 유용</a:t>
            </a:r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DelegateChains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767309" y="1680581"/>
            <a:ext cx="6586491" cy="35394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Call119()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"Call 119"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ShoutOut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"Shout out"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Escape()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"Escape"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        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ThereIsFire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ThereIsFire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fire = Call119;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fire +=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ShoutOut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fire();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fire -= Call119;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fire();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62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ko-KR" altLang="en-US" dirty="0"/>
              <a:t>익명 메서드 </a:t>
            </a:r>
            <a:r>
              <a:rPr lang="en-US" altLang="ko-KR" dirty="0"/>
              <a:t>(</a:t>
            </a:r>
            <a:r>
              <a:rPr lang="ko-KR" altLang="en-US" dirty="0"/>
              <a:t>무명 </a:t>
            </a:r>
            <a:r>
              <a:rPr lang="ko-KR" altLang="en-US" dirty="0" err="1"/>
              <a:t>델리게이터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>
                <a:solidFill>
                  <a:srgbClr val="3333FF"/>
                </a:solidFill>
              </a:rPr>
              <a:t>delegate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이용하여 선언 </a:t>
            </a:r>
            <a:r>
              <a:rPr lang="en-US" altLang="ko-KR" sz="1600" dirty="0"/>
              <a:t> ( </a:t>
            </a:r>
            <a:r>
              <a:rPr lang="ko-KR" altLang="en-US" sz="1600" dirty="0"/>
              <a:t>함수 이름 선언 없이</a:t>
            </a:r>
            <a:r>
              <a:rPr lang="en-US" altLang="ko-KR" sz="1600" dirty="0"/>
              <a:t>,</a:t>
            </a:r>
            <a:r>
              <a:rPr lang="ko-KR" altLang="en-US" sz="1600"/>
              <a:t>  즉시 만들어 사용할 </a:t>
            </a:r>
            <a:r>
              <a:rPr lang="ko-KR" altLang="en-US" sz="1600" dirty="0"/>
              <a:t>수 있다</a:t>
            </a:r>
            <a:r>
              <a:rPr lang="en-US" altLang="ko-KR" sz="1600" dirty="0"/>
              <a:t>.)</a:t>
            </a:r>
            <a:endParaRPr lang="ko-KR" altLang="en-US" sz="1600" dirty="0"/>
          </a:p>
          <a:p>
            <a:r>
              <a:rPr lang="ko-KR" altLang="en-US" sz="1600" b="1" dirty="0"/>
              <a:t>익명 메서드 </a:t>
            </a:r>
            <a:r>
              <a:rPr lang="ko-KR" altLang="en-US" sz="1600" dirty="0"/>
              <a:t>형식 </a:t>
            </a:r>
            <a:r>
              <a:rPr lang="en-US" altLang="ko-KR" sz="1600" dirty="0"/>
              <a:t>= </a:t>
            </a:r>
            <a:r>
              <a:rPr lang="ko-KR" altLang="en-US" sz="1600" dirty="0"/>
              <a:t>참조할 대리자의 형식</a:t>
            </a:r>
          </a:p>
          <a:p>
            <a:r>
              <a:rPr lang="ko-KR" altLang="en-US" sz="1600" dirty="0"/>
              <a:t>선언 형식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사용 사례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AnonymousMethod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66" y="2008363"/>
            <a:ext cx="38782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34566" y="3566272"/>
            <a:ext cx="6096000" cy="233910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99CC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it-IT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it-IT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it-IT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it-IT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+ b;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(1,2) 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94027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449</TotalTime>
  <Words>1170</Words>
  <Application>Microsoft Office PowerPoint</Application>
  <PresentationFormat>와이드스크린</PresentationFormat>
  <Paragraphs>246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학습내용</vt:lpstr>
      <vt:lpstr>델리게이터 (대리자)</vt:lpstr>
      <vt:lpstr>대리자란? (1)</vt:lpstr>
      <vt:lpstr>대리자란? (2)</vt:lpstr>
      <vt:lpstr>대리자는 왜, 그리고 언제 사용하나요?</vt:lpstr>
      <vt:lpstr>일반화 대리자</vt:lpstr>
      <vt:lpstr>대리자 체인</vt:lpstr>
      <vt:lpstr>익명 메서드 (무명 델리게이터)</vt:lpstr>
      <vt:lpstr>이벤트</vt:lpstr>
      <vt:lpstr>대리자와 이벤트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118</cp:revision>
  <dcterms:created xsi:type="dcterms:W3CDTF">2020-12-29T09:04:30Z</dcterms:created>
  <dcterms:modified xsi:type="dcterms:W3CDTF">2023-08-27T03:39:48Z</dcterms:modified>
</cp:coreProperties>
</file>