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57" r:id="rId4"/>
    <p:sldId id="258" r:id="rId5"/>
    <p:sldId id="272" r:id="rId6"/>
    <p:sldId id="259" r:id="rId7"/>
    <p:sldId id="274" r:id="rId8"/>
    <p:sldId id="273" r:id="rId9"/>
    <p:sldId id="260" r:id="rId10"/>
    <p:sldId id="262" r:id="rId11"/>
    <p:sldId id="263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6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7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1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17</a:t>
            </a:r>
            <a:r>
              <a:rPr lang="ko-KR" altLang="en-US" sz="1600" dirty="0"/>
              <a:t>가지 버전의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 </a:t>
            </a:r>
            <a:r>
              <a:rPr lang="ko-KR" altLang="en-US" sz="1600" dirty="0"/>
              <a:t>대리자 </a:t>
            </a:r>
            <a:r>
              <a:rPr lang="en-US" altLang="ko-KR" sz="1600" dirty="0"/>
              <a:t>– </a:t>
            </a:r>
            <a:r>
              <a:rPr lang="ko-KR" altLang="en-US" sz="1600" b="1" dirty="0">
                <a:solidFill>
                  <a:srgbClr val="C00000"/>
                </a:solidFill>
              </a:rPr>
              <a:t>결과를 반환</a:t>
            </a:r>
            <a:r>
              <a:rPr lang="ko-KR" altLang="en-US" sz="1600" dirty="0"/>
              <a:t>하는 경우 </a:t>
            </a:r>
            <a:r>
              <a:rPr lang="en-US" altLang="ko-KR" sz="1600" dirty="0"/>
              <a:t>( </a:t>
            </a:r>
            <a:r>
              <a:rPr lang="ko-KR" altLang="en-US" sz="1600" dirty="0" err="1">
                <a:solidFill>
                  <a:srgbClr val="C00000"/>
                </a:solidFill>
              </a:rPr>
              <a:t>맨</a:t>
            </a:r>
            <a:r>
              <a:rPr lang="ko-KR" altLang="en-US" sz="1600" b="1" dirty="0" err="1">
                <a:solidFill>
                  <a:srgbClr val="C00000"/>
                </a:solidFill>
              </a:rPr>
              <a:t>뒤</a:t>
            </a:r>
            <a:r>
              <a:rPr lang="ko-KR" altLang="en-US" sz="1600" dirty="0" err="1">
                <a:solidFill>
                  <a:srgbClr val="C00000"/>
                </a:solidFill>
              </a:rPr>
              <a:t>가</a:t>
            </a:r>
            <a:r>
              <a:rPr lang="ko-KR" altLang="en-US" sz="1600" dirty="0">
                <a:solidFill>
                  <a:srgbClr val="C00000"/>
                </a:solidFill>
              </a:rPr>
              <a:t> 반환 형식 </a:t>
            </a:r>
            <a:r>
              <a:rPr lang="en-US" altLang="ko-KR" sz="1600" dirty="0"/>
              <a:t>)</a:t>
            </a:r>
            <a:endParaRPr lang="ko-KR" altLang="en-US" sz="1400" dirty="0"/>
          </a:p>
          <a:p>
            <a:endParaRPr lang="ko-KR" altLang="en-US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사용 사례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48522"/>
            <a:ext cx="7010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27221"/>
            <a:ext cx="67818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80862"/>
            <a:ext cx="8001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3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</a:t>
            </a:r>
            <a:r>
              <a:rPr lang="ko-KR" altLang="en-US" dirty="0"/>
              <a:t>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결과를 반환하지 않고</a:t>
            </a:r>
            <a:r>
              <a:rPr lang="ko-KR" altLang="en-US" sz="1600" dirty="0"/>
              <a:t> 일련의 작업을 수행하는 것이 목적</a:t>
            </a:r>
          </a:p>
          <a:p>
            <a:r>
              <a:rPr lang="en-US" altLang="ko-KR" sz="1600" dirty="0"/>
              <a:t>17</a:t>
            </a:r>
            <a:r>
              <a:rPr lang="ko-KR" altLang="en-US" sz="1600" dirty="0"/>
              <a:t>가지 버전의 </a:t>
            </a:r>
            <a:r>
              <a:rPr lang="en-US" altLang="ko-KR" sz="1600" dirty="0"/>
              <a:t>Action </a:t>
            </a:r>
            <a:r>
              <a:rPr lang="ko-KR" altLang="en-US" sz="1600" dirty="0"/>
              <a:t>대리자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사용 사례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32" y="2074127"/>
            <a:ext cx="6400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32" y="4568447"/>
            <a:ext cx="50752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44" y="4705766"/>
            <a:ext cx="590708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2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1243913"/>
            <a:ext cx="8875955" cy="5139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FuncTest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() =&gt; 10;  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int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값 반환</a:t>
            </a:r>
            <a:endParaRPr lang="en-US" altLang="ko-KR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$"func1()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(x) =&gt; x * 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$"func2(4)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(4)}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(x, y) =&gt; x / y;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Console.WriteLine(</a:t>
            </a:r>
            <a:r>
              <a:rPr lang="it-IT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$"func3(22, 7) : 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it-IT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func3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(22, 7)}</a:t>
            </a:r>
            <a:r>
              <a:rPr lang="it-IT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          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9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43914"/>
            <a:ext cx="10123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() =&gt;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"Action()"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(x) =&gt; result = x * x;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(3);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$"result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{result}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fr-FR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act3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(x, y) =&gt;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pi = x / y;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fr-FR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.WriteLine(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$"Action&lt;T1, T2&gt;(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{x}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{y}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: 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{pi}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(22.0, 7.0);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7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C966-4E6B-4A69-8CC2-60716B08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CB945-7B51-4E57-98B7-CA0982FD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B5F1D-4CA5-44FA-8709-D7388114227B}"/>
              </a:ext>
            </a:extLst>
          </p:cNvPr>
          <p:cNvSpPr txBox="1"/>
          <p:nvPr/>
        </p:nvSpPr>
        <p:spPr>
          <a:xfrm>
            <a:off x="838199" y="1243914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"Start"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AfterTwoSecond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(22.0, 7.0, (x, y) =&gt;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x /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$"Result: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{result}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AfterTwoSecond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act)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.Sleep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(2000);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act(a, b);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4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351EE-E8C9-49BC-9B26-C3B7FCC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15D6F-5269-488D-8468-5B1678A1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Action,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중에서 반환형이  없는 함수를 대리하는 것은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Action,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사용하여 다음</a:t>
            </a:r>
            <a:r>
              <a:rPr lang="en-US" altLang="ko-KR" sz="1800" dirty="0"/>
              <a:t> </a:t>
            </a:r>
            <a:r>
              <a:rPr lang="ko-KR" altLang="en-US" sz="1800" dirty="0"/>
              <a:t>람다식을 담아서 출력하세요</a:t>
            </a:r>
            <a:r>
              <a:rPr lang="en-US" altLang="ko-KR" sz="1800" dirty="0"/>
              <a:t>, </a:t>
            </a:r>
          </a:p>
          <a:p>
            <a:pPr lvl="1"/>
            <a:r>
              <a:rPr lang="en-US" altLang="ko-KR" sz="1600" dirty="0"/>
              <a:t>() =&gt; { return</a:t>
            </a:r>
            <a:r>
              <a:rPr lang="ko-KR" altLang="en-US" sz="1600" dirty="0"/>
              <a:t> </a:t>
            </a:r>
            <a:r>
              <a:rPr lang="en-US" altLang="ko-KR" sz="1600" dirty="0"/>
              <a:t>1.0; } </a:t>
            </a:r>
          </a:p>
          <a:p>
            <a:pPr lvl="1"/>
            <a:r>
              <a:rPr lang="en-US" altLang="ko-KR" dirty="0"/>
              <a:t>(a, b) =&gt; a + b</a:t>
            </a:r>
          </a:p>
          <a:p>
            <a:r>
              <a:rPr lang="en-US" altLang="ko-KR" sz="1800" dirty="0"/>
              <a:t>Action</a:t>
            </a:r>
            <a:r>
              <a:rPr lang="ko-KR" altLang="en-US" sz="1800" dirty="0"/>
              <a:t>을 사용하여 주어진 실수가 </a:t>
            </a:r>
            <a:r>
              <a:rPr lang="en-US" altLang="ko-KR" sz="1800" dirty="0"/>
              <a:t>3.14 </a:t>
            </a:r>
            <a:r>
              <a:rPr lang="ko-KR" altLang="en-US" sz="1800" dirty="0"/>
              <a:t>보다 큰 지 출력하는 람다식을 작성하세요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Func</a:t>
            </a:r>
            <a:r>
              <a:rPr lang="ko-KR" altLang="en-US" sz="1800" dirty="0"/>
              <a:t>를 사용하여 문자열을 입력하면 그 글자수를 반환하는 코드를 작성하세요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 err="1"/>
              <a:t>Func</a:t>
            </a:r>
            <a:r>
              <a:rPr lang="ko-KR" altLang="en-US" sz="1800" dirty="0"/>
              <a:t>를 사용하여 두개의 정수의 곱을 반환하는 코드를 람다식으로 표현하세요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아래 코드를 사용하여 전달된 값이 모두 </a:t>
            </a:r>
            <a:r>
              <a:rPr lang="en-US" altLang="ko-KR" sz="1800" dirty="0"/>
              <a:t>0</a:t>
            </a:r>
            <a:r>
              <a:rPr lang="ko-KR" altLang="en-US" sz="1800" dirty="0"/>
              <a:t>보다 크면 </a:t>
            </a:r>
            <a:r>
              <a:rPr lang="en-US" altLang="ko-KR" sz="1800" dirty="0"/>
              <a:t>ok</a:t>
            </a:r>
            <a:r>
              <a:rPr lang="ko-KR" altLang="en-US" sz="1800" dirty="0"/>
              <a:t>를 출력하는 코드를 작성하세요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 err="1"/>
              <a:t>Func</a:t>
            </a:r>
            <a:r>
              <a:rPr lang="en-US" altLang="ko-KR" sz="1600" dirty="0"/>
              <a:t>&lt;float, float, bool&gt;</a:t>
            </a:r>
          </a:p>
          <a:p>
            <a:r>
              <a:rPr lang="ko-KR" altLang="en-US" sz="1800" dirty="0"/>
              <a:t>정수 배열을 입력하면 총합을 구하는 코드를 전달받아 출력하는 메서드 작성하세요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두 숫자와 연산방식을 전달하면 그 값을 출력하는 클래스를 작성하세요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08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A7FF-C96C-41C6-AEA9-2EA1BD999E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altLang="ko-KR" dirty="0"/>
              <a:t>Delegate Action Lambda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E5918-0B77-4ACF-B04D-FDFCCCA7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값 전달</a:t>
            </a:r>
            <a:r>
              <a:rPr lang="ko-KR" altLang="en-US" sz="1600" dirty="0"/>
              <a:t>과 </a:t>
            </a:r>
            <a:r>
              <a:rPr lang="ko-KR" altLang="en-US" sz="1600" b="1" dirty="0"/>
              <a:t>반환</a:t>
            </a:r>
            <a:r>
              <a:rPr lang="ko-KR" altLang="en-US" sz="1600" dirty="0"/>
              <a:t>이 기본적인 코드진행</a:t>
            </a:r>
          </a:p>
          <a:p>
            <a:pPr lvl="1"/>
            <a:r>
              <a:rPr lang="en-US" altLang="ko-KR" sz="1400" dirty="0"/>
              <a:t>Function( n );                 //</a:t>
            </a:r>
            <a:r>
              <a:rPr lang="ko-KR" altLang="en-US" sz="1400" dirty="0"/>
              <a:t>값의 전달</a:t>
            </a:r>
          </a:p>
          <a:p>
            <a:pPr lvl="1"/>
            <a:r>
              <a:rPr lang="en-US" altLang="ko-KR" sz="1400" dirty="0"/>
              <a:t>int a = Function( n );      //</a:t>
            </a:r>
            <a:r>
              <a:rPr lang="ko-KR" altLang="en-US" sz="1400" dirty="0"/>
              <a:t>리턴    </a:t>
            </a:r>
            <a:endParaRPr lang="ko-KR" altLang="en-US" sz="1600" dirty="0"/>
          </a:p>
          <a:p>
            <a:r>
              <a:rPr lang="ko-KR" altLang="en-US" sz="1600" dirty="0"/>
              <a:t>반환 받지 않고 값 변경하려면  </a:t>
            </a:r>
            <a:r>
              <a:rPr lang="en-US" altLang="ko-KR" sz="1600" dirty="0"/>
              <a:t>- </a:t>
            </a:r>
            <a:r>
              <a:rPr lang="en-US" altLang="ko-KR" sz="1600" b="1" dirty="0"/>
              <a:t>out</a:t>
            </a:r>
            <a:r>
              <a:rPr lang="en-US" altLang="ko-KR" sz="1600" dirty="0"/>
              <a:t> ( </a:t>
            </a:r>
            <a:r>
              <a:rPr lang="ko-KR" altLang="en-US" sz="1600" dirty="0"/>
              <a:t>참조 전달</a:t>
            </a:r>
            <a:r>
              <a:rPr lang="en-US" altLang="ko-KR" sz="1600" dirty="0"/>
              <a:t> )</a:t>
            </a:r>
          </a:p>
          <a:p>
            <a:pPr lvl="1"/>
            <a:r>
              <a:rPr lang="ko-KR" altLang="en-US" sz="1400" dirty="0"/>
              <a:t>레퍼런스 방식으로 전달하면 변경 가능  </a:t>
            </a:r>
          </a:p>
          <a:p>
            <a:r>
              <a:rPr lang="ko-KR" altLang="en-US" sz="1600" b="1" dirty="0"/>
              <a:t>코드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메서드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전달</a:t>
            </a:r>
            <a:r>
              <a:rPr lang="ko-KR" altLang="en-US" sz="1600" dirty="0"/>
              <a:t>하는 방법은</a:t>
            </a:r>
            <a:r>
              <a:rPr lang="en-US" altLang="ko-KR" sz="1600" dirty="0"/>
              <a:t>?  - </a:t>
            </a:r>
            <a:r>
              <a:rPr lang="en-US" altLang="ko-KR" sz="1600" b="1" dirty="0"/>
              <a:t>delegate</a:t>
            </a:r>
          </a:p>
          <a:p>
            <a:pPr lvl="1"/>
            <a:r>
              <a:rPr lang="ko-KR" altLang="en-US" sz="1400" dirty="0"/>
              <a:t>코드를 전달받으려면 대리자</a:t>
            </a:r>
            <a:r>
              <a:rPr lang="en-US" altLang="ko-KR" sz="1400" dirty="0"/>
              <a:t>(delegate)</a:t>
            </a:r>
            <a:r>
              <a:rPr lang="ko-KR" altLang="en-US" sz="1400" dirty="0"/>
              <a:t>를 선언하여 받을 수 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r>
              <a:rPr lang="ko-KR" altLang="en-US" sz="1600" dirty="0"/>
              <a:t>함수 만들기가 필요 없을 때는  </a:t>
            </a:r>
            <a:r>
              <a:rPr lang="en-US" altLang="ko-KR" sz="1600" dirty="0"/>
              <a:t>- </a:t>
            </a:r>
            <a:r>
              <a:rPr lang="ko-KR" altLang="en-US" sz="1600" dirty="0"/>
              <a:t>무명 메서드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람다</a:t>
            </a:r>
            <a:r>
              <a:rPr lang="ko-KR" altLang="en-US" sz="1600" dirty="0"/>
              <a:t>    </a:t>
            </a:r>
          </a:p>
          <a:p>
            <a:pPr lvl="1"/>
            <a:r>
              <a:rPr lang="ko-KR" altLang="en-US" sz="1400" dirty="0"/>
              <a:t>람다를 바로 대리자에 전달</a:t>
            </a:r>
          </a:p>
          <a:p>
            <a:r>
              <a:rPr lang="ko-KR" altLang="en-US" sz="1600" dirty="0"/>
              <a:t>대리자를 매번 선언하지 않고 사용하려면  </a:t>
            </a:r>
            <a:r>
              <a:rPr lang="en-US" altLang="ko-KR" sz="1600" dirty="0"/>
              <a:t>- </a:t>
            </a:r>
            <a:r>
              <a:rPr lang="en-US" altLang="ko-KR" sz="1600" b="1" dirty="0"/>
              <a:t>Action</a:t>
            </a:r>
            <a:r>
              <a:rPr lang="en-US" altLang="ko-KR" sz="1600" dirty="0"/>
              <a:t>, </a:t>
            </a:r>
            <a:r>
              <a:rPr lang="en-US" altLang="ko-KR" sz="1600" b="1" dirty="0" err="1"/>
              <a:t>Func</a:t>
            </a:r>
            <a:endParaRPr lang="ko-KR" altLang="en-US" sz="1600" dirty="0"/>
          </a:p>
          <a:p>
            <a:pPr lvl="1"/>
            <a:r>
              <a:rPr lang="en-US" altLang="ko-KR" sz="1400" dirty="0"/>
              <a:t> Action,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ko-KR" altLang="en-US" sz="1400" dirty="0"/>
              <a:t>을 선언하여 코드를 전달 받으면 편리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코드를 전달할 때 </a:t>
            </a:r>
          </a:p>
          <a:p>
            <a:pPr lvl="1"/>
            <a:r>
              <a:rPr lang="en-US" altLang="ko-KR" sz="1400" dirty="0"/>
              <a:t>Action,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ko-KR" altLang="en-US" sz="1400" dirty="0"/>
              <a:t>으로 선언하고 람다로 전달하면</a:t>
            </a:r>
            <a:r>
              <a:rPr lang="en-US" altLang="ko-KR" sz="1400" dirty="0"/>
              <a:t>, </a:t>
            </a:r>
          </a:p>
          <a:p>
            <a:pPr lvl="1"/>
            <a:r>
              <a:rPr lang="ko-KR" altLang="en-US" sz="1400" dirty="0" err="1"/>
              <a:t>델리게이트</a:t>
            </a:r>
            <a:r>
              <a:rPr lang="en-US" altLang="ko-KR" sz="1400" dirty="0"/>
              <a:t>, </a:t>
            </a:r>
            <a:r>
              <a:rPr lang="ko-KR" altLang="en-US" sz="1400" dirty="0"/>
              <a:t>메서드 정의를 생략할 수 있어 편리하다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998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식으로 이루어지는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식 본문 멤버 </a:t>
            </a:r>
            <a:r>
              <a:rPr lang="en-US" altLang="ko-KR" sz="1800" dirty="0"/>
              <a:t>( Expression-Bodied Member )</a:t>
            </a:r>
          </a:p>
          <a:p>
            <a:pPr lvl="1"/>
            <a:r>
              <a:rPr lang="ko-KR" altLang="en-US" sz="1600" dirty="0"/>
              <a:t>멤버의 본문을 식</a:t>
            </a:r>
            <a:r>
              <a:rPr lang="en-US" altLang="ko-KR" sz="1600" dirty="0"/>
              <a:t>(Expression)</a:t>
            </a:r>
            <a:r>
              <a:rPr lang="ko-KR" altLang="en-US" sz="1600" dirty="0"/>
              <a:t>만으로 구현</a:t>
            </a:r>
            <a:r>
              <a:rPr lang="en-US" altLang="ko-KR" sz="1600" dirty="0"/>
              <a:t>,  </a:t>
            </a:r>
            <a:r>
              <a:rPr lang="ko-KR" altLang="en-US" sz="1600" dirty="0"/>
              <a:t>간단하게 표현 가능</a:t>
            </a:r>
          </a:p>
          <a:p>
            <a:pPr lvl="1"/>
            <a:r>
              <a:rPr lang="ko-KR" altLang="en-US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</a:t>
            </a:r>
            <a:r>
              <a:rPr lang="en-US" altLang="ko-KR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 </a:t>
            </a:r>
            <a:r>
              <a:rPr lang="ko-KR" altLang="en-US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식</a:t>
            </a:r>
            <a:r>
              <a:rPr lang="en-US" altLang="ko-KR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800" dirty="0"/>
              <a:t>사용 사례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9" name="직사각형 8"/>
          <p:cNvSpPr/>
          <p:nvPr/>
        </p:nvSpPr>
        <p:spPr>
          <a:xfrm>
            <a:off x="2807744" y="2569991"/>
            <a:ext cx="8401723" cy="39703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FriendList</a:t>
            </a:r>
            <a:endParaRPr lang="en-US" altLang="ko-KR" sz="1400" dirty="0">
              <a:solidFill>
                <a:srgbClr val="2B91A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List&lt;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list =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List&lt;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Add(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name) =&gt;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list.Add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(name); 		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메소드</a:t>
            </a:r>
            <a:endParaRPr lang="ko-KR" altLang="en-US" sz="1400" dirty="0">
              <a:solidFill>
                <a:srgbClr val="00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Remove(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name) =&gt;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list.Remove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(name);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FriendList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=&gt;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FriendList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	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</a:t>
            </a:r>
            <a:endParaRPr lang="ko-KR" altLang="en-US" sz="1400" dirty="0">
              <a:solidFill>
                <a:srgbClr val="00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Capacity =&gt;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list.Capacity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      	 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읽기전용 속성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index] =&gt; list[index]; 	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읽기전용 </a:t>
            </a:r>
            <a:r>
              <a:rPr lang="ko-KR" altLang="en-US" sz="14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인덱서</a:t>
            </a:r>
            <a:endParaRPr lang="ko-KR" altLang="en-US" sz="1400" dirty="0">
              <a:solidFill>
                <a:srgbClr val="00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</a:t>
            </a:r>
            <a:r>
              <a:rPr lang="en-US" altLang="ko-KR" sz="14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Capacity //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get =&gt; </a:t>
            </a:r>
            <a:r>
              <a:rPr lang="en-US" altLang="ko-KR" sz="14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list.Capacity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set =&gt; </a:t>
            </a:r>
            <a:r>
              <a:rPr lang="en-US" altLang="ko-KR" sz="14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list.Capacity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value;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33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너는 어디에서 왔니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처음 만나는 </a:t>
            </a:r>
            <a:r>
              <a:rPr lang="ko-KR" altLang="en-US" dirty="0" err="1"/>
              <a:t>람다식</a:t>
            </a:r>
            <a:endParaRPr lang="ko-KR" altLang="en-US" dirty="0"/>
          </a:p>
          <a:p>
            <a:r>
              <a:rPr lang="ko-KR" altLang="en-US" dirty="0"/>
              <a:t>문 형식의 </a:t>
            </a:r>
            <a:r>
              <a:rPr lang="ko-KR" altLang="en-US" dirty="0" err="1"/>
              <a:t>람다식</a:t>
            </a:r>
            <a:endParaRPr lang="ko-KR" altLang="en-US" dirty="0"/>
          </a:p>
          <a:p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만들기</a:t>
            </a:r>
          </a:p>
          <a:p>
            <a:endParaRPr lang="en-US" altLang="ko-KR" dirty="0"/>
          </a:p>
          <a:p>
            <a:r>
              <a:rPr lang="ko-KR" altLang="en-US" dirty="0"/>
              <a:t>식 트리</a:t>
            </a:r>
          </a:p>
          <a:p>
            <a:r>
              <a:rPr lang="ko-KR" altLang="en-US" dirty="0"/>
              <a:t>식으로 이루어지는 멤버 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156616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너는 어디에서 왔니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1936</a:t>
            </a:r>
            <a:r>
              <a:rPr lang="ko-KR" altLang="en-US" dirty="0"/>
              <a:t>년 발표한 </a:t>
            </a:r>
            <a:r>
              <a:rPr lang="ko-KR" altLang="en-US" dirty="0" err="1"/>
              <a:t>알론조</a:t>
            </a:r>
            <a:r>
              <a:rPr lang="ko-KR" altLang="en-US" dirty="0"/>
              <a:t> 처치의 람다 계산법을 사용하는 식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분명하고 간결한 방법</a:t>
            </a:r>
            <a:r>
              <a:rPr lang="ko-KR" altLang="en-US" dirty="0">
                <a:solidFill>
                  <a:srgbClr val="C00000"/>
                </a:solidFill>
              </a:rPr>
              <a:t>으로 </a:t>
            </a:r>
            <a:r>
              <a:rPr lang="ko-KR" altLang="en-US" b="1" dirty="0">
                <a:solidFill>
                  <a:srgbClr val="C00000"/>
                </a:solidFill>
              </a:rPr>
              <a:t>함수</a:t>
            </a:r>
            <a:r>
              <a:rPr lang="ko-KR" altLang="en-US" dirty="0">
                <a:solidFill>
                  <a:srgbClr val="C00000"/>
                </a:solidFill>
              </a:rPr>
              <a:t>를 묘사</a:t>
            </a:r>
            <a:r>
              <a:rPr lang="ko-KR" altLang="en-US" dirty="0"/>
              <a:t>하기 위해 고안</a:t>
            </a:r>
          </a:p>
          <a:p>
            <a:pPr lvl="1"/>
            <a:r>
              <a:rPr lang="ko-KR" altLang="en-US" dirty="0"/>
              <a:t>함수의 </a:t>
            </a:r>
            <a:r>
              <a:rPr lang="ko-KR" altLang="en-US" b="1" dirty="0"/>
              <a:t>정의</a:t>
            </a:r>
            <a:r>
              <a:rPr lang="ko-KR" altLang="en-US" dirty="0"/>
              <a:t>와 </a:t>
            </a:r>
            <a:r>
              <a:rPr lang="ko-KR" altLang="en-US" b="1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그리고 함수의 </a:t>
            </a:r>
            <a:r>
              <a:rPr lang="ko-KR" altLang="en-US" b="1" dirty="0"/>
              <a:t>적용</a:t>
            </a:r>
            <a:r>
              <a:rPr lang="ko-KR" altLang="en-US" dirty="0"/>
              <a:t>으로 구성</a:t>
            </a:r>
          </a:p>
          <a:p>
            <a:endParaRPr lang="ko-KR" altLang="en-US" dirty="0"/>
          </a:p>
          <a:p>
            <a:r>
              <a:rPr lang="ko-KR" altLang="en-US" dirty="0"/>
              <a:t>제자 존 매카시가 </a:t>
            </a:r>
            <a:r>
              <a:rPr lang="en-US" altLang="ko-KR" dirty="0"/>
              <a:t>LISP</a:t>
            </a:r>
            <a:r>
              <a:rPr lang="ko-KR" altLang="en-US" dirty="0"/>
              <a:t>를 만들면서 프로그램에 도입</a:t>
            </a:r>
            <a:endParaRPr lang="en-US" altLang="ko-KR" dirty="0"/>
          </a:p>
          <a:p>
            <a:pPr lvl="1"/>
            <a:r>
              <a:rPr lang="en-US" altLang="ko-KR" dirty="0"/>
              <a:t>LISP – </a:t>
            </a:r>
            <a:r>
              <a:rPr lang="ko-KR" altLang="en-US" dirty="0"/>
              <a:t>리스트 처리를 위한 프로그래밍 언어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함수형 언어</a:t>
            </a:r>
            <a:r>
              <a:rPr lang="en-US" altLang="ko-KR" dirty="0"/>
              <a:t>, </a:t>
            </a:r>
            <a:r>
              <a:rPr lang="ko-KR" altLang="en-US" dirty="0"/>
              <a:t>코드를 데이터처럼 표현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C#,C++,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등의 주류 언어에서 지원</a:t>
            </a:r>
          </a:p>
        </p:txBody>
      </p:sp>
    </p:spTree>
    <p:extLst>
      <p:ext uri="{BB962C8B-B14F-4D97-AF65-F5344CB8AC3E}">
        <p14:creationId xmlns:p14="http://schemas.microsoft.com/office/powerpoint/2010/main" val="41303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처음 만나는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익명 </a:t>
            </a:r>
            <a:r>
              <a:rPr lang="ko-KR" altLang="en-US" sz="1800" b="1" dirty="0" err="1"/>
              <a:t>메소드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만들기 위해 사용</a:t>
            </a:r>
            <a:endParaRPr lang="ko-KR" altLang="en-US" sz="1600" dirty="0"/>
          </a:p>
          <a:p>
            <a:pPr lvl="1"/>
            <a:r>
              <a:rPr lang="ko-KR" altLang="en-US" sz="1600" dirty="0" err="1"/>
              <a:t>람다식으로</a:t>
            </a:r>
            <a:r>
              <a:rPr lang="ko-KR" altLang="en-US" sz="1600" dirty="0"/>
              <a:t> 만든 익명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b="1" dirty="0"/>
              <a:t>무명 함수</a:t>
            </a:r>
            <a:r>
              <a:rPr lang="en-US" altLang="ko-KR" sz="1600" dirty="0"/>
              <a:t>(Anonymous Function)</a:t>
            </a:r>
          </a:p>
          <a:p>
            <a:r>
              <a:rPr lang="ko-KR" altLang="en-US" sz="1800" b="1" dirty="0" err="1"/>
              <a:t>람다식</a:t>
            </a:r>
            <a:r>
              <a:rPr lang="ko-KR" altLang="en-US" sz="1800" b="1" dirty="0"/>
              <a:t> 선언 형식</a:t>
            </a:r>
            <a:endParaRPr lang="ko-KR" altLang="en-US" sz="1600" b="1" dirty="0"/>
          </a:p>
          <a:p>
            <a:pPr lvl="1"/>
            <a:r>
              <a:rPr lang="ko-KR" altLang="en-US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매개변수</a:t>
            </a:r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목록</a:t>
            </a:r>
            <a:r>
              <a:rPr lang="ko-KR" altLang="en-US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 </a:t>
            </a:r>
            <a:r>
              <a:rPr lang="ko-KR" altLang="en-US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식 </a:t>
            </a:r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b="1" dirty="0" err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600" b="1" dirty="0">
              <a:solidFill>
                <a:srgbClr val="0066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/>
              <a:t>=&gt;</a:t>
            </a:r>
            <a:r>
              <a:rPr lang="en-US" altLang="ko-KR" sz="1600" dirty="0"/>
              <a:t> : </a:t>
            </a:r>
            <a:r>
              <a:rPr lang="ko-KR" altLang="en-US" sz="1600" dirty="0"/>
              <a:t>입력 연산자 사용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ko-KR" altLang="en-US" sz="1600" dirty="0" err="1"/>
              <a:t>람다식</a:t>
            </a:r>
            <a:r>
              <a:rPr lang="ko-KR" altLang="en-US" sz="1600" dirty="0"/>
              <a:t> 선언 예</a:t>
            </a:r>
          </a:p>
          <a:p>
            <a:pPr lvl="1"/>
            <a:r>
              <a:rPr lang="ko-KR" altLang="en-US" sz="1600" dirty="0"/>
              <a:t>형식 유추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392766" y="4412067"/>
            <a:ext cx="9846364" cy="1572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(a, b) =&gt; a + b;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대리자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선언으로 부터 형식 유추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32450" y="1291771"/>
            <a:ext cx="3506680" cy="2800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Add(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람다식</a:t>
            </a:r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b) =&gt; a + b;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생략한 표현</a:t>
            </a:r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(a, b) =&gt; a + b;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9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43913"/>
            <a:ext cx="8305800" cy="458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System;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SimpleLambda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b);   </a:t>
            </a:r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대리자</a:t>
            </a:r>
            <a:endParaRPr lang="en-US" altLang="ko-KR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calc = (a, b) =&gt; a + b;   </a:t>
            </a:r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람다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{3}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{4}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(3, 4)}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7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 형식의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식 형식과 문 형식</a:t>
            </a:r>
          </a:p>
          <a:p>
            <a:pPr lvl="1"/>
            <a:r>
              <a:rPr lang="ko-KR" altLang="en-US" sz="1600" dirty="0"/>
              <a:t>식 형식 </a:t>
            </a:r>
            <a:r>
              <a:rPr lang="en-US" altLang="ko-KR" sz="1600" dirty="0"/>
              <a:t>: a + b  </a:t>
            </a:r>
            <a:r>
              <a:rPr lang="ko-KR" altLang="en-US" sz="1600" dirty="0"/>
              <a:t>나  </a:t>
            </a:r>
            <a:r>
              <a:rPr lang="en-US" altLang="ko-KR" sz="1600" dirty="0"/>
              <a:t>a == b</a:t>
            </a:r>
          </a:p>
          <a:p>
            <a:pPr lvl="1"/>
            <a:r>
              <a:rPr lang="ko-KR" altLang="en-US" sz="1600" dirty="0"/>
              <a:t>문 형식 </a:t>
            </a:r>
            <a:r>
              <a:rPr lang="en-US" altLang="ko-KR" sz="1600" dirty="0"/>
              <a:t>: if ( a == b ) return 0; else return 1; </a:t>
            </a:r>
          </a:p>
          <a:p>
            <a:pPr lvl="1"/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매개변수</a:t>
            </a:r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목록</a:t>
            </a:r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 { </a:t>
            </a:r>
            <a:r>
              <a:rPr lang="ko-KR" altLang="en-US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문장 </a:t>
            </a:r>
            <a:r>
              <a:rPr lang="en-US" altLang="ko-KR" sz="1600" b="1" dirty="0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b="1" dirty="0">
              <a:solidFill>
                <a:srgbClr val="0066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선언 형식과 사용 사례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( </a:t>
            </a:r>
            <a:r>
              <a:rPr lang="ko-KR" altLang="en-US" sz="1600" dirty="0">
                <a:solidFill>
                  <a:srgbClr val="002060"/>
                </a:solidFill>
              </a:rPr>
              <a:t>매개변수 목록 </a:t>
            </a:r>
            <a:r>
              <a:rPr lang="en-US" altLang="ko-KR" sz="1600" dirty="0">
                <a:solidFill>
                  <a:srgbClr val="002060"/>
                </a:solidFill>
              </a:rPr>
              <a:t>) =&gt; {</a:t>
            </a:r>
          </a:p>
          <a:p>
            <a:pPr marL="457200" lvl="1" indent="0">
              <a:buNone/>
            </a:pPr>
            <a:r>
              <a:rPr lang="ko-KR" altLang="en-US" sz="1600" dirty="0">
                <a:solidFill>
                  <a:srgbClr val="002060"/>
                </a:solidFill>
              </a:rPr>
              <a:t>      문장</a:t>
            </a:r>
            <a:r>
              <a:rPr lang="en-US" altLang="ko-KR" sz="1600" dirty="0">
                <a:solidFill>
                  <a:srgbClr val="00206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ko-KR" altLang="en-US" sz="1600" dirty="0">
                <a:solidFill>
                  <a:srgbClr val="002060"/>
                </a:solidFill>
              </a:rPr>
              <a:t>      문장</a:t>
            </a:r>
            <a:r>
              <a:rPr lang="en-US" altLang="ko-KR" sz="1600" dirty="0">
                <a:solidFill>
                  <a:srgbClr val="00206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ko-KR" altLang="en-US" sz="1600" dirty="0">
                <a:solidFill>
                  <a:srgbClr val="002060"/>
                </a:solidFill>
              </a:rPr>
              <a:t>      문장</a:t>
            </a:r>
            <a:r>
              <a:rPr lang="en-US" altLang="ko-KR" sz="1600" dirty="0">
                <a:solidFill>
                  <a:srgbClr val="00206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}</a:t>
            </a:r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StatementLambda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820386" y="3295835"/>
            <a:ext cx="3595646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() =&gt;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"Do it"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243914"/>
            <a:ext cx="97150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=&gt; Write(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입력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파라미터가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없는 경우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(p) =&gt; Write(p);			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입력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파라미터가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개 있는 경우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(s, e) =&gt; { Write(s); Write(e); }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입력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파라미터가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개 있는 경우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=&gt; Write(s,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입력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파라미터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타입을 명시하는 경우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이벤트핸들러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delegate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와 무명 메서드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.button1.Click +=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(button1_Click);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((Button)sender).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BackColor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Color.Red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무명 메서드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(Anonymous Method)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써서 표현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.button1.Click +=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((Button)sender).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BackColor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Color.Red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간단한 이벤트핸들러를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람다식으로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표현한 경우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.button1.Click += (sender, e) =&gt; ((Button)sender).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BackColor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Color.Red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43915"/>
            <a:ext cx="91986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StatementLambda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Concatenate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Concatenate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concat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     </a:t>
            </a:r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문자열을 모두 더해서 반환하는 람다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=&gt;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result += s;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concat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6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rgbClr val="0070C0"/>
                </a:solidFill>
              </a:rPr>
              <a:t>Func</a:t>
            </a:r>
            <a:r>
              <a:rPr lang="ko-KR" altLang="en-US" sz="1600" dirty="0"/>
              <a:t>와 </a:t>
            </a:r>
            <a:r>
              <a:rPr lang="en-US" altLang="ko-KR" sz="1600" b="1" dirty="0">
                <a:solidFill>
                  <a:srgbClr val="0070C0"/>
                </a:solidFill>
              </a:rPr>
              <a:t>Action</a:t>
            </a:r>
            <a:r>
              <a:rPr lang="ko-KR" altLang="en-US" sz="1600" dirty="0"/>
              <a:t>으로 더 </a:t>
            </a:r>
            <a:r>
              <a:rPr lang="ko-KR" altLang="en-US" sz="1600" b="1" dirty="0"/>
              <a:t>간편하게 무명 함수 만들기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익명 </a:t>
            </a:r>
            <a:r>
              <a:rPr lang="ko-KR" altLang="en-US" sz="1600" dirty="0" err="1"/>
              <a:t>메소드나</a:t>
            </a:r>
            <a:r>
              <a:rPr lang="ko-KR" altLang="en-US" sz="1600" dirty="0"/>
              <a:t> 무명 함수를 만들기 위해 </a:t>
            </a:r>
            <a:r>
              <a:rPr lang="ko-KR" altLang="en-US" sz="1600" b="1" dirty="0"/>
              <a:t>매번 별개의 대리자를 선언해야 할까</a:t>
            </a:r>
            <a:r>
              <a:rPr lang="en-US" altLang="ko-KR" sz="1600" dirty="0"/>
              <a:t>?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마이크로소프트의 해결 책</a:t>
            </a:r>
          </a:p>
          <a:p>
            <a:pPr lvl="1"/>
            <a:r>
              <a:rPr lang="ko-KR" altLang="en-US" sz="1600" dirty="0"/>
              <a:t>제네릭으로 미리 만들어 놓자</a:t>
            </a:r>
            <a:r>
              <a:rPr lang="en-US" altLang="ko-KR" sz="1600" dirty="0"/>
              <a:t>. </a:t>
            </a:r>
            <a:endParaRPr lang="en-US" altLang="ko-KR" sz="1600" b="1" dirty="0"/>
          </a:p>
          <a:p>
            <a:pPr lvl="1"/>
            <a:r>
              <a:rPr lang="en-US" altLang="ko-KR" sz="1600" b="1" dirty="0" err="1"/>
              <a:t>Func</a:t>
            </a:r>
            <a:r>
              <a:rPr lang="en-US" altLang="ko-KR" sz="1600" dirty="0"/>
              <a:t> </a:t>
            </a:r>
            <a:r>
              <a:rPr lang="ko-KR" altLang="en-US" sz="1600" dirty="0"/>
              <a:t>대리자   </a:t>
            </a:r>
            <a:r>
              <a:rPr lang="en-US" altLang="ko-KR" sz="1600" dirty="0"/>
              <a:t>- </a:t>
            </a:r>
            <a:r>
              <a:rPr lang="ko-KR" altLang="en-US" sz="1600" dirty="0"/>
              <a:t>결과를 반환하는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참조 </a:t>
            </a:r>
            <a:r>
              <a:rPr lang="en-US" altLang="ko-KR" sz="1600" dirty="0"/>
              <a:t>( </a:t>
            </a:r>
            <a:r>
              <a:rPr lang="ko-KR" altLang="en-US" sz="1600" dirty="0"/>
              <a:t>맨 뒤가 반환 형식 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  <a:p>
            <a:pPr lvl="1"/>
            <a:r>
              <a:rPr lang="en-US" altLang="ko-KR" sz="1600" b="1" dirty="0"/>
              <a:t>Action</a:t>
            </a:r>
            <a:r>
              <a:rPr lang="en-US" altLang="ko-KR" sz="1600" dirty="0"/>
              <a:t> </a:t>
            </a:r>
            <a:r>
              <a:rPr lang="ko-KR" altLang="en-US" sz="1600" dirty="0"/>
              <a:t>대리자 </a:t>
            </a:r>
            <a:r>
              <a:rPr lang="en-US" altLang="ko-KR" sz="1600" dirty="0"/>
              <a:t>- </a:t>
            </a:r>
            <a:r>
              <a:rPr lang="ko-KR" altLang="en-US" sz="1600" dirty="0"/>
              <a:t>결과를 반환하지 않는 메소드 참조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대리자 선언을 하지 않아도 되니 </a:t>
            </a:r>
            <a:r>
              <a:rPr lang="ko-KR" altLang="en-US" sz="1600" b="1" dirty="0"/>
              <a:t>편리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string </a:t>
            </a:r>
            <a:r>
              <a:rPr lang="ko-KR" altLang="en-US" sz="1600" dirty="0"/>
              <a:t>을 입력하고 </a:t>
            </a:r>
            <a:r>
              <a:rPr lang="en-US" altLang="ko-KR" sz="1600" dirty="0"/>
              <a:t>int</a:t>
            </a:r>
            <a:r>
              <a:rPr lang="ko-KR" altLang="en-US" sz="1600" dirty="0"/>
              <a:t>를 반환하는 무명함수 </a:t>
            </a:r>
            <a:r>
              <a:rPr lang="en-US" altLang="ko-KR" sz="1600" dirty="0">
                <a:latin typeface="Consolas" panose="020B0609020204030204" pitchFamily="49" charset="0"/>
              </a:rPr>
              <a:t>- 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dirty="0">
                <a:latin typeface="Consolas" panose="020B0609020204030204" pitchFamily="49" charset="0"/>
              </a:rPr>
              <a:t>&lt; </a:t>
            </a:r>
            <a:r>
              <a:rPr lang="en-US" altLang="ko-KR" sz="1600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CC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 dirty="0"/>
              <a:t>int </a:t>
            </a:r>
            <a:r>
              <a:rPr lang="ko-KR" altLang="en-US" sz="1600" dirty="0"/>
              <a:t>를 입력하고</a:t>
            </a:r>
            <a:r>
              <a:rPr lang="en-US" altLang="ko-KR" sz="1600" dirty="0"/>
              <a:t> </a:t>
            </a:r>
            <a:r>
              <a:rPr lang="ko-KR" altLang="en-US" sz="1600" dirty="0"/>
              <a:t>반환이 없는 무명함수 </a:t>
            </a:r>
            <a:r>
              <a:rPr lang="en-US" altLang="ko-KR" sz="1600" dirty="0"/>
              <a:t>-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dirty="0">
                <a:latin typeface="Consolas" panose="020B0609020204030204" pitchFamily="49" charset="0"/>
              </a:rPr>
              <a:t>&lt; </a:t>
            </a:r>
            <a:r>
              <a:rPr lang="en-US" altLang="ko-KR" sz="1600" dirty="0">
                <a:solidFill>
                  <a:srgbClr val="0000CC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1783109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328</TotalTime>
  <Words>1491</Words>
  <Application>Microsoft Office PowerPoint</Application>
  <PresentationFormat>와이드스크린</PresentationFormat>
  <Paragraphs>274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D2Coding</vt:lpstr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학습범위</vt:lpstr>
      <vt:lpstr>람다식, 너는 어디에서 왔니?</vt:lpstr>
      <vt:lpstr>처음 만나는 람다식</vt:lpstr>
      <vt:lpstr>예제</vt:lpstr>
      <vt:lpstr>문 형식의 람다식</vt:lpstr>
      <vt:lpstr>예제</vt:lpstr>
      <vt:lpstr>예제</vt:lpstr>
      <vt:lpstr>Func와 Action</vt:lpstr>
      <vt:lpstr>Func 대리자</vt:lpstr>
      <vt:lpstr>Action 대리자</vt:lpstr>
      <vt:lpstr>예제</vt:lpstr>
      <vt:lpstr>예제</vt:lpstr>
      <vt:lpstr>예제</vt:lpstr>
      <vt:lpstr>연습문제</vt:lpstr>
      <vt:lpstr>Delegate Action Lambda</vt:lpstr>
      <vt:lpstr>식으로 이루어지는 멤버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96</cp:revision>
  <dcterms:created xsi:type="dcterms:W3CDTF">2020-12-29T09:04:30Z</dcterms:created>
  <dcterms:modified xsi:type="dcterms:W3CDTF">2022-03-13T11:51:19Z</dcterms:modified>
</cp:coreProperties>
</file>