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3350A-4973-4724-AE4A-29F4E7DC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0081-807A-454E-BF80-E0F355E9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40FB9-FB0F-4708-8497-CF6101B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3FA3B-8673-4E24-A621-1F6A323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36F5-9957-4F8D-A77D-9CF6442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B36A2-9C17-4568-ACA3-981AAF6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845D9-D704-4E23-AC9B-7600DAA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A1E9E-AACA-4388-9BED-BE545C4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BFE3E-6268-44F2-8C1D-6CAEC0B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87EC-3758-44EB-9297-C624EF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BABBFB-1F99-4E61-BCE2-C8F6A339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5FB61-14DF-4D41-AE29-8A740A3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0F9FB-6BF8-45C4-B06F-F031BF1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1C7A9-944C-40EF-8CD7-D1AFBB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88E-063D-4188-B449-DF2027B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8FAB-F2BD-4A38-8354-E98EE2D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6AB46-8896-409C-BA18-73494AB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404B4-771E-4F00-A833-3303B7C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B84E-FE37-45CF-AFB9-F0FD9BE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86245-7EFE-46A8-B234-B94E6E6A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256-0016-45F0-833B-4DA16B0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66DB1-E737-4BD6-8793-2F1C96A7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7E5E-79EB-4C73-A568-84880D77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90AE3-D630-474F-811E-01A79B0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7014E-9661-4AF2-BCC0-F4F1AD4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4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0C1A-DDB6-4904-90C1-608D44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68A22-E547-467B-8E01-1F54C6AF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46E03-3D60-417E-B83D-26BD9E7C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144575-EFD1-4675-A4CA-BDD25B2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4DEB8E-5C8E-449C-A91E-CE6927F9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BCFA0-A9F3-4BD6-B339-EF74FB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2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46B3-0462-4F9D-B7FC-F965946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5678-8288-47F3-943A-D4D0454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E2DC-6A59-42E6-B7E2-882D718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32876-FD9E-4B79-B684-AD620915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E12FE-524D-48DF-B647-29B4FA53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AAC0EE-534C-424E-8738-87AC204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48ECE-9D1D-4399-927A-864C2CF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7A8559-9865-434B-9A85-04BF7CB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FCC1-80F7-40AD-8683-0A2506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E1061-B2DB-481A-A27D-05C256DE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81303-8AE6-493F-B5BC-E5D4E36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3BBDC1-CA5E-4C01-AB10-4126792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8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76D6C7-CCEC-433B-8581-1781B72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F3709-30BE-44AA-BD50-F3D5209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8E9B6-1D43-437B-92C1-3FAE031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9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ADC1-FFDE-431E-BF1E-6416D7C9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12FA-E22F-4880-BE7D-CA5E59F9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4E07A-1D50-4993-9455-EABC666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8FD05-8585-4970-AB2E-D8A5DE33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C1335-7668-4387-81D4-A75A3DC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3A270-854C-421B-A463-51047E0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5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D100D-9336-4D20-ABE0-43D57E6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3114E-1706-4BC8-9877-A778DC596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22E24-D6A9-45A3-9A52-8A901936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DD44C-95FB-460A-8E68-AD2E8F2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5A398-0013-45AF-8335-A40A9E2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F420A-8E27-4830-97FB-5324D63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16CFB5-3489-4353-A69D-2DD0C01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DC2A-8716-4A2B-B9A9-52C4DEA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A45DA-CC6F-43DF-A9CC-F62C5467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4912F-A170-496B-A5A8-6957713F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0EFB-5609-45E3-B5E2-78FE6C3D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ud.archivescommunales.ch/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vaud.archivescommunales.ch/journal-1998-7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a.org/standards/RiC/ontology.html" TargetMode="External"/><Relationship Id="rId5" Type="http://schemas.openxmlformats.org/officeDocument/2006/relationships/hyperlink" Target="https://www.w3.org/ns/ldp/" TargetMode="External"/><Relationship Id="rId4" Type="http://schemas.openxmlformats.org/officeDocument/2006/relationships/hyperlink" Target="https://vaud.archivescommunales.ch/typ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D70658-489D-4CF9-A67D-8839763BE901}"/>
              </a:ext>
            </a:extLst>
          </p:cNvPr>
          <p:cNvSpPr/>
          <p:nvPr/>
        </p:nvSpPr>
        <p:spPr>
          <a:xfrm>
            <a:off x="5971312" y="422267"/>
            <a:ext cx="5944897" cy="264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Organigramme : Alternative 1">
            <a:extLst>
              <a:ext uri="{FF2B5EF4-FFF2-40B4-BE49-F238E27FC236}">
                <a16:creationId xmlns:a16="http://schemas.microsoft.com/office/drawing/2014/main" id="{1DA17F76-A857-4A07-9955-E7FB2868CFFA}"/>
              </a:ext>
            </a:extLst>
          </p:cNvPr>
          <p:cNvSpPr/>
          <p:nvPr/>
        </p:nvSpPr>
        <p:spPr>
          <a:xfrm>
            <a:off x="772126" y="232872"/>
            <a:ext cx="3957739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err="1">
                <a:solidFill>
                  <a:schemeClr val="tx1"/>
                </a:solidFill>
              </a:rPr>
              <a:t>vd:journaux-communaux</a:t>
            </a:r>
            <a:r>
              <a:rPr lang="fr-CH" sz="1400">
                <a:solidFill>
                  <a:schemeClr val="tx1"/>
                </a:solidFill>
              </a:rPr>
              <a:t>   </a:t>
            </a:r>
          </a:p>
          <a:p>
            <a:r>
              <a:rPr lang="fr-CH" sz="1400">
                <a:solidFill>
                  <a:schemeClr val="tx1"/>
                </a:solidFill>
              </a:rPr>
              <a:t>   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;</a:t>
            </a:r>
          </a:p>
          <a:p>
            <a:r>
              <a:rPr lang="fr-CH" sz="1400">
                <a:solidFill>
                  <a:schemeClr val="tx1"/>
                </a:solidFill>
              </a:rPr>
              <a:t>	     </a:t>
            </a:r>
            <a:r>
              <a:rPr lang="fr-CH" sz="1400" err="1">
                <a:solidFill>
                  <a:schemeClr val="tx1"/>
                </a:solidFill>
              </a:rPr>
              <a:t>type:Fonds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‘’Journaux communaux‘’;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</a:t>
            </a:r>
            <a:r>
              <a:rPr lang="fr-CH" sz="1400" err="1">
                <a:solidFill>
                  <a:schemeClr val="tx1"/>
                </a:solidFill>
              </a:rPr>
              <a:t>rico:hasBeginingDate</a:t>
            </a:r>
            <a:r>
              <a:rPr lang="fr-CH" sz="1400">
                <a:solidFill>
                  <a:schemeClr val="tx1"/>
                </a:solidFill>
              </a:rPr>
              <a:t> ‘’1974‘’.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B62B88-EDA9-4C37-B6CB-46DC61DFB913}"/>
              </a:ext>
            </a:extLst>
          </p:cNvPr>
          <p:cNvSpPr txBox="1"/>
          <p:nvPr/>
        </p:nvSpPr>
        <p:spPr>
          <a:xfrm>
            <a:off x="5971312" y="422267"/>
            <a:ext cx="5944897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000" b="1" i="1"/>
              <a:t>Exemple</a:t>
            </a:r>
          </a:p>
          <a:p>
            <a:r>
              <a:rPr lang="fr-CH" sz="2000" b="1" i="1">
                <a:hlinkClick r:id="rId2"/>
              </a:rPr>
              <a:t>https://vaud.archivescommunales.ch/journal-1998-72</a:t>
            </a:r>
            <a:endParaRPr lang="fr-CH" sz="2000" b="1" i="1"/>
          </a:p>
          <a:p>
            <a:endParaRPr lang="fr-CH" b="1" i="1"/>
          </a:p>
          <a:p>
            <a:endParaRPr lang="fr-CH" b="1" i="1"/>
          </a:p>
          <a:p>
            <a:r>
              <a:rPr lang="fr-CH" b="1" i="1" err="1"/>
              <a:t>Namespaces</a:t>
            </a:r>
            <a:r>
              <a:rPr lang="fr-CH" b="1" i="1"/>
              <a:t>/</a:t>
            </a:r>
            <a:r>
              <a:rPr lang="fr-CH" b="1" i="1" err="1"/>
              <a:t>Prefixes</a:t>
            </a:r>
            <a:endParaRPr lang="fr-CH" b="1" i="1"/>
          </a:p>
          <a:p>
            <a:r>
              <a:rPr lang="fr-CH" err="1"/>
              <a:t>vd</a:t>
            </a:r>
            <a:r>
              <a:rPr lang="fr-CH"/>
              <a:t>:    </a:t>
            </a:r>
            <a:r>
              <a:rPr lang="fr-CH" sz="1800">
                <a:hlinkClick r:id="rId3"/>
              </a:rPr>
              <a:t>https://vaud.archivescommunales.ch/</a:t>
            </a:r>
            <a:endParaRPr lang="fr-CH" sz="1800"/>
          </a:p>
          <a:p>
            <a:r>
              <a:rPr lang="fr-CH"/>
              <a:t>type: </a:t>
            </a:r>
            <a:r>
              <a:rPr lang="fr-CH">
                <a:hlinkClick r:id="rId4"/>
              </a:rPr>
              <a:t>https://vaud.archivescommunales.ch/type/</a:t>
            </a:r>
            <a:r>
              <a:rPr lang="fr-CH"/>
              <a:t> </a:t>
            </a:r>
          </a:p>
          <a:p>
            <a:r>
              <a:rPr lang="fr-CH" err="1"/>
              <a:t>ldp</a:t>
            </a:r>
            <a:r>
              <a:rPr lang="fr-CH"/>
              <a:t>:   </a:t>
            </a:r>
            <a:r>
              <a:rPr lang="fr-CH">
                <a:hlinkClick r:id="rId5"/>
              </a:rPr>
              <a:t>https://www.w3.org/ns/ldp/</a:t>
            </a:r>
            <a:r>
              <a:rPr lang="fr-CH"/>
              <a:t>  </a:t>
            </a:r>
          </a:p>
          <a:p>
            <a:r>
              <a:rPr lang="fr-CH" err="1"/>
              <a:t>rico</a:t>
            </a:r>
            <a:r>
              <a:rPr lang="fr-CH"/>
              <a:t>:  </a:t>
            </a:r>
            <a:r>
              <a:rPr lang="fr-CH">
                <a:hlinkClick r:id="rId6"/>
              </a:rPr>
              <a:t>https://www.ica.org/standards/RiC/ontology.html#</a:t>
            </a:r>
            <a:r>
              <a:rPr lang="fr-CH"/>
              <a:t> </a:t>
            </a:r>
          </a:p>
          <a:p>
            <a:endParaRPr lang="fr-CH"/>
          </a:p>
          <a:p>
            <a:r>
              <a:rPr lang="fr-CH" b="1" i="1"/>
              <a:t>Remarque</a:t>
            </a:r>
          </a:p>
          <a:p>
            <a:r>
              <a:rPr lang="fr-CH"/>
              <a:t>Cet exemple, créé à des fins pédagogiques, n’est pas </a:t>
            </a:r>
          </a:p>
          <a:p>
            <a:r>
              <a:rPr lang="fr-CH"/>
              <a:t>formellement valide (notamment concernant l’usage de </a:t>
            </a:r>
            <a:r>
              <a:rPr lang="fr-CH" err="1"/>
              <a:t>RiC</a:t>
            </a:r>
            <a:r>
              <a:rPr lang="fr-CH"/>
              <a:t>).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871B5B0A-9F6B-4460-AF6F-1A08FBBE3567}"/>
              </a:ext>
            </a:extLst>
          </p:cNvPr>
          <p:cNvSpPr/>
          <p:nvPr/>
        </p:nvSpPr>
        <p:spPr>
          <a:xfrm>
            <a:off x="951386" y="1850413"/>
            <a:ext cx="38561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err="1">
                <a:solidFill>
                  <a:schemeClr val="tx1"/>
                </a:solidFill>
              </a:rPr>
              <a:t>vd:journal-communal</a:t>
            </a:r>
            <a:r>
              <a:rPr lang="fr-CH" sz="1400">
                <a:solidFill>
                  <a:schemeClr val="tx1"/>
                </a:solidFill>
              </a:rPr>
              <a:t>    </a:t>
            </a:r>
          </a:p>
          <a:p>
            <a:r>
              <a:rPr lang="fr-CH" sz="1400">
                <a:solidFill>
                  <a:schemeClr val="tx1"/>
                </a:solidFill>
              </a:rPr>
              <a:t>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;</a:t>
            </a:r>
          </a:p>
          <a:p>
            <a:r>
              <a:rPr lang="fr-CH" sz="1400">
                <a:solidFill>
                  <a:schemeClr val="tx1"/>
                </a:solidFill>
              </a:rPr>
              <a:t>	   </a:t>
            </a:r>
            <a:r>
              <a:rPr lang="fr-CH" sz="1400" err="1">
                <a:solidFill>
                  <a:schemeClr val="tx1"/>
                </a:solidFill>
              </a:rPr>
              <a:t>Type:SubFonds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‘’Au 4 coins du Mont‘’;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</a:t>
            </a:r>
            <a:r>
              <a:rPr lang="fr-CH" sz="1400">
                <a:solidFill>
                  <a:schemeClr val="tx1"/>
                </a:solidFill>
              </a:rPr>
              <a:t>: </a:t>
            </a:r>
            <a:r>
              <a:rPr lang="fr-CH" sz="1400" err="1">
                <a:solidFill>
                  <a:schemeClr val="tx1"/>
                </a:solidFill>
              </a:rPr>
              <a:t>hasBeginingDate</a:t>
            </a:r>
            <a:r>
              <a:rPr lang="fr-CH" sz="1400">
                <a:solidFill>
                  <a:schemeClr val="tx1"/>
                </a:solidFill>
              </a:rPr>
              <a:t> ‘’1974‘’.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3FDA27-801F-45AA-817D-BAC2DBE5D45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750996" y="1364001"/>
            <a:ext cx="128460" cy="48641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CB53118-9544-474F-B6B3-E4A98DDCEB89}"/>
              </a:ext>
            </a:extLst>
          </p:cNvPr>
          <p:cNvSpPr txBox="1"/>
          <p:nvPr/>
        </p:nvSpPr>
        <p:spPr>
          <a:xfrm>
            <a:off x="2775014" y="1415713"/>
            <a:ext cx="2843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ldp:contains </a:t>
            </a:r>
            <a:r>
              <a:rPr lang="fr-CH" sz="1400">
                <a:solidFill>
                  <a:schemeClr val="tx1"/>
                </a:solidFill>
              </a:rPr>
              <a:t>vd:journal-communal    </a:t>
            </a:r>
          </a:p>
          <a:p>
            <a:endParaRPr lang="fr-CH" sz="1400"/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911782B2-1AE7-48D3-B41F-7D4A089BB567}"/>
              </a:ext>
            </a:extLst>
          </p:cNvPr>
          <p:cNvSpPr/>
          <p:nvPr/>
        </p:nvSpPr>
        <p:spPr>
          <a:xfrm>
            <a:off x="1009290" y="3543165"/>
            <a:ext cx="332256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vd:annee-1998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 ;</a:t>
            </a:r>
          </a:p>
          <a:p>
            <a:r>
              <a:rPr lang="fr-CH" sz="1400">
                <a:solidFill>
                  <a:schemeClr val="tx1"/>
                </a:solidFill>
              </a:rPr>
              <a:t>	       </a:t>
            </a:r>
            <a:r>
              <a:rPr lang="fr-CH" sz="1400" err="1">
                <a:solidFill>
                  <a:schemeClr val="tx1"/>
                </a:solidFill>
              </a:rPr>
              <a:t>type:Dossier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‘’Année 1998‘’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</a:t>
            </a:r>
            <a:r>
              <a:rPr lang="fr-CH" sz="1400">
                <a:solidFill>
                  <a:schemeClr val="tx1"/>
                </a:solidFill>
              </a:rPr>
              <a:t>: </a:t>
            </a:r>
            <a:r>
              <a:rPr lang="fr-CH" sz="1400" err="1">
                <a:solidFill>
                  <a:schemeClr val="tx1"/>
                </a:solidFill>
              </a:rPr>
              <a:t>hasBeginingDate</a:t>
            </a:r>
            <a:r>
              <a:rPr lang="fr-CH" sz="1400">
                <a:solidFill>
                  <a:schemeClr val="tx1"/>
                </a:solidFill>
              </a:rPr>
              <a:t> ‘’1998‘’.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01253-B24E-4841-842F-F389762B639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670573" y="2981542"/>
            <a:ext cx="208883" cy="56162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698FA2-2982-48BE-A4FA-150452C64237}"/>
              </a:ext>
            </a:extLst>
          </p:cNvPr>
          <p:cNvSpPr txBox="1"/>
          <p:nvPr/>
        </p:nvSpPr>
        <p:spPr>
          <a:xfrm>
            <a:off x="2750995" y="3143932"/>
            <a:ext cx="2387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 </a:t>
            </a:r>
            <a:r>
              <a:rPr lang="fr-CH" sz="1400">
                <a:solidFill>
                  <a:schemeClr val="tx1"/>
                </a:solidFill>
              </a:rPr>
              <a:t>vd:annee-1998</a:t>
            </a:r>
          </a:p>
          <a:p>
            <a:endParaRPr lang="fr-CH" sz="1400"/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D2CBBCB1-E9B3-4D7A-B74A-1772336FC2F0}"/>
              </a:ext>
            </a:extLst>
          </p:cNvPr>
          <p:cNvSpPr/>
          <p:nvPr/>
        </p:nvSpPr>
        <p:spPr>
          <a:xfrm>
            <a:off x="594125" y="5361267"/>
            <a:ext cx="829820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vd:journal-1998-72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 ;</a:t>
            </a:r>
          </a:p>
          <a:p>
            <a:r>
              <a:rPr lang="fr-CH" sz="1400">
                <a:solidFill>
                  <a:schemeClr val="tx1"/>
                </a:solidFill>
              </a:rPr>
              <a:t>	        </a:t>
            </a:r>
            <a:r>
              <a:rPr lang="fr-CH" sz="1400" err="1">
                <a:solidFill>
                  <a:schemeClr val="tx1"/>
                </a:solidFill>
              </a:rPr>
              <a:t>type:Piece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‘’Journal 1998-72‘’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</a:t>
            </a:r>
            <a:r>
              <a:rPr lang="fr-CH" sz="1400" err="1">
                <a:solidFill>
                  <a:schemeClr val="tx1"/>
                </a:solidFill>
              </a:rPr>
              <a:t>rico</a:t>
            </a:r>
            <a:r>
              <a:rPr lang="fr-CH" sz="1400">
                <a:solidFill>
                  <a:schemeClr val="tx1"/>
                </a:solidFill>
              </a:rPr>
              <a:t>: </a:t>
            </a:r>
            <a:r>
              <a:rPr lang="fr-CH" sz="1400" err="1">
                <a:solidFill>
                  <a:schemeClr val="tx1"/>
                </a:solidFill>
              </a:rPr>
              <a:t>hasBeginingDate</a:t>
            </a:r>
            <a:r>
              <a:rPr lang="fr-CH" sz="1400">
                <a:solidFill>
                  <a:schemeClr val="tx1"/>
                </a:solidFill>
              </a:rPr>
              <a:t> ‘’1998-04-01‘’.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DDD315-C8AB-4361-BDB1-2FD44466269B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670573" y="4674294"/>
            <a:ext cx="2072655" cy="68697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9ADF1C-7272-4429-B28C-AB37451D1F35}"/>
              </a:ext>
            </a:extLst>
          </p:cNvPr>
          <p:cNvSpPr txBox="1"/>
          <p:nvPr/>
        </p:nvSpPr>
        <p:spPr>
          <a:xfrm>
            <a:off x="4061334" y="4919638"/>
            <a:ext cx="284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 </a:t>
            </a:r>
            <a:r>
              <a:rPr lang="fr-CH" sz="1400">
                <a:solidFill>
                  <a:schemeClr val="tx1"/>
                </a:solidFill>
              </a:rPr>
              <a:t>vd:journal-1998-72</a:t>
            </a:r>
          </a:p>
          <a:p>
            <a:endParaRPr lang="fr-CH" sz="1400"/>
          </a:p>
        </p:txBody>
      </p:sp>
      <p:pic>
        <p:nvPicPr>
          <p:cNvPr id="31" name="Image 30" descr="Une image contenant texte, journal, capture d’écran&#10;&#10;Description générée automatiquement">
            <a:extLst>
              <a:ext uri="{FF2B5EF4-FFF2-40B4-BE49-F238E27FC236}">
                <a16:creationId xmlns:a16="http://schemas.microsoft.com/office/drawing/2014/main" id="{40050CBD-A0CE-47C2-8009-D114F5E9D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7" y="5488017"/>
            <a:ext cx="614810" cy="87052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07AB1E8D-DED8-4153-B1DC-892B87A46F34}"/>
              </a:ext>
            </a:extLst>
          </p:cNvPr>
          <p:cNvSpPr txBox="1"/>
          <p:nvPr/>
        </p:nvSpPr>
        <p:spPr>
          <a:xfrm>
            <a:off x="5498664" y="5448870"/>
            <a:ext cx="325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vd:upload/…jpg</a:t>
            </a:r>
            <a:r>
              <a:rPr lang="fr-CH" sz="1400">
                <a:solidFill>
                  <a:schemeClr val="tx1"/>
                </a:solidFill>
              </a:rPr>
              <a:t>   rdf:type   ldp:Ressource .</a:t>
            </a:r>
            <a:endParaRPr lang="fr-CH" sz="140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605DC6-529C-4408-AABB-6A14DF201FD4}"/>
              </a:ext>
            </a:extLst>
          </p:cNvPr>
          <p:cNvCxnSpPr/>
          <p:nvPr/>
        </p:nvCxnSpPr>
        <p:spPr>
          <a:xfrm>
            <a:off x="4513277" y="5361267"/>
            <a:ext cx="0" cy="113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259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26</cp:revision>
  <dcterms:created xsi:type="dcterms:W3CDTF">2022-03-22T13:54:55Z</dcterms:created>
  <dcterms:modified xsi:type="dcterms:W3CDTF">2023-04-18T03:40:23Z</dcterms:modified>
</cp:coreProperties>
</file>