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3350A-4973-4724-AE4A-29F4E7DC2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CF0081-807A-454E-BF80-E0F355E91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E40FB9-FB0F-4708-8497-CF6101B4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3FA3B-8673-4E24-A621-1F6A3232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0036F5-9957-4F8D-A77D-9CF6442F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746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B36A2-9C17-4568-ACA3-981AAF6F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3845D9-D704-4E23-AC9B-7600DAA9B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A1E9E-AACA-4388-9BED-BE545C4E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4BFE3E-6268-44F2-8C1D-6CAEC0BB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087EC-3758-44EB-9297-C624EFC7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363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ABABBFB-1F99-4E61-BCE2-C8F6A339D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D5FB61-14DF-4D41-AE29-8A740A3F5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B0F9FB-6BF8-45C4-B06F-F031BF18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D1C7A9-944C-40EF-8CD7-D1AFBB55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CD988E-063D-4188-B449-DF2027B6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557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F8FAB-F2BD-4A38-8354-E98EE2D8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66AB46-8896-409C-BA18-73494ABA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404B4-771E-4F00-A833-3303B7CA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5B84E-FE37-45CF-AFB9-F0FD9BE5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F86245-7EFE-46A8-B234-B94E6E6A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95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73256-0016-45F0-833B-4DA16B07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166DB1-E737-4BD6-8793-2F1C96A7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767E5E-79EB-4C73-A568-84880D77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90AE3-D630-474F-811E-01A79B03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7014E-9661-4AF2-BCC0-F4F1AD4F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458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D0C1A-DDB6-4904-90C1-608D444C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68A22-E547-467B-8E01-1F54C6AFB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D46E03-3D60-417E-B83D-26BD9E7C9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144575-EFD1-4675-A4CA-BDD25B26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4DEB8E-5C8E-449C-A91E-CE6927F9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CBCFA0-A9F3-4BD6-B339-EF74FBCB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22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946B3-0462-4F9D-B7FC-F9659462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5C5678-8288-47F3-943A-D4D04543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3DE2DC-6A59-42E6-B7E2-882D7181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332876-FD9E-4B79-B684-AD6209150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7E12FE-524D-48DF-B647-29B4FA53C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AAC0EE-534C-424E-8738-87AC2043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B48ECE-9D1D-4399-927A-864C2CF6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7A8559-9865-434B-9A85-04BF7CBF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35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EFCC1-80F7-40AD-8683-0A2506D4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AE1061-B2DB-481A-A27D-05C256DE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D81303-8AE6-493F-B5BC-E5D4E36B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3BBDC1-CA5E-4C01-AB10-41267920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88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76D6C7-CCEC-433B-8581-1781B726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BF3709-30BE-44AA-BD50-F3D52099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78E9B6-1D43-437B-92C1-3FAE031B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90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9ADC1-FFDE-431E-BF1E-6416D7C9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C12FA-E22F-4880-BE7D-CA5E59F9E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C4E07A-1D50-4993-9455-EABC666AA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C8FD05-8585-4970-AB2E-D8A5DE33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CC1335-7668-4387-81D4-A75A3DCE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13A270-854C-421B-A463-51047E08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059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D100D-9336-4D20-ABE0-43D57E6C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63114E-1706-4BC8-9877-A778DC596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F22E24-D6A9-45A3-9A52-8A901936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DD44C-95FB-460A-8E68-AD2E8F2F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65A398-0013-45AF-8335-A40A9E20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2F420A-8E27-4830-97FB-5324D638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664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16CFB5-3489-4353-A69D-2DD0C013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A7DC2A-8716-4A2B-B9A9-52C4DEAE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2A45DA-CC6F-43DF-A9CC-F62C5467F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7075-ACE4-4AC5-A698-3E16F22F5AEA}" type="datetimeFigureOut">
              <a:rPr lang="fr-CH" smtClean="0"/>
              <a:t>23.03.2022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A4912F-A170-496B-A5A8-6957713F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CD0EFB-5609-45E3-B5E2-78FE6C3DE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822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ns/ldp/" TargetMode="External"/><Relationship Id="rId2" Type="http://schemas.openxmlformats.org/officeDocument/2006/relationships/hyperlink" Target="https://vaud.archivescommunales.ch/journal-1998-7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hyperlink" Target="https://www.ica.org/standards/RiC/ontolog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D70658-489D-4CF9-A67D-8839763BE901}"/>
              </a:ext>
            </a:extLst>
          </p:cNvPr>
          <p:cNvSpPr/>
          <p:nvPr/>
        </p:nvSpPr>
        <p:spPr>
          <a:xfrm>
            <a:off x="5971312" y="422267"/>
            <a:ext cx="5944897" cy="2646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Organigramme : Alternative 1">
            <a:extLst>
              <a:ext uri="{FF2B5EF4-FFF2-40B4-BE49-F238E27FC236}">
                <a16:creationId xmlns:a16="http://schemas.microsoft.com/office/drawing/2014/main" id="{1DA17F76-A857-4A07-9955-E7FB2868CFFA}"/>
              </a:ext>
            </a:extLst>
          </p:cNvPr>
          <p:cNvSpPr/>
          <p:nvPr/>
        </p:nvSpPr>
        <p:spPr>
          <a:xfrm>
            <a:off x="772126" y="232872"/>
            <a:ext cx="3957739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>
                <a:solidFill>
                  <a:schemeClr val="tx1"/>
                </a:solidFill>
              </a:rPr>
              <a:t>vd:journaux-communaux   </a:t>
            </a:r>
          </a:p>
          <a:p>
            <a:r>
              <a:rPr lang="fr-CH" sz="1400">
                <a:solidFill>
                  <a:schemeClr val="tx1"/>
                </a:solidFill>
              </a:rPr>
              <a:t>          rdf:type [ ldp:Container;</a:t>
            </a:r>
          </a:p>
          <a:p>
            <a:r>
              <a:rPr lang="fr-CH" sz="1400">
                <a:solidFill>
                  <a:schemeClr val="tx1"/>
                </a:solidFill>
              </a:rPr>
              <a:t>	     rico:fonds ]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rico:harOrHadTitle ‘’Journaux communaux‘’;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rico:hasBeginingDate ‘’1974‘’.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B62B88-EDA9-4C37-B6CB-46DC61DFB913}"/>
              </a:ext>
            </a:extLst>
          </p:cNvPr>
          <p:cNvSpPr txBox="1"/>
          <p:nvPr/>
        </p:nvSpPr>
        <p:spPr>
          <a:xfrm>
            <a:off x="5971312" y="422267"/>
            <a:ext cx="5944897" cy="3477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sz="2000" b="1" i="1"/>
              <a:t>Exemple</a:t>
            </a:r>
          </a:p>
          <a:p>
            <a:r>
              <a:rPr lang="fr-CH" sz="2000" b="1" i="1">
                <a:hlinkClick r:id="rId2"/>
              </a:rPr>
              <a:t>https://vaud.archivescommunales.ch/journal-1998-72</a:t>
            </a:r>
            <a:endParaRPr lang="fr-CH" sz="2000" b="1" i="1"/>
          </a:p>
          <a:p>
            <a:endParaRPr lang="fr-CH" b="1" i="1"/>
          </a:p>
          <a:p>
            <a:endParaRPr lang="fr-CH" b="1" i="1"/>
          </a:p>
          <a:p>
            <a:r>
              <a:rPr lang="fr-CH" b="1" i="1"/>
              <a:t>Namespaces/Prefixes</a:t>
            </a:r>
          </a:p>
          <a:p>
            <a:r>
              <a:rPr lang="fr-CH"/>
              <a:t>vd:    </a:t>
            </a:r>
            <a:r>
              <a:rPr lang="fr-CH" sz="1800">
                <a:hlinkClick r:id="rId2"/>
              </a:rPr>
              <a:t>https://vaud.archivescommunales.ch/</a:t>
            </a:r>
            <a:endParaRPr lang="fr-CH"/>
          </a:p>
          <a:p>
            <a:r>
              <a:rPr lang="fr-CH"/>
              <a:t>ldp:   </a:t>
            </a:r>
            <a:r>
              <a:rPr lang="fr-CH">
                <a:hlinkClick r:id="rId3"/>
              </a:rPr>
              <a:t>https://www.w3.org/ns/ldp/</a:t>
            </a:r>
            <a:r>
              <a:rPr lang="fr-CH"/>
              <a:t>  </a:t>
            </a:r>
          </a:p>
          <a:p>
            <a:r>
              <a:rPr lang="fr-CH"/>
              <a:t>rico:  </a:t>
            </a:r>
            <a:r>
              <a:rPr lang="fr-CH">
                <a:hlinkClick r:id="rId4"/>
              </a:rPr>
              <a:t>https://www.ica.org/standards/RiC/ontology.html#</a:t>
            </a:r>
            <a:r>
              <a:rPr lang="fr-CH"/>
              <a:t> </a:t>
            </a:r>
          </a:p>
          <a:p>
            <a:endParaRPr lang="fr-CH"/>
          </a:p>
          <a:p>
            <a:r>
              <a:rPr lang="fr-CH" b="1" i="1"/>
              <a:t>Remarque</a:t>
            </a:r>
          </a:p>
          <a:p>
            <a:r>
              <a:rPr lang="fr-CH"/>
              <a:t>Cet exemple, créé à des fins pédagogiques, n’est pas </a:t>
            </a:r>
          </a:p>
          <a:p>
            <a:r>
              <a:rPr lang="fr-CH"/>
              <a:t>formellement valide (notamment concernant l’usage de RiC).</a:t>
            </a:r>
          </a:p>
        </p:txBody>
      </p:sp>
      <p:sp>
        <p:nvSpPr>
          <p:cNvPr id="4" name="Organigramme : Alternative 3">
            <a:extLst>
              <a:ext uri="{FF2B5EF4-FFF2-40B4-BE49-F238E27FC236}">
                <a16:creationId xmlns:a16="http://schemas.microsoft.com/office/drawing/2014/main" id="{871B5B0A-9F6B-4460-AF6F-1A08FBBE3567}"/>
              </a:ext>
            </a:extLst>
          </p:cNvPr>
          <p:cNvSpPr/>
          <p:nvPr/>
        </p:nvSpPr>
        <p:spPr>
          <a:xfrm>
            <a:off x="951386" y="1850413"/>
            <a:ext cx="3856140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>
                <a:solidFill>
                  <a:schemeClr val="tx1"/>
                </a:solidFill>
              </a:rPr>
              <a:t>vd:journal-communal    </a:t>
            </a:r>
          </a:p>
          <a:p>
            <a:r>
              <a:rPr lang="fr-CH" sz="1400">
                <a:solidFill>
                  <a:schemeClr val="tx1"/>
                </a:solidFill>
              </a:rPr>
              <a:t>       rdf:type [  ldp:Container;</a:t>
            </a:r>
          </a:p>
          <a:p>
            <a:r>
              <a:rPr lang="fr-CH" sz="1400">
                <a:solidFill>
                  <a:schemeClr val="tx1"/>
                </a:solidFill>
              </a:rPr>
              <a:t>	   rico:subfonds ]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rico:harOrHadTitle ‘’Au 4 coins du Mont‘’;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rico: hasBeginingDate ‘’1974‘’.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33FDA27-801F-45AA-817D-BAC2DBE5D45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2750996" y="1364001"/>
            <a:ext cx="128460" cy="486412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CB53118-9544-474F-B6B3-E4A98DDCEB89}"/>
              </a:ext>
            </a:extLst>
          </p:cNvPr>
          <p:cNvSpPr txBox="1"/>
          <p:nvPr/>
        </p:nvSpPr>
        <p:spPr>
          <a:xfrm>
            <a:off x="2775014" y="1415713"/>
            <a:ext cx="10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/>
              <a:t>ldp:contains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911782B2-1AE7-48D3-B41F-7D4A089BB567}"/>
              </a:ext>
            </a:extLst>
          </p:cNvPr>
          <p:cNvSpPr/>
          <p:nvPr/>
        </p:nvSpPr>
        <p:spPr>
          <a:xfrm>
            <a:off x="1009290" y="3543165"/>
            <a:ext cx="3322566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>
                <a:solidFill>
                  <a:schemeClr val="tx1"/>
                </a:solidFill>
              </a:rPr>
              <a:t>vd:annee-1998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rdf:type [ ldp:Container ;</a:t>
            </a:r>
          </a:p>
          <a:p>
            <a:r>
              <a:rPr lang="fr-CH" sz="1400">
                <a:solidFill>
                  <a:schemeClr val="tx1"/>
                </a:solidFill>
              </a:rPr>
              <a:t>	       rico:dossier ]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rico:harOrHadTitle ‘’Année 1998‘’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rico: hasBeginingDate ‘’1998‘’.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6101253-B24E-4841-842F-F389762B6397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2670573" y="2981542"/>
            <a:ext cx="208883" cy="56162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6698FA2-2982-48BE-A4FA-150452C64237}"/>
              </a:ext>
            </a:extLst>
          </p:cNvPr>
          <p:cNvSpPr txBox="1"/>
          <p:nvPr/>
        </p:nvSpPr>
        <p:spPr>
          <a:xfrm>
            <a:off x="2750995" y="3143932"/>
            <a:ext cx="107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/>
              <a:t>ldp:contains</a:t>
            </a:r>
          </a:p>
        </p:txBody>
      </p:sp>
      <p:sp>
        <p:nvSpPr>
          <p:cNvPr id="26" name="Organigramme : Alternative 25">
            <a:extLst>
              <a:ext uri="{FF2B5EF4-FFF2-40B4-BE49-F238E27FC236}">
                <a16:creationId xmlns:a16="http://schemas.microsoft.com/office/drawing/2014/main" id="{D2CBBCB1-E9B3-4D7A-B74A-1772336FC2F0}"/>
              </a:ext>
            </a:extLst>
          </p:cNvPr>
          <p:cNvSpPr/>
          <p:nvPr/>
        </p:nvSpPr>
        <p:spPr>
          <a:xfrm>
            <a:off x="594125" y="5361267"/>
            <a:ext cx="8298206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>
                <a:solidFill>
                  <a:schemeClr val="tx1"/>
                </a:solidFill>
              </a:rPr>
              <a:t>vd:journal-1998-72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 rdf:type [ ldp:Container ;</a:t>
            </a:r>
          </a:p>
          <a:p>
            <a:r>
              <a:rPr lang="fr-CH" sz="1400">
                <a:solidFill>
                  <a:schemeClr val="tx1"/>
                </a:solidFill>
              </a:rPr>
              <a:t>	        rico:piece ]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 rico:harOrHadTitle ‘’Journal 1998-72‘’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 rico: hasBeginingDate ‘’1998-04-01‘’.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FDDD315-C8AB-4361-BDB1-2FD44466269B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2670573" y="4674294"/>
            <a:ext cx="2072655" cy="68697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379ADF1C-7272-4429-B28C-AB37451D1F35}"/>
              </a:ext>
            </a:extLst>
          </p:cNvPr>
          <p:cNvSpPr txBox="1"/>
          <p:nvPr/>
        </p:nvSpPr>
        <p:spPr>
          <a:xfrm>
            <a:off x="4061335" y="4919638"/>
            <a:ext cx="107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/>
              <a:t>ldp:contains</a:t>
            </a:r>
          </a:p>
        </p:txBody>
      </p:sp>
      <p:pic>
        <p:nvPicPr>
          <p:cNvPr id="31" name="Image 30" descr="Une image contenant texte, journal, capture d’écran&#10;&#10;Description générée automatiquement">
            <a:extLst>
              <a:ext uri="{FF2B5EF4-FFF2-40B4-BE49-F238E27FC236}">
                <a16:creationId xmlns:a16="http://schemas.microsoft.com/office/drawing/2014/main" id="{40050CBD-A0CE-47C2-8009-D114F5E9D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97" y="5488017"/>
            <a:ext cx="614810" cy="870527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07AB1E8D-DED8-4153-B1DC-892B87A46F34}"/>
              </a:ext>
            </a:extLst>
          </p:cNvPr>
          <p:cNvSpPr txBox="1"/>
          <p:nvPr/>
        </p:nvSpPr>
        <p:spPr>
          <a:xfrm>
            <a:off x="5498664" y="5448870"/>
            <a:ext cx="325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/>
              <a:t>vd:upload/…jpg</a:t>
            </a:r>
            <a:r>
              <a:rPr lang="fr-CH" sz="1400">
                <a:solidFill>
                  <a:schemeClr val="tx1"/>
                </a:solidFill>
              </a:rPr>
              <a:t>   rdf:type   ldp:Ressource .</a:t>
            </a:r>
            <a:endParaRPr lang="fr-CH" sz="140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1605DC6-529C-4408-AABB-6A14DF201FD4}"/>
              </a:ext>
            </a:extLst>
          </p:cNvPr>
          <p:cNvCxnSpPr/>
          <p:nvPr/>
        </p:nvCxnSpPr>
        <p:spPr>
          <a:xfrm>
            <a:off x="4513277" y="5361267"/>
            <a:ext cx="0" cy="113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59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238</Words>
  <Application>Microsoft Office PowerPoint</Application>
  <PresentationFormat>Grand écran</PresentationFormat>
  <Paragraphs>36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Krause Jan</dc:creator>
  <cp:lastModifiedBy>Krause Jan</cp:lastModifiedBy>
  <cp:revision>23</cp:revision>
  <dcterms:created xsi:type="dcterms:W3CDTF">2022-03-22T13:54:55Z</dcterms:created>
  <dcterms:modified xsi:type="dcterms:W3CDTF">2022-03-23T14:09:55Z</dcterms:modified>
</cp:coreProperties>
</file>