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CCC06-B09E-42CA-A562-8FD01595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3D2DAC-8811-40CA-A642-FAF95ECEB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A6A07-5B45-4AB3-B7A7-D40F1B0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13.05.2022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7B190-B583-4202-A396-966E51C9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0ADC2-49A6-47CE-AA41-FD7AE1E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84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65F2F-3E38-49F4-A414-D59CF5DB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834CE-C9EE-4172-A4E0-F5F7F725E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8F4F5-6F47-4DCE-AA0E-74BD1E99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13.05.2022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E250A-9B2F-430C-9F03-3E4399B5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C055C-9FE0-4385-AF79-81804C59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636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8DFD26-EE94-4480-BCE2-9D7986293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DD5814-172A-4C5D-A534-4BEB86DEA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F1EFC-E30E-443A-9B63-0E7F9C12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13.05.2022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CA61B-BC6D-443D-88E5-D0A16199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8AFEE-49E3-406A-AED1-4408EBB1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245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BE440-0E1F-42E5-BCD4-3866A235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366F7-9AA4-4090-B1CE-CAF68FEC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8FF65A-2FC5-46EE-A5F6-AACD9926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13.05.2022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48D6C7-7D62-435A-98DB-9B7DD86B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1F113-9168-429F-8E38-1F0809C5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284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8AEBF-E668-4641-ADAD-22D3F48D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FEBD8D-BA09-44DD-88DA-6CA48B522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3C5AEF-416F-41C9-AB7F-7505CC88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13.05.2022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06431-8618-49EA-B4CC-4C707B9E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324B4-95C7-43B6-9009-5EDFF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518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30854-ED02-4C37-864C-A31DF5AD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BBBBE-E409-490F-AEF5-7CF48A87D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9703C7-0155-49BC-ACA7-C8473443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EF158A-1A07-4CB6-8B52-EFB835CB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13.05.2022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D7E30-45B6-4AA5-A1B0-1276DB12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1ACC9-F3C2-4032-99EF-E0D81BB7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61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195CA-59DA-4D3F-81D2-BA8D02B7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E5C070-2019-4BB0-AAAA-2B1416C56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E629FB-E53B-4E35-8BBB-32A03FAF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D44C23-FEC3-4B88-94A9-73901B4B1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510C7A-115E-4CA1-8229-A0B59793D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DFED4E-70CA-41CD-99CC-D1E979C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13.05.2022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06A725-158C-49BF-BC35-E62D10C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CC0374-6411-4ADA-AA9A-80903FA7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704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96806-764A-488D-ADF2-ED94F00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996461-7C0D-492D-9A11-8A7952A7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13.05.2022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157196-7332-4DC2-B5EF-FFC5BFF5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3EFE87-8DA0-423F-AE0D-7CCC5E94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628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FDACBF-6D89-4DA1-AAE2-3606FACD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13.05.2022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3F50FF-8867-4D9A-8022-AB312D85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A65B27-5626-4D7F-BEE9-B32A199D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91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72382-D6AA-4CC7-85CD-B62A530E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B152D-B070-4A74-9CF1-67FF8155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88860-AA01-485F-82D5-BFB136817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13CC4-88FF-478B-AFDD-70454A10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13.05.2022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DBDC69-B9D4-4DEC-B7EC-488762DD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2FABA-D68E-4BFB-AC81-21812286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3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7A8DC-94A5-4B60-B40B-3E2023C8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3DB7F6-A8AC-47C9-8DFF-F1AEA10E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EBAED-9DA0-435E-A01C-F8E2BC25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A3F21D-DE43-4129-8AF8-905DB07D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13.05.2022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0BE82-EA88-48E1-9FE4-5AE1873D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474408-0915-4613-B5A1-F4C50BE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544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DB7442-590E-4648-82BF-7C995F6D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9C720-D204-4BB5-8E89-0092A50B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9D892-3E7E-431C-9CAF-611686E31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A8ED-4A9B-4561-A224-A0AB5E38DE3F}" type="datetimeFigureOut">
              <a:rPr lang="fr-CH" smtClean="0"/>
              <a:t>13.05.2022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B432D-2A56-42AB-AB2E-58322834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047FE-95C9-499C-ACA4-E85AF8A70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774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5397CC-1927-44FA-9F1F-8477211A337A}"/>
              </a:ext>
            </a:extLst>
          </p:cNvPr>
          <p:cNvSpPr/>
          <p:nvPr/>
        </p:nvSpPr>
        <p:spPr>
          <a:xfrm>
            <a:off x="3166363" y="1055964"/>
            <a:ext cx="6010275" cy="54874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>
                <a:solidFill>
                  <a:schemeClr val="bg2"/>
                </a:solidFill>
              </a:rPr>
              <a:t>Objet à préserver: dossier, document, livre,</a:t>
            </a:r>
          </a:p>
          <a:p>
            <a:pPr algn="ctr"/>
            <a:r>
              <a:rPr lang="fr-CH" sz="2000" b="1">
                <a:solidFill>
                  <a:schemeClr val="bg2"/>
                </a:solidFill>
              </a:rPr>
              <a:t>article, pièce de musée  (Container LDP)</a:t>
            </a:r>
          </a:p>
          <a:p>
            <a:pPr algn="ctr"/>
            <a:endParaRPr lang="fr-CH" sz="2000" b="1">
              <a:solidFill>
                <a:schemeClr val="bg2"/>
              </a:solidFill>
            </a:endParaRPr>
          </a:p>
          <a:p>
            <a:pPr algn="ctr"/>
            <a:endParaRPr lang="fr-CH" sz="2000" b="1">
              <a:solidFill>
                <a:schemeClr val="bg2"/>
              </a:solidFill>
            </a:endParaRPr>
          </a:p>
          <a:p>
            <a:pPr algn="ctr"/>
            <a:endParaRPr lang="fr-CH" sz="2000">
              <a:solidFill>
                <a:schemeClr val="bg2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F39B7-7FA7-4A1E-A3F8-19970F350D4C}"/>
              </a:ext>
            </a:extLst>
          </p:cNvPr>
          <p:cNvSpPr/>
          <p:nvPr/>
        </p:nvSpPr>
        <p:spPr>
          <a:xfrm>
            <a:off x="3977288" y="3340419"/>
            <a:ext cx="4532600" cy="2983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Association formelle (SHACL)</a:t>
            </a: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D9974-B3CA-46FC-99F0-1E96741A5550}"/>
              </a:ext>
            </a:extLst>
          </p:cNvPr>
          <p:cNvSpPr/>
          <p:nvPr/>
        </p:nvSpPr>
        <p:spPr>
          <a:xfrm>
            <a:off x="4522722" y="4047308"/>
            <a:ext cx="3440431" cy="78008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Description </a:t>
            </a:r>
          </a:p>
          <a:p>
            <a:pPr algn="ctr"/>
            <a:r>
              <a:rPr lang="fr-CH">
                <a:solidFill>
                  <a:schemeClr val="tx1"/>
                </a:solidFill>
              </a:rPr>
              <a:t>(RiC, DublinCore, CIDOC-CRM)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874E2-B2F0-4EE3-BDF0-C7927AF82E03}"/>
              </a:ext>
            </a:extLst>
          </p:cNvPr>
          <p:cNvSpPr/>
          <p:nvPr/>
        </p:nvSpPr>
        <p:spPr>
          <a:xfrm>
            <a:off x="4522722" y="5287557"/>
            <a:ext cx="3440432" cy="780083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Méradonnées de préservation </a:t>
            </a:r>
          </a:p>
          <a:p>
            <a:pPr algn="ctr"/>
            <a:r>
              <a:rPr lang="fr-CH">
                <a:solidFill>
                  <a:schemeClr val="tx1"/>
                </a:solidFill>
              </a:rPr>
              <a:t>(PREMIS)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66789-370E-444A-AF5E-6F24967B68E7}"/>
              </a:ext>
            </a:extLst>
          </p:cNvPr>
          <p:cNvSpPr/>
          <p:nvPr/>
        </p:nvSpPr>
        <p:spPr>
          <a:xfrm>
            <a:off x="3977288" y="2196314"/>
            <a:ext cx="4532600" cy="78008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Binaire / instanciation</a:t>
            </a:r>
          </a:p>
          <a:p>
            <a:pPr algn="ctr"/>
            <a:r>
              <a:rPr lang="fr-CH">
                <a:solidFill>
                  <a:schemeClr val="tx1"/>
                </a:solidFill>
              </a:rPr>
              <a:t>(livre.pdf , image.jpg, …)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4DA5C0-7293-40D9-8497-A218B07550A0}"/>
              </a:ext>
            </a:extLst>
          </p:cNvPr>
          <p:cNvSpPr txBox="1"/>
          <p:nvPr/>
        </p:nvSpPr>
        <p:spPr>
          <a:xfrm>
            <a:off x="2651371" y="162624"/>
            <a:ext cx="6889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/>
              <a:t>Modélisation d’un objet à préserver</a:t>
            </a:r>
          </a:p>
        </p:txBody>
      </p:sp>
    </p:spTree>
    <p:extLst>
      <p:ext uri="{BB962C8B-B14F-4D97-AF65-F5344CB8AC3E}">
        <p14:creationId xmlns:p14="http://schemas.microsoft.com/office/powerpoint/2010/main" val="250960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95B117E-ABE4-4831-AAB5-54961BA432BE}"/>
              </a:ext>
            </a:extLst>
          </p:cNvPr>
          <p:cNvGrpSpPr/>
          <p:nvPr/>
        </p:nvGrpSpPr>
        <p:grpSpPr>
          <a:xfrm>
            <a:off x="2701255" y="771400"/>
            <a:ext cx="6175726" cy="4362664"/>
            <a:chOff x="1164201" y="276448"/>
            <a:chExt cx="9868751" cy="594729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80C5D560-A17F-4B0F-91AF-9E37468A8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201" y="5275408"/>
              <a:ext cx="925788" cy="948333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69AE0AB-6CF4-4EBB-9929-6194F2864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68" y="5275408"/>
              <a:ext cx="925788" cy="948333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CE5404C-DC1E-41E9-9D3E-C228E5BE6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5312" y="5275410"/>
              <a:ext cx="925788" cy="948333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9A0102A8-5CB3-46B2-BFC1-E4919C8DA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8565" y="5275409"/>
              <a:ext cx="925788" cy="948333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50118E5-F70F-46E4-A770-FE9CD456E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7164" y="2775928"/>
              <a:ext cx="925788" cy="948333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B99374B-D626-4BF8-B115-C569A1BC2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5312" y="2775929"/>
              <a:ext cx="925788" cy="94833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AD543861-C20F-4A89-B1D4-DEFA3BDE4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060" y="5275409"/>
              <a:ext cx="925788" cy="94833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4E05BA4-3E3C-4ECF-9A7E-AC3349B24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5312" y="276448"/>
              <a:ext cx="925788" cy="94833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3CCAA042-1F91-401F-B3D9-97CDBF0E4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4421" y="2775929"/>
              <a:ext cx="925788" cy="948333"/>
            </a:xfrm>
            <a:prstGeom prst="rect">
              <a:avLst/>
            </a:prstGeom>
          </p:spPr>
        </p:pic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250E0F2-0C25-414E-BBF2-1E7F0AC3733E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>
            <a:xfrm>
              <a:off x="6518206" y="1224781"/>
              <a:ext cx="0" cy="1551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7380F170-1295-49E6-82D7-40B476A95A7D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6518206" y="3724262"/>
              <a:ext cx="0" cy="1551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 : en angle 23">
              <a:extLst>
                <a:ext uri="{FF2B5EF4-FFF2-40B4-BE49-F238E27FC236}">
                  <a16:creationId xmlns:a16="http://schemas.microsoft.com/office/drawing/2014/main" id="{2C676AA9-9BB0-4F35-B424-908ACE0CB764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rot="5400000">
              <a:off x="3672187" y="-70090"/>
              <a:ext cx="1551148" cy="414089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1DA013E3-7B09-4ED5-B38B-87612E92D485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16200000" flipH="1">
              <a:off x="7768559" y="-25572"/>
              <a:ext cx="1551147" cy="40518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09BFB5E0-09E1-4C37-B84A-50397C46E550}"/>
                </a:ext>
              </a:extLst>
            </p:cNvPr>
            <p:cNvCxnSpPr>
              <a:cxnSpLocks/>
              <a:stCxn id="16" idx="2"/>
              <a:endCxn id="3" idx="0"/>
            </p:cNvCxnSpPr>
            <p:nvPr/>
          </p:nvCxnSpPr>
          <p:spPr>
            <a:xfrm rot="5400000">
              <a:off x="1226632" y="4124725"/>
              <a:ext cx="1551146" cy="75022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 : en angle 30">
              <a:extLst>
                <a:ext uri="{FF2B5EF4-FFF2-40B4-BE49-F238E27FC236}">
                  <a16:creationId xmlns:a16="http://schemas.microsoft.com/office/drawing/2014/main" id="{8713AEE1-C637-40AB-B6B0-2AF0264D8EEF}"/>
                </a:ext>
              </a:extLst>
            </p:cNvPr>
            <p:cNvCxnSpPr>
              <a:cxnSpLocks/>
              <a:stCxn id="16" idx="2"/>
              <a:endCxn id="9" idx="0"/>
            </p:cNvCxnSpPr>
            <p:nvPr/>
          </p:nvCxnSpPr>
          <p:spPr>
            <a:xfrm rot="16200000" flipH="1">
              <a:off x="1889615" y="4211961"/>
              <a:ext cx="1551146" cy="57574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 : en angle 33">
              <a:extLst>
                <a:ext uri="{FF2B5EF4-FFF2-40B4-BE49-F238E27FC236}">
                  <a16:creationId xmlns:a16="http://schemas.microsoft.com/office/drawing/2014/main" id="{6EA71BA6-AF32-4A70-B9D5-65F34B9F7C3E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rot="5400000">
              <a:off x="5111007" y="3868209"/>
              <a:ext cx="1551147" cy="12632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0BEC7CA0-6638-482D-9BC6-69A32BD4D868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 rot="16200000" flipH="1">
              <a:off x="6374259" y="3868208"/>
              <a:ext cx="1551147" cy="1263253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17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95B117E-ABE4-4831-AAB5-54961BA432BE}"/>
              </a:ext>
            </a:extLst>
          </p:cNvPr>
          <p:cNvGrpSpPr/>
          <p:nvPr/>
        </p:nvGrpSpPr>
        <p:grpSpPr>
          <a:xfrm>
            <a:off x="3162649" y="1249572"/>
            <a:ext cx="6175726" cy="4362664"/>
            <a:chOff x="1164201" y="276448"/>
            <a:chExt cx="9868751" cy="594729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80C5D560-A17F-4B0F-91AF-9E37468A8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201" y="5275408"/>
              <a:ext cx="925788" cy="948333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69AE0AB-6CF4-4EBB-9929-6194F2864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68" y="5275408"/>
              <a:ext cx="925788" cy="948333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CE5404C-DC1E-41E9-9D3E-C228E5BE6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5312" y="5275410"/>
              <a:ext cx="925788" cy="948333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9A0102A8-5CB3-46B2-BFC1-E4919C8DA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8565" y="5275409"/>
              <a:ext cx="925788" cy="948333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50118E5-F70F-46E4-A770-FE9CD456E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7164" y="2775928"/>
              <a:ext cx="925788" cy="948333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B99374B-D626-4BF8-B115-C569A1BC2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5312" y="2775929"/>
              <a:ext cx="925788" cy="94833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AD543861-C20F-4A89-B1D4-DEFA3BDE4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060" y="5275409"/>
              <a:ext cx="925788" cy="94833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4E05BA4-3E3C-4ECF-9A7E-AC3349B24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5312" y="276448"/>
              <a:ext cx="925788" cy="94833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3CCAA042-1F91-401F-B3D9-97CDBF0E4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4421" y="2775929"/>
              <a:ext cx="925788" cy="948333"/>
            </a:xfrm>
            <a:prstGeom prst="rect">
              <a:avLst/>
            </a:prstGeom>
          </p:spPr>
        </p:pic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250E0F2-0C25-414E-BBF2-1E7F0AC3733E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>
            <a:xfrm>
              <a:off x="6518206" y="1224781"/>
              <a:ext cx="0" cy="1551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7380F170-1295-49E6-82D7-40B476A95A7D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6518206" y="3724262"/>
              <a:ext cx="0" cy="1551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 : en angle 23">
              <a:extLst>
                <a:ext uri="{FF2B5EF4-FFF2-40B4-BE49-F238E27FC236}">
                  <a16:creationId xmlns:a16="http://schemas.microsoft.com/office/drawing/2014/main" id="{2C676AA9-9BB0-4F35-B424-908ACE0CB764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rot="5400000">
              <a:off x="3672187" y="-70090"/>
              <a:ext cx="1551148" cy="414089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1DA013E3-7B09-4ED5-B38B-87612E92D485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16200000" flipH="1">
              <a:off x="7768559" y="-25572"/>
              <a:ext cx="1551147" cy="40518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09BFB5E0-09E1-4C37-B84A-50397C46E550}"/>
                </a:ext>
              </a:extLst>
            </p:cNvPr>
            <p:cNvCxnSpPr>
              <a:cxnSpLocks/>
              <a:stCxn id="16" idx="2"/>
              <a:endCxn id="3" idx="0"/>
            </p:cNvCxnSpPr>
            <p:nvPr/>
          </p:nvCxnSpPr>
          <p:spPr>
            <a:xfrm rot="5400000">
              <a:off x="1226632" y="4124725"/>
              <a:ext cx="1551146" cy="75022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 : en angle 30">
              <a:extLst>
                <a:ext uri="{FF2B5EF4-FFF2-40B4-BE49-F238E27FC236}">
                  <a16:creationId xmlns:a16="http://schemas.microsoft.com/office/drawing/2014/main" id="{8713AEE1-C637-40AB-B6B0-2AF0264D8EEF}"/>
                </a:ext>
              </a:extLst>
            </p:cNvPr>
            <p:cNvCxnSpPr>
              <a:cxnSpLocks/>
              <a:stCxn id="16" idx="2"/>
              <a:endCxn id="9" idx="0"/>
            </p:cNvCxnSpPr>
            <p:nvPr/>
          </p:nvCxnSpPr>
          <p:spPr>
            <a:xfrm rot="16200000" flipH="1">
              <a:off x="1889615" y="4211961"/>
              <a:ext cx="1551146" cy="57574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 : en angle 33">
              <a:extLst>
                <a:ext uri="{FF2B5EF4-FFF2-40B4-BE49-F238E27FC236}">
                  <a16:creationId xmlns:a16="http://schemas.microsoft.com/office/drawing/2014/main" id="{6EA71BA6-AF32-4A70-B9D5-65F34B9F7C3E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rot="5400000">
              <a:off x="5111007" y="3868209"/>
              <a:ext cx="1551147" cy="12632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0BEC7CA0-6638-482D-9BC6-69A32BD4D868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 rot="16200000" flipH="1">
              <a:off x="6374259" y="3868208"/>
              <a:ext cx="1551147" cy="1263253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Ellipse 19">
            <a:extLst>
              <a:ext uri="{FF2B5EF4-FFF2-40B4-BE49-F238E27FC236}">
                <a16:creationId xmlns:a16="http://schemas.microsoft.com/office/drawing/2014/main" id="{F067B202-49A5-469D-AD40-0389DCA019DE}"/>
              </a:ext>
            </a:extLst>
          </p:cNvPr>
          <p:cNvSpPr/>
          <p:nvPr/>
        </p:nvSpPr>
        <p:spPr>
          <a:xfrm>
            <a:off x="2147753" y="2904681"/>
            <a:ext cx="2968745" cy="343764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>
                <a:solidFill>
                  <a:schemeClr val="tx1">
                    <a:lumMod val="95000"/>
                    <a:lumOff val="5000"/>
                  </a:schemeClr>
                </a:solidFill>
              </a:rPr>
              <a:t>AIP1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C7D7F88-E115-4E1D-B47D-42C03D8464AE}"/>
              </a:ext>
            </a:extLst>
          </p:cNvPr>
          <p:cNvSpPr/>
          <p:nvPr/>
        </p:nvSpPr>
        <p:spPr>
          <a:xfrm>
            <a:off x="5195028" y="2821371"/>
            <a:ext cx="2906754" cy="360426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>
                <a:solidFill>
                  <a:schemeClr val="tx1">
                    <a:lumMod val="95000"/>
                    <a:lumOff val="5000"/>
                  </a:schemeClr>
                </a:solidFill>
              </a:rPr>
              <a:t>AIP2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F5FC6BE-4454-4B40-8682-114CA6516586}"/>
              </a:ext>
            </a:extLst>
          </p:cNvPr>
          <p:cNvSpPr/>
          <p:nvPr/>
        </p:nvSpPr>
        <p:spPr>
          <a:xfrm>
            <a:off x="8180312" y="2821371"/>
            <a:ext cx="1836143" cy="179034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>
                <a:solidFill>
                  <a:schemeClr val="tx1">
                    <a:lumMod val="95000"/>
                    <a:lumOff val="5000"/>
                  </a:schemeClr>
                </a:solidFill>
              </a:rPr>
              <a:t>AIP3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C74718E-906D-445E-A40A-49F221896CD0}"/>
              </a:ext>
            </a:extLst>
          </p:cNvPr>
          <p:cNvSpPr/>
          <p:nvPr/>
        </p:nvSpPr>
        <p:spPr>
          <a:xfrm>
            <a:off x="5654385" y="779787"/>
            <a:ext cx="1717450" cy="157212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>
                <a:solidFill>
                  <a:schemeClr val="tx1">
                    <a:lumMod val="95000"/>
                    <a:lumOff val="5000"/>
                  </a:schemeClr>
                </a:solidFill>
              </a:rPr>
              <a:t>AIP0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5338EE-C3CF-4CA4-9700-2D15CD732301}"/>
              </a:ext>
            </a:extLst>
          </p:cNvPr>
          <p:cNvSpPr txBox="1"/>
          <p:nvPr/>
        </p:nvSpPr>
        <p:spPr>
          <a:xfrm>
            <a:off x="2013546" y="58977"/>
            <a:ext cx="9545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/>
              <a:t>Modélisation d’une collection d’objets à préserver</a:t>
            </a:r>
          </a:p>
        </p:txBody>
      </p:sp>
    </p:spTree>
    <p:extLst>
      <p:ext uri="{BB962C8B-B14F-4D97-AF65-F5344CB8AC3E}">
        <p14:creationId xmlns:p14="http://schemas.microsoft.com/office/powerpoint/2010/main" val="254683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95B117E-ABE4-4831-AAB5-54961BA432BE}"/>
              </a:ext>
            </a:extLst>
          </p:cNvPr>
          <p:cNvGrpSpPr/>
          <p:nvPr/>
        </p:nvGrpSpPr>
        <p:grpSpPr>
          <a:xfrm>
            <a:off x="676527" y="2062542"/>
            <a:ext cx="5152269" cy="3397929"/>
            <a:chOff x="1164201" y="276448"/>
            <a:chExt cx="9868751" cy="594729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80C5D560-A17F-4B0F-91AF-9E37468A8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201" y="5275408"/>
              <a:ext cx="925788" cy="948333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69AE0AB-6CF4-4EBB-9929-6194F2864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68" y="5275408"/>
              <a:ext cx="925788" cy="948333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CE5404C-DC1E-41E9-9D3E-C228E5BE6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5312" y="5275410"/>
              <a:ext cx="925788" cy="948333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9A0102A8-5CB3-46B2-BFC1-E4919C8DA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8565" y="5275409"/>
              <a:ext cx="925788" cy="948333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50118E5-F70F-46E4-A770-FE9CD456E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7164" y="2775928"/>
              <a:ext cx="925788" cy="948333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B99374B-D626-4BF8-B115-C569A1BC2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5312" y="2775929"/>
              <a:ext cx="925788" cy="94833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AD543861-C20F-4A89-B1D4-DEFA3BDE4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060" y="5275409"/>
              <a:ext cx="925788" cy="94833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4E05BA4-3E3C-4ECF-9A7E-AC3349B24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5312" y="276448"/>
              <a:ext cx="925788" cy="94833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3CCAA042-1F91-401F-B3D9-97CDBF0E4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4421" y="2775929"/>
              <a:ext cx="925788" cy="948333"/>
            </a:xfrm>
            <a:prstGeom prst="rect">
              <a:avLst/>
            </a:prstGeom>
          </p:spPr>
        </p:pic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250E0F2-0C25-414E-BBF2-1E7F0AC3733E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>
            <a:xfrm>
              <a:off x="6518206" y="1224781"/>
              <a:ext cx="0" cy="1551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7380F170-1295-49E6-82D7-40B476A95A7D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6518206" y="3724262"/>
              <a:ext cx="0" cy="1551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 : en angle 23">
              <a:extLst>
                <a:ext uri="{FF2B5EF4-FFF2-40B4-BE49-F238E27FC236}">
                  <a16:creationId xmlns:a16="http://schemas.microsoft.com/office/drawing/2014/main" id="{2C676AA9-9BB0-4F35-B424-908ACE0CB764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rot="5400000">
              <a:off x="3672187" y="-70090"/>
              <a:ext cx="1551148" cy="414089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1DA013E3-7B09-4ED5-B38B-87612E92D485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16200000" flipH="1">
              <a:off x="7768559" y="-25572"/>
              <a:ext cx="1551147" cy="40518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09BFB5E0-09E1-4C37-B84A-50397C46E550}"/>
                </a:ext>
              </a:extLst>
            </p:cNvPr>
            <p:cNvCxnSpPr>
              <a:cxnSpLocks/>
              <a:stCxn id="16" idx="2"/>
              <a:endCxn id="3" idx="0"/>
            </p:cNvCxnSpPr>
            <p:nvPr/>
          </p:nvCxnSpPr>
          <p:spPr>
            <a:xfrm rot="5400000">
              <a:off x="1226632" y="4124725"/>
              <a:ext cx="1551146" cy="75022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 : en angle 30">
              <a:extLst>
                <a:ext uri="{FF2B5EF4-FFF2-40B4-BE49-F238E27FC236}">
                  <a16:creationId xmlns:a16="http://schemas.microsoft.com/office/drawing/2014/main" id="{8713AEE1-C637-40AB-B6B0-2AF0264D8EEF}"/>
                </a:ext>
              </a:extLst>
            </p:cNvPr>
            <p:cNvCxnSpPr>
              <a:cxnSpLocks/>
              <a:stCxn id="16" idx="2"/>
              <a:endCxn id="9" idx="0"/>
            </p:cNvCxnSpPr>
            <p:nvPr/>
          </p:nvCxnSpPr>
          <p:spPr>
            <a:xfrm rot="16200000" flipH="1">
              <a:off x="1889615" y="4211961"/>
              <a:ext cx="1551146" cy="57574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 : en angle 33">
              <a:extLst>
                <a:ext uri="{FF2B5EF4-FFF2-40B4-BE49-F238E27FC236}">
                  <a16:creationId xmlns:a16="http://schemas.microsoft.com/office/drawing/2014/main" id="{6EA71BA6-AF32-4A70-B9D5-65F34B9F7C3E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rot="5400000">
              <a:off x="5111007" y="3868209"/>
              <a:ext cx="1551147" cy="12632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0BEC7CA0-6638-482D-9BC6-69A32BD4D868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 rot="16200000" flipH="1">
              <a:off x="6374259" y="3868208"/>
              <a:ext cx="1551147" cy="1263253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00CDECA7-1E20-4B18-8B67-7AF5F52DB01B}"/>
              </a:ext>
            </a:extLst>
          </p:cNvPr>
          <p:cNvSpPr txBox="1"/>
          <p:nvPr/>
        </p:nvSpPr>
        <p:spPr>
          <a:xfrm>
            <a:off x="1728582" y="198090"/>
            <a:ext cx="910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/>
              <a:t>Diffusion / valorisation d’une collection d’objets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412E3-6D15-4198-B8E1-D7CAB1994926}"/>
              </a:ext>
            </a:extLst>
          </p:cNvPr>
          <p:cNvSpPr/>
          <p:nvPr/>
        </p:nvSpPr>
        <p:spPr>
          <a:xfrm>
            <a:off x="143378" y="1416784"/>
            <a:ext cx="5952622" cy="46894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B03862-91B8-4D1F-B197-29D4B7D40718}"/>
              </a:ext>
            </a:extLst>
          </p:cNvPr>
          <p:cNvSpPr txBox="1"/>
          <p:nvPr/>
        </p:nvSpPr>
        <p:spPr>
          <a:xfrm>
            <a:off x="234075" y="1456576"/>
            <a:ext cx="23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OAIS: Module stockage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8767A-8240-4215-8B30-EF3EC50F1B5B}"/>
              </a:ext>
            </a:extLst>
          </p:cNvPr>
          <p:cNvSpPr/>
          <p:nvPr/>
        </p:nvSpPr>
        <p:spPr>
          <a:xfrm>
            <a:off x="6161527" y="1416784"/>
            <a:ext cx="5952622" cy="46894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0A4BCF0-3A17-4695-8A32-3305E8D4453D}"/>
              </a:ext>
            </a:extLst>
          </p:cNvPr>
          <p:cNvSpPr txBox="1"/>
          <p:nvPr/>
        </p:nvSpPr>
        <p:spPr>
          <a:xfrm>
            <a:off x="6252224" y="1456576"/>
            <a:ext cx="204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OAIS: Module accès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65EBB9-62BD-4F45-88E7-3CF35F0089C5}"/>
              </a:ext>
            </a:extLst>
          </p:cNvPr>
          <p:cNvSpPr/>
          <p:nvPr/>
        </p:nvSpPr>
        <p:spPr>
          <a:xfrm>
            <a:off x="6513850" y="3403793"/>
            <a:ext cx="2552982" cy="12384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DC6074-B52F-4549-BF84-E2F3AAAA7DE8}"/>
              </a:ext>
            </a:extLst>
          </p:cNvPr>
          <p:cNvSpPr/>
          <p:nvPr/>
        </p:nvSpPr>
        <p:spPr>
          <a:xfrm>
            <a:off x="6513850" y="4726894"/>
            <a:ext cx="2552982" cy="12384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8C2D74-37AE-49E0-8A47-C8CC645B2517}"/>
              </a:ext>
            </a:extLst>
          </p:cNvPr>
          <p:cNvSpPr/>
          <p:nvPr/>
        </p:nvSpPr>
        <p:spPr>
          <a:xfrm>
            <a:off x="9247984" y="1992613"/>
            <a:ext cx="2552982" cy="39837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0FA047-95FF-4289-9897-E3243733DA99}"/>
              </a:ext>
            </a:extLst>
          </p:cNvPr>
          <p:cNvSpPr txBox="1"/>
          <p:nvPr/>
        </p:nvSpPr>
        <p:spPr>
          <a:xfrm>
            <a:off x="9584649" y="2044581"/>
            <a:ext cx="138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WebServices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242BAF-AC2E-4F3B-BC56-53FB4368AE27}"/>
              </a:ext>
            </a:extLst>
          </p:cNvPr>
          <p:cNvSpPr/>
          <p:nvPr/>
        </p:nvSpPr>
        <p:spPr>
          <a:xfrm>
            <a:off x="6517832" y="2032405"/>
            <a:ext cx="2552982" cy="12506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8C3B06-F668-4872-A46B-FC51EE48C86B}"/>
              </a:ext>
            </a:extLst>
          </p:cNvPr>
          <p:cNvSpPr txBox="1"/>
          <p:nvPr/>
        </p:nvSpPr>
        <p:spPr>
          <a:xfrm>
            <a:off x="6562172" y="2148115"/>
            <a:ext cx="250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Interopérabilité données</a:t>
            </a:r>
          </a:p>
          <a:p>
            <a:r>
              <a:rPr lang="fr-CH"/>
              <a:t>(IIIF)</a:t>
            </a:r>
          </a:p>
          <a:p>
            <a:endParaRPr lang="fr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448FBA-7444-41A6-B4BE-3E8E116B0D5E}"/>
              </a:ext>
            </a:extLst>
          </p:cNvPr>
          <p:cNvSpPr/>
          <p:nvPr/>
        </p:nvSpPr>
        <p:spPr>
          <a:xfrm>
            <a:off x="9404576" y="2604362"/>
            <a:ext cx="2247732" cy="8818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48F63A-370C-472B-B57A-4C5690610464}"/>
              </a:ext>
            </a:extLst>
          </p:cNvPr>
          <p:cNvSpPr/>
          <p:nvPr/>
        </p:nvSpPr>
        <p:spPr>
          <a:xfrm>
            <a:off x="9400609" y="3558640"/>
            <a:ext cx="2247732" cy="10835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3461E1-EB76-40B1-8E1B-5CEACD82F304}"/>
              </a:ext>
            </a:extLst>
          </p:cNvPr>
          <p:cNvSpPr txBox="1"/>
          <p:nvPr/>
        </p:nvSpPr>
        <p:spPr>
          <a:xfrm>
            <a:off x="9404576" y="2616944"/>
            <a:ext cx="10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IHM Web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A89EA8B-B3CD-44B9-AFEF-100D18B27D8E}"/>
              </a:ext>
            </a:extLst>
          </p:cNvPr>
          <p:cNvSpPr txBox="1"/>
          <p:nvPr/>
        </p:nvSpPr>
        <p:spPr>
          <a:xfrm>
            <a:off x="9419516" y="3605526"/>
            <a:ext cx="1055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API</a:t>
            </a:r>
          </a:p>
          <a:p>
            <a:r>
              <a:rPr lang="fr-CH"/>
              <a:t>OAI-PMH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960AB7D-8119-4A6D-9A2E-6B60C42F834D}"/>
              </a:ext>
            </a:extLst>
          </p:cNvPr>
          <p:cNvSpPr txBox="1"/>
          <p:nvPr/>
        </p:nvSpPr>
        <p:spPr>
          <a:xfrm>
            <a:off x="6522208" y="3467027"/>
            <a:ext cx="1986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Indexeur</a:t>
            </a:r>
          </a:p>
          <a:p>
            <a:r>
              <a:rPr lang="fr-CH"/>
              <a:t>(elasticsearch, solr)</a:t>
            </a:r>
          </a:p>
          <a:p>
            <a:endParaRPr lang="fr-CH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98C9877-25C1-458B-A5E0-53C9B45C9CBD}"/>
              </a:ext>
            </a:extLst>
          </p:cNvPr>
          <p:cNvSpPr txBox="1"/>
          <p:nvPr/>
        </p:nvSpPr>
        <p:spPr>
          <a:xfrm>
            <a:off x="6536287" y="4763564"/>
            <a:ext cx="120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TripleStore</a:t>
            </a:r>
          </a:p>
          <a:p>
            <a:r>
              <a:rPr lang="fr-CH"/>
              <a:t>(virtuoso, )</a:t>
            </a:r>
          </a:p>
          <a:p>
            <a:endParaRPr lang="fr-CH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13E2A1-129A-4D82-835B-F41E6A90D49C}"/>
              </a:ext>
            </a:extLst>
          </p:cNvPr>
          <p:cNvSpPr/>
          <p:nvPr/>
        </p:nvSpPr>
        <p:spPr>
          <a:xfrm>
            <a:off x="9407499" y="4710336"/>
            <a:ext cx="2247732" cy="10835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19EAD68-48AC-4A23-BEB9-6316E392372D}"/>
              </a:ext>
            </a:extLst>
          </p:cNvPr>
          <p:cNvSpPr txBox="1"/>
          <p:nvPr/>
        </p:nvSpPr>
        <p:spPr>
          <a:xfrm>
            <a:off x="9426406" y="4757222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SPARQL endpoint</a:t>
            </a:r>
          </a:p>
        </p:txBody>
      </p:sp>
    </p:spTree>
    <p:extLst>
      <p:ext uri="{BB962C8B-B14F-4D97-AF65-F5344CB8AC3E}">
        <p14:creationId xmlns:p14="http://schemas.microsoft.com/office/powerpoint/2010/main" val="282224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95B117E-ABE4-4831-AAB5-54961BA432BE}"/>
              </a:ext>
            </a:extLst>
          </p:cNvPr>
          <p:cNvGrpSpPr/>
          <p:nvPr/>
        </p:nvGrpSpPr>
        <p:grpSpPr>
          <a:xfrm>
            <a:off x="676527" y="2062542"/>
            <a:ext cx="5152269" cy="3397929"/>
            <a:chOff x="1164201" y="276448"/>
            <a:chExt cx="9868751" cy="594729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80C5D560-A17F-4B0F-91AF-9E37468A8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201" y="5275408"/>
              <a:ext cx="925788" cy="948333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69AE0AB-6CF4-4EBB-9929-6194F2864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68" y="5275408"/>
              <a:ext cx="925788" cy="948333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CE5404C-DC1E-41E9-9D3E-C228E5BE6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5312" y="5275410"/>
              <a:ext cx="925788" cy="948333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9A0102A8-5CB3-46B2-BFC1-E4919C8DA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8565" y="5275409"/>
              <a:ext cx="925788" cy="948333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50118E5-F70F-46E4-A770-FE9CD456E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7164" y="2775928"/>
              <a:ext cx="925788" cy="948333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0B99374B-D626-4BF8-B115-C569A1BC2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5312" y="2775929"/>
              <a:ext cx="925788" cy="94833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AD543861-C20F-4A89-B1D4-DEFA3BDE4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060" y="5275409"/>
              <a:ext cx="925788" cy="94833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4E05BA4-3E3C-4ECF-9A7E-AC3349B24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5312" y="276448"/>
              <a:ext cx="925788" cy="948333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3CCAA042-1F91-401F-B3D9-97CDBF0E4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4421" y="2775929"/>
              <a:ext cx="925788" cy="948333"/>
            </a:xfrm>
            <a:prstGeom prst="rect">
              <a:avLst/>
            </a:prstGeom>
          </p:spPr>
        </p:pic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250E0F2-0C25-414E-BBF2-1E7F0AC3733E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>
            <a:xfrm>
              <a:off x="6518206" y="1224781"/>
              <a:ext cx="0" cy="1551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7380F170-1295-49E6-82D7-40B476A95A7D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6518206" y="3724262"/>
              <a:ext cx="0" cy="15511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 : en angle 23">
              <a:extLst>
                <a:ext uri="{FF2B5EF4-FFF2-40B4-BE49-F238E27FC236}">
                  <a16:creationId xmlns:a16="http://schemas.microsoft.com/office/drawing/2014/main" id="{2C676AA9-9BB0-4F35-B424-908ACE0CB764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rot="5400000">
              <a:off x="3672187" y="-70090"/>
              <a:ext cx="1551148" cy="414089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1DA013E3-7B09-4ED5-B38B-87612E92D485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16200000" flipH="1">
              <a:off x="7768559" y="-25572"/>
              <a:ext cx="1551147" cy="40518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09BFB5E0-09E1-4C37-B84A-50397C46E550}"/>
                </a:ext>
              </a:extLst>
            </p:cNvPr>
            <p:cNvCxnSpPr>
              <a:cxnSpLocks/>
              <a:stCxn id="16" idx="2"/>
              <a:endCxn id="3" idx="0"/>
            </p:cNvCxnSpPr>
            <p:nvPr/>
          </p:nvCxnSpPr>
          <p:spPr>
            <a:xfrm rot="5400000">
              <a:off x="1226632" y="4124725"/>
              <a:ext cx="1551146" cy="75022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 : en angle 30">
              <a:extLst>
                <a:ext uri="{FF2B5EF4-FFF2-40B4-BE49-F238E27FC236}">
                  <a16:creationId xmlns:a16="http://schemas.microsoft.com/office/drawing/2014/main" id="{8713AEE1-C637-40AB-B6B0-2AF0264D8EEF}"/>
                </a:ext>
              </a:extLst>
            </p:cNvPr>
            <p:cNvCxnSpPr>
              <a:cxnSpLocks/>
              <a:stCxn id="16" idx="2"/>
              <a:endCxn id="9" idx="0"/>
            </p:cNvCxnSpPr>
            <p:nvPr/>
          </p:nvCxnSpPr>
          <p:spPr>
            <a:xfrm rot="16200000" flipH="1">
              <a:off x="1889615" y="4211961"/>
              <a:ext cx="1551146" cy="57574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 : en angle 33">
              <a:extLst>
                <a:ext uri="{FF2B5EF4-FFF2-40B4-BE49-F238E27FC236}">
                  <a16:creationId xmlns:a16="http://schemas.microsoft.com/office/drawing/2014/main" id="{6EA71BA6-AF32-4A70-B9D5-65F34B9F7C3E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rot="5400000">
              <a:off x="5111007" y="3868209"/>
              <a:ext cx="1551147" cy="12632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0BEC7CA0-6638-482D-9BC6-69A32BD4D868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 rot="16200000" flipH="1">
              <a:off x="6374259" y="3868208"/>
              <a:ext cx="1551147" cy="1263253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00CDECA7-1E20-4B18-8B67-7AF5F52DB01B}"/>
              </a:ext>
            </a:extLst>
          </p:cNvPr>
          <p:cNvSpPr txBox="1"/>
          <p:nvPr/>
        </p:nvSpPr>
        <p:spPr>
          <a:xfrm>
            <a:off x="1728582" y="198090"/>
            <a:ext cx="910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/>
              <a:t>Diffusion / valorisation d’une collection d’objets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412E3-6D15-4198-B8E1-D7CAB1994926}"/>
              </a:ext>
            </a:extLst>
          </p:cNvPr>
          <p:cNvSpPr/>
          <p:nvPr/>
        </p:nvSpPr>
        <p:spPr>
          <a:xfrm>
            <a:off x="143378" y="1416784"/>
            <a:ext cx="5952622" cy="46894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B03862-91B8-4D1F-B197-29D4B7D40718}"/>
              </a:ext>
            </a:extLst>
          </p:cNvPr>
          <p:cNvSpPr txBox="1"/>
          <p:nvPr/>
        </p:nvSpPr>
        <p:spPr>
          <a:xfrm>
            <a:off x="234075" y="1456576"/>
            <a:ext cx="23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OAIS: Module stockage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508A62FE-B218-4E33-B1F7-CC822FBEE899}"/>
              </a:ext>
            </a:extLst>
          </p:cNvPr>
          <p:cNvSpPr/>
          <p:nvPr/>
        </p:nvSpPr>
        <p:spPr>
          <a:xfrm>
            <a:off x="3736486" y="2148115"/>
            <a:ext cx="2715819" cy="138481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F344930D-0639-4428-B9BD-6072ACC17B08}"/>
              </a:ext>
            </a:extLst>
          </p:cNvPr>
          <p:cNvSpPr/>
          <p:nvPr/>
        </p:nvSpPr>
        <p:spPr>
          <a:xfrm rot="1404586">
            <a:off x="3643478" y="2881942"/>
            <a:ext cx="2912823" cy="135277"/>
          </a:xfrm>
          <a:prstGeom prst="rightArrow">
            <a:avLst/>
          </a:prstGeom>
          <a:pattFill prst="wdUpDiag">
            <a:fgClr>
              <a:srgbClr val="FFFF0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41BF6F21-BAA1-48D8-A15F-8303AC7EA376}"/>
              </a:ext>
            </a:extLst>
          </p:cNvPr>
          <p:cNvSpPr/>
          <p:nvPr/>
        </p:nvSpPr>
        <p:spPr>
          <a:xfrm rot="3047346">
            <a:off x="3006423" y="3937314"/>
            <a:ext cx="4256799" cy="123080"/>
          </a:xfrm>
          <a:prstGeom prst="rightArrow">
            <a:avLst/>
          </a:prstGeom>
          <a:pattFill prst="wdUpDiag">
            <a:fgClr>
              <a:srgbClr val="FFFF0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FB3DBB05-FC5B-453C-AB6D-50EFED6722CA}"/>
              </a:ext>
            </a:extLst>
          </p:cNvPr>
          <p:cNvSpPr/>
          <p:nvPr/>
        </p:nvSpPr>
        <p:spPr>
          <a:xfrm>
            <a:off x="8904146" y="5172331"/>
            <a:ext cx="644403" cy="131186"/>
          </a:xfrm>
          <a:prstGeom prst="rightArrow">
            <a:avLst/>
          </a:prstGeom>
          <a:pattFill prst="wdUpDiag">
            <a:fgClr>
              <a:srgbClr val="FFFF0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710762D1-B7F2-4AFB-AF3E-DCF29EFA0283}"/>
              </a:ext>
            </a:extLst>
          </p:cNvPr>
          <p:cNvSpPr/>
          <p:nvPr/>
        </p:nvSpPr>
        <p:spPr>
          <a:xfrm>
            <a:off x="8835207" y="3800781"/>
            <a:ext cx="644403" cy="131186"/>
          </a:xfrm>
          <a:prstGeom prst="rightArrow">
            <a:avLst/>
          </a:prstGeom>
          <a:pattFill prst="wdUpDiag">
            <a:fgClr>
              <a:srgbClr val="FFFF0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7A2B819-CBA3-4215-B3AC-A30D978F37F1}"/>
              </a:ext>
            </a:extLst>
          </p:cNvPr>
          <p:cNvGrpSpPr/>
          <p:nvPr/>
        </p:nvGrpSpPr>
        <p:grpSpPr>
          <a:xfrm>
            <a:off x="6187197" y="1416783"/>
            <a:ext cx="5952622" cy="4689446"/>
            <a:chOff x="6187197" y="1416783"/>
            <a:chExt cx="5952622" cy="46894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665EBB9-62BD-4F45-88E7-3CF35F0089C5}"/>
                </a:ext>
              </a:extLst>
            </p:cNvPr>
            <p:cNvSpPr/>
            <p:nvPr/>
          </p:nvSpPr>
          <p:spPr>
            <a:xfrm>
              <a:off x="6513850" y="3403793"/>
              <a:ext cx="2552982" cy="123844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AE4B211-9CA9-4A35-93E8-CFA14D832500}"/>
                </a:ext>
              </a:extLst>
            </p:cNvPr>
            <p:cNvGrpSpPr/>
            <p:nvPr/>
          </p:nvGrpSpPr>
          <p:grpSpPr>
            <a:xfrm>
              <a:off x="6187197" y="1416783"/>
              <a:ext cx="5952622" cy="4689446"/>
              <a:chOff x="6224800" y="1084277"/>
              <a:chExt cx="5952622" cy="468944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767A-8240-4215-8B30-EF3EC50F1B5B}"/>
                  </a:ext>
                </a:extLst>
              </p:cNvPr>
              <p:cNvSpPr/>
              <p:nvPr/>
            </p:nvSpPr>
            <p:spPr>
              <a:xfrm>
                <a:off x="6224800" y="1084277"/>
                <a:ext cx="5952622" cy="468944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60A4BCF0-3A17-4695-8A32-3305E8D4453D}"/>
                  </a:ext>
                </a:extLst>
              </p:cNvPr>
              <p:cNvSpPr txBox="1"/>
              <p:nvPr/>
            </p:nvSpPr>
            <p:spPr>
              <a:xfrm>
                <a:off x="6315497" y="1124069"/>
                <a:ext cx="2041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/>
                  <a:t>OAIS: Module accès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6DC6074-B52F-4549-BF84-E2F3AAAA7DE8}"/>
                  </a:ext>
                </a:extLst>
              </p:cNvPr>
              <p:cNvSpPr/>
              <p:nvPr/>
            </p:nvSpPr>
            <p:spPr>
              <a:xfrm>
                <a:off x="6577123" y="4394387"/>
                <a:ext cx="2552982" cy="12384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8C2D74-37AE-49E0-8A47-C8CC645B2517}"/>
                  </a:ext>
                </a:extLst>
              </p:cNvPr>
              <p:cNvSpPr/>
              <p:nvPr/>
            </p:nvSpPr>
            <p:spPr>
              <a:xfrm>
                <a:off x="9311257" y="1221976"/>
                <a:ext cx="2552982" cy="442189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E0FA047-95FF-4289-9897-E3243733DA99}"/>
                  </a:ext>
                </a:extLst>
              </p:cNvPr>
              <p:cNvSpPr txBox="1"/>
              <p:nvPr/>
            </p:nvSpPr>
            <p:spPr>
              <a:xfrm>
                <a:off x="9694863" y="1263257"/>
                <a:ext cx="138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/>
                  <a:t>WebServices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2242BAF-AC2E-4F3B-BC56-53FB4368AE27}"/>
                  </a:ext>
                </a:extLst>
              </p:cNvPr>
              <p:cNvSpPr/>
              <p:nvPr/>
            </p:nvSpPr>
            <p:spPr>
              <a:xfrm>
                <a:off x="6581105" y="1699898"/>
                <a:ext cx="2552982" cy="125062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78C3B06-F668-4872-A46B-FC51EE48C86B}"/>
                  </a:ext>
                </a:extLst>
              </p:cNvPr>
              <p:cNvSpPr txBox="1"/>
              <p:nvPr/>
            </p:nvSpPr>
            <p:spPr>
              <a:xfrm>
                <a:off x="6625445" y="1815608"/>
                <a:ext cx="250466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/>
                  <a:t>Interopérabilité données</a:t>
                </a:r>
              </a:p>
              <a:p>
                <a:r>
                  <a:rPr lang="fr-CH"/>
                  <a:t>(IIIF)</a:t>
                </a:r>
              </a:p>
              <a:p>
                <a:endParaRPr lang="fr-CH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448FBA-7444-41A6-B4BE-3E8E116B0D5E}"/>
                  </a:ext>
                </a:extLst>
              </p:cNvPr>
              <p:cNvSpPr/>
              <p:nvPr/>
            </p:nvSpPr>
            <p:spPr>
              <a:xfrm>
                <a:off x="9467849" y="2271855"/>
                <a:ext cx="2247732" cy="88182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48F63A-370C-472B-B57A-4C5690610464}"/>
                  </a:ext>
                </a:extLst>
              </p:cNvPr>
              <p:cNvSpPr/>
              <p:nvPr/>
            </p:nvSpPr>
            <p:spPr>
              <a:xfrm>
                <a:off x="9463882" y="3226133"/>
                <a:ext cx="2247732" cy="108359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3461E1-EB76-40B1-8E1B-5CEACD82F304}"/>
                  </a:ext>
                </a:extLst>
              </p:cNvPr>
              <p:cNvSpPr txBox="1"/>
              <p:nvPr/>
            </p:nvSpPr>
            <p:spPr>
              <a:xfrm>
                <a:off x="9525323" y="2319629"/>
                <a:ext cx="1070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/>
                  <a:t>IHM Web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A89EA8B-B3CD-44B9-AFEF-100D18B27D8E}"/>
                  </a:ext>
                </a:extLst>
              </p:cNvPr>
              <p:cNvSpPr txBox="1"/>
              <p:nvPr/>
            </p:nvSpPr>
            <p:spPr>
              <a:xfrm>
                <a:off x="9569182" y="3292506"/>
                <a:ext cx="10557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/>
                  <a:t>API</a:t>
                </a:r>
              </a:p>
              <a:p>
                <a:r>
                  <a:rPr lang="fr-CH"/>
                  <a:t>OAI-PMH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7960AB7D-8119-4A6D-9A2E-6B60C42F834D}"/>
                  </a:ext>
                </a:extLst>
              </p:cNvPr>
              <p:cNvSpPr txBox="1"/>
              <p:nvPr/>
            </p:nvSpPr>
            <p:spPr>
              <a:xfrm>
                <a:off x="6585481" y="3134520"/>
                <a:ext cx="225080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/>
                  <a:t>Indexeur</a:t>
                </a:r>
              </a:p>
              <a:p>
                <a:r>
                  <a:rPr lang="fr-CH"/>
                  <a:t>(elasticsearch, solr, …)</a:t>
                </a:r>
              </a:p>
              <a:p>
                <a:endParaRPr lang="fr-CH"/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098C9877-25C1-458B-A5E0-53C9B45C9CBD}"/>
                  </a:ext>
                </a:extLst>
              </p:cNvPr>
              <p:cNvSpPr txBox="1"/>
              <p:nvPr/>
            </p:nvSpPr>
            <p:spPr>
              <a:xfrm>
                <a:off x="6599560" y="4431057"/>
                <a:ext cx="261853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/>
                  <a:t>TripleStore</a:t>
                </a:r>
              </a:p>
              <a:p>
                <a:r>
                  <a:rPr lang="fr-CH"/>
                  <a:t>(virtuoso, mulgara, jena,</a:t>
                </a:r>
              </a:p>
              <a:p>
                <a:r>
                  <a:rPr lang="fr-CH"/>
                  <a:t>stardog, sesame, oracle…)</a:t>
                </a:r>
              </a:p>
              <a:p>
                <a:endParaRPr lang="fr-CH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713E2A1-129A-4D82-835B-F41E6A90D49C}"/>
                  </a:ext>
                </a:extLst>
              </p:cNvPr>
              <p:cNvSpPr/>
              <p:nvPr/>
            </p:nvSpPr>
            <p:spPr>
              <a:xfrm>
                <a:off x="9470772" y="4377829"/>
                <a:ext cx="2247732" cy="108359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19EAD68-48AC-4A23-BEB9-6316E392372D}"/>
                  </a:ext>
                </a:extLst>
              </p:cNvPr>
              <p:cNvSpPr txBox="1"/>
              <p:nvPr/>
            </p:nvSpPr>
            <p:spPr>
              <a:xfrm>
                <a:off x="9542883" y="4453922"/>
                <a:ext cx="1806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/>
                  <a:t>SPARQL endpoint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8723CB-BE9A-4E9C-97CC-EA523EDA5D92}"/>
                  </a:ext>
                </a:extLst>
              </p:cNvPr>
              <p:cNvSpPr/>
              <p:nvPr/>
            </p:nvSpPr>
            <p:spPr>
              <a:xfrm>
                <a:off x="9470772" y="1732235"/>
                <a:ext cx="2247732" cy="40976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F8438C2-C242-41DD-81CD-2D3B78B5966C}"/>
                  </a:ext>
                </a:extLst>
              </p:cNvPr>
              <p:cNvSpPr txBox="1"/>
              <p:nvPr/>
            </p:nvSpPr>
            <p:spPr>
              <a:xfrm>
                <a:off x="9558283" y="1778833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/>
                  <a:t>IIIF</a:t>
                </a:r>
              </a:p>
            </p:txBody>
          </p:sp>
        </p:grpSp>
      </p:grp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7DDA595E-FAB8-45C0-9310-963A5F44E135}"/>
              </a:ext>
            </a:extLst>
          </p:cNvPr>
          <p:cNvSpPr/>
          <p:nvPr/>
        </p:nvSpPr>
        <p:spPr>
          <a:xfrm rot="19048945">
            <a:off x="8794819" y="3555984"/>
            <a:ext cx="644403" cy="131186"/>
          </a:xfrm>
          <a:prstGeom prst="rightArrow">
            <a:avLst/>
          </a:prstGeom>
          <a:pattFill prst="wdUpDiag">
            <a:fgClr>
              <a:srgbClr val="FFFF0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F44DF23B-06A6-4F27-AF70-FCA6197808B4}"/>
              </a:ext>
            </a:extLst>
          </p:cNvPr>
          <p:cNvSpPr/>
          <p:nvPr/>
        </p:nvSpPr>
        <p:spPr>
          <a:xfrm rot="17214831">
            <a:off x="8253792" y="4275769"/>
            <a:ext cx="1894638" cy="144686"/>
          </a:xfrm>
          <a:prstGeom prst="rightArrow">
            <a:avLst/>
          </a:prstGeom>
          <a:pattFill prst="wdUpDiag">
            <a:fgClr>
              <a:srgbClr val="FFFF0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C4EAB3D2-4085-46EE-8486-358B506121B2}"/>
              </a:ext>
            </a:extLst>
          </p:cNvPr>
          <p:cNvSpPr/>
          <p:nvPr/>
        </p:nvSpPr>
        <p:spPr>
          <a:xfrm>
            <a:off x="8934801" y="2288933"/>
            <a:ext cx="544809" cy="118393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6D53F00B-8ED7-49A3-879F-F87D1C1F1041}"/>
              </a:ext>
            </a:extLst>
          </p:cNvPr>
          <p:cNvSpPr/>
          <p:nvPr/>
        </p:nvSpPr>
        <p:spPr>
          <a:xfrm rot="18128519">
            <a:off x="8699489" y="4782617"/>
            <a:ext cx="1003245" cy="138810"/>
          </a:xfrm>
          <a:prstGeom prst="rightArrow">
            <a:avLst/>
          </a:prstGeom>
          <a:pattFill prst="wdUpDiag">
            <a:fgClr>
              <a:srgbClr val="FFFF0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690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8" grpId="0" animBg="1"/>
      <p:bldP spid="43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151</Words>
  <Application>Microsoft Office PowerPoint</Application>
  <PresentationFormat>Grand écran</PresentationFormat>
  <Paragraphs>67</Paragraphs>
  <Slides>5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Krause Jan</dc:creator>
  <cp:lastModifiedBy>Krause Jan</cp:lastModifiedBy>
  <cp:revision>22</cp:revision>
  <dcterms:created xsi:type="dcterms:W3CDTF">2022-05-12T09:09:10Z</dcterms:created>
  <dcterms:modified xsi:type="dcterms:W3CDTF">2022-05-13T11:25:57Z</dcterms:modified>
</cp:coreProperties>
</file>