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9" r:id="rId2"/>
    <p:sldId id="256" r:id="rId3"/>
    <p:sldId id="513" r:id="rId4"/>
    <p:sldId id="514" r:id="rId5"/>
    <p:sldId id="517" r:id="rId6"/>
    <p:sldId id="515" r:id="rId7"/>
    <p:sldId id="452" r:id="rId8"/>
    <p:sldId id="454" r:id="rId9"/>
    <p:sldId id="455" r:id="rId10"/>
    <p:sldId id="456" r:id="rId11"/>
    <p:sldId id="499" r:id="rId12"/>
    <p:sldId id="500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7" r:id="rId33"/>
    <p:sldId id="478" r:id="rId34"/>
    <p:sldId id="479" r:id="rId35"/>
    <p:sldId id="480" r:id="rId36"/>
    <p:sldId id="476" r:id="rId37"/>
    <p:sldId id="481" r:id="rId38"/>
    <p:sldId id="482" r:id="rId39"/>
    <p:sldId id="483" r:id="rId40"/>
    <p:sldId id="484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7" r:id="rId49"/>
    <p:sldId id="493" r:id="rId50"/>
    <p:sldId id="494" r:id="rId51"/>
    <p:sldId id="495" r:id="rId52"/>
    <p:sldId id="496" r:id="rId53"/>
    <p:sldId id="498" r:id="rId54"/>
    <p:sldId id="501" r:id="rId55"/>
    <p:sldId id="502" r:id="rId56"/>
    <p:sldId id="503" r:id="rId57"/>
    <p:sldId id="504" r:id="rId58"/>
    <p:sldId id="505" r:id="rId59"/>
    <p:sldId id="506" r:id="rId60"/>
    <p:sldId id="516" r:id="rId6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1" autoAdjust="0"/>
    <p:restoredTop sz="94634"/>
  </p:normalViewPr>
  <p:slideViewPr>
    <p:cSldViewPr snapToGrid="0">
      <p:cViewPr varScale="1">
        <p:scale>
          <a:sx n="105" d="100"/>
          <a:sy n="10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6466-C803-4720-B27A-4BA7CCBC2729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368F7-58A7-4BA9-AC6F-2FF1B99C7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98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914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71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0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16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44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6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49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44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77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1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5F2E5-AC19-FDD9-AFD6-041224D6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24619-79BF-4DA5-08CD-E3B5D0A5A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3BE00-628B-8CC9-57F4-881C7C92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C2C54-C0D2-3B73-228B-BD88C3EE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56819-7702-C622-FCF5-D17008A1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7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45B6-56B1-C610-228B-C2A011AF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E6DE7F-2DA4-4D3E-F823-27576CCB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CDAA9-CC2F-7E65-C614-41DB605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E555C-0CF8-E4CC-C8FC-4BBAEE05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2DF9F-F34A-E83A-22B9-489DAC1D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7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5FBE23-E607-CD22-F91D-D3FEC037D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FB6C3A-84AA-344D-C389-60F5D3C65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1FCED-AA06-4E66-6B78-4398B59E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7015C-28A4-1A76-1862-B78256E0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071D2-38EA-9D1B-7232-F02CAD07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953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personalizado_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/>
          <p:cNvSpPr>
            <a:spLocks noGrp="1"/>
          </p:cNvSpPr>
          <p:nvPr>
            <p:ph type="body" idx="26" hasCustomPrompt="1"/>
          </p:nvPr>
        </p:nvSpPr>
        <p:spPr>
          <a:xfrm>
            <a:off x="609600" y="889000"/>
            <a:ext cx="10972800" cy="30956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CALIBRI 18 PT – HAGA CLIC PARA MODIFICAR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406400"/>
            <a:ext cx="10972800" cy="469900"/>
          </a:xfrm>
        </p:spPr>
        <p:txBody>
          <a:bodyPr>
            <a:normAutofit/>
          </a:bodyPr>
          <a:lstStyle>
            <a:lvl1pPr algn="l">
              <a:defRPr sz="2800" baseline="0"/>
            </a:lvl1pPr>
          </a:lstStyle>
          <a:p>
            <a:r>
              <a:rPr lang="es-ES_tradnl"/>
              <a:t>TITULO CALIBRI 28PT – CLIC PARA MODIFICAR</a:t>
            </a:r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1" y="1549400"/>
            <a:ext cx="8873067" cy="45847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latin typeface="Calibri Light"/>
                <a:cs typeface="Calibri Light"/>
              </a:defRPr>
            </a:lvl1pPr>
          </a:lstStyle>
          <a:p>
            <a:pPr lvl="0"/>
            <a:r>
              <a:rPr lang="es-ES" sz="1800"/>
              <a:t>NOMBRE DEL CAPÍTULO O SLIDE</a:t>
            </a:r>
          </a:p>
          <a:p>
            <a:pPr lvl="0"/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lvl="0"/>
            <a:endParaRPr lang="es-ES" sz="1800"/>
          </a:p>
          <a:p>
            <a:pPr lvl="0"/>
            <a:endParaRPr lang="es-ES" sz="180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28" hasCustomPrompt="1"/>
          </p:nvPr>
        </p:nvSpPr>
        <p:spPr>
          <a:xfrm>
            <a:off x="9482668" y="1549400"/>
            <a:ext cx="2099733" cy="4572000"/>
          </a:xfrm>
        </p:spPr>
        <p:txBody>
          <a:bodyPr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/>
            </a:lvl1pPr>
          </a:lstStyle>
          <a:p>
            <a:pPr lvl="0"/>
            <a:r>
              <a:rPr lang="es-ES"/>
              <a:t>SLIDE 00 –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–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lvl="0"/>
            <a:endParaRPr lang="es-ES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940800" y="6566558"/>
            <a:ext cx="2641600" cy="291442"/>
          </a:xfrm>
        </p:spPr>
        <p:txBody>
          <a:bodyPr/>
          <a:lstStyle>
            <a:lvl1pPr>
              <a:defRPr sz="1100" b="0" i="0">
                <a:latin typeface="Simplon BP Mono Medium"/>
                <a:cs typeface="Simplon BP Mono Medium"/>
              </a:defRPr>
            </a:lvl1pPr>
          </a:lstStyle>
          <a:p>
            <a:fld id="{03176E22-06F3-304B-B8DB-29387DDA8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0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black_portada_cap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>
            <a:spLocks noGrp="1"/>
          </p:cNvSpPr>
          <p:nvPr>
            <p:ph type="ctrTitle" hasCustomPrompt="1"/>
          </p:nvPr>
        </p:nvSpPr>
        <p:spPr>
          <a:xfrm>
            <a:off x="2214035" y="2480734"/>
            <a:ext cx="7763933" cy="930804"/>
          </a:xfrm>
          <a:solidFill>
            <a:schemeClr val="tx1"/>
          </a:solidFill>
          <a:ln>
            <a:noFill/>
          </a:ln>
        </p:spPr>
        <p:txBody>
          <a:bodyPr lIns="108000" tIns="93600" anchor="ctr">
            <a:noAutofit/>
          </a:bodyPr>
          <a:lstStyle>
            <a:lvl1pPr algn="ctr">
              <a:lnSpc>
                <a:spcPct val="80000"/>
              </a:lnSpc>
              <a:defRPr sz="3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TITULO CALIBRI 24 PT –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394626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obetivos_punte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609600" y="1536703"/>
            <a:ext cx="10972800" cy="4589463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400"/>
            </a:lvl1pPr>
            <a:lvl2pPr marL="742950" indent="-285750"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s-ES" sz="2000">
                <a:latin typeface="Source Sans Pro Semibold"/>
                <a:cs typeface="Source Sans Pro Semibold"/>
              </a:rPr>
              <a:t>PRIMERA IDEA PRINCIPAL DEL SLIDE VUELVE AL BULLETS PRINCIPAL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Calibri Regular 19pt</a:t>
            </a:r>
          </a:p>
          <a:p>
            <a:pPr lvl="1"/>
            <a:endParaRPr lang="es-ES" sz="1900">
              <a:latin typeface="Source Sans Pro"/>
              <a:cs typeface="Source Sans Pro"/>
            </a:endParaRPr>
          </a:p>
          <a:p>
            <a:r>
              <a:rPr lang="es-ES" sz="2000">
                <a:latin typeface="Source Sans Pro Semibold"/>
                <a:cs typeface="Source Sans Pro Semibold"/>
              </a:rPr>
              <a:t>PRIMERA IDEA PRINCIPAL DEL SLIDE VUELVE AL BULLETS PRINCIPAL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Calibri Regular 19pt</a:t>
            </a:r>
          </a:p>
          <a:p>
            <a:pPr lvl="1"/>
            <a:endParaRPr lang="es-ES" sz="1900">
              <a:latin typeface="Source Sans Pro"/>
              <a:cs typeface="Source Sans Pro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idx="13" hasCustomPrompt="1"/>
          </p:nvPr>
        </p:nvSpPr>
        <p:spPr>
          <a:xfrm>
            <a:off x="609600" y="889000"/>
            <a:ext cx="10972800" cy="30956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CALIBRI 18 PT – HAGA CLIC PARA MODIFICAR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406400"/>
            <a:ext cx="10972800" cy="469900"/>
          </a:xfrm>
        </p:spPr>
        <p:txBody>
          <a:bodyPr>
            <a:normAutofit/>
          </a:bodyPr>
          <a:lstStyle>
            <a:lvl1pPr algn="l">
              <a:defRPr sz="2800" baseline="0"/>
            </a:lvl1pPr>
          </a:lstStyle>
          <a:p>
            <a:r>
              <a:rPr lang="es-ES_tradnl"/>
              <a:t>TITULO CALIBRI 28PT – CLIC PARA MODIFICAR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940800" y="6566558"/>
            <a:ext cx="2641600" cy="291442"/>
          </a:xfrm>
        </p:spPr>
        <p:txBody>
          <a:bodyPr/>
          <a:lstStyle>
            <a:lvl1pPr>
              <a:defRPr sz="1100" b="0" i="0">
                <a:latin typeface="Simplon BP Mono Medium"/>
                <a:cs typeface="Simplon BP Mono Medium"/>
              </a:defRPr>
            </a:lvl1pPr>
          </a:lstStyle>
          <a:p>
            <a:fld id="{03176E22-06F3-304B-B8DB-29387DDA8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C7428-F3B2-204B-0D12-C8649BEE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C1B78-A32A-D7E4-DC29-4CB4C909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B664F9-3B93-5E3A-EBD8-C87AB61C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67BD1-626D-E360-FFB6-53BC3334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26BAB-6B92-004C-D874-30C224B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0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AB9E4-3E20-F266-2675-AB376122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CD3545-623B-D8DE-FF31-4724F6DA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07352F-510A-4F11-4DDE-9114CD12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20A75-4192-2558-0E75-A6968B86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A3505-93F6-ABAF-A5CB-E2CE2BA5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F4EB5-600A-BD68-7FC6-9F70839B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D33ED-9876-69F5-0049-6FA354F9F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364E8-3BE5-5765-CF00-0179A118B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FE9C8B-5DAA-5F1F-4CFA-68CB2FAE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D690A-2A9D-385D-53D5-448EB6BD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D47E9D-11D9-338E-AB15-C688A404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064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D9679-BAA2-407A-4972-803F9411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355A62-6F18-E16C-9DF7-63C5111B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0BD66D-C5B9-63B5-0E8A-62A73140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7E32ED-4451-9653-DA6B-2E22FE221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D31780-0E6D-81E3-25F2-B62EE74B4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734B41-527A-BB09-E680-AAE093A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71A283-FE4D-C13B-2C77-EDFE8095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102AB6-B054-A4D3-D263-9DFD103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306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4C472-596A-8405-7C9C-2500A026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826C38-217B-0372-C20E-4ACB8A8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94CD91-35AA-3882-69FE-51C9CC6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140AB5-5B43-82F1-0775-9F56B4A5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2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F8BDD4-C05E-ED36-F4E6-C9526A4D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48BBED-FEFA-E6AB-68A5-33043A61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2B94EB-7D62-5ED7-ED4A-03A46F87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46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EC5EA-B4DC-5BDD-8035-EA239FFE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D36F0-38C9-31CE-6CC7-2F97DD32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A0CBE8-2C5C-9884-6CD5-B2EDF6AF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7E5EC-D276-FB32-2457-FFFA78DC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DB84C1-F985-81AE-394A-50A76B03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58D8FA-47D6-B0F4-E975-CDDAB0A5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976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7E2D0-FA26-16CA-664E-0506CD49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F54323-9C0D-262A-862A-CF5BAEF66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5923F-0EFE-B88B-F0DB-45ED01FA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9990DE-366F-BE0B-50D7-354060C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009E7-918D-8B49-D772-F648D390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F1E37-434D-B082-B967-87AB2297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035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9FEFE4-E661-BF50-2AD4-FEEFC712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B18F5-1B90-05D3-651A-30A8BC59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F18BF-5618-BAF4-BBEE-05891A39B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906D7-3720-98AA-4F6C-F2D0068D8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BE8FA-E9D4-2450-3E19-894C2014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35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jallaire.shinyapps.io/shiny-kmeans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hyperlink" Target="https://odes-chile.org/app/unidades/" TargetMode="External"/><Relationship Id="rId4" Type="http://schemas.openxmlformats.org/officeDocument/2006/relationships/hyperlink" Target="https://jbkunst.shinyapps.io/trd-sttst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widget-galler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undel.shinyapps.io/widge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jkunst.com/highcharter/" TargetMode="External"/><Relationship Id="rId2" Type="http://schemas.openxmlformats.org/officeDocument/2006/relationships/hyperlink" Target="https://plotly.com/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studio.github.io/DT/" TargetMode="External"/><Relationship Id="rId5" Type="http://schemas.openxmlformats.org/officeDocument/2006/relationships/hyperlink" Target="https://rstudio.github.io/leaflet/" TargetMode="External"/><Relationship Id="rId4" Type="http://schemas.openxmlformats.org/officeDocument/2006/relationships/hyperlink" Target="https://echarts4r.john-coene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kunst/datapalooza-uc-2024-visualizacion-de-datos-con-shiny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osit.cloud/content/7353539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usuario.shinyapps.io/nombreapp" TargetMode="Externa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7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650CC7E-178D-9AA1-7FB1-CAFE5DDD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30930"/>
            <a:ext cx="3377182" cy="24206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3"/>
              </a:rPr>
              <a:t>https://jjallaire.shinyapps.io/shiny-kmeans/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4"/>
              </a:rPr>
              <a:t>https://jbkunst.shinyapps.io/trd-sttstcs/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5"/>
              </a:rPr>
              <a:t>https://odes-chile.org/app/unidades/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https://jbkunst.shinyapps.io/cegir-smartdata-dashboard/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Algunos Ejemplos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24ADA6-3D2D-B359-C864-38E4380FE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88239">
            <a:off x="4155742" y="4064637"/>
            <a:ext cx="2797522" cy="23532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E49EB2-FC3E-9F44-DDD2-99E9B76B4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77107">
            <a:off x="6408113" y="3924518"/>
            <a:ext cx="3299375" cy="23682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35EECD1-5F8B-9756-F72D-C63A41F9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459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732AD38-C1A5-8571-E5DE-39D9071F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2" y="1198562"/>
            <a:ext cx="7800337" cy="318467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¡¿Por qué?!</a:t>
            </a: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3107A8A-07D6-264B-98D3-D9CD51A1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¿Por qué una aplicación?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9807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¡¿Por qué?!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CC1EC0-04F4-AD81-7651-2C92F0F1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2" y="1198562"/>
            <a:ext cx="7800337" cy="318467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6F9BDF9-35C2-B6E1-9BCC-CDBBFE34FB1D}"/>
              </a:ext>
            </a:extLst>
          </p:cNvPr>
          <p:cNvSpPr/>
          <p:nvPr/>
        </p:nvSpPr>
        <p:spPr>
          <a:xfrm>
            <a:off x="8170141" y="2348347"/>
            <a:ext cx="1126260" cy="480291"/>
          </a:xfrm>
          <a:prstGeom prst="roundRect">
            <a:avLst/>
          </a:prstGeom>
          <a:noFill/>
          <a:ln w="28575">
            <a:solidFill>
              <a:srgbClr val="6610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40674EFC-7DA8-41A5-A299-1C17CE7CFE3A}"/>
              </a:ext>
            </a:extLst>
          </p:cNvPr>
          <p:cNvSpPr/>
          <p:nvPr/>
        </p:nvSpPr>
        <p:spPr>
          <a:xfrm>
            <a:off x="2004020" y="4692794"/>
            <a:ext cx="7992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Una aplicación es una forma de comunicar nuestros resultados o análisis, tal cual puede ser un documento o una presentación.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2C56BD3-8E97-3A75-4DF6-73240FC5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¿Por qué una aplicación?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4434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ANATOMÍA Y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5261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F958BD67-210A-5914-6FF3-2C3B2AAF883A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, una aplicación constará de 2 partes:</a:t>
            </a:r>
          </a:p>
          <a:p>
            <a:pPr algn="l"/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La interfaz de usuario,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user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interface), donde definiremos el look de nuestra aplicación, y lugar de inputs y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El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, en donde especificaremos como interactúan los outputs en función de los inputs.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CDB0732D-7B5A-0A45-65ED-DEA2BA16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088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Interfaz de Usuario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F958BD67-210A-5914-6FF3-2C3B2AAF883A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20"/>
            <a:ext cx="7992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Se define una interfaz de usuario:  </a:t>
            </a:r>
            <a:r>
              <a:rPr lang="es-ES" sz="2000" i="1" dirty="0" err="1">
                <a:solidFill>
                  <a:srgbClr val="000000"/>
                </a:solidFill>
                <a:latin typeface="Fira Sans" panose="020B0503050000020004" pitchFamily="34" charset="0"/>
              </a:rPr>
              <a:t>user</a:t>
            </a:r>
            <a:r>
              <a:rPr lang="es-ES" sz="2000" i="1" dirty="0">
                <a:solidFill>
                  <a:srgbClr val="000000"/>
                </a:solidFill>
                <a:latin typeface="Fira Sans" panose="020B0503050000020004" pitchFamily="34" charset="0"/>
              </a:rPr>
              <a:t> interface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. En adelante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este caso es una página fluida vacía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fluidPage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el futuro acá definiremos diseño/estructura de nuestra aplicación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). Que se refiere la disposición de nuestros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659338F-4E53-3F23-8E4A-34B4C12C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868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Servidor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Se define el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en donde estará toda la lógica de nuestra aplicación.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Principalmente serán instrucciones que dependerán de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reflejaremos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s: como tablas, gráficos.</a:t>
            </a: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9C2CBDB-6DA9-D8E6-CB7F-126E4124247D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2D12EAB-0BF1-3B26-2E7E-FB47BCCC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05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i="1" dirty="0"/>
              <a:t>Correr </a:t>
            </a:r>
            <a:r>
              <a:rPr lang="es-ES" dirty="0"/>
              <a:t>la aplicación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runApp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crea y deja corriendo la app con los parámetros otorgados.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000000"/>
                </a:solidFill>
                <a:latin typeface="Fira Sans" panose="020B0503050000020004" pitchFamily="34" charset="0"/>
              </a:rPr>
              <a:t>No siempre 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tendremos que escribirla pues veremos que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RStudio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al crear una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shinyApp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nos pondrá un botón para servir la aplicación.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F9F6342-966C-C25E-DC65-07DDC93B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443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i="1" dirty="0"/>
              <a:t>Correr </a:t>
            </a:r>
            <a:r>
              <a:rPr lang="es-ES" dirty="0"/>
              <a:t>la aplicación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3999" y="3516158"/>
            <a:ext cx="9144000" cy="274030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ES" sz="12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# acá se cargarán paquetes y posiblemente también datos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# necesarios para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ui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(como definir opciones de inputs)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 # código que da forma a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nuestrá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aplicación: 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 # títulos, secciones, textos, inputs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) </a:t>
            </a:r>
          </a:p>
          <a:p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ES" sz="12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#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toooda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la lógica de como interactúan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# los outputs en función de los inputs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09F22AF5-B8BF-CEAD-16F9-F8CEDDB1B716}"/>
              </a:ext>
            </a:extLst>
          </p:cNvPr>
          <p:cNvSpPr txBox="1"/>
          <p:nvPr/>
        </p:nvSpPr>
        <p:spPr>
          <a:xfrm>
            <a:off x="1524000" y="1378993"/>
            <a:ext cx="9144000" cy="1632306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2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2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E870FFA-2152-BC57-90A5-4BEAF368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202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2199361"/>
            <a:ext cx="9143999" cy="4154984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shinyApp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server)</a:t>
            </a: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19"/>
            <a:ext cx="7992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Hacer funcionar el siguiente código en R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Rstudio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: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hint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: sí,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copy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+ paste + run)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FA15993-E3FE-3785-FE3B-FED0EA73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Nuestra primer App andando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4961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2B32-C2A6-4E53-E017-C1EA759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6664"/>
            <a:ext cx="9144000" cy="8046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VISUALIZACIÓN DE DATOS CON SHINY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3232F-559D-ECEB-571F-735D1195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408" y="4233673"/>
            <a:ext cx="6425184" cy="1353311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Joshua Kunst Fuentes</a:t>
            </a:r>
          </a:p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</a:rPr>
              <a:t>@jbkunst</a:t>
            </a:r>
          </a:p>
        </p:txBody>
      </p:sp>
    </p:spTree>
    <p:extLst>
      <p:ext uri="{BB962C8B-B14F-4D97-AF65-F5344CB8AC3E}">
        <p14:creationId xmlns:p14="http://schemas.microsoft.com/office/powerpoint/2010/main" val="3963475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64D25483-D089-B813-C07A-AE79F41D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Aplicación</a:t>
            </a: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D518C25-0EDA-99C6-66EF-F919905C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764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F7DE08F-6FCA-E2EE-98BF-BF22E4F0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Contenedor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209D89-C1DD-ED26-EAF4-9F70ADA8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62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C48DDAF-53BA-3DD3-F340-6B978846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Otros contenedores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240899C-9C75-3CEF-C465-5C5AE89A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417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16356A7-460B-736D-514C-5693C40A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Inputs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5920578-DF7C-BCC3-2243-2134E421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389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6EE591A-2442-5316-808E-9A94364F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Outputs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FA2D171-0220-0196-D3E7-38082FD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9844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9F51B761-E1FF-B4EB-FDAB-67C2327E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Interacción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49EC3E8-92F9-B1FB-E0D1-D7D7DD4A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043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587095F-67BE-CDA6-3589-7B6ECBF9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Resultado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DC93158-2BA8-1E38-9449-B4E713E5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0856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Aplicación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El código de nuestra aplicación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72910BC-A090-9D65-4905-B021D13A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667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Funciones para el </a:t>
            </a:r>
            <a:r>
              <a:rPr lang="es-ES" dirty="0" err="1"/>
              <a:t>layout</a:t>
            </a:r>
            <a:r>
              <a:rPr lang="es-ES" dirty="0"/>
              <a:t> o diseño, los contenedores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fluidPage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sidebarLayout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sidebarPanel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mainPanel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definen el diseño/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 nuestra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Existen muchas más formas de organizar una app: Por ejemplo uso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tabs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menus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o páginas con navegación. Más detalles http://shiny.rstudio.com/articles/layout-guide.html.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79E71DE-9F91-6F4C-95FA-A3DA897C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387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Los inputs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generan inputs de nuestra app, con esto el usuario puede interactuar con nuestra aplicación.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  <a:hlinkClick r:id="rId3"/>
              </a:rPr>
              <a:t>https://shiny.rstudio.com/gallery/widget-gallery.html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  <a:hlinkClick r:id="rId4"/>
              </a:rPr>
              <a:t>https://rundel.shinyapps.io/widgets/</a:t>
            </a:r>
            <a:endParaRPr lang="es-ES" sz="12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Estas funciones permiten que el usuario ingrese valor (o archivos) para que sean procesaros por R. Estos valores llegan al server como vectores, números, etc.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3CF1CE-E748-807A-4A48-994647A4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689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Programa del evento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358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09:00 - 09:30: Acreditación.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09:30 - 09:40: Distribución a salas.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09:40 - 11:10: Primer bloque talleres.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11:10 - 11:50: Break musical: </a:t>
            </a:r>
            <a:r>
              <a:rPr lang="es-ES" sz="2000" b="1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Herztein</a:t>
            </a: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12:00 - 13:30: Segundo bloque talleres.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13:30 - 14:00: Cumbre musical pop-tropical de cierre y sorteo becas.</a:t>
            </a:r>
            <a:endParaRPr lang="es-CL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Outputs en el </a:t>
            </a:r>
            <a:r>
              <a:rPr lang="es-ES" sz="17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 una salida y el contenido se desplegará donde fue definido en el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Como mencionamos, nuestras apps pueden tener muchos outputs: tablas, texto, imágenes, mapas interactivos!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2CF1BE-0575-0CB5-89A0-AAC17EAC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12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4D2346-C736-CC25-91F4-72E64D485EF1}"/>
              </a:ext>
            </a:extLst>
          </p:cNvPr>
          <p:cNvSpPr txBox="1">
            <a:spLocks/>
          </p:cNvSpPr>
          <p:nvPr/>
        </p:nvSpPr>
        <p:spPr>
          <a:xfrm>
            <a:off x="609600" y="889000"/>
            <a:ext cx="10972800" cy="309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Outputs en el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 un tipo de salida. En este caso gráfica (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Existen otros tipos de salidas, como tablas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o tablas más interactivas como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DT::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11CFB27-4D28-A339-AA04-9508CD1E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931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 pareja de funciones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dirty="0"/>
              <a:t> y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4001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y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trabajan juntas para agregar salidas de R a la interfaz de usuario. Para cada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definido en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debe existir un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Hay muchas parejas como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renderText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  <a:ea typeface="Source Sans Pro" panose="020B0503030403020204" pitchFamily="34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renderTable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  <a:ea typeface="Source Sans Pro" panose="020B0503030403020204" pitchFamily="34" charset="0"/>
              </a:rPr>
              <a:t> o también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renderLeaflet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leafletOutput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3F7177-DCBD-5A17-32C5-DF9EC60F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78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Las funciones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dirty="0"/>
              <a:t> y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  </a:t>
            </a:r>
            <a:r>
              <a:rPr lang="es-ES" dirty="0"/>
              <a:t>se asocian con un identificador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Cada par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sz="1600" dirty="0"/>
              <a:t>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y</a:t>
            </a:r>
            <a:r>
              <a:rPr lang="es-ES" sz="1600" dirty="0"/>
              <a:t>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se asocian con un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definido por nosotros.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Este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debe ser único en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En el ejemplo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está asociado con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vía el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 En el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va como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-entre comillas- no así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  <a:endParaRPr lang="es-ES" sz="16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18E267B-AFE0-FD86-6CCD-1210E53F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20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Como obtener el valor del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dirty="0"/>
              <a:t> en R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y cada función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*Input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requiere un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para ser identificado en el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 Acá, el valor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númerico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ingresado o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modifcado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por el usuario se puede acceder en el server bajo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input$nrand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Cada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*Input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requiere argumentos específicos a cada tipo de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: valor por defecto, etiquetas, opciones,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2D4B765-9667-79BC-CB43-63F299E4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78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Tipos de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dirty="0"/>
              <a:t>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se usa para seleccionar un valor numérico entre un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otorga la posibilidad que el usuario escoge entre un conjunto de valores.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es un valor lógico TRUE/FALSE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/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https://gallery.shinyapps.io/065-update-input-demo/  http://shinyapps.dreamrs.fr/shinyWidgets/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3A71CDD-8257-8D67-AE50-E5315B7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42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Lógica de la salida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highlight>
                  <a:srgbClr val="FFFF00"/>
                </a:highlight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x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t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Este espacio determina la lógica de nuestra salida.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¡¡¡Es código R normal y corriente como el que ya conocemos!!!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Acá haremos uso de los inputs para entregar lo que deseamos.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B6986F4-25D6-34DC-2E16-4A473594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830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512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Para crear una app. Haga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click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File, luego New File y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Web App, seleccione el nombre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Ejecutela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con Run App e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intearctúe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Luego modifique y cree una app que contenga: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2 inputs, un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sliderInput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y un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textInput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3 outputs de tipo texto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textOutput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donde el primero contenga el valor del primer input, el segundo el valor del segundo input, y el tercero la suma de los dos.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Hints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importantes: A preguntar y a equivocarse!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6AAD34D-8C04-3993-A02C-98D69811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App con más inputs y outputs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16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386560"/>
            <a:ext cx="9143999" cy="486287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titlePanel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Applicación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ejercicio 1"),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numerouno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", "#1", min = 10,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500,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100),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textInput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numerodos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", "#2",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3)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("resultado1"),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("resultado2"),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("resultado3")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output$resultado1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x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input$numerouno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x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output$resultado2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input$numerodos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output$resultado3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input$numerouno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+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input$numerodos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}</a:t>
            </a:r>
            <a:endParaRPr lang="es-CL" sz="10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C95F69F-3FA9-7BF3-D659-EB64F0AB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Solución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217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REACTIVIDAD</a:t>
            </a:r>
          </a:p>
        </p:txBody>
      </p:sp>
    </p:spTree>
    <p:extLst>
      <p:ext uri="{BB962C8B-B14F-4D97-AF65-F5344CB8AC3E}">
        <p14:creationId xmlns:p14="http://schemas.microsoft.com/office/powerpoint/2010/main" val="27629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Conexión a internet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Nombre red: </a:t>
            </a:r>
            <a:r>
              <a:rPr lang="es-ES" sz="2000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Uceventos</a:t>
            </a:r>
            <a:endParaRPr lang="es-ES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endParaRPr lang="es-ES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Clave: uc.50014</a:t>
            </a:r>
          </a:p>
        </p:txBody>
      </p:sp>
    </p:spTree>
    <p:extLst>
      <p:ext uri="{BB962C8B-B14F-4D97-AF65-F5344CB8AC3E}">
        <p14:creationId xmlns:p14="http://schemas.microsoft.com/office/powerpoint/2010/main" val="3986258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Como funciona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2639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Consideremos la aplicación del ejemplo anterior: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Al cambiar un input -como lo 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input$numerouno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input$numerodos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reconoce que expresiones (renders, como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renderText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este caso) dependen dichos elementos y vuelve a calcularlos a penas suceda el cambio.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En este sentido,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funciona similar a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excel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95921676-6C05-9BC5-33EB-3B0E4E7A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17" y="3967664"/>
            <a:ext cx="6373091" cy="24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DF233B3-160E-CCD0-DBB6-3FABEF56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Reactividad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7360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LAYOUTS Y DISEÑO</a:t>
            </a:r>
          </a:p>
        </p:txBody>
      </p:sp>
    </p:spTree>
    <p:extLst>
      <p:ext uri="{BB962C8B-B14F-4D97-AF65-F5344CB8AC3E}">
        <p14:creationId xmlns:p14="http://schemas.microsoft.com/office/powerpoint/2010/main" val="3271005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1901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Laytous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se refiere a la disposición de elementos -como inputs, textos, outputs- en nuestra app.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Dependiendo de las necesidades puede ser convenientes algunos tipos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sobre otros.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069FCB0E-9552-4346-4949-43D29C5A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91" y="3337510"/>
            <a:ext cx="6228847" cy="31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1B77CF0-0F92-CCA8-26CC-B95A9E0A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2892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Sidebar</a:t>
            </a:r>
            <a:r>
              <a:rPr lang="es-ES" dirty="0"/>
              <a:t> </a:t>
            </a:r>
            <a:r>
              <a:rPr lang="es-ES" dirty="0" err="1"/>
              <a:t>Layout</a:t>
            </a:r>
            <a:endParaRPr lang="es-CL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670F1DEC-7B92-25C1-E95E-412F263F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54" y="2944650"/>
            <a:ext cx="5814002" cy="28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E32C7C9-AE41-CA87-0AAB-24C152D5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1903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Sidebar</a:t>
            </a:r>
            <a:r>
              <a:rPr lang="es-ES" dirty="0"/>
              <a:t> </a:t>
            </a:r>
            <a:r>
              <a:rPr lang="es-ES" dirty="0" err="1"/>
              <a:t>Layout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200060ED-9AAE-A200-12C6-4BA7827B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46" y="2910317"/>
            <a:ext cx="5920509" cy="32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1692795-2BCD-D464-F5C9-F508EA30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0442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Multirow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 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B34D424B-735A-0762-6466-FC5B0812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23" y="2910316"/>
            <a:ext cx="5441754" cy="34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BBEA02A-11CB-00CC-C1C2-521BE53D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9384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Paneles de navegación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19"/>
            <a:ext cx="7992148" cy="793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posible que nuestra aplicación vaya creciendo, en dicho caso, Los paneles nos permiten organizar distintas secciones de la aplicación.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44F13F-4A88-65E3-6A49-29688115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297435"/>
            <a:ext cx="63436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B278A0D-EF76-8E7A-613A-18AFB7D3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6171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MÁS OUTPUTS: </a:t>
            </a:r>
            <a:r>
              <a:rPr lang="es-ES" dirty="0" err="1"/>
              <a:t>HTMLWidgets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552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HTMLWidgets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 un tipo de paquetes que nos permiten realizar visualizaciones en HTML las cuales se pueden usar en (1) consola, (integrar) integrar con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shiny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y también (3)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rmarkdown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Existen una gran cantidad de paquetes https://gallery.htmlwidgets.org/, y nos sirven para complementar nuestra aplicación. 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paquete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tiene su propio set de funciones, el código utilizado para hacer un gráfico en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plotly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 es el mismo (pero generalmente muy similar) al utilizado en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highcharter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echarts4r: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https://plotly.com/r/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https://jkunst.com/highcharter/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https://echarts4r.john-coene.com/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https://rstudio.github.io/leaflet/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https://rstudio.github.io/DT/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CL" sz="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BFA01B3-40BE-EBED-E730-25C3B25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 err="1"/>
              <a:t>HTMLWidgets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92394EE-5B4B-4224-06F6-3BFF31F1CE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Paquetes para R</a:t>
            </a:r>
          </a:p>
        </p:txBody>
      </p:sp>
    </p:spTree>
    <p:extLst>
      <p:ext uri="{BB962C8B-B14F-4D97-AF65-F5344CB8AC3E}">
        <p14:creationId xmlns:p14="http://schemas.microsoft.com/office/powerpoint/2010/main" val="2691567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plotly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3323987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(ggplot2)</a:t>
            </a:r>
          </a:p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plotly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data(iris)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p &lt;-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ggplot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(iris, aes(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Sepal.Length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Sepal.Width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geom_point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(aes(color =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Species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),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size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2.5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scale_color_viridis_d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.9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geom_smooth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method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"lm"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facet_wrap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vars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Species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theme_minimal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p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ggplotly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(p)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62F1DF2-F550-0A19-6D51-BD6D2463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338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Material Clases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2" y="2280066"/>
            <a:ext cx="10766933" cy="296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Slides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y aplicaciones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3"/>
              </a:rPr>
              <a:t>https://github.com/jbkunst/datapalooza-uc-2024-visualizacion-de-datos-con-shiny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Proyecto R en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posit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cloud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4"/>
              </a:rPr>
              <a:t>https://posit.cloud/content/7353539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kumimoji="0" lang="es-CL" sz="200" b="1" i="0" u="none" strike="noStrike" kern="1200" cap="none" spc="0" normalizeH="0" baseline="0" noProof="0" dirty="0">
              <a:ln>
                <a:noFill/>
              </a:ln>
              <a:solidFill>
                <a:srgbClr val="9753B8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055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highcharter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2739211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highcharter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forecast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data(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400" dirty="0" err="1">
                <a:solidFill>
                  <a:srgbClr val="DD1144"/>
                </a:solidFill>
                <a:latin typeface="Fira Code" pitchFamily="1" charset="0"/>
              </a:rPr>
              <a:t>AirPassengers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modelo &lt;-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forecast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auto.arima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AirPassengers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hchart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(modelo) |&gt;</a:t>
            </a:r>
          </a:p>
          <a:p>
            <a:pPr lvl="1"/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hc_add_theme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hc_theme_hcrt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())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hc_navigator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enabled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TRUE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hc_rangeSelector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enabled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TRUE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hc_title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text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"Proyección"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80AD6BA-9545-1554-1747-5A4FA3AE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91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DT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1169551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(DT)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data(quakes)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datatable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(quakes)</a:t>
            </a:r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2D8BD5A-511B-E576-3B28-B0111918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50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leaflet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0"/>
            <a:ext cx="9143999" cy="483209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(leaflet)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viridis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tidyverse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(scales)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str(quakes)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# get domain of numeric data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# make palette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domain &lt;- range(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quakes$depth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pal    &lt;-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colorNumeric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(palette =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viridis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(100), domain = domain)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leaflet(quakes) |&gt;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addTiles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() |&gt;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addCircleMarkers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lng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 = ~long,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color = ~pal(depth),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radius = ~rescale(mag, c(2, 20)),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popup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str_glue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Estaciones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: {stations}"),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label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str_glue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("({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}, {long}),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Magnitud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: {mag}")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)</a:t>
            </a:r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2EE68C-F68D-D26E-2A44-1489392B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97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uno de los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HTMLWidgets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presentados, en su documentación detallan como usarlos en una aplicación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shiny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forma general en cada paquete existirá una función tipo: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función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 colocarla en el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Función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para definirla en el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modo de ejemplo, el paquete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leaflet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tiene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leafletOutput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renderLeaflet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y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plotly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posee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plotlyOutput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renderPlotly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etc.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https://rstudio.github.io/leaflet/shiny.html.</a:t>
            </a:r>
            <a:endParaRPr lang="es-CL" sz="3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DEC24-AAF0-DDB7-8680-FDCDBC28D1B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En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A3944CA-752F-14C4-E53C-0BA6B570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1264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PUBLICAR UNA APLICACIÓN</a:t>
            </a:r>
          </a:p>
        </p:txBody>
      </p:sp>
    </p:spTree>
    <p:extLst>
      <p:ext uri="{BB962C8B-B14F-4D97-AF65-F5344CB8AC3E}">
        <p14:creationId xmlns:p14="http://schemas.microsoft.com/office/powerpoint/2010/main" val="2454366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Existen dos formas simples/sencillas para compartir una aplicación. Es decir que sea visible en otros dispositivos pc/móviles. Luego existen otras que requieren de mayor conocimiento técnico.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Vía IP local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Permite que tu pc sirva la aplicación y pueda ser visible en una red local (por ejemplo, la de tu casa), o también en una VPN.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Servicio shinyapps.io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Permite que otro PC sirva tu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apliación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y la exponga con una URL pública. Ejemplo 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https://usuario.shinyapps.io/nombreapp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endParaRPr lang="es-CL" sz="3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988F88-48AC-AF5A-44F9-DD9FCB42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7BD3BD3C-3B13-E0A2-7069-414D3C811E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" y="889000"/>
            <a:ext cx="10972800" cy="30956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Vía IP local</a:t>
            </a:r>
          </a:p>
        </p:txBody>
      </p:sp>
    </p:spTree>
    <p:extLst>
      <p:ext uri="{BB962C8B-B14F-4D97-AF65-F5344CB8AC3E}">
        <p14:creationId xmlns:p14="http://schemas.microsoft.com/office/powerpoint/2010/main" val="1975333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Solamente funciona para redes locales (casa/trabajo) o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tambien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VPN.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Requiere que nuestro pc esté encendido para que la app corra.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Básicamente se obtiene la IP (dirección de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nuesto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pc) a través de una instrucción y luego se especifica correr la aplicación con dicha IP.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 deberá cambiar: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shinyApp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server = server)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Por:</a:t>
            </a:r>
          </a:p>
          <a:p>
            <a:pPr>
              <a:spcAft>
                <a:spcPts val="1200"/>
              </a:spcAft>
            </a:pP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# esto es en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windows</a:t>
            </a:r>
            <a:endParaRPr lang="es-ES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>
              <a:spcAft>
                <a:spcPts val="1200"/>
              </a:spcAft>
            </a:pP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&lt;-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gsub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(".*? ([[: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digit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:]])", "\\1",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system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ipconfig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intern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=T)[grep("IPv4",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system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ipconfig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intern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T))])</a:t>
            </a:r>
          </a:p>
          <a:p>
            <a:pPr>
              <a:spcAft>
                <a:spcPts val="1200"/>
              </a:spcAft>
            </a:pP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shinyApp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server = server,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options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list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(host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))</a:t>
            </a:r>
            <a:endParaRPr lang="es-CL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8476BB-5B52-6A20-E18A-FC975F670E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Vía IP local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0C1767-71BB-E42D-EFA4-B0C53147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52109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Básicamente sube todo lo que está en la carpeta de la aplicación archivos R y otros a una máquina virtual y detecta los paquetes utilizados.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versión gratuita tienes horas de uso que se van recuperando cada mes. Está máquina virtual es humilde en términos de recursos, puede ser lenta dependiendo del uso.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Primero se debe una cuenta en https://www.shinyapps.io/ (puedes asociar tu correo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gmail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). Luego crear una app.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>
              <a:spcAft>
                <a:spcPts val="1200"/>
              </a:spcAft>
            </a:pPr>
            <a:endParaRPr lang="es-CL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E9049E3-EDF5-0CD1-3C8D-44EABB17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78" y="3685464"/>
            <a:ext cx="3553916" cy="257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606B7EC-881F-8257-A58A-5BE8E4C6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811DBDF-8797-92EF-6AA5-16C8D76BFD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Servicio shinyapps.io</a:t>
            </a:r>
          </a:p>
        </p:txBody>
      </p:sp>
    </p:spTree>
    <p:extLst>
      <p:ext uri="{BB962C8B-B14F-4D97-AF65-F5344CB8AC3E}">
        <p14:creationId xmlns:p14="http://schemas.microsoft.com/office/powerpoint/2010/main" val="2721569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Y más</a:t>
            </a:r>
          </a:p>
        </p:txBody>
      </p:sp>
    </p:spTree>
    <p:extLst>
      <p:ext uri="{BB962C8B-B14F-4D97-AF65-F5344CB8AC3E}">
        <p14:creationId xmlns:p14="http://schemas.microsoft.com/office/powerpoint/2010/main" val="3563535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200" y="1725065"/>
            <a:ext cx="7992148" cy="410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Cosas que no abordamos en esta clase, pero sería ideal:</a:t>
            </a:r>
          </a:p>
          <a:p>
            <a:pPr>
              <a:spcAft>
                <a:spcPts val="1200"/>
              </a:spcAft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Agregar estilos (por ejemplo, corporativos) a una aplicación y que los gráficos expresen el mismo lenguaje visual.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Optimizar respuesta de la aplicación, en términos de tiempos y procesos.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¡Hacer tu aplicación todavía más interactiva!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CL" sz="105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3B5B4A-9A90-4D53-83A3-CDBBAC8E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Al infinito y más allá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552D12-A551-C5C5-F0C0-D67151226C2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Servicio shinyapps.io</a:t>
            </a:r>
          </a:p>
        </p:txBody>
      </p:sp>
    </p:spTree>
    <p:extLst>
      <p:ext uri="{BB962C8B-B14F-4D97-AF65-F5344CB8AC3E}">
        <p14:creationId xmlns:p14="http://schemas.microsoft.com/office/powerpoint/2010/main" val="129961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Contenidos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358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1.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Conceptos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básicos: Que es una aplicación WEB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2.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Anatomía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y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funcionamiento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de una aplicación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Shiny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3.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Reactividad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entre inputs/outputs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4. </a:t>
            </a:r>
            <a:r>
              <a:rPr kumimoji="0" lang="es-CL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Layouts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y estilos</a:t>
            </a:r>
            <a:endParaRPr kumimoji="0" lang="es-CL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5. Más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Outputs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: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HTMLWidgets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6.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Publicar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una aplicación (local/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shinyapps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)</a:t>
            </a:r>
            <a:endParaRPr kumimoji="0" lang="es-CL" sz="200" b="1" i="0" u="none" strike="noStrike" kern="1200" cap="none" spc="0" normalizeH="0" baseline="0" noProof="0" dirty="0">
              <a:ln>
                <a:noFill/>
              </a:ln>
              <a:solidFill>
                <a:srgbClr val="9753B8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918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2B32-C2A6-4E53-E017-C1EA759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6664"/>
            <a:ext cx="9144000" cy="8046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VISUALIZACIÓN DE DATOS CON SHINY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3232F-559D-ECEB-571F-735D1195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408" y="4233673"/>
            <a:ext cx="6425184" cy="658367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Joshua Kunst</a:t>
            </a:r>
            <a:endParaRPr lang="es-CL" sz="3600" b="1" dirty="0">
              <a:solidFill>
                <a:schemeClr val="bg1"/>
              </a:solidFill>
              <a:latin typeface="Space Grotesk" pitchFamily="2" charset="77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1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CONCEPTOS BÁSICOS</a:t>
            </a:r>
          </a:p>
        </p:txBody>
      </p:sp>
    </p:spTree>
    <p:extLst>
      <p:ext uri="{BB962C8B-B14F-4D97-AF65-F5344CB8AC3E}">
        <p14:creationId xmlns:p14="http://schemas.microsoft.com/office/powerpoint/2010/main" val="196459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Herramientas que los usuarios pueden utilizar accediendo a un servidor web a través de internet o de una intranet mediante un navegador.</a:t>
            </a:r>
          </a:p>
          <a:p>
            <a:pPr algn="l"/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Puede ser de lo más simple...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7925A6-1338-569A-0F1B-21D955D2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64" y="3133833"/>
            <a:ext cx="7472218" cy="344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9E9CCA-8BF9-E813-B0EC-4367A78A2E6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404E55-2856-14B5-5010-8E62CAC9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  <p:sp>
        <p:nvSpPr>
          <p:cNvPr id="6" name="Rectángulo 9">
            <a:extLst>
              <a:ext uri="{FF2B5EF4-FFF2-40B4-BE49-F238E27FC236}">
                <a16:creationId xmlns:a16="http://schemas.microsoft.com/office/drawing/2014/main" id="{2256B39E-96F9-F8E5-583C-29CE88199982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Hasta algo más complejo con más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2C9C3-3C25-2EE8-0A5A-329BA9A2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96" y="1725317"/>
            <a:ext cx="5501408" cy="47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9CCD6EC-164B-8A89-FFB9-1F40E12C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15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4439</Words>
  <Application>Microsoft Office PowerPoint</Application>
  <PresentationFormat>Panorámica</PresentationFormat>
  <Paragraphs>630</Paragraphs>
  <Slides>60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Fira Code</vt:lpstr>
      <vt:lpstr>Fira Sans</vt:lpstr>
      <vt:lpstr>Open Sans</vt:lpstr>
      <vt:lpstr>Simplon BP Mono Medium</vt:lpstr>
      <vt:lpstr>Source Sans Pro</vt:lpstr>
      <vt:lpstr>Source Sans Pro SemiBold</vt:lpstr>
      <vt:lpstr>Space Grotesk</vt:lpstr>
      <vt:lpstr>Tema de Office</vt:lpstr>
      <vt:lpstr>Presentación de PowerPoint</vt:lpstr>
      <vt:lpstr>VISUALIZACIÓN DE DATOS CON SHINY</vt:lpstr>
      <vt:lpstr>Programa del evento</vt:lpstr>
      <vt:lpstr>Conexión a internet</vt:lpstr>
      <vt:lpstr>Material Clases</vt:lpstr>
      <vt:lpstr>Contenidos</vt:lpstr>
      <vt:lpstr>CONCEPTOS BÁSICOS</vt:lpstr>
      <vt:lpstr>Aplicación WEB</vt:lpstr>
      <vt:lpstr>Aplicación WEB</vt:lpstr>
      <vt:lpstr>Aplicación WEB</vt:lpstr>
      <vt:lpstr>¿Por qué una aplicación?</vt:lpstr>
      <vt:lpstr>¿Por qué una aplicación?</vt:lpstr>
      <vt:lpstr>ANATOMÍA Y FUNCIONAMIENTO</vt:lpstr>
      <vt:lpstr>La estructura de una ShinyApp</vt:lpstr>
      <vt:lpstr>La estructura de una ShinyApp</vt:lpstr>
      <vt:lpstr>La estructura de una ShinyApp</vt:lpstr>
      <vt:lpstr>La estructura de una ShinyApp</vt:lpstr>
      <vt:lpstr>La estructura de una ShinyApp</vt:lpstr>
      <vt:lpstr>Nuestra primer App andando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App con más inputs y outputs</vt:lpstr>
      <vt:lpstr>Solución</vt:lpstr>
      <vt:lpstr>REACTIVIDAD</vt:lpstr>
      <vt:lpstr>Reactividad</vt:lpstr>
      <vt:lpstr>LAYOUTS Y DISEÑO</vt:lpstr>
      <vt:lpstr>Tipos de Layouts</vt:lpstr>
      <vt:lpstr>Tipos de Layouts</vt:lpstr>
      <vt:lpstr>Tipos de Layouts</vt:lpstr>
      <vt:lpstr>Tipos de Layouts</vt:lpstr>
      <vt:lpstr>Tipos de Layouts</vt:lpstr>
      <vt:lpstr>MÁS OUTPUTS: HTMLWidgets </vt:lpstr>
      <vt:lpstr>HTMLWidgets</vt:lpstr>
      <vt:lpstr>HTMLWidgets</vt:lpstr>
      <vt:lpstr>HTMLWidgets</vt:lpstr>
      <vt:lpstr>HTMLWidgets</vt:lpstr>
      <vt:lpstr>HTMLWidgets</vt:lpstr>
      <vt:lpstr>HTMLWidgets</vt:lpstr>
      <vt:lpstr>PUBLICAR UNA APLICACIÓN</vt:lpstr>
      <vt:lpstr>Publicar/Compartir tu app</vt:lpstr>
      <vt:lpstr>Publicar/Compartir tu app</vt:lpstr>
      <vt:lpstr>Publicar/Compartir tu app</vt:lpstr>
      <vt:lpstr>Y más</vt:lpstr>
      <vt:lpstr>Al infinito y más allá</vt:lpstr>
      <vt:lpstr>VISUALIZACIÓN DE DATOS CON SHINY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EDUARDO CONTRERAS FERNANDEZ</dc:creator>
  <cp:lastModifiedBy>Joshua Kunst</cp:lastModifiedBy>
  <cp:revision>7</cp:revision>
  <dcterms:created xsi:type="dcterms:W3CDTF">2023-01-25T22:50:52Z</dcterms:created>
  <dcterms:modified xsi:type="dcterms:W3CDTF">2024-01-13T05:45:03Z</dcterms:modified>
</cp:coreProperties>
</file>