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0" r:id="rId5"/>
    <p:sldId id="271" r:id="rId6"/>
    <p:sldId id="272" r:id="rId7"/>
    <p:sldId id="260" r:id="rId8"/>
    <p:sldId id="273" r:id="rId9"/>
    <p:sldId id="274" r:id="rId10"/>
    <p:sldId id="265" r:id="rId11"/>
    <p:sldId id="275" r:id="rId12"/>
    <p:sldId id="262" r:id="rId13"/>
    <p:sldId id="259" r:id="rId14"/>
    <p:sldId id="276" r:id="rId15"/>
    <p:sldId id="277" r:id="rId16"/>
    <p:sldId id="261" r:id="rId17"/>
    <p:sldId id="263"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26" autoAdjust="0"/>
  </p:normalViewPr>
  <p:slideViewPr>
    <p:cSldViewPr snapToGrid="0" snapToObjects="1">
      <p:cViewPr varScale="1">
        <p:scale>
          <a:sx n="86" d="100"/>
          <a:sy n="86" d="100"/>
        </p:scale>
        <p:origin x="3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C38074-8171-0041-81D4-3A74BDFECB3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3653317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38074-8171-0041-81D4-3A74BDFECB3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154593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38074-8171-0041-81D4-3A74BDFECB3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10626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38074-8171-0041-81D4-3A74BDFECB3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264846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C38074-8171-0041-81D4-3A74BDFECB3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414641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C38074-8171-0041-81D4-3A74BDFECB31}"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1173976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C38074-8171-0041-81D4-3A74BDFECB31}"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82745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C38074-8171-0041-81D4-3A74BDFECB31}"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387702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38074-8171-0041-81D4-3A74BDFECB31}"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213357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C38074-8171-0041-81D4-3A74BDFECB31}"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274140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C38074-8171-0041-81D4-3A74BDFECB31}"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2085D-0DBA-9E43-9147-4EA1C30DA55C}" type="slidenum">
              <a:rPr lang="en-US" smtClean="0"/>
              <a:t>‹#›</a:t>
            </a:fld>
            <a:endParaRPr lang="en-US"/>
          </a:p>
        </p:txBody>
      </p:sp>
    </p:spTree>
    <p:extLst>
      <p:ext uri="{BB962C8B-B14F-4D97-AF65-F5344CB8AC3E}">
        <p14:creationId xmlns:p14="http://schemas.microsoft.com/office/powerpoint/2010/main" val="401411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38074-8171-0041-81D4-3A74BDFECB31}" type="datetimeFigureOut">
              <a:rPr lang="en-US" smtClean="0"/>
              <a:t>2/25/2019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2085D-0DBA-9E43-9147-4EA1C30DA55C}" type="slidenum">
              <a:rPr lang="en-US" smtClean="0"/>
              <a:t>‹#›</a:t>
            </a:fld>
            <a:endParaRPr lang="en-US"/>
          </a:p>
        </p:txBody>
      </p:sp>
    </p:spTree>
    <p:extLst>
      <p:ext uri="{BB962C8B-B14F-4D97-AF65-F5344CB8AC3E}">
        <p14:creationId xmlns:p14="http://schemas.microsoft.com/office/powerpoint/2010/main" val="2247448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HTML5 and Local Storage</a:t>
            </a:r>
            <a:endParaRPr lang="en-US" dirty="0"/>
          </a:p>
        </p:txBody>
      </p:sp>
    </p:spTree>
    <p:extLst>
      <p:ext uri="{BB962C8B-B14F-4D97-AF65-F5344CB8AC3E}">
        <p14:creationId xmlns:p14="http://schemas.microsoft.com/office/powerpoint/2010/main" val="3834806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HTML5 Client-Side Storage Overview</a:t>
            </a:r>
            <a:endParaRPr lang="en-US" dirty="0"/>
          </a:p>
        </p:txBody>
      </p:sp>
      <p:sp>
        <p:nvSpPr>
          <p:cNvPr id="3" name="Content Placeholder 2"/>
          <p:cNvSpPr>
            <a:spLocks noGrp="1"/>
          </p:cNvSpPr>
          <p:nvPr>
            <p:ph idx="1"/>
          </p:nvPr>
        </p:nvSpPr>
        <p:spPr/>
        <p:txBody>
          <a:bodyPr/>
          <a:lstStyle/>
          <a:p>
            <a:pPr marL="0" indent="0">
              <a:buNone/>
            </a:pPr>
            <a:r>
              <a:rPr lang="en-US" dirty="0" smtClean="0"/>
              <a:t>There are several ways to store data on a user’s computer:</a:t>
            </a:r>
          </a:p>
          <a:p>
            <a:pPr marL="0" indent="0">
              <a:buNone/>
            </a:pPr>
            <a:endParaRPr lang="en-US" dirty="0" smtClean="0"/>
          </a:p>
          <a:p>
            <a:r>
              <a:rPr lang="en-US" dirty="0" smtClean="0"/>
              <a:t>Web Storage: Single file that uses key-values.</a:t>
            </a:r>
            <a:endParaRPr lang="en-US" dirty="0" smtClean="0"/>
          </a:p>
          <a:p>
            <a:r>
              <a:rPr lang="en-US" dirty="0" smtClean="0"/>
              <a:t>Indexed Database: Key-value Indexed table.</a:t>
            </a:r>
            <a:endParaRPr lang="en-US" dirty="0" smtClean="0"/>
          </a:p>
          <a:p>
            <a:r>
              <a:rPr lang="en-US" dirty="0" smtClean="0"/>
              <a:t>Web </a:t>
            </a:r>
            <a:r>
              <a:rPr lang="en-US" dirty="0" smtClean="0"/>
              <a:t>SQL: Structured Database.</a:t>
            </a:r>
            <a:endParaRPr lang="en-US" dirty="0"/>
          </a:p>
        </p:txBody>
      </p:sp>
    </p:spTree>
    <p:extLst>
      <p:ext uri="{BB962C8B-B14F-4D97-AF65-F5344CB8AC3E}">
        <p14:creationId xmlns:p14="http://schemas.microsoft.com/office/powerpoint/2010/main" val="336567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Storage Options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Web storage is always local. </a:t>
            </a:r>
            <a:r>
              <a:rPr lang="en-US" dirty="0"/>
              <a:t>Values can be set and retrieved even when the browser has been closed and re-opened.</a:t>
            </a:r>
          </a:p>
          <a:p>
            <a:pPr marL="0" indent="0">
              <a:buNone/>
            </a:pPr>
            <a:endParaRPr lang="en-US" dirty="0" smtClean="0"/>
          </a:p>
          <a:p>
            <a:pPr marL="0" indent="0">
              <a:buNone/>
            </a:pPr>
            <a:endParaRPr lang="en-US" dirty="0" smtClean="0"/>
          </a:p>
          <a:p>
            <a:pPr marL="0" indent="0">
              <a:buNone/>
            </a:pPr>
            <a:r>
              <a:rPr lang="en-US" dirty="0" smtClean="0"/>
              <a:t>Web storage can also be used for sessions.  </a:t>
            </a:r>
          </a:p>
          <a:p>
            <a:pPr marL="0" indent="0">
              <a:buNone/>
            </a:pPr>
            <a:r>
              <a:rPr lang="en-US" dirty="0" smtClean="0"/>
              <a:t>A storage session can be cleared when a window closes.</a:t>
            </a:r>
          </a:p>
          <a:p>
            <a:pPr marL="0" indent="0">
              <a:buNone/>
            </a:pP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083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Website Storage</a:t>
            </a:r>
            <a:endParaRPr lang="en-US" dirty="0"/>
          </a:p>
        </p:txBody>
      </p:sp>
      <p:sp>
        <p:nvSpPr>
          <p:cNvPr id="3" name="Content Placeholder 2"/>
          <p:cNvSpPr>
            <a:spLocks noGrp="1"/>
          </p:cNvSpPr>
          <p:nvPr>
            <p:ph idx="1"/>
          </p:nvPr>
        </p:nvSpPr>
        <p:spPr/>
        <p:txBody>
          <a:bodyPr>
            <a:normAutofit/>
          </a:bodyPr>
          <a:lstStyle/>
          <a:p>
            <a:pPr marL="0" indent="0">
              <a:buNone/>
            </a:pPr>
            <a:r>
              <a:rPr lang="en-US" dirty="0"/>
              <a:t>It is </a:t>
            </a:r>
            <a:r>
              <a:rPr lang="en-US" dirty="0" smtClean="0"/>
              <a:t>easy </a:t>
            </a:r>
            <a:r>
              <a:rPr lang="en-US" dirty="0"/>
              <a:t>to find out if a website uses </a:t>
            </a:r>
            <a:r>
              <a:rPr lang="en-US" dirty="0" smtClean="0"/>
              <a:t>Storage.</a:t>
            </a:r>
          </a:p>
          <a:p>
            <a:endParaRPr lang="en-US" dirty="0" smtClean="0"/>
          </a:p>
          <a:p>
            <a:r>
              <a:rPr lang="en-US" dirty="0" smtClean="0"/>
              <a:t>Google Chrome Developer Tools</a:t>
            </a:r>
            <a:endParaRPr lang="en-US" dirty="0" smtClean="0"/>
          </a:p>
          <a:p>
            <a:endParaRPr lang="en-US" dirty="0" smtClean="0"/>
          </a:p>
          <a:p>
            <a:r>
              <a:rPr lang="en-US" dirty="0" smtClean="0"/>
              <a:t>Examine Storage in Applications.</a:t>
            </a:r>
          </a:p>
          <a:p>
            <a:pPr marL="0" indent="0">
              <a:buNone/>
            </a:pPr>
            <a:endParaRPr lang="en-US" dirty="0"/>
          </a:p>
          <a:p>
            <a:endParaRPr lang="en-US" dirty="0"/>
          </a:p>
        </p:txBody>
      </p:sp>
    </p:spTree>
    <p:extLst>
      <p:ext uri="{BB962C8B-B14F-4D97-AF65-F5344CB8AC3E}">
        <p14:creationId xmlns:p14="http://schemas.microsoft.com/office/powerpoint/2010/main" val="261693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183"/>
            <a:ext cx="8229600" cy="718271"/>
          </a:xfrm>
        </p:spPr>
        <p:txBody>
          <a:bodyPr>
            <a:normAutofit fontScale="90000"/>
          </a:bodyPr>
          <a:lstStyle/>
          <a:p>
            <a:r>
              <a:rPr lang="en-US" dirty="0" smtClean="0"/>
              <a:t>Working with HTML5 Web </a:t>
            </a:r>
            <a:r>
              <a:rPr lang="en-US" dirty="0" smtClean="0"/>
              <a:t>Storage</a:t>
            </a:r>
            <a:endParaRPr lang="en-US" dirty="0"/>
          </a:p>
        </p:txBody>
      </p:sp>
      <p:sp>
        <p:nvSpPr>
          <p:cNvPr id="3" name="Content Placeholder 2"/>
          <p:cNvSpPr>
            <a:spLocks noGrp="1"/>
          </p:cNvSpPr>
          <p:nvPr>
            <p:ph idx="1"/>
          </p:nvPr>
        </p:nvSpPr>
        <p:spPr>
          <a:xfrm>
            <a:off x="457200" y="1501923"/>
            <a:ext cx="8229600" cy="5980546"/>
          </a:xfrm>
        </p:spPr>
        <p:txBody>
          <a:bodyPr>
            <a:normAutofit/>
          </a:bodyPr>
          <a:lstStyle/>
          <a:p>
            <a:r>
              <a:rPr lang="en-US" dirty="0" smtClean="0"/>
              <a:t>The mechanism </a:t>
            </a:r>
            <a:r>
              <a:rPr lang="en-US" dirty="0"/>
              <a:t>for </a:t>
            </a:r>
            <a:r>
              <a:rPr lang="en-US" dirty="0" smtClean="0"/>
              <a:t>storage is </a:t>
            </a:r>
            <a:r>
              <a:rPr lang="en-US" dirty="0" smtClean="0"/>
              <a:t>key-value </a:t>
            </a:r>
            <a:r>
              <a:rPr lang="en-US" dirty="0" smtClean="0"/>
              <a:t>pairs.</a:t>
            </a:r>
          </a:p>
          <a:p>
            <a:endParaRPr lang="en-US" dirty="0" smtClean="0"/>
          </a:p>
          <a:p>
            <a:r>
              <a:rPr lang="en-US" dirty="0" smtClean="0"/>
              <a:t>Web </a:t>
            </a:r>
            <a:r>
              <a:rPr lang="en-US" dirty="0"/>
              <a:t>applications can use the window object’s </a:t>
            </a:r>
            <a:r>
              <a:rPr lang="en-US" b="1" dirty="0" err="1"/>
              <a:t>localStorage</a:t>
            </a:r>
            <a:r>
              <a:rPr lang="en-US" dirty="0"/>
              <a:t> property to store up to several megabytes of </a:t>
            </a:r>
            <a:r>
              <a:rPr lang="en-US" dirty="0" smtClean="0"/>
              <a:t>key-value-pair </a:t>
            </a:r>
            <a:r>
              <a:rPr lang="en-US" dirty="0"/>
              <a:t>string data on the user’s </a:t>
            </a:r>
            <a:r>
              <a:rPr lang="en-US" dirty="0" smtClean="0"/>
              <a:t>computer.</a:t>
            </a:r>
          </a:p>
          <a:p>
            <a:endParaRPr lang="en-US" dirty="0" smtClean="0"/>
          </a:p>
          <a:p>
            <a:r>
              <a:rPr lang="en-US" b="1" dirty="0" err="1"/>
              <a:t>localStorage</a:t>
            </a:r>
            <a:r>
              <a:rPr lang="en-US" b="1" dirty="0"/>
              <a:t> </a:t>
            </a:r>
            <a:r>
              <a:rPr lang="en-US" dirty="0" smtClean="0"/>
              <a:t>can </a:t>
            </a:r>
            <a:r>
              <a:rPr lang="en-US" dirty="0"/>
              <a:t>access that data across browsing sessions. </a:t>
            </a:r>
            <a:endParaRPr lang="en-US" dirty="0" smtClean="0"/>
          </a:p>
          <a:p>
            <a:endParaRPr lang="en-US" dirty="0"/>
          </a:p>
          <a:p>
            <a:endParaRPr lang="en-US" dirty="0"/>
          </a:p>
        </p:txBody>
      </p:sp>
    </p:spTree>
    <p:extLst>
      <p:ext uri="{BB962C8B-B14F-4D97-AF65-F5344CB8AC3E}">
        <p14:creationId xmlns:p14="http://schemas.microsoft.com/office/powerpoint/2010/main" val="390085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183"/>
            <a:ext cx="8229600" cy="718271"/>
          </a:xfrm>
        </p:spPr>
        <p:txBody>
          <a:bodyPr>
            <a:normAutofit fontScale="90000"/>
          </a:bodyPr>
          <a:lstStyle/>
          <a:p>
            <a:r>
              <a:rPr lang="en-US" dirty="0" smtClean="0"/>
              <a:t>HTML5 </a:t>
            </a:r>
            <a:r>
              <a:rPr lang="en-US" dirty="0" smtClean="0"/>
              <a:t>Web Storage vs Cookies</a:t>
            </a:r>
            <a:endParaRPr lang="en-US" dirty="0"/>
          </a:p>
        </p:txBody>
      </p:sp>
      <p:sp>
        <p:nvSpPr>
          <p:cNvPr id="3" name="Content Placeholder 2"/>
          <p:cNvSpPr>
            <a:spLocks noGrp="1"/>
          </p:cNvSpPr>
          <p:nvPr>
            <p:ph idx="1"/>
          </p:nvPr>
        </p:nvSpPr>
        <p:spPr>
          <a:xfrm>
            <a:off x="457200" y="877454"/>
            <a:ext cx="8229600" cy="5980546"/>
          </a:xfrm>
        </p:spPr>
        <p:txBody>
          <a:bodyPr>
            <a:normAutofit/>
          </a:bodyPr>
          <a:lstStyle/>
          <a:p>
            <a:endParaRPr lang="en-US" dirty="0"/>
          </a:p>
          <a:p>
            <a:r>
              <a:rPr lang="en-US" dirty="0" smtClean="0"/>
              <a:t>Unlike </a:t>
            </a:r>
            <a:r>
              <a:rPr lang="en-US" dirty="0"/>
              <a:t>cookies, data in the </a:t>
            </a:r>
            <a:r>
              <a:rPr lang="en-US" b="1" i="1" dirty="0" err="1"/>
              <a:t>localStorage</a:t>
            </a:r>
            <a:r>
              <a:rPr lang="en-US" dirty="0"/>
              <a:t> object is not sent to the web server with each request.  </a:t>
            </a:r>
            <a:endParaRPr lang="en-US" dirty="0" smtClean="0"/>
          </a:p>
          <a:p>
            <a:endParaRPr lang="en-US" dirty="0" smtClean="0"/>
          </a:p>
          <a:p>
            <a:r>
              <a:rPr lang="en-US" dirty="0" smtClean="0"/>
              <a:t>Websites often use both cookies and </a:t>
            </a:r>
            <a:r>
              <a:rPr lang="en-US" b="1" i="1" dirty="0" err="1" smtClean="0"/>
              <a:t>localStorage</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1930922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183"/>
            <a:ext cx="8229600" cy="718271"/>
          </a:xfrm>
        </p:spPr>
        <p:txBody>
          <a:bodyPr>
            <a:normAutofit fontScale="90000"/>
          </a:bodyPr>
          <a:lstStyle/>
          <a:p>
            <a:r>
              <a:rPr lang="en-US" dirty="0" smtClean="0"/>
              <a:t>HTML5 </a:t>
            </a:r>
            <a:r>
              <a:rPr lang="en-US" dirty="0" smtClean="0"/>
              <a:t>Web Storage TIPS</a:t>
            </a:r>
            <a:endParaRPr lang="en-US" dirty="0"/>
          </a:p>
        </p:txBody>
      </p:sp>
      <p:sp>
        <p:nvSpPr>
          <p:cNvPr id="3" name="Content Placeholder 2"/>
          <p:cNvSpPr>
            <a:spLocks noGrp="1"/>
          </p:cNvSpPr>
          <p:nvPr>
            <p:ph idx="1"/>
          </p:nvPr>
        </p:nvSpPr>
        <p:spPr>
          <a:xfrm>
            <a:off x="457200" y="1290049"/>
            <a:ext cx="8229600" cy="5980546"/>
          </a:xfrm>
        </p:spPr>
        <p:txBody>
          <a:bodyPr>
            <a:normAutofit lnSpcReduction="10000"/>
          </a:bodyPr>
          <a:lstStyle/>
          <a:p>
            <a:r>
              <a:rPr lang="en-US" dirty="0" smtClean="0"/>
              <a:t>Each </a:t>
            </a:r>
            <a:r>
              <a:rPr lang="en-US" dirty="0"/>
              <a:t>website domain has a separate </a:t>
            </a:r>
            <a:r>
              <a:rPr lang="en-US" dirty="0" err="1"/>
              <a:t>localStorage</a:t>
            </a:r>
            <a:r>
              <a:rPr lang="en-US" dirty="0"/>
              <a:t> </a:t>
            </a:r>
            <a:r>
              <a:rPr lang="en-US" dirty="0" smtClean="0"/>
              <a:t>object.</a:t>
            </a:r>
          </a:p>
          <a:p>
            <a:endParaRPr lang="en-US" dirty="0" smtClean="0"/>
          </a:p>
          <a:p>
            <a:r>
              <a:rPr lang="en-US" dirty="0"/>
              <a:t>A</a:t>
            </a:r>
            <a:r>
              <a:rPr lang="en-US" dirty="0" smtClean="0"/>
              <a:t>ll </a:t>
            </a:r>
            <a:r>
              <a:rPr lang="en-US" dirty="0"/>
              <a:t>the pages from a given domain share one </a:t>
            </a:r>
            <a:r>
              <a:rPr lang="en-US" dirty="0" err="1"/>
              <a:t>localStorage</a:t>
            </a:r>
            <a:r>
              <a:rPr lang="en-US" dirty="0"/>
              <a:t> object. </a:t>
            </a:r>
            <a:endParaRPr lang="en-US" dirty="0" smtClean="0"/>
          </a:p>
          <a:p>
            <a:endParaRPr lang="en-US" dirty="0"/>
          </a:p>
          <a:p>
            <a:r>
              <a:rPr lang="en-US" dirty="0" smtClean="0"/>
              <a:t>Typically </a:t>
            </a:r>
            <a:r>
              <a:rPr lang="en-US" dirty="0"/>
              <a:t>5BM are reserved for each </a:t>
            </a:r>
            <a:r>
              <a:rPr lang="en-US" dirty="0" err="1"/>
              <a:t>localStorage</a:t>
            </a:r>
            <a:r>
              <a:rPr lang="en-US" dirty="0"/>
              <a:t> object.  </a:t>
            </a:r>
            <a:endParaRPr lang="en-US" dirty="0" smtClean="0"/>
          </a:p>
          <a:p>
            <a:endParaRPr lang="en-US" dirty="0" smtClean="0"/>
          </a:p>
          <a:p>
            <a:r>
              <a:rPr lang="en-US" dirty="0" smtClean="0"/>
              <a:t>If web storage is </a:t>
            </a:r>
            <a:r>
              <a:rPr lang="en-US" dirty="0"/>
              <a:t>full, the browser can ask the user if more space should be allocated.</a:t>
            </a:r>
          </a:p>
          <a:p>
            <a:pPr marL="0" indent="0">
              <a:buNone/>
            </a:pPr>
            <a:endParaRPr lang="en-US" dirty="0"/>
          </a:p>
          <a:p>
            <a:endParaRPr lang="en-US" dirty="0"/>
          </a:p>
        </p:txBody>
      </p:sp>
    </p:spTree>
    <p:extLst>
      <p:ext uri="{BB962C8B-B14F-4D97-AF65-F5344CB8AC3E}">
        <p14:creationId xmlns:p14="http://schemas.microsoft.com/office/powerpoint/2010/main" val="153624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Pairs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dirty="0" smtClean="0"/>
              <a:t>key value </a:t>
            </a:r>
            <a:r>
              <a:rPr lang="en-US" dirty="0"/>
              <a:t>pair is a key with a corresponding value.  </a:t>
            </a:r>
            <a:endParaRPr lang="en-US" dirty="0" smtClean="0"/>
          </a:p>
          <a:p>
            <a:endParaRPr lang="en-US" dirty="0" smtClean="0"/>
          </a:p>
          <a:p>
            <a:r>
              <a:rPr lang="en-US" dirty="0" smtClean="0"/>
              <a:t>The </a:t>
            </a:r>
            <a:r>
              <a:rPr lang="en-US" dirty="0"/>
              <a:t>key and value are both strings.  </a:t>
            </a:r>
            <a:endParaRPr lang="en-US" dirty="0" smtClean="0"/>
          </a:p>
          <a:p>
            <a:endParaRPr lang="en-US" dirty="0" smtClean="0"/>
          </a:p>
          <a:p>
            <a:pPr marL="0" indent="0">
              <a:buNone/>
            </a:pPr>
            <a:r>
              <a:rPr lang="en-US" dirty="0" smtClean="0"/>
              <a:t>For example</a:t>
            </a:r>
          </a:p>
          <a:p>
            <a:pPr marL="0" indent="0">
              <a:buNone/>
            </a:pPr>
            <a:r>
              <a:rPr lang="en-US" dirty="0" smtClean="0"/>
              <a:t>Key:       “</a:t>
            </a:r>
            <a:r>
              <a:rPr lang="en-US" dirty="0"/>
              <a:t>address” </a:t>
            </a:r>
            <a:endParaRPr lang="en-US" dirty="0" smtClean="0"/>
          </a:p>
          <a:p>
            <a:pPr marL="0" indent="0">
              <a:buNone/>
            </a:pPr>
            <a:r>
              <a:rPr lang="en-US" dirty="0" smtClean="0"/>
              <a:t>Value:   “</a:t>
            </a:r>
            <a:r>
              <a:rPr lang="en-US" dirty="0"/>
              <a:t>1200 E Colton Ave</a:t>
            </a:r>
            <a:r>
              <a:rPr lang="en-US" dirty="0" smtClean="0"/>
              <a:t>”</a:t>
            </a:r>
            <a:endParaRPr lang="en-US" dirty="0"/>
          </a:p>
        </p:txBody>
      </p:sp>
    </p:spTree>
    <p:extLst>
      <p:ext uri="{BB962C8B-B14F-4D97-AF65-F5344CB8AC3E}">
        <p14:creationId xmlns:p14="http://schemas.microsoft.com/office/powerpoint/2010/main" val="324943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t>localStorage</a:t>
            </a:r>
            <a:r>
              <a:rPr lang="en-US" dirty="0" smtClean="0"/>
              <a:t> Object Methods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a:t>length()</a:t>
            </a:r>
            <a:r>
              <a:rPr lang="en-US" dirty="0"/>
              <a:t> to get the number of key-value pairs stored in local </a:t>
            </a:r>
            <a:r>
              <a:rPr lang="en-US" dirty="0" smtClean="0"/>
              <a:t>storage.</a:t>
            </a:r>
          </a:p>
          <a:p>
            <a:pPr lvl="0"/>
            <a:endParaRPr lang="en-US" dirty="0"/>
          </a:p>
          <a:p>
            <a:pPr lvl="0"/>
            <a:r>
              <a:rPr lang="en-US" b="1" dirty="0"/>
              <a:t>key(</a:t>
            </a:r>
            <a:r>
              <a:rPr lang="en-US" b="1" dirty="0" err="1"/>
              <a:t>i</a:t>
            </a:r>
            <a:r>
              <a:rPr lang="en-US" b="1" dirty="0"/>
              <a:t>)</a:t>
            </a:r>
            <a:r>
              <a:rPr lang="en-US" dirty="0"/>
              <a:t> to collect the key at index </a:t>
            </a:r>
            <a:r>
              <a:rPr lang="en-US" dirty="0" err="1"/>
              <a:t>i</a:t>
            </a:r>
            <a:r>
              <a:rPr lang="en-US" dirty="0" smtClean="0"/>
              <a:t>.</a:t>
            </a:r>
          </a:p>
          <a:p>
            <a:pPr lvl="0"/>
            <a:endParaRPr lang="en-US" dirty="0"/>
          </a:p>
          <a:p>
            <a:pPr lvl="0"/>
            <a:r>
              <a:rPr lang="en-US" b="1" dirty="0" err="1"/>
              <a:t>getItem</a:t>
            </a:r>
            <a:r>
              <a:rPr lang="en-US" b="1" dirty="0"/>
              <a:t>()</a:t>
            </a:r>
            <a:r>
              <a:rPr lang="en-US" dirty="0"/>
              <a:t> and </a:t>
            </a:r>
            <a:r>
              <a:rPr lang="en-US" b="1" dirty="0" err="1"/>
              <a:t>setItem</a:t>
            </a:r>
            <a:r>
              <a:rPr lang="en-US" b="1" dirty="0"/>
              <a:t>()</a:t>
            </a:r>
            <a:r>
              <a:rPr lang="en-US" dirty="0"/>
              <a:t> to set and get a key item</a:t>
            </a:r>
            <a:r>
              <a:rPr lang="en-US" dirty="0" smtClean="0"/>
              <a:t>.</a:t>
            </a:r>
          </a:p>
          <a:p>
            <a:pPr lvl="0"/>
            <a:endParaRPr lang="en-US" dirty="0"/>
          </a:p>
          <a:p>
            <a:pPr lvl="0"/>
            <a:r>
              <a:rPr lang="en-US" b="1" dirty="0" err="1"/>
              <a:t>removeItem</a:t>
            </a:r>
            <a:r>
              <a:rPr lang="en-US" b="1" dirty="0"/>
              <a:t>()</a:t>
            </a:r>
            <a:r>
              <a:rPr lang="en-US" dirty="0"/>
              <a:t> to remove a key-value pair from local storage</a:t>
            </a:r>
          </a:p>
          <a:p>
            <a:endParaRPr lang="en-US" dirty="0"/>
          </a:p>
        </p:txBody>
      </p:sp>
    </p:spTree>
    <p:extLst>
      <p:ext uri="{BB962C8B-B14F-4D97-AF65-F5344CB8AC3E}">
        <p14:creationId xmlns:p14="http://schemas.microsoft.com/office/powerpoint/2010/main" val="218165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pic>
        <p:nvPicPr>
          <p:cNvPr id="4" name="Content Placeholder 3" descr="Macintosh HD:Users:trishcornez:Desktop:Screen Shot 2017-02-22 at 6.21.42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7032" y="1600200"/>
            <a:ext cx="4089935" cy="4525963"/>
          </a:xfrm>
          <a:prstGeom prst="rect">
            <a:avLst/>
          </a:prstGeom>
          <a:noFill/>
          <a:ln>
            <a:noFill/>
          </a:ln>
        </p:spPr>
      </p:pic>
    </p:spTree>
    <p:extLst>
      <p:ext uri="{BB962C8B-B14F-4D97-AF65-F5344CB8AC3E}">
        <p14:creationId xmlns:p14="http://schemas.microsoft.com/office/powerpoint/2010/main" val="266862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Determine the Divisions</a:t>
            </a:r>
            <a:endParaRPr lang="en-US" dirty="0"/>
          </a:p>
        </p:txBody>
      </p:sp>
      <p:sp>
        <p:nvSpPr>
          <p:cNvPr id="3" name="Content Placeholder 2"/>
          <p:cNvSpPr>
            <a:spLocks noGrp="1"/>
          </p:cNvSpPr>
          <p:nvPr>
            <p:ph sz="half" idx="1"/>
          </p:nvPr>
        </p:nvSpPr>
        <p:spPr/>
        <p:txBody>
          <a:bodyPr>
            <a:normAutofit/>
          </a:bodyPr>
          <a:lstStyle/>
          <a:p>
            <a:pPr marL="0" lvl="0" indent="0" defTabSz="914400" eaLnBrk="0" fontAlgn="base" hangingPunct="0">
              <a:spcBef>
                <a:spcPct val="0"/>
              </a:spcBef>
              <a:spcAft>
                <a:spcPct val="0"/>
              </a:spcAft>
              <a:buNone/>
            </a:pPr>
            <a:r>
              <a:rPr lang="en-US" altLang="en-US" sz="1200" dirty="0" smtClean="0">
                <a:latin typeface="Cambria" panose="02040503050406030204" pitchFamily="18" charset="0"/>
                <a:ea typeface="MS Mincho" charset="-128"/>
                <a:cs typeface="Times New Roman" panose="02020603050405020304" pitchFamily="18" charset="0"/>
              </a:rPr>
              <a:t>&lt;!</a:t>
            </a:r>
            <a:r>
              <a:rPr lang="en-US" altLang="en-US" sz="1200" dirty="0">
                <a:latin typeface="Cambria" panose="02040503050406030204" pitchFamily="18" charset="0"/>
                <a:ea typeface="MS Mincho" charset="-128"/>
                <a:cs typeface="Times New Roman" panose="02020603050405020304" pitchFamily="18" charset="0"/>
              </a:rPr>
              <a:t>DOCTYPE html&gt;</a:t>
            </a:r>
            <a:endParaRPr lang="en-US" altLang="en-US" sz="1200" dirty="0"/>
          </a:p>
          <a:p>
            <a:pPr marL="0" lvl="0" indent="0" defTabSz="914400" eaLnBrk="0" fontAlgn="base" hangingPunct="0">
              <a:spcBef>
                <a:spcPct val="0"/>
              </a:spcBef>
              <a:spcAft>
                <a:spcPct val="0"/>
              </a:spcAft>
              <a:buNone/>
            </a:pPr>
            <a:r>
              <a:rPr lang="en-US" altLang="en-US" sz="1200" dirty="0">
                <a:latin typeface="Cambria" panose="02040503050406030204" pitchFamily="18" charset="0"/>
                <a:ea typeface="MS Mincho" charset="-128"/>
                <a:cs typeface="Times New Roman" panose="02020603050405020304" pitchFamily="18" charset="0"/>
              </a:rPr>
              <a:t>&lt;html&gt;</a:t>
            </a:r>
            <a:endParaRPr lang="en-US" altLang="en-US" sz="1200" dirty="0"/>
          </a:p>
          <a:p>
            <a:pPr marL="0" lvl="0" indent="0" defTabSz="914400" eaLnBrk="0" fontAlgn="base" hangingPunct="0">
              <a:spcBef>
                <a:spcPct val="0"/>
              </a:spcBef>
              <a:spcAft>
                <a:spcPct val="0"/>
              </a:spcAft>
              <a:buNone/>
            </a:pPr>
            <a:r>
              <a:rPr lang="en-US" altLang="en-US" sz="1200" dirty="0">
                <a:latin typeface="Cambria" panose="02040503050406030204" pitchFamily="18" charset="0"/>
                <a:ea typeface="MS Mincho" charset="-128"/>
                <a:cs typeface="Times New Roman" panose="02020603050405020304" pitchFamily="18" charset="0"/>
              </a:rPr>
              <a:t>&lt;head&gt;</a:t>
            </a:r>
            <a:endParaRPr lang="en-US" altLang="en-US" sz="1200" dirty="0"/>
          </a:p>
          <a:p>
            <a:pPr marL="0" lvl="0" indent="0" defTabSz="914400" eaLnBrk="0" fontAlgn="base" hangingPunct="0">
              <a:spcBef>
                <a:spcPct val="0"/>
              </a:spcBef>
              <a:spcAft>
                <a:spcPct val="0"/>
              </a:spcAft>
              <a:buNone/>
            </a:pPr>
            <a:r>
              <a:rPr lang="en-US" altLang="en-US" sz="1200" dirty="0">
                <a:latin typeface="Cambria" panose="02040503050406030204" pitchFamily="18" charset="0"/>
                <a:ea typeface="MS Mincho" charset="-128"/>
                <a:cs typeface="Times New Roman" panose="02020603050405020304" pitchFamily="18" charset="0"/>
              </a:rPr>
              <a:t>  </a:t>
            </a:r>
            <a:r>
              <a:rPr lang="en-US" altLang="en-US" sz="1200" dirty="0" smtClean="0">
                <a:latin typeface="Cambria" panose="02040503050406030204" pitchFamily="18" charset="0"/>
                <a:ea typeface="MS Mincho" charset="-128"/>
                <a:cs typeface="Times New Roman" panose="02020603050405020304" pitchFamily="18" charset="0"/>
              </a:rPr>
              <a:t>  &lt;</a:t>
            </a:r>
            <a:r>
              <a:rPr lang="en-US" altLang="en-US" sz="1200" dirty="0">
                <a:latin typeface="Cambria" panose="02040503050406030204" pitchFamily="18" charset="0"/>
                <a:ea typeface="MS Mincho" charset="-128"/>
                <a:cs typeface="Times New Roman" panose="02020603050405020304" pitchFamily="18" charset="0"/>
              </a:rPr>
              <a:t>title&gt;To Do List&lt;/title&gt;</a:t>
            </a:r>
            <a:endParaRPr lang="en-US" altLang="en-US" sz="1200" dirty="0"/>
          </a:p>
          <a:p>
            <a:pPr marL="0" lvl="0" indent="0" defTabSz="914400" eaLnBrk="0" fontAlgn="base" hangingPunct="0">
              <a:spcBef>
                <a:spcPct val="0"/>
              </a:spcBef>
              <a:spcAft>
                <a:spcPct val="0"/>
              </a:spcAft>
              <a:buNone/>
            </a:pPr>
            <a:r>
              <a:rPr lang="en-US" altLang="en-US" sz="1200" dirty="0">
                <a:latin typeface="Cambria" panose="02040503050406030204" pitchFamily="18" charset="0"/>
                <a:ea typeface="MS Mincho" charset="-128"/>
                <a:cs typeface="Times New Roman" panose="02020603050405020304" pitchFamily="18" charset="0"/>
              </a:rPr>
              <a:t> </a:t>
            </a:r>
            <a:r>
              <a:rPr lang="en-US" altLang="en-US" sz="1200" dirty="0" smtClean="0">
                <a:latin typeface="Cambria" panose="02040503050406030204" pitchFamily="18" charset="0"/>
                <a:ea typeface="MS Mincho" charset="-128"/>
                <a:cs typeface="Times New Roman" panose="02020603050405020304" pitchFamily="18" charset="0"/>
              </a:rPr>
              <a:t>     </a:t>
            </a:r>
            <a:r>
              <a:rPr lang="en-US" altLang="en-US" sz="1200" dirty="0">
                <a:latin typeface="Cambria" panose="02040503050406030204" pitchFamily="18" charset="0"/>
                <a:ea typeface="MS Mincho" charset="-128"/>
                <a:cs typeface="Times New Roman" panose="02020603050405020304" pitchFamily="18" charset="0"/>
              </a:rPr>
              <a:t>&lt;link </a:t>
            </a:r>
            <a:r>
              <a:rPr lang="en-US" altLang="en-US" sz="1200" dirty="0" err="1">
                <a:latin typeface="Cambria" panose="02040503050406030204" pitchFamily="18" charset="0"/>
                <a:ea typeface="MS Mincho" charset="-128"/>
                <a:cs typeface="Times New Roman" panose="02020603050405020304" pitchFamily="18" charset="0"/>
              </a:rPr>
              <a:t>rel</a:t>
            </a:r>
            <a:r>
              <a:rPr lang="en-US" altLang="en-US" sz="1200" dirty="0">
                <a:latin typeface="Cambria" panose="02040503050406030204" pitchFamily="18" charset="0"/>
                <a:ea typeface="MS Mincho" charset="-128"/>
                <a:cs typeface="Times New Roman" panose="02020603050405020304" pitchFamily="18" charset="0"/>
              </a:rPr>
              <a:t> = "</a:t>
            </a:r>
            <a:r>
              <a:rPr lang="en-US" altLang="en-US" sz="1200" dirty="0" smtClean="0">
                <a:latin typeface="Cambria" panose="02040503050406030204" pitchFamily="18" charset="0"/>
                <a:ea typeface="MS Mincho" charset="-128"/>
                <a:cs typeface="Times New Roman" panose="02020603050405020304" pitchFamily="18" charset="0"/>
              </a:rPr>
              <a:t>stylesheet“</a:t>
            </a:r>
          </a:p>
          <a:p>
            <a:pPr marL="0" lvl="0" indent="0" defTabSz="914400" eaLnBrk="0" fontAlgn="base" hangingPunct="0">
              <a:spcBef>
                <a:spcPct val="0"/>
              </a:spcBef>
              <a:spcAft>
                <a:spcPct val="0"/>
              </a:spcAft>
              <a:buNone/>
            </a:pPr>
            <a:r>
              <a:rPr lang="en-US" altLang="en-US" sz="1200" dirty="0">
                <a:latin typeface="Cambria" panose="02040503050406030204" pitchFamily="18" charset="0"/>
                <a:ea typeface="MS Mincho" charset="-128"/>
                <a:cs typeface="Times New Roman" panose="02020603050405020304" pitchFamily="18" charset="0"/>
              </a:rPr>
              <a:t> </a:t>
            </a:r>
            <a:r>
              <a:rPr lang="en-US" altLang="en-US" sz="1200" dirty="0" smtClean="0">
                <a:latin typeface="Cambria" panose="02040503050406030204" pitchFamily="18" charset="0"/>
                <a:ea typeface="MS Mincho" charset="-128"/>
                <a:cs typeface="Times New Roman" panose="02020603050405020304" pitchFamily="18" charset="0"/>
              </a:rPr>
              <a:t>                </a:t>
            </a:r>
            <a:r>
              <a:rPr lang="en-US" altLang="en-US" sz="1200" dirty="0">
                <a:latin typeface="Cambria" panose="02040503050406030204" pitchFamily="18" charset="0"/>
                <a:ea typeface="MS Mincho" charset="-128"/>
                <a:cs typeface="Times New Roman" panose="02020603050405020304" pitchFamily="18" charset="0"/>
              </a:rPr>
              <a:t>type = "text/</a:t>
            </a:r>
            <a:r>
              <a:rPr lang="en-US" altLang="en-US" sz="1200" dirty="0" err="1">
                <a:latin typeface="Cambria" panose="02040503050406030204" pitchFamily="18" charset="0"/>
                <a:ea typeface="MS Mincho" charset="-128"/>
                <a:cs typeface="Times New Roman" panose="02020603050405020304" pitchFamily="18" charset="0"/>
              </a:rPr>
              <a:t>css</a:t>
            </a:r>
            <a:r>
              <a:rPr lang="en-US" altLang="en-US" sz="1200" dirty="0">
                <a:latin typeface="Cambria" panose="02040503050406030204" pitchFamily="18" charset="0"/>
                <a:ea typeface="MS Mincho" charset="-128"/>
                <a:cs typeface="Times New Roman" panose="02020603050405020304" pitchFamily="18" charset="0"/>
              </a:rPr>
              <a:t>" </a:t>
            </a:r>
            <a:endParaRPr lang="en-US" altLang="en-US" sz="1200" dirty="0" smtClean="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r>
              <a:rPr lang="en-US" altLang="en-US" sz="1200" dirty="0">
                <a:latin typeface="Cambria" panose="02040503050406030204" pitchFamily="18" charset="0"/>
                <a:ea typeface="MS Mincho" charset="-128"/>
                <a:cs typeface="Times New Roman" panose="02020603050405020304" pitchFamily="18" charset="0"/>
              </a:rPr>
              <a:t> </a:t>
            </a:r>
            <a:r>
              <a:rPr lang="en-US" altLang="en-US" sz="1200" dirty="0" smtClean="0">
                <a:latin typeface="Cambria" panose="02040503050406030204" pitchFamily="18" charset="0"/>
                <a:ea typeface="MS Mincho" charset="-128"/>
                <a:cs typeface="Times New Roman" panose="02020603050405020304" pitchFamily="18" charset="0"/>
              </a:rPr>
              <a:t>                </a:t>
            </a:r>
            <a:r>
              <a:rPr lang="en-US" altLang="en-US" sz="1200" dirty="0" err="1" smtClean="0">
                <a:latin typeface="Cambria" panose="02040503050406030204" pitchFamily="18" charset="0"/>
                <a:ea typeface="MS Mincho" charset="-128"/>
                <a:cs typeface="Times New Roman" panose="02020603050405020304" pitchFamily="18" charset="0"/>
              </a:rPr>
              <a:t>href</a:t>
            </a:r>
            <a:r>
              <a:rPr lang="en-US" altLang="en-US" sz="1200" dirty="0" smtClean="0">
                <a:latin typeface="Cambria" panose="02040503050406030204" pitchFamily="18" charset="0"/>
                <a:ea typeface="MS Mincho" charset="-128"/>
                <a:cs typeface="Times New Roman" panose="02020603050405020304" pitchFamily="18" charset="0"/>
              </a:rPr>
              <a:t> </a:t>
            </a:r>
            <a:r>
              <a:rPr lang="en-US" altLang="en-US" sz="1200" dirty="0">
                <a:latin typeface="Cambria" panose="02040503050406030204" pitchFamily="18" charset="0"/>
                <a:ea typeface="MS Mincho" charset="-128"/>
                <a:cs typeface="Times New Roman" panose="02020603050405020304" pitchFamily="18" charset="0"/>
              </a:rPr>
              <a:t>= "</a:t>
            </a:r>
            <a:r>
              <a:rPr lang="en-US" altLang="en-US" sz="1200" dirty="0" err="1">
                <a:latin typeface="Cambria" panose="02040503050406030204" pitchFamily="18" charset="0"/>
                <a:ea typeface="MS Mincho" charset="-128"/>
                <a:cs typeface="Times New Roman" panose="02020603050405020304" pitchFamily="18" charset="0"/>
              </a:rPr>
              <a:t>css</a:t>
            </a:r>
            <a:r>
              <a:rPr lang="en-US" altLang="en-US" sz="1200" dirty="0">
                <a:latin typeface="Cambria" panose="02040503050406030204" pitchFamily="18" charset="0"/>
                <a:ea typeface="MS Mincho" charset="-128"/>
                <a:cs typeface="Times New Roman" panose="02020603050405020304" pitchFamily="18" charset="0"/>
              </a:rPr>
              <a:t>/style.css"&gt;</a:t>
            </a:r>
            <a:endParaRPr lang="en-US" altLang="en-US" sz="1200" dirty="0"/>
          </a:p>
          <a:p>
            <a:pPr marL="0" lvl="0" indent="0" defTabSz="914400" eaLnBrk="0" fontAlgn="base" hangingPunct="0">
              <a:spcBef>
                <a:spcPct val="0"/>
              </a:spcBef>
              <a:spcAft>
                <a:spcPct val="0"/>
              </a:spcAft>
              <a:buNone/>
            </a:pPr>
            <a:r>
              <a:rPr lang="en-US" altLang="en-US" sz="1200" dirty="0">
                <a:latin typeface="Cambria" panose="02040503050406030204" pitchFamily="18" charset="0"/>
                <a:ea typeface="MS Mincho" charset="-128"/>
                <a:cs typeface="Times New Roman" panose="02020603050405020304" pitchFamily="18" charset="0"/>
              </a:rPr>
              <a:t>  &lt;script </a:t>
            </a:r>
            <a:r>
              <a:rPr lang="en-US" altLang="en-US" sz="1200" dirty="0" err="1">
                <a:latin typeface="Cambria" panose="02040503050406030204" pitchFamily="18" charset="0"/>
                <a:ea typeface="MS Mincho" charset="-128"/>
                <a:cs typeface="Times New Roman" panose="02020603050405020304" pitchFamily="18" charset="0"/>
              </a:rPr>
              <a:t>src</a:t>
            </a:r>
            <a:r>
              <a:rPr lang="en-US" altLang="en-US" sz="1200" dirty="0">
                <a:latin typeface="Cambria" panose="02040503050406030204" pitchFamily="18" charset="0"/>
                <a:ea typeface="MS Mincho" charset="-128"/>
                <a:cs typeface="Times New Roman" panose="02020603050405020304" pitchFamily="18" charset="0"/>
              </a:rPr>
              <a:t> = "</a:t>
            </a:r>
            <a:r>
              <a:rPr lang="en-US" altLang="en-US" sz="1200" dirty="0" err="1">
                <a:latin typeface="Cambria" panose="02040503050406030204" pitchFamily="18" charset="0"/>
                <a:ea typeface="MS Mincho" charset="-128"/>
                <a:cs typeface="Times New Roman" panose="02020603050405020304" pitchFamily="18" charset="0"/>
              </a:rPr>
              <a:t>js</a:t>
            </a:r>
            <a:r>
              <a:rPr lang="en-US" altLang="en-US" sz="1200" dirty="0">
                <a:latin typeface="Cambria" panose="02040503050406030204" pitchFamily="18" charset="0"/>
                <a:ea typeface="MS Mincho" charset="-128"/>
                <a:cs typeface="Times New Roman" panose="02020603050405020304" pitchFamily="18" charset="0"/>
              </a:rPr>
              <a:t>/todo.js"&gt;&lt;/script&gt;</a:t>
            </a:r>
            <a:endParaRPr lang="en-US" altLang="en-US" sz="1200" dirty="0"/>
          </a:p>
          <a:p>
            <a:pPr marL="0" lvl="0" indent="0" defTabSz="914400" eaLnBrk="0" fontAlgn="base" hangingPunct="0">
              <a:spcBef>
                <a:spcPct val="0"/>
              </a:spcBef>
              <a:spcAft>
                <a:spcPct val="0"/>
              </a:spcAft>
              <a:buNone/>
            </a:pPr>
            <a:r>
              <a:rPr lang="en-US" altLang="en-US" sz="1200" dirty="0">
                <a:latin typeface="Cambria" panose="02040503050406030204" pitchFamily="18" charset="0"/>
                <a:ea typeface="MS Mincho" charset="-128"/>
                <a:cs typeface="Times New Roman" panose="02020603050405020304" pitchFamily="18" charset="0"/>
              </a:rPr>
              <a:t>&lt;/head</a:t>
            </a:r>
            <a:r>
              <a:rPr lang="en-US" altLang="en-US" sz="1200" dirty="0" smtClean="0">
                <a:latin typeface="Cambria" panose="02040503050406030204" pitchFamily="18" charset="0"/>
                <a:ea typeface="MS Mincho" charset="-128"/>
                <a:cs typeface="Times New Roman" panose="02020603050405020304" pitchFamily="18" charset="0"/>
              </a:rPr>
              <a:t>&gt;</a:t>
            </a:r>
          </a:p>
          <a:p>
            <a:pPr marL="0" lvl="0" indent="0" defTabSz="914400" eaLnBrk="0" fontAlgn="base" hangingPunct="0">
              <a:spcBef>
                <a:spcPct val="0"/>
              </a:spcBef>
              <a:spcAft>
                <a:spcPct val="0"/>
              </a:spcAft>
              <a:buNone/>
            </a:pPr>
            <a:endParaRPr lang="en-US" altLang="en-US" sz="1200" dirty="0"/>
          </a:p>
          <a:p>
            <a:pPr marL="0" lvl="0" indent="0" defTabSz="914400" eaLnBrk="0" fontAlgn="base" hangingPunct="0">
              <a:spcBef>
                <a:spcPct val="0"/>
              </a:spcBef>
              <a:spcAft>
                <a:spcPct val="0"/>
              </a:spcAft>
              <a:buNone/>
            </a:pPr>
            <a:r>
              <a:rPr lang="en-US" altLang="en-US" sz="1200" dirty="0">
                <a:latin typeface="Cambria" panose="02040503050406030204" pitchFamily="18" charset="0"/>
                <a:ea typeface="MS Mincho" charset="-128"/>
                <a:cs typeface="Times New Roman" panose="02020603050405020304" pitchFamily="18" charset="0"/>
              </a:rPr>
              <a:t>&lt;body </a:t>
            </a:r>
            <a:r>
              <a:rPr lang="en-US" altLang="en-US" sz="1200" dirty="0" err="1">
                <a:latin typeface="Cambria" panose="02040503050406030204" pitchFamily="18" charset="0"/>
                <a:ea typeface="MS Mincho" charset="-128"/>
                <a:cs typeface="Times New Roman" panose="02020603050405020304" pitchFamily="18" charset="0"/>
              </a:rPr>
              <a:t>onload</a:t>
            </a:r>
            <a:r>
              <a:rPr lang="en-US" altLang="en-US" sz="1200" dirty="0">
                <a:latin typeface="Cambria" panose="02040503050406030204" pitchFamily="18" charset="0"/>
                <a:ea typeface="MS Mincho" charset="-128"/>
                <a:cs typeface="Times New Roman" panose="02020603050405020304" pitchFamily="18" charset="0"/>
              </a:rPr>
              <a:t>='initialize</a:t>
            </a:r>
            <a:r>
              <a:rPr lang="en-US" altLang="en-US" sz="1200" dirty="0" smtClean="0">
                <a:latin typeface="Cambria" panose="02040503050406030204" pitchFamily="18" charset="0"/>
                <a:ea typeface="MS Mincho" charset="-128"/>
                <a:cs typeface="Times New Roman" panose="02020603050405020304" pitchFamily="18" charset="0"/>
              </a:rPr>
              <a:t>()'&gt;</a:t>
            </a:r>
            <a:endParaRPr lang="en-US" altLang="en-US" sz="1200" dirty="0" smtClean="0"/>
          </a:p>
          <a:p>
            <a:pPr marL="0" lvl="0" indent="0" defTabSz="914400" eaLnBrk="0" fontAlgn="base" hangingPunct="0">
              <a:spcBef>
                <a:spcPct val="0"/>
              </a:spcBef>
              <a:spcAft>
                <a:spcPct val="0"/>
              </a:spcAft>
              <a:buNone/>
            </a:pPr>
            <a:endParaRPr lang="en-US" altLang="en-US" sz="1200" dirty="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endParaRPr lang="en-US" altLang="en-US" sz="1200" dirty="0" smtClean="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endParaRPr lang="en-US" altLang="en-US" sz="1200" dirty="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endParaRPr lang="en-US" altLang="en-US" sz="1200" dirty="0" smtClean="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endParaRPr lang="en-US" altLang="en-US" sz="1200" dirty="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endParaRPr lang="en-US" altLang="en-US" sz="1200" dirty="0" smtClean="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endParaRPr lang="en-US" altLang="en-US" sz="1200" dirty="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endParaRPr lang="en-US" altLang="en-US" sz="1200" dirty="0" smtClean="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endParaRPr lang="en-US" altLang="en-US" sz="1200" dirty="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endParaRPr lang="en-US" altLang="en-US" sz="1200" dirty="0" smtClean="0">
              <a:latin typeface="Cambria" panose="02040503050406030204" pitchFamily="18" charset="0"/>
              <a:ea typeface="MS Mincho" charset="-128"/>
              <a:cs typeface="Times New Roman" panose="02020603050405020304" pitchFamily="18" charset="0"/>
            </a:endParaRPr>
          </a:p>
          <a:p>
            <a:pPr marL="0" lvl="0" indent="0" defTabSz="914400" eaLnBrk="0" fontAlgn="base" hangingPunct="0">
              <a:spcBef>
                <a:spcPct val="0"/>
              </a:spcBef>
              <a:spcAft>
                <a:spcPct val="0"/>
              </a:spcAft>
              <a:buNone/>
            </a:pPr>
            <a:r>
              <a:rPr lang="en-US" altLang="en-US" sz="1200" dirty="0" smtClean="0">
                <a:latin typeface="Cambria" panose="02040503050406030204" pitchFamily="18" charset="0"/>
                <a:ea typeface="MS Mincho" charset="-128"/>
                <a:cs typeface="Times New Roman" panose="02020603050405020304" pitchFamily="18" charset="0"/>
              </a:rPr>
              <a:t>&lt;/</a:t>
            </a:r>
            <a:r>
              <a:rPr lang="en-US" altLang="en-US" sz="1200" dirty="0">
                <a:latin typeface="Cambria" panose="02040503050406030204" pitchFamily="18" charset="0"/>
                <a:ea typeface="MS Mincho" charset="-128"/>
                <a:cs typeface="Times New Roman" panose="02020603050405020304" pitchFamily="18" charset="0"/>
              </a:rPr>
              <a:t>body&gt;</a:t>
            </a:r>
            <a:endParaRPr lang="en-US" altLang="en-US" sz="1200" dirty="0"/>
          </a:p>
          <a:p>
            <a:pPr marL="0" lvl="0" indent="0" defTabSz="914400" eaLnBrk="0" fontAlgn="base" hangingPunct="0">
              <a:spcBef>
                <a:spcPct val="0"/>
              </a:spcBef>
              <a:spcAft>
                <a:spcPct val="0"/>
              </a:spcAft>
              <a:buNone/>
            </a:pPr>
            <a:r>
              <a:rPr lang="en-US" altLang="en-US" sz="1200" dirty="0">
                <a:latin typeface="Cambria" panose="02040503050406030204" pitchFamily="18" charset="0"/>
                <a:ea typeface="MS Mincho" charset="-128"/>
                <a:cs typeface="Times New Roman" panose="02020603050405020304" pitchFamily="18" charset="0"/>
              </a:rPr>
              <a:t>&lt;/html&gt;</a:t>
            </a:r>
            <a:endParaRPr lang="en-US" altLang="en-US" sz="1200" dirty="0">
              <a:latin typeface="Arial" panose="020B0604020202020204" pitchFamily="34" charset="0"/>
            </a:endParaRPr>
          </a:p>
        </p:txBody>
      </p:sp>
      <p:pic>
        <p:nvPicPr>
          <p:cNvPr id="5" name="Content Placeholder 4" descr="Macintosh HD:Users:trishcornez:Desktop:Screen Shot 2017-02-22 at 6.21.42 PM.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628604"/>
            <a:ext cx="4038600" cy="4469154"/>
          </a:xfrm>
          <a:prstGeom prst="rect">
            <a:avLst/>
          </a:prstGeom>
          <a:noFill/>
          <a:ln>
            <a:noFill/>
          </a:ln>
        </p:spPr>
      </p:pic>
      <p:sp>
        <p:nvSpPr>
          <p:cNvPr id="15" name="Rectangle 14"/>
          <p:cNvSpPr/>
          <p:nvPr/>
        </p:nvSpPr>
        <p:spPr>
          <a:xfrm>
            <a:off x="769434" y="3958683"/>
            <a:ext cx="3100039" cy="13492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4025590" y="3066585"/>
            <a:ext cx="622610" cy="10705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66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a:t>HTML5 </a:t>
            </a:r>
            <a:r>
              <a:rPr lang="en-US" dirty="0" smtClean="0"/>
              <a:t>Storage</a:t>
            </a:r>
          </a:p>
          <a:p>
            <a:pPr marL="514350" lvl="0" indent="-514350">
              <a:buFont typeface="+mj-lt"/>
              <a:buAutoNum type="arabicPeriod"/>
            </a:pPr>
            <a:endParaRPr lang="en-US" dirty="0"/>
          </a:p>
          <a:p>
            <a:pPr marL="514350" lvl="0" indent="-514350">
              <a:buFont typeface="+mj-lt"/>
              <a:buAutoNum type="arabicPeriod"/>
            </a:pPr>
            <a:r>
              <a:rPr lang="en-US" dirty="0"/>
              <a:t>Key-value </a:t>
            </a:r>
            <a:r>
              <a:rPr lang="en-US" dirty="0" smtClean="0"/>
              <a:t>pairs</a:t>
            </a:r>
          </a:p>
          <a:p>
            <a:pPr marL="514350" lvl="0" indent="-514350">
              <a:buFont typeface="+mj-lt"/>
              <a:buAutoNum type="arabicPeriod"/>
            </a:pPr>
            <a:endParaRPr lang="en-US" dirty="0"/>
          </a:p>
          <a:p>
            <a:pPr marL="514350" lvl="0" indent="-514350">
              <a:buFont typeface="+mj-lt"/>
              <a:buAutoNum type="arabicPeriod"/>
            </a:pPr>
            <a:r>
              <a:rPr lang="en-US" dirty="0" smtClean="0"/>
              <a:t> </a:t>
            </a:r>
            <a:r>
              <a:rPr lang="en-US" i="1" dirty="0" err="1" smtClean="0"/>
              <a:t>localStorage</a:t>
            </a:r>
            <a:r>
              <a:rPr lang="en-US" dirty="0" smtClean="0"/>
              <a:t>  Object</a:t>
            </a:r>
            <a:endParaRPr lang="en-US" dirty="0"/>
          </a:p>
          <a:p>
            <a:pPr marL="0" indent="0">
              <a:buNone/>
            </a:pPr>
            <a:endParaRPr lang="en-US" dirty="0"/>
          </a:p>
        </p:txBody>
      </p:sp>
    </p:spTree>
    <p:extLst>
      <p:ext uri="{BB962C8B-B14F-4D97-AF65-F5344CB8AC3E}">
        <p14:creationId xmlns:p14="http://schemas.microsoft.com/office/powerpoint/2010/main" val="124238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&lt;body&gt;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&lt;div&gt;</a:t>
            </a:r>
          </a:p>
          <a:p>
            <a:pPr marL="0" indent="0">
              <a:buNone/>
            </a:pPr>
            <a:r>
              <a:rPr lang="en-US" dirty="0"/>
              <a:t>    &lt;div&gt;</a:t>
            </a:r>
          </a:p>
          <a:p>
            <a:pPr marL="0" indent="0">
              <a:buNone/>
            </a:pPr>
            <a:r>
              <a:rPr lang="en-US" dirty="0"/>
              <a:t>      &lt;h1&gt;My TO-DO App&lt;/h1&gt;</a:t>
            </a:r>
          </a:p>
          <a:p>
            <a:pPr marL="0" indent="0">
              <a:buNone/>
            </a:pPr>
            <a:r>
              <a:rPr lang="en-US" dirty="0"/>
              <a:t>    &lt;/div&gt;</a:t>
            </a:r>
          </a:p>
          <a:p>
            <a:pPr marL="0" indent="0">
              <a:buNone/>
            </a:pPr>
            <a:r>
              <a:rPr lang="en-US" dirty="0"/>
              <a:t> </a:t>
            </a:r>
          </a:p>
          <a:p>
            <a:pPr marL="0" indent="0">
              <a:buNone/>
            </a:pPr>
            <a:r>
              <a:rPr lang="en-US" dirty="0"/>
              <a:t>    &lt;div&gt;</a:t>
            </a:r>
          </a:p>
          <a:p>
            <a:pPr marL="0" indent="0">
              <a:buNone/>
            </a:pPr>
            <a:r>
              <a:rPr lang="en-US" dirty="0"/>
              <a:t>      &lt;p&gt;</a:t>
            </a:r>
          </a:p>
          <a:p>
            <a:pPr marL="0" indent="0">
              <a:buNone/>
            </a:pPr>
            <a:r>
              <a:rPr lang="en-US" dirty="0"/>
              <a:t>        &lt;input id = "</a:t>
            </a:r>
            <a:r>
              <a:rPr lang="en-US" dirty="0" err="1"/>
              <a:t>todoTag</a:t>
            </a:r>
            <a:r>
              <a:rPr lang="en-US" dirty="0"/>
              <a:t>" type = "text" placeholder = "Add a TO-DO Item"&gt;</a:t>
            </a:r>
          </a:p>
          <a:p>
            <a:pPr marL="0" indent="0">
              <a:buNone/>
            </a:pPr>
            <a:r>
              <a:rPr lang="en-US" dirty="0"/>
              <a:t>        &lt;button </a:t>
            </a:r>
            <a:r>
              <a:rPr lang="en-US" dirty="0" err="1"/>
              <a:t>onclick</a:t>
            </a:r>
            <a:r>
              <a:rPr lang="en-US" dirty="0"/>
              <a:t>="</a:t>
            </a:r>
            <a:r>
              <a:rPr lang="en-US" dirty="0" err="1"/>
              <a:t>saveSearch</a:t>
            </a:r>
            <a:r>
              <a:rPr lang="en-US" dirty="0"/>
              <a:t>();"&gt; Save &lt;/button&gt;</a:t>
            </a:r>
          </a:p>
          <a:p>
            <a:pPr marL="0" indent="0">
              <a:buNone/>
            </a:pPr>
            <a:r>
              <a:rPr lang="en-US" dirty="0"/>
              <a:t>        &lt;button </a:t>
            </a:r>
            <a:r>
              <a:rPr lang="en-US" dirty="0" err="1"/>
              <a:t>onclick</a:t>
            </a:r>
            <a:r>
              <a:rPr lang="en-US" dirty="0"/>
              <a:t>="</a:t>
            </a:r>
            <a:r>
              <a:rPr lang="en-US" dirty="0" err="1"/>
              <a:t>clearAllItems</a:t>
            </a:r>
            <a:r>
              <a:rPr lang="en-US" dirty="0"/>
              <a:t>();"&gt; Clear All Items &lt;/button&gt;</a:t>
            </a:r>
          </a:p>
          <a:p>
            <a:pPr marL="0" indent="0">
              <a:buNone/>
            </a:pPr>
            <a:r>
              <a:rPr lang="en-US" dirty="0"/>
              <a:t>      &lt;/p&gt;</a:t>
            </a:r>
          </a:p>
          <a:p>
            <a:pPr marL="0" indent="0">
              <a:buNone/>
            </a:pPr>
            <a:r>
              <a:rPr lang="en-US" dirty="0"/>
              <a:t> </a:t>
            </a:r>
          </a:p>
          <a:p>
            <a:pPr marL="0" indent="0">
              <a:buNone/>
            </a:pPr>
            <a:r>
              <a:rPr lang="en-US" dirty="0"/>
              <a:t>      &lt;h1&gt;TO-DO Items&lt;/h1&gt;</a:t>
            </a:r>
          </a:p>
          <a:p>
            <a:pPr marL="0" indent="0">
              <a:buNone/>
            </a:pPr>
            <a:r>
              <a:rPr lang="en-US" dirty="0"/>
              <a:t> </a:t>
            </a:r>
          </a:p>
          <a:p>
            <a:pPr marL="0" indent="0">
              <a:buNone/>
            </a:pPr>
            <a:r>
              <a:rPr lang="en-US" dirty="0"/>
              <a:t>      &lt;div id = "</a:t>
            </a:r>
            <a:r>
              <a:rPr lang="en-US" dirty="0" err="1"/>
              <a:t>searchList</a:t>
            </a:r>
            <a:r>
              <a:rPr lang="en-US" dirty="0"/>
              <a:t>"&gt;&lt;/div&gt;</a:t>
            </a:r>
          </a:p>
          <a:p>
            <a:pPr marL="0" indent="0">
              <a:buNone/>
            </a:pPr>
            <a:r>
              <a:rPr lang="en-US" dirty="0"/>
              <a:t>    &lt;/div&gt;</a:t>
            </a:r>
          </a:p>
          <a:p>
            <a:pPr marL="0" indent="0">
              <a:buNone/>
            </a:pPr>
            <a:r>
              <a:rPr lang="en-US" dirty="0"/>
              <a:t> </a:t>
            </a:r>
          </a:p>
          <a:p>
            <a:pPr marL="0" indent="0">
              <a:buNone/>
            </a:pPr>
            <a:r>
              <a:rPr lang="en-US" dirty="0"/>
              <a:t> </a:t>
            </a:r>
          </a:p>
          <a:p>
            <a:pPr marL="0" indent="0">
              <a:buNone/>
            </a:pPr>
            <a:r>
              <a:rPr lang="en-US" dirty="0"/>
              <a:t>  &lt;/div&gt;</a:t>
            </a:r>
          </a:p>
          <a:p>
            <a:endParaRPr lang="en-US" dirty="0"/>
          </a:p>
        </p:txBody>
      </p:sp>
    </p:spTree>
    <p:extLst>
      <p:ext uri="{BB962C8B-B14F-4D97-AF65-F5344CB8AC3E}">
        <p14:creationId xmlns:p14="http://schemas.microsoft.com/office/powerpoint/2010/main" val="75980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Formatting</a:t>
            </a:r>
            <a:endParaRPr lang="en-US" dirty="0"/>
          </a:p>
        </p:txBody>
      </p:sp>
      <p:sp>
        <p:nvSpPr>
          <p:cNvPr id="3" name="Content Placeholder 2"/>
          <p:cNvSpPr>
            <a:spLocks noGrp="1"/>
          </p:cNvSpPr>
          <p:nvPr>
            <p:ph idx="1"/>
          </p:nvPr>
        </p:nvSpPr>
        <p:spPr>
          <a:xfrm>
            <a:off x="457200" y="1600200"/>
            <a:ext cx="3423424" cy="4525963"/>
          </a:xfrm>
        </p:spPr>
        <p:txBody>
          <a:bodyPr>
            <a:normAutofit/>
          </a:bodyPr>
          <a:lstStyle/>
          <a:p>
            <a:pPr lvl="0"/>
            <a:r>
              <a:rPr lang="en-US" dirty="0" smtClean="0"/>
              <a:t>Use </a:t>
            </a:r>
            <a:r>
              <a:rPr lang="en-US" b="1" i="1" dirty="0" smtClean="0"/>
              <a:t>nth-child</a:t>
            </a:r>
            <a:r>
              <a:rPr lang="en-US" dirty="0" smtClean="0"/>
              <a:t> </a:t>
            </a:r>
            <a:r>
              <a:rPr lang="en-US" dirty="0"/>
              <a:t>t</a:t>
            </a:r>
            <a:r>
              <a:rPr lang="en-US" dirty="0" smtClean="0"/>
              <a:t>o style even/odd elements. </a:t>
            </a:r>
          </a:p>
          <a:p>
            <a:pPr lvl="0"/>
            <a:endParaRPr lang="en-US" dirty="0" smtClean="0"/>
          </a:p>
          <a:p>
            <a:pPr lvl="0"/>
            <a:r>
              <a:rPr lang="en-US" dirty="0" smtClean="0"/>
              <a:t>Use span to create elements </a:t>
            </a:r>
            <a:r>
              <a:rPr lang="en-US" dirty="0"/>
              <a:t>on a line with other elements.</a:t>
            </a:r>
          </a:p>
          <a:p>
            <a:endParaRPr lang="en-US" dirty="0"/>
          </a:p>
        </p:txBody>
      </p:sp>
      <p:pic>
        <p:nvPicPr>
          <p:cNvPr id="5" name="Content Placeholder 4" descr="Macintosh HD:Users:trishcornez:Desktop:Screen Shot 2017-02-22 at 6.21.42 PM.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28604"/>
            <a:ext cx="4038600" cy="4469154"/>
          </a:xfrm>
          <a:prstGeom prst="rect">
            <a:avLst/>
          </a:prstGeom>
          <a:noFill/>
          <a:ln>
            <a:noFill/>
          </a:ln>
        </p:spPr>
      </p:pic>
      <p:cxnSp>
        <p:nvCxnSpPr>
          <p:cNvPr id="7" name="Straight Arrow Connector 6"/>
          <p:cNvCxnSpPr/>
          <p:nvPr/>
        </p:nvCxnSpPr>
        <p:spPr>
          <a:xfrm flipV="1">
            <a:off x="3646449" y="3033132"/>
            <a:ext cx="1001751" cy="223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758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2765502" cy="4525963"/>
          </a:xfrm>
        </p:spPr>
        <p:txBody>
          <a:bodyPr>
            <a:normAutofit/>
          </a:bodyPr>
          <a:lstStyle/>
          <a:p>
            <a:pPr marL="0" lvl="0" indent="0">
              <a:buNone/>
            </a:pPr>
            <a:r>
              <a:rPr lang="en-US" dirty="0" smtClean="0"/>
              <a:t>CSS</a:t>
            </a:r>
            <a:endParaRPr lang="en-US" dirty="0"/>
          </a:p>
        </p:txBody>
      </p:sp>
      <p:sp>
        <p:nvSpPr>
          <p:cNvPr id="4" name="Rectangle 3"/>
          <p:cNvSpPr/>
          <p:nvPr/>
        </p:nvSpPr>
        <p:spPr>
          <a:xfrm>
            <a:off x="4047894" y="124096"/>
            <a:ext cx="4572000" cy="6694140"/>
          </a:xfrm>
          <a:prstGeom prst="rect">
            <a:avLst/>
          </a:prstGeom>
        </p:spPr>
        <p:txBody>
          <a:bodyPr>
            <a:spAutoFit/>
          </a:bodyPr>
          <a:lstStyle/>
          <a:p>
            <a:r>
              <a:rPr lang="en-US" sz="1100" dirty="0">
                <a:latin typeface="Cambria" panose="02040503050406030204" pitchFamily="18" charset="0"/>
                <a:ea typeface="MS Mincho"/>
                <a:cs typeface="Times New Roman" panose="02020603050405020304" pitchFamily="18" charset="0"/>
              </a:rPr>
              <a:t>p </a:t>
            </a:r>
            <a:r>
              <a:rPr lang="en-US" sz="1100" dirty="0" smtClean="0">
                <a:latin typeface="Cambria" panose="02040503050406030204" pitchFamily="18" charset="0"/>
                <a:ea typeface="MS Mincho"/>
                <a:cs typeface="Times New Roman" panose="02020603050405020304" pitchFamily="18" charset="0"/>
              </a:rPr>
              <a:t>{</a:t>
            </a:r>
          </a:p>
          <a:p>
            <a:r>
              <a:rPr lang="en-US" sz="1100" dirty="0" smtClean="0">
                <a:latin typeface="Cambria" panose="02040503050406030204" pitchFamily="18" charset="0"/>
                <a:ea typeface="MS Mincho"/>
                <a:cs typeface="Times New Roman" panose="02020603050405020304" pitchFamily="18" charset="0"/>
              </a:rPr>
              <a:t>     margin</a:t>
            </a:r>
            <a:r>
              <a:rPr lang="en-US" sz="1100" dirty="0">
                <a:latin typeface="Cambria" panose="02040503050406030204" pitchFamily="18" charset="0"/>
                <a:ea typeface="MS Mincho"/>
                <a:cs typeface="Times New Roman" panose="02020603050405020304" pitchFamily="18" charset="0"/>
              </a:rPr>
              <a:t>: 0px</a:t>
            </a:r>
            <a:r>
              <a:rPr lang="en-US" sz="1100" dirty="0" smtClean="0">
                <a:latin typeface="Cambria" panose="02040503050406030204" pitchFamily="18" charset="0"/>
                <a:ea typeface="MS Mincho"/>
                <a:cs typeface="Times New Roman" panose="02020603050405020304" pitchFamily="18" charset="0"/>
              </a:rPr>
              <a:t>;</a:t>
            </a:r>
          </a:p>
          <a:p>
            <a:r>
              <a:rPr lang="en-US" sz="1100" dirty="0" smtClean="0">
                <a:latin typeface="Cambria" panose="02040503050406030204" pitchFamily="18" charset="0"/>
                <a:ea typeface="MS Mincho"/>
                <a:cs typeface="Times New Roman" panose="02020603050405020304" pitchFamily="18" charset="0"/>
              </a:rPr>
              <a:t> }</a:t>
            </a:r>
          </a:p>
          <a:p>
            <a:endParaRPr lang="en-US" sz="1100" dirty="0">
              <a:latin typeface="Cambria" panose="02040503050406030204" pitchFamily="18" charset="0"/>
              <a:ea typeface="MS Mincho"/>
              <a:cs typeface="Times New Roman" panose="02020603050405020304" pitchFamily="18" charset="0"/>
            </a:endParaRPr>
          </a:p>
          <a:p>
            <a:r>
              <a:rPr lang="en-US" sz="1100" dirty="0">
                <a:latin typeface="Cambria" panose="02040503050406030204" pitchFamily="18" charset="0"/>
                <a:ea typeface="MS Mincho"/>
                <a:cs typeface="Times New Roman" panose="02020603050405020304" pitchFamily="18" charset="0"/>
              </a:rPr>
              <a:t>#</a:t>
            </a:r>
            <a:r>
              <a:rPr lang="en-US" sz="1100" dirty="0" err="1">
                <a:latin typeface="Cambria" panose="02040503050406030204" pitchFamily="18" charset="0"/>
                <a:ea typeface="MS Mincho"/>
                <a:cs typeface="Times New Roman" panose="02020603050405020304" pitchFamily="18" charset="0"/>
              </a:rPr>
              <a:t>welcomeMessage</a:t>
            </a:r>
            <a:r>
              <a:rPr lang="en-US" sz="1100" dirty="0">
                <a:latin typeface="Cambria" panose="02040503050406030204" pitchFamily="18" charset="0"/>
                <a:ea typeface="MS Mincho"/>
                <a:cs typeface="Times New Roman" panose="02020603050405020304" pitchFamily="18" charset="0"/>
              </a:rPr>
              <a:t> </a:t>
            </a:r>
            <a:r>
              <a:rPr lang="en-US" sz="1100" dirty="0" smtClean="0">
                <a:latin typeface="Cambria" panose="02040503050406030204" pitchFamily="18" charset="0"/>
                <a:ea typeface="MS Mincho"/>
                <a:cs typeface="Times New Roman" panose="02020603050405020304" pitchFamily="18" charset="0"/>
              </a:rPr>
              <a:t>{</a:t>
            </a:r>
          </a:p>
          <a:p>
            <a:r>
              <a:rPr lang="en-US" sz="1100" dirty="0" smtClean="0">
                <a:latin typeface="Cambria" panose="02040503050406030204" pitchFamily="18" charset="0"/>
                <a:ea typeface="MS Mincho"/>
                <a:cs typeface="Times New Roman" panose="02020603050405020304" pitchFamily="18" charset="0"/>
              </a:rPr>
              <a:t>     margin-bottom</a:t>
            </a:r>
            <a:r>
              <a:rPr lang="en-US" sz="1100" dirty="0">
                <a:latin typeface="Cambria" panose="02040503050406030204" pitchFamily="18" charset="0"/>
                <a:ea typeface="MS Mincho"/>
                <a:cs typeface="Times New Roman" panose="02020603050405020304" pitchFamily="18" charset="0"/>
              </a:rPr>
              <a:t>: 10px; </a:t>
            </a:r>
            <a:endParaRPr lang="en-US" sz="1100" dirty="0" smtClean="0">
              <a:latin typeface="Cambria" panose="02040503050406030204" pitchFamily="18" charset="0"/>
              <a:ea typeface="MS Mincho"/>
              <a:cs typeface="Times New Roman" panose="02020603050405020304" pitchFamily="18" charset="0"/>
            </a:endParaRPr>
          </a:p>
          <a:p>
            <a:r>
              <a:rPr lang="en-US" sz="1100" dirty="0" smtClean="0">
                <a:latin typeface="Cambria" panose="02040503050406030204" pitchFamily="18" charset="0"/>
                <a:ea typeface="MS Mincho"/>
                <a:cs typeface="Times New Roman" panose="02020603050405020304" pitchFamily="18" charset="0"/>
              </a:rPr>
              <a:t>     font-weight</a:t>
            </a:r>
            <a:r>
              <a:rPr lang="en-US" sz="1100" dirty="0">
                <a:latin typeface="Cambria" panose="02040503050406030204" pitchFamily="18" charset="0"/>
                <a:ea typeface="MS Mincho"/>
                <a:cs typeface="Times New Roman" panose="02020603050405020304" pitchFamily="18" charset="0"/>
              </a:rPr>
              <a:t>: bold</a:t>
            </a:r>
            <a:r>
              <a:rPr lang="en-US" sz="1100" dirty="0" smtClean="0">
                <a:latin typeface="Cambria" panose="02040503050406030204" pitchFamily="18" charset="0"/>
                <a:ea typeface="MS Mincho"/>
                <a:cs typeface="Times New Roman" panose="02020603050405020304" pitchFamily="18" charset="0"/>
              </a:rPr>
              <a:t>;</a:t>
            </a:r>
          </a:p>
          <a:p>
            <a:r>
              <a:rPr lang="en-US" sz="1100" dirty="0" smtClean="0">
                <a:latin typeface="Cambria" panose="02040503050406030204" pitchFamily="18" charset="0"/>
                <a:ea typeface="MS Mincho"/>
                <a:cs typeface="Times New Roman" panose="02020603050405020304" pitchFamily="18" charset="0"/>
              </a:rPr>
              <a:t> }</a:t>
            </a:r>
          </a:p>
          <a:p>
            <a:endParaRPr lang="en-US" sz="1100" dirty="0">
              <a:latin typeface="Cambria" panose="02040503050406030204" pitchFamily="18" charset="0"/>
              <a:ea typeface="MS Mincho"/>
              <a:cs typeface="Times New Roman" panose="02020603050405020304" pitchFamily="18" charset="0"/>
            </a:endParaRPr>
          </a:p>
          <a:p>
            <a:r>
              <a:rPr lang="en-US" sz="1100" dirty="0">
                <a:latin typeface="Cambria" panose="02040503050406030204" pitchFamily="18" charset="0"/>
                <a:ea typeface="MS Mincho"/>
                <a:cs typeface="Times New Roman" panose="02020603050405020304" pitchFamily="18" charset="0"/>
              </a:rPr>
              <a:t>input[type = "text"] {</a:t>
            </a:r>
          </a:p>
          <a:p>
            <a:r>
              <a:rPr lang="en-US" sz="1100" dirty="0">
                <a:latin typeface="Cambria" panose="02040503050406030204" pitchFamily="18" charset="0"/>
                <a:ea typeface="MS Mincho"/>
                <a:cs typeface="Times New Roman" panose="02020603050405020304" pitchFamily="18" charset="0"/>
              </a:rPr>
              <a:t> </a:t>
            </a:r>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width: 350px;</a:t>
            </a:r>
          </a:p>
          <a:p>
            <a:r>
              <a:rPr lang="en-US" sz="1100" dirty="0" smtClean="0">
                <a:latin typeface="Cambria" panose="02040503050406030204" pitchFamily="18" charset="0"/>
                <a:ea typeface="MS Mincho"/>
                <a:cs typeface="Times New Roman" panose="02020603050405020304" pitchFamily="18" charset="0"/>
              </a:rPr>
              <a:t>}</a:t>
            </a:r>
          </a:p>
          <a:p>
            <a:endParaRPr lang="en-US" sz="1100" dirty="0">
              <a:latin typeface="Cambria" panose="02040503050406030204" pitchFamily="18" charset="0"/>
              <a:ea typeface="MS Mincho"/>
              <a:cs typeface="Times New Roman" panose="02020603050405020304" pitchFamily="18" charset="0"/>
            </a:endParaRPr>
          </a:p>
          <a:p>
            <a:r>
              <a:rPr lang="en-US" sz="1100" dirty="0">
                <a:latin typeface="Cambria" panose="02040503050406030204" pitchFamily="18" charset="0"/>
                <a:ea typeface="MS Mincho"/>
                <a:cs typeface="Times New Roman" panose="02020603050405020304" pitchFamily="18" charset="0"/>
              </a:rPr>
              <a:t>input[type = "button"]{</a:t>
            </a:r>
          </a:p>
          <a:p>
            <a:r>
              <a:rPr lang="en-US" sz="1100" dirty="0">
                <a:latin typeface="Cambria" panose="02040503050406030204" pitchFamily="18" charset="0"/>
                <a:ea typeface="MS Mincho"/>
                <a:cs typeface="Times New Roman" panose="02020603050405020304" pitchFamily="18" charset="0"/>
              </a:rPr>
              <a:t> </a:t>
            </a:r>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width: 100px;</a:t>
            </a:r>
          </a:p>
          <a:p>
            <a:r>
              <a:rPr lang="en-US" sz="1100" dirty="0">
                <a:latin typeface="Cambria" panose="02040503050406030204" pitchFamily="18" charset="0"/>
                <a:ea typeface="MS Mincho"/>
                <a:cs typeface="Times New Roman" panose="02020603050405020304" pitchFamily="18" charset="0"/>
              </a:rPr>
              <a:t>}</a:t>
            </a:r>
          </a:p>
          <a:p>
            <a:r>
              <a:rPr lang="en-US" sz="1100" dirty="0">
                <a:latin typeface="Cambria" panose="02040503050406030204" pitchFamily="18" charset="0"/>
                <a:ea typeface="MS Mincho"/>
                <a:cs typeface="Times New Roman" panose="02020603050405020304" pitchFamily="18" charset="0"/>
              </a:rPr>
              <a:t> </a:t>
            </a:r>
          </a:p>
          <a:p>
            <a:r>
              <a:rPr lang="en-US" sz="1100" dirty="0">
                <a:latin typeface="Cambria" panose="02040503050406030204" pitchFamily="18" charset="0"/>
                <a:ea typeface="MS Mincho"/>
                <a:cs typeface="Times New Roman" panose="02020603050405020304" pitchFamily="18" charset="0"/>
              </a:rPr>
              <a:t>/* list item styles */</a:t>
            </a:r>
          </a:p>
          <a:p>
            <a:r>
              <a:rPr lang="en-US" sz="1100" dirty="0">
                <a:latin typeface="Cambria" panose="02040503050406030204" pitchFamily="18" charset="0"/>
                <a:ea typeface="MS Mincho"/>
                <a:cs typeface="Times New Roman" panose="02020603050405020304" pitchFamily="18" charset="0"/>
              </a:rPr>
              <a:t>span {</a:t>
            </a:r>
          </a:p>
          <a:p>
            <a:r>
              <a:rPr lang="en-US" sz="1100" dirty="0">
                <a:latin typeface="Cambria" panose="02040503050406030204" pitchFamily="18" charset="0"/>
                <a:ea typeface="MS Mincho"/>
                <a:cs typeface="Times New Roman" panose="02020603050405020304" pitchFamily="18" charset="0"/>
              </a:rPr>
              <a:t> </a:t>
            </a:r>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margin-left: 10px;</a:t>
            </a:r>
          </a:p>
          <a:p>
            <a:r>
              <a:rPr lang="en-US" sz="1100" dirty="0">
                <a:latin typeface="Cambria" panose="02040503050406030204" pitchFamily="18" charset="0"/>
                <a:ea typeface="MS Mincho"/>
                <a:cs typeface="Times New Roman" panose="02020603050405020304" pitchFamily="18" charset="0"/>
              </a:rPr>
              <a:t> </a:t>
            </a:r>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display: inline-block;</a:t>
            </a:r>
          </a:p>
          <a:p>
            <a:r>
              <a:rPr lang="en-US" sz="1100" dirty="0">
                <a:latin typeface="Cambria" panose="02040503050406030204" pitchFamily="18" charset="0"/>
                <a:ea typeface="MS Mincho"/>
                <a:cs typeface="Times New Roman" panose="02020603050405020304" pitchFamily="18" charset="0"/>
              </a:rPr>
              <a:t> </a:t>
            </a:r>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width: 350px;</a:t>
            </a:r>
          </a:p>
          <a:p>
            <a:r>
              <a:rPr lang="en-US" sz="1100" dirty="0">
                <a:latin typeface="Cambria" panose="02040503050406030204" pitchFamily="18" charset="0"/>
                <a:ea typeface="MS Mincho"/>
                <a:cs typeface="Times New Roman" panose="02020603050405020304" pitchFamily="18" charset="0"/>
              </a:rPr>
              <a:t>}</a:t>
            </a:r>
          </a:p>
          <a:p>
            <a:r>
              <a:rPr lang="en-US" sz="1100" dirty="0">
                <a:latin typeface="Cambria" panose="02040503050406030204" pitchFamily="18" charset="0"/>
                <a:ea typeface="MS Mincho"/>
                <a:cs typeface="Times New Roman" panose="02020603050405020304" pitchFamily="18" charset="0"/>
              </a:rPr>
              <a:t>li {</a:t>
            </a:r>
          </a:p>
          <a:p>
            <a:r>
              <a:rPr lang="en-US" sz="1100" dirty="0">
                <a:latin typeface="Cambria" panose="02040503050406030204" pitchFamily="18" charset="0"/>
                <a:ea typeface="MS Mincho"/>
                <a:cs typeface="Times New Roman" panose="02020603050405020304" pitchFamily="18" charset="0"/>
              </a:rPr>
              <a:t> </a:t>
            </a:r>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list-style-type: none;</a:t>
            </a:r>
          </a:p>
          <a:p>
            <a:r>
              <a:rPr lang="en-US" sz="1100" dirty="0">
                <a:latin typeface="Cambria" panose="02040503050406030204" pitchFamily="18" charset="0"/>
                <a:ea typeface="MS Mincho"/>
                <a:cs typeface="Times New Roman" panose="02020603050405020304" pitchFamily="18" charset="0"/>
              </a:rPr>
              <a:t> </a:t>
            </a:r>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width: 500px;</a:t>
            </a:r>
          </a:p>
          <a:p>
            <a:r>
              <a:rPr lang="en-US" sz="1100" dirty="0">
                <a:latin typeface="Cambria" panose="02040503050406030204" pitchFamily="18" charset="0"/>
                <a:ea typeface="MS Mincho"/>
                <a:cs typeface="Times New Roman" panose="02020603050405020304" pitchFamily="18" charset="0"/>
              </a:rPr>
              <a:t>}</a:t>
            </a:r>
          </a:p>
          <a:p>
            <a:r>
              <a:rPr lang="en-US" sz="1100" dirty="0" err="1">
                <a:latin typeface="Cambria" panose="02040503050406030204" pitchFamily="18" charset="0"/>
                <a:ea typeface="MS Mincho"/>
                <a:cs typeface="Times New Roman" panose="02020603050405020304" pitchFamily="18" charset="0"/>
              </a:rPr>
              <a:t>li:first-child</a:t>
            </a:r>
            <a:r>
              <a:rPr lang="en-US" sz="1100" dirty="0">
                <a:latin typeface="Cambria" panose="02040503050406030204" pitchFamily="18" charset="0"/>
                <a:ea typeface="MS Mincho"/>
                <a:cs typeface="Times New Roman" panose="02020603050405020304" pitchFamily="18" charset="0"/>
              </a:rPr>
              <a:t> {</a:t>
            </a:r>
          </a:p>
          <a:p>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border-top: 1px solid grey;</a:t>
            </a:r>
          </a:p>
          <a:p>
            <a:r>
              <a:rPr lang="en-US" sz="1100" dirty="0">
                <a:latin typeface="Cambria" panose="02040503050406030204" pitchFamily="18" charset="0"/>
                <a:ea typeface="MS Mincho"/>
                <a:cs typeface="Times New Roman" panose="02020603050405020304" pitchFamily="18" charset="0"/>
              </a:rPr>
              <a:t>}</a:t>
            </a:r>
          </a:p>
          <a:p>
            <a:r>
              <a:rPr lang="en-US" sz="1100" dirty="0" err="1">
                <a:latin typeface="Cambria" panose="02040503050406030204" pitchFamily="18" charset="0"/>
                <a:ea typeface="MS Mincho"/>
                <a:cs typeface="Times New Roman" panose="02020603050405020304" pitchFamily="18" charset="0"/>
              </a:rPr>
              <a:t>li:nth-child</a:t>
            </a:r>
            <a:r>
              <a:rPr lang="en-US" sz="1100" dirty="0">
                <a:latin typeface="Cambria" panose="02040503050406030204" pitchFamily="18" charset="0"/>
                <a:ea typeface="MS Mincho"/>
                <a:cs typeface="Times New Roman" panose="02020603050405020304" pitchFamily="18" charset="0"/>
              </a:rPr>
              <a:t>(even) {</a:t>
            </a:r>
          </a:p>
          <a:p>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background-color: </a:t>
            </a:r>
            <a:r>
              <a:rPr lang="en-US" sz="1100" dirty="0" err="1">
                <a:latin typeface="Cambria" panose="02040503050406030204" pitchFamily="18" charset="0"/>
                <a:ea typeface="MS Mincho"/>
                <a:cs typeface="Times New Roman" panose="02020603050405020304" pitchFamily="18" charset="0"/>
              </a:rPr>
              <a:t>lightyellow</a:t>
            </a:r>
            <a:r>
              <a:rPr lang="en-US" sz="1100" dirty="0">
                <a:latin typeface="Cambria" panose="02040503050406030204" pitchFamily="18" charset="0"/>
                <a:ea typeface="MS Mincho"/>
                <a:cs typeface="Times New Roman" panose="02020603050405020304" pitchFamily="18" charset="0"/>
              </a:rPr>
              <a:t>;</a:t>
            </a:r>
          </a:p>
          <a:p>
            <a:r>
              <a:rPr lang="en-US" sz="1100" dirty="0">
                <a:latin typeface="Cambria" panose="02040503050406030204" pitchFamily="18" charset="0"/>
                <a:ea typeface="MS Mincho"/>
                <a:cs typeface="Times New Roman" panose="02020603050405020304" pitchFamily="18" charset="0"/>
              </a:rPr>
              <a:t>  </a:t>
            </a:r>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border-bottom: 1px solid grey;</a:t>
            </a:r>
          </a:p>
          <a:p>
            <a:r>
              <a:rPr lang="en-US" sz="1100" dirty="0">
                <a:latin typeface="Cambria" panose="02040503050406030204" pitchFamily="18" charset="0"/>
                <a:ea typeface="MS Mincho"/>
                <a:cs typeface="Times New Roman" panose="02020603050405020304" pitchFamily="18" charset="0"/>
              </a:rPr>
              <a:t> }</a:t>
            </a:r>
          </a:p>
          <a:p>
            <a:r>
              <a:rPr lang="en-US" sz="1100" dirty="0" err="1">
                <a:latin typeface="Cambria" panose="02040503050406030204" pitchFamily="18" charset="0"/>
                <a:ea typeface="MS Mincho"/>
                <a:cs typeface="Times New Roman" panose="02020603050405020304" pitchFamily="18" charset="0"/>
              </a:rPr>
              <a:t>li:nth-child</a:t>
            </a:r>
            <a:r>
              <a:rPr lang="en-US" sz="1100" dirty="0">
                <a:latin typeface="Cambria" panose="02040503050406030204" pitchFamily="18" charset="0"/>
                <a:ea typeface="MS Mincho"/>
                <a:cs typeface="Times New Roman" panose="02020603050405020304" pitchFamily="18" charset="0"/>
              </a:rPr>
              <a:t>(odd) {</a:t>
            </a:r>
          </a:p>
          <a:p>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background-color: </a:t>
            </a:r>
            <a:r>
              <a:rPr lang="en-US" sz="1100" dirty="0" err="1">
                <a:latin typeface="Cambria" panose="02040503050406030204" pitchFamily="18" charset="0"/>
                <a:ea typeface="MS Mincho"/>
                <a:cs typeface="Times New Roman" panose="02020603050405020304" pitchFamily="18" charset="0"/>
              </a:rPr>
              <a:t>lightblue</a:t>
            </a:r>
            <a:r>
              <a:rPr lang="en-US" sz="1100" dirty="0">
                <a:latin typeface="Cambria" panose="02040503050406030204" pitchFamily="18" charset="0"/>
                <a:ea typeface="MS Mincho"/>
                <a:cs typeface="Times New Roman" panose="02020603050405020304" pitchFamily="18" charset="0"/>
              </a:rPr>
              <a:t>;</a:t>
            </a:r>
          </a:p>
          <a:p>
            <a:r>
              <a:rPr lang="en-US" sz="1100" dirty="0">
                <a:latin typeface="Cambria" panose="02040503050406030204" pitchFamily="18" charset="0"/>
                <a:ea typeface="MS Mincho"/>
                <a:cs typeface="Times New Roman" panose="02020603050405020304" pitchFamily="18" charset="0"/>
              </a:rPr>
              <a:t> </a:t>
            </a:r>
            <a:r>
              <a:rPr lang="en-US" sz="1100" dirty="0" smtClean="0">
                <a:latin typeface="Cambria" panose="02040503050406030204" pitchFamily="18" charset="0"/>
                <a:ea typeface="MS Mincho"/>
                <a:cs typeface="Times New Roman" panose="02020603050405020304" pitchFamily="18" charset="0"/>
              </a:rPr>
              <a:t>      </a:t>
            </a:r>
            <a:r>
              <a:rPr lang="en-US" sz="1100" dirty="0">
                <a:latin typeface="Cambria" panose="02040503050406030204" pitchFamily="18" charset="0"/>
                <a:ea typeface="MS Mincho"/>
                <a:cs typeface="Times New Roman" panose="02020603050405020304" pitchFamily="18" charset="0"/>
              </a:rPr>
              <a:t>border-bottom: 1px solid grey;</a:t>
            </a:r>
          </a:p>
          <a:p>
            <a:r>
              <a:rPr lang="en-US" sz="1100" dirty="0">
                <a:latin typeface="Cambria" panose="02040503050406030204" pitchFamily="18" charset="0"/>
                <a:ea typeface="MS Mincho"/>
                <a:cs typeface="Times New Roman" panose="02020603050405020304" pitchFamily="18" charset="0"/>
              </a:rPr>
              <a:t> }</a:t>
            </a:r>
            <a:endParaRPr lang="en-US" sz="1100" dirty="0">
              <a:effectLst/>
              <a:latin typeface="Cambria" panose="02040503050406030204" pitchFamily="18" charset="0"/>
              <a:ea typeface="MS Mincho"/>
              <a:cs typeface="Times New Roman" panose="02020603050405020304" pitchFamily="18" charset="0"/>
            </a:endParaRPr>
          </a:p>
        </p:txBody>
      </p:sp>
    </p:spTree>
    <p:extLst>
      <p:ext uri="{BB962C8B-B14F-4D97-AF65-F5344CB8AC3E}">
        <p14:creationId xmlns:p14="http://schemas.microsoft.com/office/powerpoint/2010/main" val="231171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25" y="2582940"/>
            <a:ext cx="8229600" cy="1143000"/>
          </a:xfrm>
        </p:spPr>
        <p:txBody>
          <a:bodyPr/>
          <a:lstStyle/>
          <a:p>
            <a:r>
              <a:rPr lang="en-US" dirty="0" smtClean="0"/>
              <a:t>Write the JavaScript</a:t>
            </a:r>
            <a:endParaRPr lang="en-US" dirty="0"/>
          </a:p>
        </p:txBody>
      </p:sp>
    </p:spTree>
    <p:extLst>
      <p:ext uri="{BB962C8B-B14F-4D97-AF65-F5344CB8AC3E}">
        <p14:creationId xmlns:p14="http://schemas.microsoft.com/office/powerpoint/2010/main" val="379677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Cookies</a:t>
            </a:r>
            <a:br>
              <a:rPr lang="en-US" sz="3600" dirty="0" smtClean="0"/>
            </a:br>
            <a:r>
              <a:rPr lang="en-US" sz="3600" dirty="0" smtClean="0"/>
              <a:t>Before HTML5</a:t>
            </a:r>
            <a:endParaRPr lang="en-US" sz="3600" dirty="0"/>
          </a:p>
        </p:txBody>
      </p:sp>
      <p:sp>
        <p:nvSpPr>
          <p:cNvPr id="3" name="Content Placeholder 2"/>
          <p:cNvSpPr>
            <a:spLocks noGrp="1"/>
          </p:cNvSpPr>
          <p:nvPr>
            <p:ph idx="1"/>
          </p:nvPr>
        </p:nvSpPr>
        <p:spPr>
          <a:xfrm>
            <a:off x="959618" y="2130251"/>
            <a:ext cx="7601578" cy="2408273"/>
          </a:xfrm>
        </p:spPr>
        <p:txBody>
          <a:bodyPr>
            <a:normAutofit/>
          </a:bodyPr>
          <a:lstStyle/>
          <a:p>
            <a:pPr marL="0" indent="0">
              <a:buNone/>
            </a:pPr>
            <a:r>
              <a:rPr lang="en-US" dirty="0"/>
              <a:t>W</a:t>
            </a:r>
            <a:r>
              <a:rPr lang="en-US" dirty="0" smtClean="0"/>
              <a:t>ebsites </a:t>
            </a:r>
            <a:r>
              <a:rPr lang="en-US" dirty="0"/>
              <a:t>could store only small amounts of text-based information on a user’s computer using cookies</a:t>
            </a:r>
            <a:r>
              <a:rPr lang="en-US" dirty="0" smtClean="0"/>
              <a:t>.</a:t>
            </a:r>
          </a:p>
          <a:p>
            <a:endParaRPr lang="en-US" dirty="0"/>
          </a:p>
        </p:txBody>
      </p:sp>
    </p:spTree>
    <p:extLst>
      <p:ext uri="{BB962C8B-B14F-4D97-AF65-F5344CB8AC3E}">
        <p14:creationId xmlns:p14="http://schemas.microsoft.com/office/powerpoint/2010/main" val="207168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How Cookies Worked</a:t>
            </a:r>
            <a:endParaRPr lang="en-US" sz="3600" dirty="0"/>
          </a:p>
        </p:txBody>
      </p:sp>
      <p:sp>
        <p:nvSpPr>
          <p:cNvPr id="3" name="Content Placeholder 2"/>
          <p:cNvSpPr>
            <a:spLocks noGrp="1"/>
          </p:cNvSpPr>
          <p:nvPr>
            <p:ph idx="1"/>
          </p:nvPr>
        </p:nvSpPr>
        <p:spPr/>
        <p:txBody>
          <a:bodyPr>
            <a:normAutofit/>
          </a:bodyPr>
          <a:lstStyle/>
          <a:p>
            <a:endParaRPr lang="en-US" dirty="0"/>
          </a:p>
          <a:p>
            <a:r>
              <a:rPr lang="en-US" dirty="0" smtClean="0"/>
              <a:t> </a:t>
            </a:r>
            <a:r>
              <a:rPr lang="en-US" dirty="0"/>
              <a:t>A website might use a cookie to record user preferences or other information that it can retrieve during the client’s subsequent visits.  </a:t>
            </a:r>
          </a:p>
          <a:p>
            <a:endParaRPr lang="en-US" dirty="0"/>
          </a:p>
          <a:p>
            <a:r>
              <a:rPr lang="en-US" dirty="0"/>
              <a:t>When a user visits a website, the browser locates any cookies written by that website and sends them to the server.  </a:t>
            </a:r>
            <a:endParaRPr lang="en-US" dirty="0" smtClean="0"/>
          </a:p>
          <a:p>
            <a:endParaRPr lang="en-US" dirty="0" smtClean="0"/>
          </a:p>
        </p:txBody>
      </p:sp>
    </p:spTree>
    <p:extLst>
      <p:ext uri="{BB962C8B-B14F-4D97-AF65-F5344CB8AC3E}">
        <p14:creationId xmlns:p14="http://schemas.microsoft.com/office/powerpoint/2010/main" val="179319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Developing with Cookies</a:t>
            </a:r>
            <a:endParaRPr lang="en-US" sz="3600" dirty="0"/>
          </a:p>
        </p:txBody>
      </p:sp>
      <p:sp>
        <p:nvSpPr>
          <p:cNvPr id="3" name="Content Placeholder 2"/>
          <p:cNvSpPr>
            <a:spLocks noGrp="1"/>
          </p:cNvSpPr>
          <p:nvPr>
            <p:ph idx="1"/>
          </p:nvPr>
        </p:nvSpPr>
        <p:spPr/>
        <p:txBody>
          <a:bodyPr>
            <a:normAutofit/>
          </a:bodyPr>
          <a:lstStyle/>
          <a:p>
            <a:r>
              <a:rPr lang="en-US" dirty="0" smtClean="0"/>
              <a:t>Cookies </a:t>
            </a:r>
            <a:r>
              <a:rPr lang="en-US" dirty="0"/>
              <a:t>may be accessed only by the web server and scripts of the website from which the cookies originated </a:t>
            </a:r>
            <a:r>
              <a:rPr lang="en-US" dirty="0" smtClean="0"/>
              <a:t>.</a:t>
            </a:r>
          </a:p>
          <a:p>
            <a:endParaRPr lang="en-US" dirty="0" smtClean="0"/>
          </a:p>
          <a:p>
            <a:r>
              <a:rPr lang="en-US" dirty="0" smtClean="0"/>
              <a:t>The </a:t>
            </a:r>
            <a:r>
              <a:rPr lang="en-US" dirty="0"/>
              <a:t>browser sends these cookies with every request to the server. </a:t>
            </a:r>
          </a:p>
          <a:p>
            <a:endParaRPr lang="en-US" dirty="0"/>
          </a:p>
        </p:txBody>
      </p:sp>
    </p:spTree>
    <p:extLst>
      <p:ext uri="{BB962C8B-B14F-4D97-AF65-F5344CB8AC3E}">
        <p14:creationId xmlns:p14="http://schemas.microsoft.com/office/powerpoint/2010/main" val="88267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Drawbacks</a:t>
            </a:r>
            <a:r>
              <a:rPr lang="en-US" sz="3600" dirty="0" smtClean="0"/>
              <a:t> with Cookies</a:t>
            </a:r>
            <a:endParaRPr lang="en-US" sz="3600" dirty="0"/>
          </a:p>
        </p:txBody>
      </p:sp>
      <p:sp>
        <p:nvSpPr>
          <p:cNvPr id="3" name="Content Placeholder 2"/>
          <p:cNvSpPr>
            <a:spLocks noGrp="1"/>
          </p:cNvSpPr>
          <p:nvPr>
            <p:ph idx="1"/>
          </p:nvPr>
        </p:nvSpPr>
        <p:spPr/>
        <p:txBody>
          <a:bodyPr>
            <a:normAutofit/>
          </a:bodyPr>
          <a:lstStyle/>
          <a:p>
            <a:endParaRPr lang="en-US" dirty="0"/>
          </a:p>
          <a:p>
            <a:pPr marL="0" indent="0">
              <a:buNone/>
            </a:pPr>
            <a:r>
              <a:rPr lang="en-US" dirty="0"/>
              <a:t>Cookies have a number of problems associated with them</a:t>
            </a:r>
            <a:r>
              <a:rPr lang="en-US" dirty="0" smtClean="0"/>
              <a:t>.</a:t>
            </a:r>
          </a:p>
          <a:p>
            <a:pPr marL="0" indent="0">
              <a:buNone/>
            </a:pPr>
            <a:endParaRPr lang="en-US" dirty="0" smtClean="0"/>
          </a:p>
          <a:p>
            <a:pPr lvl="1"/>
            <a:r>
              <a:rPr lang="en-US" dirty="0" smtClean="0"/>
              <a:t> </a:t>
            </a:r>
            <a:r>
              <a:rPr lang="en-US" dirty="0"/>
              <a:t>Offline access is not often performed very </a:t>
            </a:r>
            <a:r>
              <a:rPr lang="en-US" dirty="0" smtClean="0"/>
              <a:t>well.</a:t>
            </a:r>
          </a:p>
          <a:p>
            <a:pPr lvl="1"/>
            <a:r>
              <a:rPr lang="en-US" dirty="0" smtClean="0"/>
              <a:t> </a:t>
            </a:r>
            <a:r>
              <a:rPr lang="en-US" dirty="0"/>
              <a:t>memory is limited. </a:t>
            </a:r>
          </a:p>
        </p:txBody>
      </p:sp>
    </p:spTree>
    <p:extLst>
      <p:ext uri="{BB962C8B-B14F-4D97-AF65-F5344CB8AC3E}">
        <p14:creationId xmlns:p14="http://schemas.microsoft.com/office/powerpoint/2010/main" val="60090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274"/>
            <a:ext cx="8229600" cy="718271"/>
          </a:xfrm>
        </p:spPr>
        <p:txBody>
          <a:bodyPr>
            <a:normAutofit fontScale="90000"/>
          </a:bodyPr>
          <a:lstStyle/>
          <a:p>
            <a:r>
              <a:rPr lang="en-US" dirty="0" smtClean="0"/>
              <a:t>Is there a s</a:t>
            </a:r>
            <a:r>
              <a:rPr lang="en-US" dirty="0" smtClean="0"/>
              <a:t>olution to Cookies?</a:t>
            </a:r>
            <a:endParaRPr lang="en-US" dirty="0"/>
          </a:p>
        </p:txBody>
      </p:sp>
      <p:sp>
        <p:nvSpPr>
          <p:cNvPr id="3" name="Content Placeholder 2"/>
          <p:cNvSpPr>
            <a:spLocks noGrp="1"/>
          </p:cNvSpPr>
          <p:nvPr>
            <p:ph idx="1"/>
          </p:nvPr>
        </p:nvSpPr>
        <p:spPr>
          <a:xfrm>
            <a:off x="457200" y="1477107"/>
            <a:ext cx="8229600" cy="3230545"/>
          </a:xfrm>
        </p:spPr>
        <p:txBody>
          <a:bodyPr>
            <a:normAutofit/>
          </a:bodyPr>
          <a:lstStyle/>
          <a:p>
            <a:pPr marL="0" indent="0">
              <a:buNone/>
            </a:pPr>
            <a:r>
              <a:rPr lang="en-US" sz="5400" dirty="0" smtClean="0"/>
              <a:t> </a:t>
            </a:r>
          </a:p>
          <a:p>
            <a:pPr marL="0" indent="0" algn="ctr">
              <a:buNone/>
            </a:pPr>
            <a:r>
              <a:rPr lang="en-US" sz="5400" dirty="0" smtClean="0"/>
              <a:t>HTML5 Storage</a:t>
            </a:r>
            <a:endParaRPr lang="en-US" sz="5400" dirty="0" smtClean="0"/>
          </a:p>
          <a:p>
            <a:pPr marL="0" indent="0">
              <a:buNone/>
            </a:pPr>
            <a:endParaRPr lang="en-US" sz="5400" dirty="0"/>
          </a:p>
        </p:txBody>
      </p:sp>
    </p:spTree>
    <p:extLst>
      <p:ext uri="{BB962C8B-B14F-4D97-AF65-F5344CB8AC3E}">
        <p14:creationId xmlns:p14="http://schemas.microsoft.com/office/powerpoint/2010/main" val="57342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274"/>
            <a:ext cx="8229600" cy="718271"/>
          </a:xfrm>
        </p:spPr>
        <p:txBody>
          <a:bodyPr>
            <a:normAutofit fontScale="90000"/>
          </a:bodyPr>
          <a:lstStyle/>
          <a:p>
            <a:r>
              <a:rPr lang="en-US" dirty="0" smtClean="0"/>
              <a:t>HTML5 Storage</a:t>
            </a:r>
            <a:endParaRPr lang="en-US" dirty="0"/>
          </a:p>
        </p:txBody>
      </p:sp>
      <p:sp>
        <p:nvSpPr>
          <p:cNvPr id="3" name="Content Placeholder 2"/>
          <p:cNvSpPr>
            <a:spLocks noGrp="1"/>
          </p:cNvSpPr>
          <p:nvPr>
            <p:ph idx="1"/>
          </p:nvPr>
        </p:nvSpPr>
        <p:spPr>
          <a:xfrm>
            <a:off x="1924259" y="2343702"/>
            <a:ext cx="6235002" cy="3744864"/>
          </a:xfrm>
        </p:spPr>
        <p:txBody>
          <a:bodyPr>
            <a:normAutofit/>
          </a:bodyPr>
          <a:lstStyle/>
          <a:p>
            <a:pPr marL="0" indent="0">
              <a:buNone/>
            </a:pPr>
            <a:r>
              <a:rPr lang="en-US" dirty="0" smtClean="0"/>
              <a:t> </a:t>
            </a:r>
          </a:p>
          <a:p>
            <a:pPr marL="0" indent="0">
              <a:buNone/>
            </a:pPr>
            <a:r>
              <a:rPr lang="en-US" dirty="0" smtClean="0"/>
              <a:t>HTML5 Storage is also known as:</a:t>
            </a:r>
          </a:p>
          <a:p>
            <a:pPr lvl="1"/>
            <a:r>
              <a:rPr lang="en-US" dirty="0" smtClean="0"/>
              <a:t>Local Storage</a:t>
            </a:r>
          </a:p>
          <a:p>
            <a:pPr lvl="1"/>
            <a:r>
              <a:rPr lang="en-US" dirty="0" smtClean="0"/>
              <a:t>Web Storage</a:t>
            </a:r>
          </a:p>
          <a:p>
            <a:pPr lvl="1"/>
            <a:r>
              <a:rPr lang="en-US" dirty="0" smtClean="0"/>
              <a:t>DOM Storage</a:t>
            </a:r>
            <a:endParaRPr lang="en-US" dirty="0" smtClean="0"/>
          </a:p>
          <a:p>
            <a:endParaRPr lang="en-US" dirty="0" smtClean="0"/>
          </a:p>
        </p:txBody>
      </p:sp>
    </p:spTree>
    <p:extLst>
      <p:ext uri="{BB962C8B-B14F-4D97-AF65-F5344CB8AC3E}">
        <p14:creationId xmlns:p14="http://schemas.microsoft.com/office/powerpoint/2010/main" val="297702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274"/>
            <a:ext cx="8229600" cy="718271"/>
          </a:xfrm>
        </p:spPr>
        <p:txBody>
          <a:bodyPr>
            <a:normAutofit fontScale="90000"/>
          </a:bodyPr>
          <a:lstStyle/>
          <a:p>
            <a:r>
              <a:rPr lang="en-US" dirty="0" smtClean="0"/>
              <a:t>How does HTML5 Storage work?</a:t>
            </a:r>
            <a:endParaRPr lang="en-US" dirty="0"/>
          </a:p>
        </p:txBody>
      </p:sp>
      <p:sp>
        <p:nvSpPr>
          <p:cNvPr id="3" name="Content Placeholder 2"/>
          <p:cNvSpPr>
            <a:spLocks noGrp="1"/>
          </p:cNvSpPr>
          <p:nvPr>
            <p:ph idx="1"/>
          </p:nvPr>
        </p:nvSpPr>
        <p:spPr>
          <a:xfrm>
            <a:off x="457200" y="900546"/>
            <a:ext cx="8229600" cy="5957454"/>
          </a:xfrm>
        </p:spPr>
        <p:txBody>
          <a:bodyPr>
            <a:normAutofit fontScale="85000" lnSpcReduction="10000"/>
          </a:bodyPr>
          <a:lstStyle/>
          <a:p>
            <a:pPr marL="0" indent="0">
              <a:buNone/>
            </a:pPr>
            <a:r>
              <a:rPr lang="en-US" dirty="0" smtClean="0"/>
              <a:t> </a:t>
            </a:r>
          </a:p>
          <a:p>
            <a:endParaRPr lang="en-US" dirty="0" smtClean="0"/>
          </a:p>
          <a:p>
            <a:r>
              <a:rPr lang="en-US" dirty="0" smtClean="0"/>
              <a:t> HTML5 Storage </a:t>
            </a:r>
            <a:r>
              <a:rPr lang="en-US" dirty="0" smtClean="0"/>
              <a:t>allows web </a:t>
            </a:r>
            <a:r>
              <a:rPr lang="en-US" dirty="0"/>
              <a:t>applications </a:t>
            </a:r>
            <a:r>
              <a:rPr lang="en-US" dirty="0" smtClean="0"/>
              <a:t>to </a:t>
            </a:r>
            <a:r>
              <a:rPr lang="en-US" dirty="0"/>
              <a:t>store persistent data locally in web browsers</a:t>
            </a:r>
            <a:r>
              <a:rPr lang="en-US" dirty="0" smtClean="0"/>
              <a:t>.</a:t>
            </a:r>
          </a:p>
          <a:p>
            <a:endParaRPr lang="en-US" dirty="0" smtClean="0"/>
          </a:p>
          <a:p>
            <a:r>
              <a:rPr lang="en-US" dirty="0" smtClean="0"/>
              <a:t>Persistent </a:t>
            </a:r>
            <a:r>
              <a:rPr lang="en-US" dirty="0"/>
              <a:t>data stored does not expire with a session. </a:t>
            </a:r>
            <a:endParaRPr lang="en-US" dirty="0" smtClean="0"/>
          </a:p>
          <a:p>
            <a:endParaRPr lang="en-US" dirty="0"/>
          </a:p>
          <a:p>
            <a:r>
              <a:rPr lang="en-US" dirty="0" smtClean="0"/>
              <a:t>If </a:t>
            </a:r>
            <a:r>
              <a:rPr lang="en-US" dirty="0"/>
              <a:t>you browse away from the site that saved the data or close the browser, you will notice that the data is still there when you open it again or check for it locally</a:t>
            </a:r>
            <a:r>
              <a:rPr lang="en-US" dirty="0" smtClean="0"/>
              <a:t>.</a:t>
            </a:r>
          </a:p>
          <a:p>
            <a:endParaRPr lang="en-US" dirty="0"/>
          </a:p>
          <a:p>
            <a:r>
              <a:rPr lang="en-US" dirty="0"/>
              <a:t>The storage option is supported by all modern browsers, even mobile ones.</a:t>
            </a:r>
          </a:p>
          <a:p>
            <a:endParaRPr lang="en-US" dirty="0"/>
          </a:p>
        </p:txBody>
      </p:sp>
    </p:spTree>
    <p:extLst>
      <p:ext uri="{BB962C8B-B14F-4D97-AF65-F5344CB8AC3E}">
        <p14:creationId xmlns:p14="http://schemas.microsoft.com/office/powerpoint/2010/main" val="91901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TotalTime>
  <Words>648</Words>
  <Application>Microsoft Office PowerPoint</Application>
  <PresentationFormat>On-screen Show (4:3)</PresentationFormat>
  <Paragraphs>186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vt:lpstr>
      <vt:lpstr>MS Mincho</vt:lpstr>
      <vt:lpstr>Times New Roman</vt:lpstr>
      <vt:lpstr>Office Theme</vt:lpstr>
      <vt:lpstr>HTML5 and Local Storage</vt:lpstr>
      <vt:lpstr>Topics</vt:lpstr>
      <vt:lpstr>Cookies Before HTML5</vt:lpstr>
      <vt:lpstr>How Cookies Worked</vt:lpstr>
      <vt:lpstr>Developing with Cookies</vt:lpstr>
      <vt:lpstr>Drawbacks with Cookies</vt:lpstr>
      <vt:lpstr>Is there a solution to Cookies?</vt:lpstr>
      <vt:lpstr>HTML5 Storage</vt:lpstr>
      <vt:lpstr>How does HTML5 Storage work?</vt:lpstr>
      <vt:lpstr>HTML5 Client-Side Storage Overview</vt:lpstr>
      <vt:lpstr>Web Storage Options</vt:lpstr>
      <vt:lpstr>Examining Website Storage</vt:lpstr>
      <vt:lpstr>Working with HTML5 Web Storage</vt:lpstr>
      <vt:lpstr>HTML5 Web Storage vs Cookies</vt:lpstr>
      <vt:lpstr>HTML5 Web Storage TIPS</vt:lpstr>
      <vt:lpstr>Key Value Pairs</vt:lpstr>
      <vt:lpstr>localStorage Object Methods</vt:lpstr>
      <vt:lpstr>Practice</vt:lpstr>
      <vt:lpstr>Task 1: Determine the Divisions</vt:lpstr>
      <vt:lpstr>Inside &lt;body&gt;</vt:lpstr>
      <vt:lpstr>CSS Formatting</vt:lpstr>
      <vt:lpstr>PowerPoint Presentation</vt:lpstr>
      <vt:lpstr>Write the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Local Storage</dc:title>
  <dc:creator>Trish</dc:creator>
  <cp:lastModifiedBy>Cornez, Trish</cp:lastModifiedBy>
  <cp:revision>28</cp:revision>
  <dcterms:created xsi:type="dcterms:W3CDTF">2018-03-05T01:59:35Z</dcterms:created>
  <dcterms:modified xsi:type="dcterms:W3CDTF">2019-02-25T20:28:19Z</dcterms:modified>
</cp:coreProperties>
</file>