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CA999E3-A747-4EC7-A35C-2FFB30DA8221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1A3FD9FE-9041-481E-A9A0-1A50ADFEEC30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1074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999E3-A747-4EC7-A35C-2FFB30DA8221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D9FE-9041-481E-A9A0-1A50ADFEEC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6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999E3-A747-4EC7-A35C-2FFB30DA8221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D9FE-9041-481E-A9A0-1A50ADFEEC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094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999E3-A747-4EC7-A35C-2FFB30DA8221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D9FE-9041-481E-A9A0-1A50ADFEEC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689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999E3-A747-4EC7-A35C-2FFB30DA8221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D9FE-9041-481E-A9A0-1A50ADFEEC30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67036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999E3-A747-4EC7-A35C-2FFB30DA8221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D9FE-9041-481E-A9A0-1A50ADFEEC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992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999E3-A747-4EC7-A35C-2FFB30DA8221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D9FE-9041-481E-A9A0-1A50ADFEEC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000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999E3-A747-4EC7-A35C-2FFB30DA8221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D9FE-9041-481E-A9A0-1A50ADFEEC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458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999E3-A747-4EC7-A35C-2FFB30DA8221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D9FE-9041-481E-A9A0-1A50ADFEEC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269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999E3-A747-4EC7-A35C-2FFB30DA8221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D9FE-9041-481E-A9A0-1A50ADFEEC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863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999E3-A747-4EC7-A35C-2FFB30DA8221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D9FE-9041-481E-A9A0-1A50ADFEEC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415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CA999E3-A747-4EC7-A35C-2FFB30DA8221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1A3FD9FE-9041-481E-A9A0-1A50ADFEEC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986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hade val="98000"/>
                <a:satMod val="130000"/>
                <a:lumMod val="102000"/>
              </a:schemeClr>
            </a:gs>
            <a:gs pos="100000">
              <a:schemeClr val="bg1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9C8665A-B6C6-46BB-9012-A9223856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FFCE40-CC08-D2AB-6CDC-2B47D90CA8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2670048"/>
          </a:xfrm>
        </p:spPr>
        <p:txBody>
          <a:bodyPr>
            <a:normAutofit/>
          </a:bodyPr>
          <a:lstStyle/>
          <a:p>
            <a:r>
              <a:rPr lang="en-US" sz="4800" dirty="0"/>
              <a:t>IMDb Data Analytics: Reinforcing SQL Skills with Real-World Queries</a:t>
            </a:r>
            <a:endParaRPr lang="en-IN" sz="4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8964DE-AB9E-402E-8B81-8AA9BB479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361BE5E-E17F-47E3-AF50-969EA826B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1402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9A71F-A5A6-A9C5-C958-3F4A73881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808" y="365760"/>
            <a:ext cx="9692640" cy="839585"/>
          </a:xfrm>
        </p:spPr>
        <p:txBody>
          <a:bodyPr>
            <a:normAutofit/>
          </a:bodyPr>
          <a:lstStyle/>
          <a:p>
            <a:r>
              <a:rPr lang="en-US" sz="3600" dirty="0"/>
              <a:t>Insights and conclusion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D3C74-6B60-122A-AFB8-CDDA8E8BC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33946"/>
            <a:ext cx="10497312" cy="5058294"/>
          </a:xfrm>
        </p:spPr>
        <p:txBody>
          <a:bodyPr>
            <a:normAutofit lnSpcReduction="10000"/>
          </a:bodyPr>
          <a:lstStyle/>
          <a:p>
            <a:r>
              <a:rPr lang="en-IN" sz="2000" dirty="0"/>
              <a:t>Declining Movie Releases (2017–2019): </a:t>
            </a:r>
            <a:r>
              <a:rPr lang="en-US" sz="2000" dirty="0"/>
              <a:t>3,252 in 2017 to 2,941 in 2018, and further to 2,098 in 2019</a:t>
            </a:r>
          </a:p>
          <a:p>
            <a:r>
              <a:rPr lang="en-US" sz="2000" dirty="0"/>
              <a:t>Seasonal Patterns: Peaks in January, September, and October suggest alignment with award seasons (e.g., Oscars) and holiday releases, while less in June, July, and late 2019 </a:t>
            </a:r>
          </a:p>
          <a:p>
            <a:r>
              <a:rPr lang="en-US" sz="2000" dirty="0"/>
              <a:t>Genre Dominance: Drama is the most produced and top-voted genre, reflecting strong audience and creative preference, Horror being least duration and action being longest duration.</a:t>
            </a:r>
          </a:p>
          <a:p>
            <a:r>
              <a:rPr lang="en-US" sz="2000" dirty="0"/>
              <a:t>Production Company Disparity: Marvel Studios being highest and each films being lowest votes</a:t>
            </a:r>
          </a:p>
          <a:p>
            <a:r>
              <a:rPr lang="en-IN" sz="2000" dirty="0"/>
              <a:t>Language Prevalence: English (possibly </a:t>
            </a:r>
            <a:r>
              <a:rPr lang="en-IN" sz="2000" dirty="0" err="1"/>
              <a:t>hollywood</a:t>
            </a:r>
            <a:r>
              <a:rPr lang="en-IN" sz="2000" dirty="0"/>
              <a:t> centric dataset)</a:t>
            </a:r>
          </a:p>
          <a:p>
            <a:r>
              <a:rPr lang="en-US" sz="2000" dirty="0"/>
              <a:t>Rating Trends: Median ratings 7–9 show high average ratings and votes, indicating mainstream appeal, while median 10 (10.0) with fewer votes suggests niche, critically acclaimed films.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674496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35EF0-910A-F35F-1BDC-7E6D0C56B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090" y="758952"/>
            <a:ext cx="2802194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>
                <a:solidFill>
                  <a:srgbClr val="FFFFFF"/>
                </a:solidFill>
              </a:rPr>
              <a:t>Brief intro of dataset</a:t>
            </a: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2E915C-49E9-9813-07A6-3D9EC004E4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300" y="444622"/>
            <a:ext cx="7396376" cy="57321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98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CE8BD-65A4-4A71-E55C-4A3FD29AC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6930"/>
          </a:xfrm>
        </p:spPr>
        <p:txBody>
          <a:bodyPr>
            <a:noAutofit/>
          </a:bodyPr>
          <a:lstStyle/>
          <a:p>
            <a:r>
              <a:rPr lang="en-US" sz="3600"/>
              <a:t>Identifying columns with null values</a:t>
            </a:r>
            <a:endParaRPr lang="en-IN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959213-C2B7-890F-AFD1-6858EFD71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40" y="997527"/>
            <a:ext cx="7632742" cy="52913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59EB19-386C-6CC6-73F5-C987F9179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1532" y="4892451"/>
            <a:ext cx="2305372" cy="16004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001B85-23FF-8498-2E2B-3AE3A67D3E23}"/>
              </a:ext>
            </a:extLst>
          </p:cNvPr>
          <p:cNvSpPr txBox="1"/>
          <p:nvPr/>
        </p:nvSpPr>
        <p:spPr>
          <a:xfrm>
            <a:off x="8863445" y="4436918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1265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E0B1-DFBB-CDF7-1E04-49AC87473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1784"/>
          </a:xfrm>
        </p:spPr>
        <p:txBody>
          <a:bodyPr>
            <a:normAutofit/>
          </a:bodyPr>
          <a:lstStyle/>
          <a:p>
            <a:r>
              <a:rPr lang="en-US" sz="3600" dirty="0"/>
              <a:t>Movies in USA or India in 2019 and unique genre</a:t>
            </a:r>
            <a:endParaRPr lang="en-IN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E5E2D9-7418-438D-9F61-B6DBF2271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610" y="1246909"/>
            <a:ext cx="9485271" cy="18391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2B946D-349F-88C2-67B0-2E4502B7B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1281" y="1416845"/>
            <a:ext cx="1695687" cy="10097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43A296-D20E-9E7F-6A67-5632AB84AA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610" y="3429000"/>
            <a:ext cx="9350570" cy="18391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88F9BB9-D358-997C-31BC-84F0DAB710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1642" y="3243541"/>
            <a:ext cx="1486107" cy="22101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2E78F20-17A9-FC53-8B44-FEBDACEE6B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97491" y="5842719"/>
            <a:ext cx="1543265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719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72891-B15F-F2C6-6EDC-C588E1C3B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0221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Average movie duration and actors with less rating</a:t>
            </a:r>
            <a:endParaRPr lang="en-IN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3EFD10-60C6-5746-D0EB-07F6CE3A5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817" y="1407030"/>
            <a:ext cx="7422574" cy="12322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73A661-2CCC-65A9-FEB7-E058A7182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5387" y="1407030"/>
            <a:ext cx="2324424" cy="18576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79F3B5-500C-078F-5211-561A3D2915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1889" y="3680037"/>
            <a:ext cx="3896269" cy="22386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A7299F-77A4-0F1A-DE6C-8AA5757E58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698" y="2910975"/>
            <a:ext cx="7057158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037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DD575-5616-FDF9-19A6-863676524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89602"/>
          </a:xfrm>
        </p:spPr>
        <p:txBody>
          <a:bodyPr>
            <a:normAutofit/>
          </a:bodyPr>
          <a:lstStyle/>
          <a:p>
            <a:r>
              <a:rPr lang="en-US" sz="3600" dirty="0"/>
              <a:t>Top 10 movies and movie count for March 2017</a:t>
            </a:r>
            <a:endParaRPr lang="en-IN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D53364-19FE-75C5-2502-71C744E37D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782" y="1758830"/>
            <a:ext cx="6595599" cy="162584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C24091-2D78-1DE2-B96D-C4E44F602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5283" y="1793033"/>
            <a:ext cx="3334215" cy="18957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E5637D-D100-ABE5-8C2B-196B4D9D0E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782" y="3688773"/>
            <a:ext cx="7214755" cy="29722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3F738F4-D3DE-9B41-D8B1-9E5E2624DA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5283" y="4027078"/>
            <a:ext cx="1914792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708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4E1D3-A36F-D9F2-D1FA-0B22ACD1B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081" y="214107"/>
            <a:ext cx="9692640" cy="1325562"/>
          </a:xfrm>
        </p:spPr>
        <p:txBody>
          <a:bodyPr>
            <a:normAutofit/>
          </a:bodyPr>
          <a:lstStyle/>
          <a:p>
            <a:r>
              <a:rPr lang="en-US" sz="3600"/>
              <a:t>German vs Italian movie votes and movie with more than 8 average rating</a:t>
            </a:r>
            <a:endParaRPr lang="en-IN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04ECAA-F82B-05C1-6D8E-94BF70D68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84" y="1678064"/>
            <a:ext cx="7868748" cy="18100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8F8766-1BD9-948F-40B7-E91C41E84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68" y="3690731"/>
            <a:ext cx="8097380" cy="29531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46F950-1562-4734-C385-5640D64D82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9436" y="1842623"/>
            <a:ext cx="3334644" cy="18481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5096F4-4B2B-2FC2-7583-0EE18E7F39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3885" y="5095405"/>
            <a:ext cx="1752845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865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1AC65-EC0D-34A1-08EE-799DFB424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Top two actors based on median rating and top production company</a:t>
            </a:r>
            <a:endParaRPr lang="en-IN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6A0E7B-B845-7098-9C08-59721B019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23" y="1691322"/>
            <a:ext cx="7306695" cy="15242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1F847B-E667-AAD2-A503-004C85853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2692" y="2143498"/>
            <a:ext cx="2238687" cy="8668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18AE20-5571-DBED-3DDC-971580D2CB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023" y="3643100"/>
            <a:ext cx="8030696" cy="17147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7A3C31-90B3-6E87-3C99-44F33296A3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3719" y="3995573"/>
            <a:ext cx="2981199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765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D7FA3-1FCA-CF8E-F16E-F96FA4729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420" y="317564"/>
            <a:ext cx="8610600" cy="1293028"/>
          </a:xfrm>
        </p:spPr>
        <p:txBody>
          <a:bodyPr>
            <a:normAutofit/>
          </a:bodyPr>
          <a:lstStyle/>
          <a:p>
            <a:r>
              <a:rPr lang="en-US" sz="3600" dirty="0"/>
              <a:t>Longest duration movie and total movies by votes in 2018</a:t>
            </a:r>
            <a:endParaRPr lang="en-IN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90D114-752E-5E5B-389D-EA2B174F46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24400"/>
            <a:ext cx="8468907" cy="119079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6C17E5-CE59-7AB6-F69B-3321442A2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4291" y="1690688"/>
            <a:ext cx="2878282" cy="9716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69BF76-6618-BB38-67BB-7C3150F215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54" y="3429000"/>
            <a:ext cx="6420746" cy="14765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8FFF88A-7BF6-34C4-9674-EE24BB3B21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1123" y="3348903"/>
            <a:ext cx="398145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31241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143</TotalTime>
  <Words>227</Words>
  <Application>Microsoft Office PowerPoint</Application>
  <PresentationFormat>Widescreen</PresentationFormat>
  <Paragraphs>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Schoolbook</vt:lpstr>
      <vt:lpstr>Wingdings 2</vt:lpstr>
      <vt:lpstr>View</vt:lpstr>
      <vt:lpstr>IMDb Data Analytics: Reinforcing SQL Skills with Real-World Queries</vt:lpstr>
      <vt:lpstr>Brief intro of dataset</vt:lpstr>
      <vt:lpstr>Identifying columns with null values</vt:lpstr>
      <vt:lpstr>Movies in USA or India in 2019 and unique genre</vt:lpstr>
      <vt:lpstr>Average movie duration and actors with less rating</vt:lpstr>
      <vt:lpstr>Top 10 movies and movie count for March 2017</vt:lpstr>
      <vt:lpstr>German vs Italian movie votes and movie with more than 8 average rating</vt:lpstr>
      <vt:lpstr>Top two actors based on median rating and top production company</vt:lpstr>
      <vt:lpstr>Longest duration movie and total movies by votes in 2018</vt:lpstr>
      <vt:lpstr>Insights and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jai bhagat</dc:creator>
  <cp:lastModifiedBy>jai bhagat</cp:lastModifiedBy>
  <cp:revision>7</cp:revision>
  <dcterms:created xsi:type="dcterms:W3CDTF">2025-03-18T14:47:27Z</dcterms:created>
  <dcterms:modified xsi:type="dcterms:W3CDTF">2025-04-24T15:24:58Z</dcterms:modified>
</cp:coreProperties>
</file>