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0" r:id="rId5"/>
    <p:sldId id="262" r:id="rId6"/>
    <p:sldId id="263" r:id="rId7"/>
    <p:sldId id="264" r:id="rId8"/>
    <p:sldId id="265" r:id="rId9"/>
    <p:sldId id="266" r:id="rId10"/>
    <p:sldId id="267" r:id="rId11"/>
    <p:sldId id="268" r:id="rId12"/>
    <p:sldId id="25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7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dtroll\AppData\Roaming\Microsoft\Excel\Book1%20(version%201).xlsb"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US Exports of Distilled</a:t>
            </a:r>
            <a:r>
              <a:rPr lang="en-US" baseline="0"/>
              <a:t> spirits</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A7A-4A0C-9E7D-B3CDC8842BD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A7A-4A0C-9E7D-B3CDC8842BD2}"/>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Sheet1!$T$5:$T$6</c:f>
              <c:numCache>
                <c:formatCode>0.00%</c:formatCode>
                <c:ptCount val="2"/>
                <c:pt idx="0" formatCode="0%">
                  <c:v>0.66</c:v>
                </c:pt>
                <c:pt idx="1">
                  <c:v>0.33999999999999997</c:v>
                </c:pt>
              </c:numCache>
            </c:numRef>
          </c:val>
          <c:extLst>
            <c:ext xmlns:c16="http://schemas.microsoft.com/office/drawing/2014/chart" uri="{C3380CC4-5D6E-409C-BE32-E72D297353CC}">
              <c16:uniqueId val="{00000004-AA7A-4A0C-9E7D-B3CDC8842BD2}"/>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chemeClr val="accent2"/>
            </a:solidFill>
          </c:spPr>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F878-44EF-90C2-B423E629DFA0}"/>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F878-44EF-90C2-B423E629DFA0}"/>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F878-44EF-90C2-B423E629DFA0}"/>
              </c:ext>
            </c:extLst>
          </c:dPt>
          <c:dLbls>
            <c:dLbl>
              <c:idx val="0"/>
              <c:delete val="1"/>
              <c:extLst>
                <c:ext xmlns:c15="http://schemas.microsoft.com/office/drawing/2012/chart" uri="{CE6537A1-D6FC-4f65-9D91-7224C49458BB}"/>
                <c:ext xmlns:c16="http://schemas.microsoft.com/office/drawing/2014/chart" uri="{C3380CC4-5D6E-409C-BE32-E72D297353CC}">
                  <c16:uniqueId val="{00000001-F878-44EF-90C2-B423E629DFA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Sheet1!$T$14:$T$16</c:f>
              <c:numCache>
                <c:formatCode>0.00%</c:formatCode>
                <c:ptCount val="3"/>
                <c:pt idx="0">
                  <c:v>6.6000000000000003E-2</c:v>
                </c:pt>
                <c:pt idx="1">
                  <c:v>0.59399999999999997</c:v>
                </c:pt>
                <c:pt idx="2" formatCode="0%">
                  <c:v>0.34</c:v>
                </c:pt>
              </c:numCache>
            </c:numRef>
          </c:val>
          <c:extLst>
            <c:ext xmlns:c16="http://schemas.microsoft.com/office/drawing/2014/chart" uri="{C3380CC4-5D6E-409C-BE32-E72D297353CC}">
              <c16:uniqueId val="{00000006-F878-44EF-90C2-B423E629DFA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Value (USD)</c:v>
                </c:pt>
              </c:strCache>
            </c:strRef>
          </c:tx>
          <c:spPr>
            <a:solidFill>
              <a:schemeClr val="accent1"/>
            </a:solidFill>
            <a:ln>
              <a:noFill/>
            </a:ln>
            <a:effectLst/>
          </c:spPr>
          <c:invertIfNegative val="0"/>
          <c:cat>
            <c:strRef>
              <c:f>Sheet2!$A$2:$A$11</c:f>
              <c:strCache>
                <c:ptCount val="10"/>
                <c:pt idx="0">
                  <c:v>UK</c:v>
                </c:pt>
                <c:pt idx="1">
                  <c:v>Germany</c:v>
                </c:pt>
                <c:pt idx="2">
                  <c:v>Australia</c:v>
                </c:pt>
                <c:pt idx="3">
                  <c:v>Japan</c:v>
                </c:pt>
                <c:pt idx="4">
                  <c:v>Spain</c:v>
                </c:pt>
                <c:pt idx="5">
                  <c:v>France</c:v>
                </c:pt>
                <c:pt idx="6">
                  <c:v>Italy</c:v>
                </c:pt>
                <c:pt idx="7">
                  <c:v>Canada</c:v>
                </c:pt>
                <c:pt idx="8">
                  <c:v>New Zealand</c:v>
                </c:pt>
                <c:pt idx="9">
                  <c:v>Greece</c:v>
                </c:pt>
              </c:strCache>
            </c:strRef>
          </c:cat>
          <c:val>
            <c:numRef>
              <c:f>Sheet2!$B$2:$B$11</c:f>
              <c:numCache>
                <c:formatCode>_("$"* #,##0_);_("$"* \(#,##0\);_("$"* "-"??_);_(@_)</c:formatCode>
                <c:ptCount val="10"/>
                <c:pt idx="0">
                  <c:v>87042302</c:v>
                </c:pt>
                <c:pt idx="1">
                  <c:v>64945892</c:v>
                </c:pt>
                <c:pt idx="2">
                  <c:v>49447732</c:v>
                </c:pt>
                <c:pt idx="3">
                  <c:v>36708722</c:v>
                </c:pt>
                <c:pt idx="4">
                  <c:v>24838110</c:v>
                </c:pt>
                <c:pt idx="5">
                  <c:v>23681302</c:v>
                </c:pt>
                <c:pt idx="6">
                  <c:v>20164590</c:v>
                </c:pt>
                <c:pt idx="7">
                  <c:v>11408026</c:v>
                </c:pt>
                <c:pt idx="8">
                  <c:v>8321417</c:v>
                </c:pt>
                <c:pt idx="9">
                  <c:v>5328102</c:v>
                </c:pt>
              </c:numCache>
            </c:numRef>
          </c:val>
          <c:extLst>
            <c:ext xmlns:c16="http://schemas.microsoft.com/office/drawing/2014/chart" uri="{C3380CC4-5D6E-409C-BE32-E72D297353CC}">
              <c16:uniqueId val="{00000000-92A4-4176-8221-D4B6EAB9EC69}"/>
            </c:ext>
          </c:extLst>
        </c:ser>
        <c:dLbls>
          <c:showLegendKey val="0"/>
          <c:showVal val="0"/>
          <c:showCatName val="0"/>
          <c:showSerName val="0"/>
          <c:showPercent val="0"/>
          <c:showBubbleSize val="0"/>
        </c:dLbls>
        <c:gapWidth val="219"/>
        <c:overlap val="-27"/>
        <c:axId val="408982048"/>
        <c:axId val="408980736"/>
      </c:barChart>
      <c:catAx>
        <c:axId val="40898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980736"/>
        <c:crosses val="autoZero"/>
        <c:auto val="1"/>
        <c:lblAlgn val="ctr"/>
        <c:lblOffset val="100"/>
        <c:noMultiLvlLbl val="0"/>
      </c:catAx>
      <c:valAx>
        <c:axId val="40898073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8982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American Spirits Exports ($BN)</a:t>
            </a:r>
          </a:p>
        </c:rich>
      </c:tx>
      <c:layout>
        <c:manualLayout>
          <c:xMode val="edge"/>
          <c:yMode val="edge"/>
          <c:x val="0.34214680944137305"/>
          <c:y val="2.41638346039430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6F-4FBC-8FCC-FF7729A9B5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6F-4FBC-8FCC-FF7729A9B556}"/>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Sheet2!$S$4:$S$5</c:f>
              <c:numCache>
                <c:formatCode>General</c:formatCode>
                <c:ptCount val="2"/>
                <c:pt idx="0">
                  <c:v>1.56</c:v>
                </c:pt>
                <c:pt idx="1">
                  <c:v>1.02</c:v>
                </c:pt>
              </c:numCache>
            </c:numRef>
          </c:val>
          <c:extLst>
            <c:ext xmlns:c16="http://schemas.microsoft.com/office/drawing/2014/chart" uri="{C3380CC4-5D6E-409C-BE32-E72D297353CC}">
              <c16:uniqueId val="{00000004-8D6F-4FBC-8FCC-FF7729A9B5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B2-4E6A-9359-1DBDEBB03E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B2-4E6A-9359-1DBDEBB03E72}"/>
              </c:ext>
            </c:extLst>
          </c:dPt>
          <c:cat>
            <c:strRef>
              <c:f>Sheet2!$W$3</c:f>
              <c:strCache>
                <c:ptCount val="1"/>
                <c:pt idx="0">
                  <c:v>Other US</c:v>
                </c:pt>
              </c:strCache>
            </c:strRef>
          </c:cat>
          <c:val>
            <c:numRef>
              <c:f>Sheet2!$W$4</c:f>
              <c:numCache>
                <c:formatCode>General</c:formatCode>
                <c:ptCount val="1"/>
                <c:pt idx="0">
                  <c:v>0.20930232558139536</c:v>
                </c:pt>
              </c:numCache>
            </c:numRef>
          </c:val>
          <c:extLst>
            <c:ext xmlns:c16="http://schemas.microsoft.com/office/drawing/2014/chart" uri="{C3380CC4-5D6E-409C-BE32-E72D297353CC}">
              <c16:uniqueId val="{00000004-F7B2-4E6A-9359-1DBDEBB03E72}"/>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68-48C2-B8CF-D558E0B855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68-48C2-B8CF-D558E0B85559}"/>
              </c:ext>
            </c:extLst>
          </c:dPt>
          <c:dLbls>
            <c:dLbl>
              <c:idx val="0"/>
              <c:tx>
                <c:rich>
                  <a:bodyPr/>
                  <a:lstStyle/>
                  <a:p>
                    <a:r>
                      <a:rPr lang="en-US"/>
                      <a:t>60%</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F68-48C2-B8CF-D558E0B85559}"/>
                </c:ext>
              </c:extLst>
            </c:dLbl>
            <c:dLbl>
              <c:idx val="1"/>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F68-48C2-B8CF-D558E0B85559}"/>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Sheet2!$S$4:$S$5</c:f>
              <c:numCache>
                <c:formatCode>General</c:formatCode>
                <c:ptCount val="2"/>
                <c:pt idx="0">
                  <c:v>1.56</c:v>
                </c:pt>
                <c:pt idx="1">
                  <c:v>1.02</c:v>
                </c:pt>
              </c:numCache>
            </c:numRef>
          </c:val>
          <c:extLst>
            <c:ext xmlns:c16="http://schemas.microsoft.com/office/drawing/2014/chart" uri="{C3380CC4-5D6E-409C-BE32-E72D297353CC}">
              <c16:uniqueId val="{00000004-3F68-48C2-B8CF-D558E0B8555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extLst>
              <c:ext xmlns:c16="http://schemas.microsoft.com/office/drawing/2014/chart" uri="{C3380CC4-5D6E-409C-BE32-E72D297353CC}">
                <c16:uniqueId val="{00000001-B32E-4992-8BBD-ACF6701E5A8F}"/>
              </c:ext>
            </c:extLst>
          </c:dPt>
          <c:dPt>
            <c:idx val="1"/>
            <c:bubble3D val="0"/>
            <c:spPr>
              <a:solidFill>
                <a:schemeClr val="accent2">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extLst>
              <c:ext xmlns:c16="http://schemas.microsoft.com/office/drawing/2014/chart" uri="{C3380CC4-5D6E-409C-BE32-E72D297353CC}">
                <c16:uniqueId val="{00000003-B32E-4992-8BBD-ACF6701E5A8F}"/>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Sheet2!$Y$3:$Z$3</c:f>
              <c:strCache>
                <c:ptCount val="2"/>
                <c:pt idx="0">
                  <c:v>KY</c:v>
                </c:pt>
                <c:pt idx="1">
                  <c:v>TN</c:v>
                </c:pt>
              </c:strCache>
            </c:strRef>
          </c:cat>
          <c:val>
            <c:numRef>
              <c:f>Sheet2!$Y$4:$Z$4</c:f>
              <c:numCache>
                <c:formatCode>General</c:formatCode>
                <c:ptCount val="2"/>
                <c:pt idx="0">
                  <c:v>0.11705426356589146</c:v>
                </c:pt>
                <c:pt idx="1">
                  <c:v>0.27829457364341081</c:v>
                </c:pt>
              </c:numCache>
            </c:numRef>
          </c:val>
          <c:extLst>
            <c:ext xmlns:c16="http://schemas.microsoft.com/office/drawing/2014/chart" uri="{C3380CC4-5D6E-409C-BE32-E72D297353CC}">
              <c16:uniqueId val="{00000004-B32E-4992-8BBD-ACF6701E5A8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83EEB-2133-42E3-8A4C-FC9DC21036AF}" type="datetimeFigureOut">
              <a:rPr lang="en-US" smtClean="0"/>
              <a:t>01-Mar-16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C73D4-A8D8-4844-A4FB-C54AB380D4EA}" type="slidenum">
              <a:rPr lang="en-US" smtClean="0"/>
              <a:t>‹#›</a:t>
            </a:fld>
            <a:endParaRPr lang="en-US"/>
          </a:p>
        </p:txBody>
      </p:sp>
    </p:spTree>
    <p:extLst>
      <p:ext uri="{BB962C8B-B14F-4D97-AF65-F5344CB8AC3E}">
        <p14:creationId xmlns:p14="http://schemas.microsoft.com/office/powerpoint/2010/main" val="332636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Total Sales  $331,886,195 </a:t>
            </a:r>
          </a:p>
          <a:p>
            <a:endParaRPr lang="en-US" dirty="0"/>
          </a:p>
        </p:txBody>
      </p:sp>
      <p:sp>
        <p:nvSpPr>
          <p:cNvPr id="4" name="Slide Number Placeholder 3"/>
          <p:cNvSpPr>
            <a:spLocks noGrp="1"/>
          </p:cNvSpPr>
          <p:nvPr>
            <p:ph type="sldNum" sz="quarter" idx="10"/>
          </p:nvPr>
        </p:nvSpPr>
        <p:spPr/>
        <p:txBody>
          <a:bodyPr/>
          <a:lstStyle/>
          <a:p>
            <a:fld id="{B93C73D4-A8D8-4844-A4FB-C54AB380D4EA}" type="slidenum">
              <a:rPr lang="en-US" smtClean="0"/>
              <a:t>8</a:t>
            </a:fld>
            <a:endParaRPr lang="en-US"/>
          </a:p>
        </p:txBody>
      </p:sp>
    </p:spTree>
    <p:extLst>
      <p:ext uri="{BB962C8B-B14F-4D97-AF65-F5344CB8AC3E}">
        <p14:creationId xmlns:p14="http://schemas.microsoft.com/office/powerpoint/2010/main" val="15341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150% increase</a:t>
            </a:r>
          </a:p>
        </p:txBody>
      </p:sp>
      <p:sp>
        <p:nvSpPr>
          <p:cNvPr id="4" name="Slide Number Placeholder 3"/>
          <p:cNvSpPr>
            <a:spLocks noGrp="1"/>
          </p:cNvSpPr>
          <p:nvPr>
            <p:ph type="sldNum" sz="quarter" idx="10"/>
          </p:nvPr>
        </p:nvSpPr>
        <p:spPr/>
        <p:txBody>
          <a:bodyPr/>
          <a:lstStyle/>
          <a:p>
            <a:fld id="{B93C73D4-A8D8-4844-A4FB-C54AB380D4EA}" type="slidenum">
              <a:rPr lang="en-US" smtClean="0"/>
              <a:t>9</a:t>
            </a:fld>
            <a:endParaRPr lang="en-US"/>
          </a:p>
        </p:txBody>
      </p:sp>
    </p:spTree>
    <p:extLst>
      <p:ext uri="{BB962C8B-B14F-4D97-AF65-F5344CB8AC3E}">
        <p14:creationId xmlns:p14="http://schemas.microsoft.com/office/powerpoint/2010/main" val="4736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a:t>
            </a:r>
            <a:r>
              <a:rPr lang="en-US" baseline="0" dirty="0"/>
              <a:t> Bourbon and TN Whiskey = 1.02 </a:t>
            </a:r>
            <a:r>
              <a:rPr lang="en-US" baseline="0" dirty="0" err="1"/>
              <a:t>bn</a:t>
            </a:r>
            <a:endParaRPr lang="en-US" baseline="0" dirty="0"/>
          </a:p>
          <a:p>
            <a:r>
              <a:rPr lang="en-US" baseline="0" dirty="0"/>
              <a:t>56% of American spirits</a:t>
            </a:r>
            <a:endParaRPr lang="en-US" dirty="0"/>
          </a:p>
        </p:txBody>
      </p:sp>
      <p:sp>
        <p:nvSpPr>
          <p:cNvPr id="4" name="Slide Number Placeholder 3"/>
          <p:cNvSpPr>
            <a:spLocks noGrp="1"/>
          </p:cNvSpPr>
          <p:nvPr>
            <p:ph type="sldNum" sz="quarter" idx="10"/>
          </p:nvPr>
        </p:nvSpPr>
        <p:spPr/>
        <p:txBody>
          <a:bodyPr/>
          <a:lstStyle/>
          <a:p>
            <a:fld id="{B93C73D4-A8D8-4844-A4FB-C54AB380D4EA}" type="slidenum">
              <a:rPr lang="en-US" smtClean="0"/>
              <a:t>10</a:t>
            </a:fld>
            <a:endParaRPr lang="en-US"/>
          </a:p>
        </p:txBody>
      </p:sp>
    </p:spTree>
    <p:extLst>
      <p:ext uri="{BB962C8B-B14F-4D97-AF65-F5344CB8AC3E}">
        <p14:creationId xmlns:p14="http://schemas.microsoft.com/office/powerpoint/2010/main" val="412088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C21320-6290-474E-B798-847780D76459}" type="datetimeFigureOut">
              <a:rPr lang="en-US" smtClean="0"/>
              <a:t>01-Mar-16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ECD861B-E9B0-41DA-957F-FF185961C5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9662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01-Mar-16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66328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01-Mar-16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122551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1320-6290-474E-B798-847780D76459}" type="datetimeFigureOut">
              <a:rPr lang="en-US" smtClean="0"/>
              <a:t>01-Mar-16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52324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21320-6290-474E-B798-847780D76459}" type="datetimeFigureOut">
              <a:rPr lang="en-US" smtClean="0"/>
              <a:t>01-Mar-16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D861B-E9B0-41DA-957F-FF185961C5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358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1320-6290-474E-B798-847780D76459}" type="datetimeFigureOut">
              <a:rPr lang="en-US" smtClean="0"/>
              <a:t>01-Mar-16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410542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1320-6290-474E-B798-847780D76459}" type="datetimeFigureOut">
              <a:rPr lang="en-US" smtClean="0"/>
              <a:t>01-Mar-16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58386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1320-6290-474E-B798-847780D76459}" type="datetimeFigureOut">
              <a:rPr lang="en-US" smtClean="0"/>
              <a:t>01-Mar-16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383729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1320-6290-474E-B798-847780D76459}" type="datetimeFigureOut">
              <a:rPr lang="en-US" smtClean="0"/>
              <a:t>01-Mar-16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239847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C21320-6290-474E-B798-847780D76459}" type="datetimeFigureOut">
              <a:rPr lang="en-US" smtClean="0"/>
              <a:t>01-Mar-16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2026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C21320-6290-474E-B798-847780D76459}" type="datetimeFigureOut">
              <a:rPr lang="en-US" smtClean="0"/>
              <a:t>01-Mar-16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D861B-E9B0-41DA-957F-FF185961C56C}" type="slidenum">
              <a:rPr lang="en-US" smtClean="0"/>
              <a:t>‹#›</a:t>
            </a:fld>
            <a:endParaRPr lang="en-US"/>
          </a:p>
        </p:txBody>
      </p:sp>
    </p:spTree>
    <p:extLst>
      <p:ext uri="{BB962C8B-B14F-4D97-AF65-F5344CB8AC3E}">
        <p14:creationId xmlns:p14="http://schemas.microsoft.com/office/powerpoint/2010/main" val="98110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21320-6290-474E-B798-847780D76459}" type="datetimeFigureOut">
              <a:rPr lang="en-US" smtClean="0"/>
              <a:t>01-Mar-16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ECD861B-E9B0-41DA-957F-FF185961C56C}" type="slidenum">
              <a:rPr lang="en-US" smtClean="0"/>
              <a:t>‹#›</a:t>
            </a:fld>
            <a:endParaRPr lang="en-US"/>
          </a:p>
        </p:txBody>
      </p:sp>
    </p:spTree>
    <p:extLst>
      <p:ext uri="{BB962C8B-B14F-4D97-AF65-F5344CB8AC3E}">
        <p14:creationId xmlns:p14="http://schemas.microsoft.com/office/powerpoint/2010/main" val="355714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kybourbon.com/wp-content/uploads/2014/08/economic_impact_2014.pdf" TargetMode="External"/><Relationship Id="rId3" Type="http://schemas.openxmlformats.org/officeDocument/2006/relationships/hyperlink" Target="http://www1.american.edu/TED/kentuckybourbon.htm" TargetMode="External"/><Relationship Id="rId7" Type="http://schemas.openxmlformats.org/officeDocument/2006/relationships/hyperlink" Target="http://www.discus.org/assets/1/7/Bourbon_and_Tennessee_Whiskey_2014.pdf" TargetMode="External"/><Relationship Id="rId2" Type="http://schemas.openxmlformats.org/officeDocument/2006/relationships/hyperlink" Target="http://www.fas.usda.gov/" TargetMode="External"/><Relationship Id="rId1" Type="http://schemas.openxmlformats.org/officeDocument/2006/relationships/slideLayout" Target="../slideLayouts/slideLayout2.xml"/><Relationship Id="rId6" Type="http://schemas.openxmlformats.org/officeDocument/2006/relationships/hyperlink" Target="http://www.seattletimes.com/business/bourbon-tennessee-whiskey-sales-soar-in-us-exports-top-1b/" TargetMode="External"/><Relationship Id="rId5" Type="http://schemas.openxmlformats.org/officeDocument/2006/relationships/hyperlink" Target="https://www.wto.org/english/docs_e/legal_e/27-trips_04b_e.htm#3" TargetMode="External"/><Relationship Id="rId4" Type="http://schemas.openxmlformats.org/officeDocument/2006/relationships/hyperlink" Target="http://sice.oas.org/trade/nafta/chap-031.asp#A3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International Demand for Bourbon and it’s Affect on the Kentucky Economy</a:t>
            </a:r>
          </a:p>
        </p:txBody>
      </p:sp>
    </p:spTree>
    <p:extLst>
      <p:ext uri="{BB962C8B-B14F-4D97-AF65-F5344CB8AC3E}">
        <p14:creationId xmlns:p14="http://schemas.microsoft.com/office/powerpoint/2010/main" val="15427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02271447"/>
              </p:ext>
            </p:extLst>
          </p:nvPr>
        </p:nvGraphicFramePr>
        <p:xfrm>
          <a:off x="1261872" y="3026663"/>
          <a:ext cx="8595360" cy="31534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522617408"/>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1261872" y="365760"/>
            <a:ext cx="8595360" cy="1325562"/>
          </a:xfrm>
        </p:spPr>
        <p:txBody>
          <a:bodyPr/>
          <a:lstStyle/>
          <a:p>
            <a:pPr algn="ctr"/>
            <a:r>
              <a:rPr lang="en-US" dirty="0"/>
              <a:t>Growth</a:t>
            </a:r>
          </a:p>
        </p:txBody>
      </p:sp>
      <p:sp>
        <p:nvSpPr>
          <p:cNvPr id="3" name="Content Placeholder 2"/>
          <p:cNvSpPr>
            <a:spLocks noGrp="1"/>
          </p:cNvSpPr>
          <p:nvPr>
            <p:ph idx="1"/>
          </p:nvPr>
        </p:nvSpPr>
        <p:spPr/>
        <p:txBody>
          <a:bodyPr/>
          <a:lstStyle/>
          <a:p>
            <a:r>
              <a:rPr lang="en-US" dirty="0"/>
              <a:t>In 2013 exports of Kentucky Bourbon and Tennessee Whiskey surpassed 1 billion.</a:t>
            </a:r>
          </a:p>
          <a:p>
            <a:r>
              <a:rPr lang="en-US" dirty="0"/>
              <a:t>2014: American spirits exports = 1.56 billion</a:t>
            </a:r>
          </a:p>
          <a:p>
            <a:endParaRPr lang="en-US" dirty="0"/>
          </a:p>
        </p:txBody>
      </p:sp>
    </p:spTree>
    <p:extLst>
      <p:ext uri="{BB962C8B-B14F-4D97-AF65-F5344CB8AC3E}">
        <p14:creationId xmlns:p14="http://schemas.microsoft.com/office/powerpoint/2010/main" val="399038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4916" cy="1325562"/>
          </a:xfrm>
        </p:spPr>
        <p:txBody>
          <a:bodyPr/>
          <a:lstStyle/>
          <a:p>
            <a:pPr algn="ctr"/>
            <a:r>
              <a:rPr lang="en-US" dirty="0"/>
              <a:t>Growth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5392942"/>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229753343"/>
              </p:ext>
            </p:extLst>
          </p:nvPr>
        </p:nvGraphicFramePr>
        <p:xfrm>
          <a:off x="-228600" y="1691322"/>
          <a:ext cx="6958584" cy="45814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621622537"/>
              </p:ext>
            </p:extLst>
          </p:nvPr>
        </p:nvGraphicFramePr>
        <p:xfrm>
          <a:off x="5321809" y="2258568"/>
          <a:ext cx="6025642" cy="40142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966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Challenges</a:t>
            </a:r>
          </a:p>
        </p:txBody>
      </p:sp>
      <p:sp>
        <p:nvSpPr>
          <p:cNvPr id="3" name="Content Placeholder 2"/>
          <p:cNvSpPr>
            <a:spLocks noGrp="1"/>
          </p:cNvSpPr>
          <p:nvPr>
            <p:ph idx="1"/>
          </p:nvPr>
        </p:nvSpPr>
        <p:spPr/>
        <p:txBody>
          <a:bodyPr/>
          <a:lstStyle/>
          <a:p>
            <a:r>
              <a:rPr lang="en-US" dirty="0"/>
              <a:t>Establish “year zero” (2010?)</a:t>
            </a:r>
          </a:p>
          <a:p>
            <a:pPr lvl="1"/>
            <a:r>
              <a:rPr lang="en-US" dirty="0"/>
              <a:t>“Before Boom” (BB)</a:t>
            </a:r>
          </a:p>
          <a:p>
            <a:pPr lvl="1"/>
            <a:r>
              <a:rPr lang="en-US" dirty="0"/>
              <a:t>“After Boom” (AB)</a:t>
            </a:r>
          </a:p>
          <a:p>
            <a:pPr lvl="1"/>
            <a:endParaRPr lang="en-US" dirty="0"/>
          </a:p>
          <a:p>
            <a:r>
              <a:rPr lang="en-US" dirty="0"/>
              <a:t>What was normal yearly sales and growth before the boom?</a:t>
            </a:r>
          </a:p>
          <a:p>
            <a:r>
              <a:rPr lang="en-US" dirty="0"/>
              <a:t>What is growth now?</a:t>
            </a:r>
          </a:p>
          <a:p>
            <a:endParaRPr lang="en-US" dirty="0"/>
          </a:p>
          <a:p>
            <a:r>
              <a:rPr lang="en-US" dirty="0"/>
              <a:t>Gather data</a:t>
            </a:r>
          </a:p>
          <a:p>
            <a:pPr lvl="1"/>
            <a:r>
              <a:rPr lang="en-US" dirty="0"/>
              <a:t>Separate Kentucky Bourbon from other whiskey and spirits.</a:t>
            </a:r>
          </a:p>
        </p:txBody>
      </p:sp>
    </p:spTree>
    <p:extLst>
      <p:ext uri="{BB962C8B-B14F-4D97-AF65-F5344CB8AC3E}">
        <p14:creationId xmlns:p14="http://schemas.microsoft.com/office/powerpoint/2010/main" val="283447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http://www.fas.usda.gov/</a:t>
            </a:r>
            <a:endParaRPr lang="en-US" dirty="0"/>
          </a:p>
          <a:p>
            <a:r>
              <a:rPr lang="en-US" dirty="0">
                <a:hlinkClick r:id="rId3"/>
              </a:rPr>
              <a:t>http://www1.american.edu/TED/kentuckybourbon.htm</a:t>
            </a:r>
            <a:endParaRPr lang="en-US" dirty="0"/>
          </a:p>
          <a:p>
            <a:r>
              <a:rPr lang="en-US" dirty="0">
                <a:hlinkClick r:id="rId4"/>
              </a:rPr>
              <a:t>http://sice.oas.org/trade/nafta/chap-031.asp#A313</a:t>
            </a:r>
            <a:endParaRPr lang="en-US" dirty="0"/>
          </a:p>
          <a:p>
            <a:r>
              <a:rPr lang="en-US" dirty="0">
                <a:hlinkClick r:id="rId5"/>
              </a:rPr>
              <a:t>https://www.wto.org/english/docs_e/legal_e/27-trips_04b_e.htm#3</a:t>
            </a:r>
            <a:endParaRPr lang="en-US" dirty="0"/>
          </a:p>
          <a:p>
            <a:r>
              <a:rPr lang="en-US" dirty="0">
                <a:hlinkClick r:id="rId6"/>
              </a:rPr>
              <a:t>http://www.seattletimes.com/business/bourbon-tennessee-whiskey-sales-soar-in-us-exports-top-1b/</a:t>
            </a:r>
            <a:endParaRPr lang="en-US" dirty="0"/>
          </a:p>
          <a:p>
            <a:r>
              <a:rPr lang="en-US" dirty="0">
                <a:hlinkClick r:id="rId7"/>
              </a:rPr>
              <a:t>http://www.discus.org/assets/1/7/Bourbon_and_Tennessee_Whiskey_2014.pdf</a:t>
            </a:r>
            <a:endParaRPr lang="en-US" dirty="0"/>
          </a:p>
          <a:p>
            <a:r>
              <a:rPr lang="en-US" sz="1600" dirty="0">
                <a:hlinkClick r:id="rId8"/>
              </a:rPr>
              <a:t>http://kybourbon.com/wp-content/uploads/2014/08/economic_impact_2014.pdf</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523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Objective</a:t>
            </a:r>
          </a:p>
        </p:txBody>
      </p:sp>
      <p:sp>
        <p:nvSpPr>
          <p:cNvPr id="3" name="Content Placeholder 2"/>
          <p:cNvSpPr>
            <a:spLocks noGrp="1"/>
          </p:cNvSpPr>
          <p:nvPr>
            <p:ph idx="1"/>
          </p:nvPr>
        </p:nvSpPr>
        <p:spPr/>
        <p:txBody>
          <a:bodyPr/>
          <a:lstStyle/>
          <a:p>
            <a:r>
              <a:rPr lang="en-US" dirty="0"/>
              <a:t>Gauge economic impact of recent surge in popularity of Bourbon on Kentucky.</a:t>
            </a:r>
          </a:p>
          <a:p>
            <a:r>
              <a:rPr lang="en-US" dirty="0"/>
              <a:t>Focus specifically on international exports.</a:t>
            </a:r>
          </a:p>
        </p:txBody>
      </p:sp>
    </p:spTree>
    <p:extLst>
      <p:ext uri="{BB962C8B-B14F-4D97-AF65-F5344CB8AC3E}">
        <p14:creationId xmlns:p14="http://schemas.microsoft.com/office/powerpoint/2010/main" val="37458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What is Bourbon?	</a:t>
            </a:r>
          </a:p>
        </p:txBody>
      </p:sp>
      <p:sp>
        <p:nvSpPr>
          <p:cNvPr id="3" name="Content Placeholder 2"/>
          <p:cNvSpPr>
            <a:spLocks noGrp="1"/>
          </p:cNvSpPr>
          <p:nvPr>
            <p:ph idx="1"/>
          </p:nvPr>
        </p:nvSpPr>
        <p:spPr/>
        <p:txBody>
          <a:bodyPr/>
          <a:lstStyle/>
          <a:p>
            <a:r>
              <a:rPr lang="en-US" dirty="0"/>
              <a:t>Recognized under US statutory law as a distinct product.</a:t>
            </a:r>
          </a:p>
          <a:p>
            <a:r>
              <a:rPr lang="en-US" dirty="0"/>
              <a:t>Title 27 (Alcohol, Tobacco Products, and Firearms) of the Code of Federal Regulations, Section 5.22</a:t>
            </a:r>
          </a:p>
          <a:p>
            <a:pPr marL="617220" lvl="1" indent="-342900">
              <a:buFont typeface="+mj-lt"/>
              <a:buAutoNum type="arabicPeriod"/>
            </a:pPr>
            <a:r>
              <a:rPr lang="en-US" dirty="0"/>
              <a:t>Made from a fermented mash with a minimum of 51% and a maximum of 79% corn </a:t>
            </a:r>
          </a:p>
          <a:p>
            <a:pPr marL="617220" lvl="1" indent="-342900">
              <a:buFont typeface="+mj-lt"/>
              <a:buAutoNum type="arabicPeriod"/>
            </a:pPr>
            <a:r>
              <a:rPr lang="en-US" dirty="0"/>
              <a:t>Distilled at less than 80% alcohol/volume (160 proof) </a:t>
            </a:r>
          </a:p>
          <a:p>
            <a:pPr marL="617220" lvl="1" indent="-342900">
              <a:buFont typeface="+mj-lt"/>
              <a:buAutoNum type="arabicPeriod"/>
            </a:pPr>
            <a:r>
              <a:rPr lang="en-US" dirty="0"/>
              <a:t>Stored in a new, charred, white oak barrel at a maximum of 62.5% alcohol/volume (125 proof) for at least 2 years </a:t>
            </a:r>
          </a:p>
          <a:p>
            <a:pPr marL="617220" lvl="1" indent="-342900">
              <a:buFont typeface="+mj-lt"/>
              <a:buAutoNum type="arabicPeriod"/>
            </a:pPr>
            <a:r>
              <a:rPr lang="en-US" dirty="0"/>
              <a:t>The original color and flavor of the whiskey can not be filtered or altered in any way </a:t>
            </a:r>
          </a:p>
          <a:p>
            <a:pPr marL="617220" lvl="1" indent="-342900">
              <a:buFont typeface="+mj-lt"/>
              <a:buAutoNum type="arabicPeriod"/>
            </a:pPr>
            <a:r>
              <a:rPr lang="en-US" dirty="0"/>
              <a:t>Must be produced and stored (for at least one year of the aging) in Kentucky to be called Kentucky Bourbon</a:t>
            </a:r>
          </a:p>
          <a:p>
            <a:pPr lvl="1"/>
            <a:endParaRPr lang="en-US" dirty="0"/>
          </a:p>
          <a:p>
            <a:endParaRPr lang="en-US" dirty="0"/>
          </a:p>
        </p:txBody>
      </p:sp>
    </p:spTree>
    <p:extLst>
      <p:ext uri="{BB962C8B-B14F-4D97-AF65-F5344CB8AC3E}">
        <p14:creationId xmlns:p14="http://schemas.microsoft.com/office/powerpoint/2010/main" val="162191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International Trade</a:t>
            </a:r>
          </a:p>
        </p:txBody>
      </p:sp>
      <p:sp>
        <p:nvSpPr>
          <p:cNvPr id="3" name="Content Placeholder 2"/>
          <p:cNvSpPr>
            <a:spLocks noGrp="1"/>
          </p:cNvSpPr>
          <p:nvPr>
            <p:ph idx="1"/>
          </p:nvPr>
        </p:nvSpPr>
        <p:spPr>
          <a:xfrm>
            <a:off x="1261872" y="1828800"/>
            <a:ext cx="8595360" cy="4739640"/>
          </a:xfrm>
        </p:spPr>
        <p:txBody>
          <a:bodyPr>
            <a:normAutofit lnSpcReduction="10000"/>
          </a:bodyPr>
          <a:lstStyle/>
          <a:p>
            <a:r>
              <a:rPr lang="en-US" dirty="0"/>
              <a:t>NAFTA</a:t>
            </a:r>
          </a:p>
          <a:p>
            <a:pPr lvl="1"/>
            <a:r>
              <a:rPr lang="en-US" dirty="0"/>
              <a:t>Chapter 3, Annex 313: "Distinctive Products”</a:t>
            </a:r>
          </a:p>
          <a:p>
            <a:pPr lvl="2"/>
            <a:r>
              <a:rPr lang="en-US" dirty="0"/>
              <a:t>Canada and Mexico shall recognize both Bourbon Whiskey and Tennessee Whiskey as products of the US and enforce the standards of US law (title 27 CFR 5.22).</a:t>
            </a:r>
          </a:p>
          <a:p>
            <a:pPr lvl="2"/>
            <a:r>
              <a:rPr lang="en-US" dirty="0"/>
              <a:t>NAFTA agreement effectively transplants US law through a treaty to Canada and Mexico</a:t>
            </a:r>
          </a:p>
          <a:p>
            <a:pPr lvl="1"/>
            <a:r>
              <a:rPr lang="en-US" dirty="0"/>
              <a:t>Mexico eliminated its 20% tariff on bourbon immediately following NAFTA's creation.</a:t>
            </a:r>
          </a:p>
          <a:p>
            <a:r>
              <a:rPr lang="en-US" dirty="0"/>
              <a:t>June 6, 2003 trade agreement with Chile</a:t>
            </a:r>
          </a:p>
          <a:p>
            <a:pPr lvl="1"/>
            <a:r>
              <a:rPr lang="en-US" dirty="0"/>
              <a:t>Distinctive products</a:t>
            </a:r>
          </a:p>
          <a:p>
            <a:r>
              <a:rPr lang="en-US" dirty="0"/>
              <a:t>June 1994 US-EU EEC Council Regulation EEC 1267/94</a:t>
            </a:r>
          </a:p>
          <a:p>
            <a:pPr lvl="1"/>
            <a:r>
              <a:rPr lang="en-US" dirty="0"/>
              <a:t>EU recognized Bourbon and Tennessee Whiskey as products that must be produced in the US under the standards of US law</a:t>
            </a:r>
          </a:p>
          <a:p>
            <a:pPr lvl="1"/>
            <a:r>
              <a:rPr lang="en-US" dirty="0"/>
              <a:t>In exchange US recognizes European products under title 27 CFR 5.22</a:t>
            </a:r>
          </a:p>
          <a:p>
            <a:r>
              <a:rPr lang="en-US" dirty="0"/>
              <a:t>February 2004, US-AU</a:t>
            </a:r>
          </a:p>
          <a:p>
            <a:pPr lvl="1"/>
            <a:r>
              <a:rPr lang="en-US" dirty="0"/>
              <a:t>Bourbon and Tennessee Whiskey make up 80% of US distilled spirit exports to Australia in 2003 </a:t>
            </a:r>
          </a:p>
          <a:p>
            <a:pPr lvl="1"/>
            <a:endParaRPr lang="en-US" dirty="0"/>
          </a:p>
          <a:p>
            <a:pPr lvl="1"/>
            <a:endParaRPr lang="en-US" dirty="0"/>
          </a:p>
        </p:txBody>
      </p:sp>
    </p:spTree>
    <p:extLst>
      <p:ext uri="{BB962C8B-B14F-4D97-AF65-F5344CB8AC3E}">
        <p14:creationId xmlns:p14="http://schemas.microsoft.com/office/powerpoint/2010/main" val="307631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5360" cy="1325562"/>
          </a:xfrm>
        </p:spPr>
        <p:txBody>
          <a:bodyPr/>
          <a:lstStyle/>
          <a:p>
            <a:pPr algn="ctr"/>
            <a:r>
              <a:rPr lang="en-US" dirty="0"/>
              <a:t>WTO</a:t>
            </a:r>
          </a:p>
        </p:txBody>
      </p:sp>
      <p:sp>
        <p:nvSpPr>
          <p:cNvPr id="3" name="Content Placeholder 2"/>
          <p:cNvSpPr>
            <a:spLocks noGrp="1"/>
          </p:cNvSpPr>
          <p:nvPr>
            <p:ph idx="1"/>
          </p:nvPr>
        </p:nvSpPr>
        <p:spPr/>
        <p:txBody>
          <a:bodyPr/>
          <a:lstStyle/>
          <a:p>
            <a:r>
              <a:rPr lang="en-US" dirty="0"/>
              <a:t>Trade Related Aspects of Intellectual Property Rights (TRIPS)</a:t>
            </a:r>
          </a:p>
          <a:p>
            <a:r>
              <a:rPr lang="en-US" dirty="0"/>
              <a:t>"Each member shall provide the legal means for interested parties to prevent use of a geographic indication identifying wines for wines not originating in the place indicated by the geographical indication in question, even where the true origin of the goods is indicated or the geographical indication is used in translation or accompanied by expressions such as 'kind, 'type', 'style', 'imitation', or the like." </a:t>
            </a:r>
          </a:p>
        </p:txBody>
      </p:sp>
    </p:spTree>
    <p:extLst>
      <p:ext uri="{BB962C8B-B14F-4D97-AF65-F5344CB8AC3E}">
        <p14:creationId xmlns:p14="http://schemas.microsoft.com/office/powerpoint/2010/main" val="365658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829" y="1965352"/>
            <a:ext cx="3993484" cy="3993484"/>
          </a:xfrm>
          <a:prstGeom prst="rect">
            <a:avLst/>
          </a:prstGeom>
        </p:spPr>
      </p:pic>
      <p:sp>
        <p:nvSpPr>
          <p:cNvPr id="2" name="Title 1"/>
          <p:cNvSpPr>
            <a:spLocks noGrp="1"/>
          </p:cNvSpPr>
          <p:nvPr>
            <p:ph type="title"/>
          </p:nvPr>
        </p:nvSpPr>
        <p:spPr>
          <a:xfrm>
            <a:off x="1261872" y="365760"/>
            <a:ext cx="8663363" cy="1325562"/>
          </a:xfrm>
        </p:spPr>
        <p:txBody>
          <a:bodyPr/>
          <a:lstStyle/>
          <a:p>
            <a:pPr algn="ctr"/>
            <a:r>
              <a:rPr lang="en-US" dirty="0"/>
              <a:t>2003</a:t>
            </a:r>
          </a:p>
        </p:txBody>
      </p:sp>
      <p:pic>
        <p:nvPicPr>
          <p:cNvPr id="4" name="Content Placeholder 3" descr="http://www.bourbonblog.com/wp-content/uploads/2012/06/Wild_Turkey_101_New_Bott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1872" y="1965352"/>
            <a:ext cx="2597991" cy="3993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622920" y="1965353"/>
            <a:ext cx="1752600" cy="3993483"/>
          </a:xfrm>
          <a:prstGeom prst="rect">
            <a:avLst/>
          </a:prstGeom>
        </p:spPr>
      </p:pic>
      <p:pic>
        <p:nvPicPr>
          <p:cNvPr id="6" name="Picture 5"/>
          <p:cNvPicPr>
            <a:picLocks noChangeAspect="1"/>
          </p:cNvPicPr>
          <p:nvPr/>
        </p:nvPicPr>
        <p:blipFill>
          <a:blip r:embed="rId5"/>
          <a:stretch>
            <a:fillRect/>
          </a:stretch>
        </p:blipFill>
        <p:spPr>
          <a:xfrm>
            <a:off x="3354705" y="1965355"/>
            <a:ext cx="1733550" cy="3993483"/>
          </a:xfrm>
          <a:prstGeom prst="rect">
            <a:avLst/>
          </a:prstGeom>
        </p:spPr>
      </p:pic>
    </p:spTree>
    <p:extLst>
      <p:ext uri="{BB962C8B-B14F-4D97-AF65-F5344CB8AC3E}">
        <p14:creationId xmlns:p14="http://schemas.microsoft.com/office/powerpoint/2010/main" val="381309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8594916" cy="1325562"/>
          </a:xfrm>
        </p:spPr>
        <p:txBody>
          <a:bodyPr/>
          <a:lstStyle/>
          <a:p>
            <a:pPr algn="ctr"/>
            <a:r>
              <a:rPr lang="en-US" dirty="0"/>
              <a:t>2003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1485588"/>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643067158"/>
              </p:ext>
            </p:extLst>
          </p:nvPr>
        </p:nvGraphicFramePr>
        <p:xfrm>
          <a:off x="1071563" y="1828800"/>
          <a:ext cx="8986837" cy="4643438"/>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263" y="4186238"/>
            <a:ext cx="2836719" cy="1300163"/>
          </a:xfrm>
          <a:prstGeom prst="rect">
            <a:avLst/>
          </a:prstGeom>
        </p:spPr>
      </p:pic>
    </p:spTree>
    <p:extLst>
      <p:ext uri="{BB962C8B-B14F-4D97-AF65-F5344CB8AC3E}">
        <p14:creationId xmlns:p14="http://schemas.microsoft.com/office/powerpoint/2010/main" val="84070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365760"/>
            <a:ext cx="10625899" cy="948690"/>
          </a:xfrm>
        </p:spPr>
        <p:txBody>
          <a:bodyPr/>
          <a:lstStyle/>
          <a:p>
            <a:pPr algn="ctr"/>
            <a:r>
              <a:rPr lang="en-US" dirty="0"/>
              <a:t>Bourbon Importing Countries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157702"/>
              </p:ext>
            </p:extLst>
          </p:nvPr>
        </p:nvGraphicFramePr>
        <p:xfrm>
          <a:off x="328613" y="1314450"/>
          <a:ext cx="10625899" cy="4865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157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009592" cy="1325562"/>
          </a:xfrm>
        </p:spPr>
        <p:txBody>
          <a:bodyPr/>
          <a:lstStyle/>
          <a:p>
            <a:pPr algn="ctr"/>
            <a:r>
              <a:rPr lang="en-US" dirty="0"/>
              <a:t>Growth</a:t>
            </a:r>
          </a:p>
        </p:txBody>
      </p:sp>
      <p:pic>
        <p:nvPicPr>
          <p:cNvPr id="4" name="Content Placeholder 3"/>
          <p:cNvPicPr>
            <a:picLocks noGrp="1" noChangeAspect="1"/>
          </p:cNvPicPr>
          <p:nvPr>
            <p:ph idx="1"/>
          </p:nvPr>
        </p:nvPicPr>
        <p:blipFill>
          <a:blip r:embed="rId3"/>
          <a:stretch>
            <a:fillRect/>
          </a:stretch>
        </p:blipFill>
        <p:spPr>
          <a:xfrm>
            <a:off x="2805844" y="1828800"/>
            <a:ext cx="5507162" cy="4351338"/>
          </a:xfrm>
          <a:prstGeom prst="rect">
            <a:avLst/>
          </a:prstGeom>
        </p:spPr>
      </p:pic>
    </p:spTree>
    <p:extLst>
      <p:ext uri="{BB962C8B-B14F-4D97-AF65-F5344CB8AC3E}">
        <p14:creationId xmlns:p14="http://schemas.microsoft.com/office/powerpoint/2010/main" val="3158150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218</TotalTime>
  <Words>526</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Schoolbook</vt:lpstr>
      <vt:lpstr>Wingdings 2</vt:lpstr>
      <vt:lpstr>View</vt:lpstr>
      <vt:lpstr>International Demand for Bourbon and it’s Affect on the Kentucky Economy</vt:lpstr>
      <vt:lpstr>Objective</vt:lpstr>
      <vt:lpstr>What is Bourbon? </vt:lpstr>
      <vt:lpstr>International Trade</vt:lpstr>
      <vt:lpstr>WTO</vt:lpstr>
      <vt:lpstr>2003</vt:lpstr>
      <vt:lpstr>2003</vt:lpstr>
      <vt:lpstr>Bourbon Importing Countries</vt:lpstr>
      <vt:lpstr>Growth</vt:lpstr>
      <vt:lpstr>Growth</vt:lpstr>
      <vt:lpstr>Growth</vt:lpstr>
      <vt:lpstr>Challenges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Blackett</dc:creator>
  <cp:lastModifiedBy>Joseph Blackett</cp:lastModifiedBy>
  <cp:revision>22</cp:revision>
  <dcterms:created xsi:type="dcterms:W3CDTF">2016-02-24T00:48:38Z</dcterms:created>
  <dcterms:modified xsi:type="dcterms:W3CDTF">2016-03-01T07:46:17Z</dcterms:modified>
</cp:coreProperties>
</file>