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0" r:id="rId5"/>
    <p:sldId id="258" r:id="rId6"/>
    <p:sldId id="259" r:id="rId7"/>
    <p:sldId id="262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uyC3iT-o8E?feature=oembed" TargetMode="External"/><Relationship Id="rId5" Type="http://schemas.openxmlformats.org/officeDocument/2006/relationships/image" Target="../media/image15.jpe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8926281" y="6177893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José Antonio Blasco Saz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19" y="0"/>
            <a:ext cx="7358785" cy="735878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074699"/>
            <a:ext cx="759322" cy="47252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190" y="2463281"/>
            <a:ext cx="987184" cy="98718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38" y="2406520"/>
            <a:ext cx="1043945" cy="104394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54" y="5442634"/>
            <a:ext cx="725928" cy="72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4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7">
            <a:extLst>
              <a:ext uri="{FF2B5EF4-FFF2-40B4-BE49-F238E27FC236}">
                <a16:creationId xmlns:a16="http://schemas.microsoft.com/office/drawing/2014/main" id="{AAB3F4A2-0BAA-4171-9765-EB88FDDF6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074699"/>
            <a:ext cx="759322" cy="47252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D4394F7-DF27-46EE-A278-363BC8339840}"/>
              </a:ext>
            </a:extLst>
          </p:cNvPr>
          <p:cNvSpPr txBox="1">
            <a:spLocks/>
          </p:cNvSpPr>
          <p:nvPr/>
        </p:nvSpPr>
        <p:spPr>
          <a:xfrm>
            <a:off x="1443534" y="239392"/>
            <a:ext cx="1877147" cy="1828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/>
              <a:t>índice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443534" y="1769613"/>
            <a:ext cx="3271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solidFill>
                  <a:schemeClr val="bg1"/>
                </a:solidFill>
              </a:rPr>
              <a:t>-Logo &amp; Nombre</a:t>
            </a:r>
          </a:p>
          <a:p>
            <a:pPr algn="just"/>
            <a:endParaRPr lang="es-ES" sz="2400" b="1" dirty="0">
              <a:solidFill>
                <a:schemeClr val="bg1"/>
              </a:solidFill>
            </a:endParaRPr>
          </a:p>
          <a:p>
            <a:pPr algn="just"/>
            <a:r>
              <a:rPr lang="es-ES" sz="2400" b="1" dirty="0">
                <a:solidFill>
                  <a:schemeClr val="bg1"/>
                </a:solidFill>
              </a:rPr>
              <a:t>-Publico objetivo</a:t>
            </a:r>
          </a:p>
          <a:p>
            <a:pPr algn="just"/>
            <a:endParaRPr lang="es-ES" sz="2400" b="1" dirty="0">
              <a:solidFill>
                <a:schemeClr val="bg1"/>
              </a:solidFill>
            </a:endParaRPr>
          </a:p>
          <a:p>
            <a:pPr algn="just"/>
            <a:r>
              <a:rPr lang="es-ES" sz="2400" b="1" dirty="0">
                <a:solidFill>
                  <a:schemeClr val="bg1"/>
                </a:solidFill>
              </a:rPr>
              <a:t>-¿Cómo funciona?</a:t>
            </a:r>
          </a:p>
          <a:p>
            <a:pPr algn="just"/>
            <a:endParaRPr lang="es-ES" sz="2400" b="1" dirty="0">
              <a:solidFill>
                <a:schemeClr val="bg1"/>
              </a:solidFill>
            </a:endParaRPr>
          </a:p>
          <a:p>
            <a:pPr algn="just"/>
            <a:r>
              <a:rPr lang="es-ES" sz="2400" b="1" dirty="0">
                <a:solidFill>
                  <a:schemeClr val="bg1"/>
                </a:solidFill>
              </a:rPr>
              <a:t>-Lenguajes utilizados</a:t>
            </a:r>
          </a:p>
          <a:p>
            <a:pPr algn="just"/>
            <a:endParaRPr lang="es-ES" sz="2400" b="1" dirty="0">
              <a:solidFill>
                <a:schemeClr val="bg1"/>
              </a:solidFill>
            </a:endParaRPr>
          </a:p>
          <a:p>
            <a:pPr algn="just"/>
            <a:r>
              <a:rPr lang="es-ES" sz="2400" b="1" dirty="0">
                <a:solidFill>
                  <a:schemeClr val="bg1"/>
                </a:solidFill>
              </a:rPr>
              <a:t>-Gastos &amp; beneficios</a:t>
            </a:r>
          </a:p>
        </p:txBody>
      </p:sp>
      <p:cxnSp>
        <p:nvCxnSpPr>
          <p:cNvPr id="6" name="Conector recto 5"/>
          <p:cNvCxnSpPr/>
          <p:nvPr/>
        </p:nvCxnSpPr>
        <p:spPr>
          <a:xfrm>
            <a:off x="876770" y="811763"/>
            <a:ext cx="0" cy="4671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23" y="733847"/>
            <a:ext cx="5487851" cy="548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371" y="1118334"/>
            <a:ext cx="6039771" cy="603977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00" y="835384"/>
            <a:ext cx="5794310" cy="579431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70" y="1292740"/>
            <a:ext cx="6608088" cy="6608088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52449" y="638175"/>
            <a:ext cx="4438673" cy="1828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/>
              <a:t>Logo Y NOMBRE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84212" y="3289347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b="1" dirty="0">
                <a:solidFill>
                  <a:schemeClr val="bg1"/>
                </a:solidFill>
              </a:rPr>
              <a:t>Elección del nombre</a:t>
            </a:r>
          </a:p>
          <a:p>
            <a:pPr marL="285750" indent="-285750">
              <a:buFontTx/>
              <a:buChar char="-"/>
            </a:pPr>
            <a:endParaRPr lang="es-ES" sz="24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400" b="1" dirty="0">
                <a:solidFill>
                  <a:schemeClr val="bg1"/>
                </a:solidFill>
              </a:rPr>
              <a:t>Explicación del logo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074699"/>
            <a:ext cx="759322" cy="47252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4" y="1393180"/>
            <a:ext cx="318789" cy="3187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308" y="1393180"/>
            <a:ext cx="318789" cy="31878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70" y="-261926"/>
            <a:ext cx="5922537" cy="310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2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560763" y="4588601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6mm diabéticos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60763" y="3002841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¿Quién usará la app?</a:t>
            </a:r>
          </a:p>
          <a:p>
            <a:endParaRPr lang="es-E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¿Quién es el publico objetivo?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078" y="405418"/>
            <a:ext cx="3004477" cy="3455149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60763" y="388317"/>
            <a:ext cx="3943350" cy="1828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/>
              <a:t>Publico objetivo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2106C7-0956-4BFE-899A-1E5881B59B74}"/>
              </a:ext>
            </a:extLst>
          </p:cNvPr>
          <p:cNvSpPr/>
          <p:nvPr/>
        </p:nvSpPr>
        <p:spPr>
          <a:xfrm>
            <a:off x="1274323" y="2234218"/>
            <a:ext cx="7791695" cy="31788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074699"/>
            <a:ext cx="759322" cy="4725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923" y="1241865"/>
            <a:ext cx="3838095" cy="4809524"/>
          </a:xfrm>
          <a:prstGeom prst="rect">
            <a:avLst/>
          </a:prstGeom>
        </p:spPr>
      </p:pic>
      <p:pic>
        <p:nvPicPr>
          <p:cNvPr id="10" name="Imagen 15">
            <a:extLst>
              <a:ext uri="{FF2B5EF4-FFF2-40B4-BE49-F238E27FC236}">
                <a16:creationId xmlns:a16="http://schemas.microsoft.com/office/drawing/2014/main" id="{E4492E81-DA64-40B9-823E-B140CD1CC1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113" y="2282802"/>
            <a:ext cx="4914286" cy="3333333"/>
          </a:xfrm>
          <a:prstGeom prst="rect">
            <a:avLst/>
          </a:prstGeom>
        </p:spPr>
      </p:pic>
      <p:pic>
        <p:nvPicPr>
          <p:cNvPr id="11" name="Imagen 16">
            <a:extLst>
              <a:ext uri="{FF2B5EF4-FFF2-40B4-BE49-F238E27FC236}">
                <a16:creationId xmlns:a16="http://schemas.microsoft.com/office/drawing/2014/main" id="{252F399A-FA80-46FE-9073-47D94D942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73" y="2327233"/>
            <a:ext cx="4561905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75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46607">
            <a:off x="3005329" y="1175656"/>
            <a:ext cx="6922998" cy="4786605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42101" y="0"/>
            <a:ext cx="4405741" cy="1828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/>
              <a:t>¿Cómo funciona?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074699"/>
            <a:ext cx="759322" cy="472526"/>
          </a:xfrm>
          <a:prstGeom prst="rect">
            <a:avLst/>
          </a:prstGeom>
        </p:spPr>
      </p:pic>
      <p:pic>
        <p:nvPicPr>
          <p:cNvPr id="2" name="Elementos multimedia en línea 1" title="diabecare">
            <a:hlinkClick r:id="" action="ppaction://media"/>
            <a:extLst>
              <a:ext uri="{FF2B5EF4-FFF2-40B4-BE49-F238E27FC236}">
                <a16:creationId xmlns:a16="http://schemas.microsoft.com/office/drawing/2014/main" id="{BE5AB6AC-D0E0-4709-A53D-9BDF9772189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244196" y="541367"/>
            <a:ext cx="3812876" cy="600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9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47568" y="239163"/>
            <a:ext cx="4248875" cy="1828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/>
              <a:t>Lenguajes utilizados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5" y="6056038"/>
            <a:ext cx="759322" cy="47252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64" y="2546355"/>
            <a:ext cx="1771650" cy="229552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369" y="3223612"/>
            <a:ext cx="3305175" cy="13335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83" y="4735570"/>
            <a:ext cx="4807989" cy="165274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606" y="2762742"/>
            <a:ext cx="3408423" cy="2079138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91" y="5247290"/>
            <a:ext cx="2173384" cy="114102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70" y="844411"/>
            <a:ext cx="3125844" cy="1614967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421" y="778987"/>
            <a:ext cx="1680391" cy="168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4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60763" y="405418"/>
            <a:ext cx="3943350" cy="1828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/>
              <a:t>Gastos &amp; BENEFICIOS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074699"/>
            <a:ext cx="759322" cy="47252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08061" y="315171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b="1" dirty="0">
                <a:solidFill>
                  <a:schemeClr val="bg1"/>
                </a:solidFill>
              </a:rPr>
              <a:t>Publicidad</a:t>
            </a:r>
          </a:p>
          <a:p>
            <a:endParaRPr lang="es-ES" sz="24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400" b="1" dirty="0" err="1">
                <a:solidFill>
                  <a:schemeClr val="bg1"/>
                </a:solidFill>
              </a:rPr>
              <a:t>Merchandising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13" name="AutoShape 4" descr="Image Advertising Tricks and Tips to Capture Leads - Lander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113" y="1595535"/>
            <a:ext cx="3423478" cy="4202978"/>
          </a:xfrm>
          <a:prstGeom prst="rect">
            <a:avLst/>
          </a:prstGeom>
        </p:spPr>
      </p:pic>
      <p:sp>
        <p:nvSpPr>
          <p:cNvPr id="7" name="AutoShape 2" descr="Google Ads Logo - PNG y Vec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473" y="842570"/>
            <a:ext cx="4113245" cy="139164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709" y="2655105"/>
            <a:ext cx="3054220" cy="305422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66" y="1852042"/>
            <a:ext cx="6191250" cy="4133850"/>
          </a:xfrm>
          <a:prstGeom prst="rect">
            <a:avLst/>
          </a:prstGeom>
        </p:spPr>
      </p:pic>
      <p:sp>
        <p:nvSpPr>
          <p:cNvPr id="14" name="CuadroTexto 6">
            <a:extLst>
              <a:ext uri="{FF2B5EF4-FFF2-40B4-BE49-F238E27FC236}">
                <a16:creationId xmlns:a16="http://schemas.microsoft.com/office/drawing/2014/main" id="{56A14783-E1CF-4184-9AD3-E490AEF7AD51}"/>
              </a:ext>
            </a:extLst>
          </p:cNvPr>
          <p:cNvSpPr txBox="1"/>
          <p:nvPr/>
        </p:nvSpPr>
        <p:spPr>
          <a:xfrm>
            <a:off x="588256" y="3121279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Gastos generales</a:t>
            </a:r>
          </a:p>
          <a:p>
            <a:endParaRPr lang="es-E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Posibles futuros gastos</a:t>
            </a:r>
          </a:p>
        </p:txBody>
      </p:sp>
      <p:pic>
        <p:nvPicPr>
          <p:cNvPr id="20" name="Imagen 13">
            <a:extLst>
              <a:ext uri="{FF2B5EF4-FFF2-40B4-BE49-F238E27FC236}">
                <a16:creationId xmlns:a16="http://schemas.microsoft.com/office/drawing/2014/main" id="{988D84E1-7D94-4CEE-B314-46F78F3003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085" y="367527"/>
            <a:ext cx="3088297" cy="2206704"/>
          </a:xfrm>
          <a:prstGeom prst="rect">
            <a:avLst/>
          </a:prstGeom>
        </p:spPr>
      </p:pic>
      <p:graphicFrame>
        <p:nvGraphicFramePr>
          <p:cNvPr id="22" name="Tabla 3">
            <a:extLst>
              <a:ext uri="{FF2B5EF4-FFF2-40B4-BE49-F238E27FC236}">
                <a16:creationId xmlns:a16="http://schemas.microsoft.com/office/drawing/2014/main" id="{A7DBFFA3-79F2-48B9-BEB5-91E5D285D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75103"/>
              </p:ext>
            </p:extLst>
          </p:nvPr>
        </p:nvGraphicFramePr>
        <p:xfrm>
          <a:off x="5969881" y="3151308"/>
          <a:ext cx="4572635" cy="3040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3425">
                  <a:extLst>
                    <a:ext uri="{9D8B030D-6E8A-4147-A177-3AD203B41FA5}">
                      <a16:colId xmlns:a16="http://schemas.microsoft.com/office/drawing/2014/main" val="4108493368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1672960614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247052933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3913547702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2848713208"/>
                    </a:ext>
                  </a:extLst>
                </a:gridCol>
                <a:gridCol w="1931670">
                  <a:extLst>
                    <a:ext uri="{9D8B030D-6E8A-4147-A177-3AD203B41FA5}">
                      <a16:colId xmlns:a16="http://schemas.microsoft.com/office/drawing/2014/main" val="742425522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PROJECT</a:t>
                      </a:r>
                      <a:r>
                        <a:rPr lang="es-ES" sz="1100" baseline="0" dirty="0">
                          <a:effectLst/>
                        </a:rPr>
                        <a:t> BUDGET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154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SERVICE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                                    PRICE        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620667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4567558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Google Play </a:t>
                      </a:r>
                      <a:r>
                        <a:rPr lang="es-ES" sz="1100" dirty="0" err="1">
                          <a:effectLst/>
                        </a:rPr>
                        <a:t>Register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20 €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8086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643839618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200 </a:t>
                      </a:r>
                      <a:r>
                        <a:rPr lang="es-ES" sz="1100" dirty="0" err="1">
                          <a:effectLst/>
                        </a:rPr>
                        <a:t>Working</a:t>
                      </a: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100" dirty="0" err="1">
                          <a:effectLst/>
                        </a:rPr>
                        <a:t>Hours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2.114 €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74311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64284660"/>
                  </a:ext>
                </a:extLst>
              </a:tr>
              <a:tr h="195577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Light </a:t>
                      </a:r>
                      <a:r>
                        <a:rPr lang="es-ES" sz="1100" dirty="0" err="1">
                          <a:effectLst/>
                        </a:rPr>
                        <a:t>consumption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112,60 €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276506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863999943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Internet </a:t>
                      </a:r>
                      <a:r>
                        <a:rPr lang="es-ES" sz="1100" dirty="0" err="1">
                          <a:effectLst/>
                        </a:rPr>
                        <a:t>consumption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61,90 €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15629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355050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</a:rPr>
                        <a:t>Computer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210 €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189217890"/>
                  </a:ext>
                </a:extLst>
              </a:tr>
              <a:tr h="1574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39986523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TOTAL PRICE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2.518,50 €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486144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14963667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MONTHLY HOSTING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30 €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61804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23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84" y="2191085"/>
            <a:ext cx="3848100" cy="3838575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88566" y="362285"/>
            <a:ext cx="3943350" cy="1828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 smtClean="0"/>
              <a:t>CONCLUSIÓN</a:t>
            </a:r>
            <a:endParaRPr lang="es-ES" sz="4000" b="1" dirty="0"/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56A14783-E1CF-4184-9AD3-E490AEF7AD51}"/>
              </a:ext>
            </a:extLst>
          </p:cNvPr>
          <p:cNvSpPr txBox="1"/>
          <p:nvPr/>
        </p:nvSpPr>
        <p:spPr>
          <a:xfrm>
            <a:off x="888566" y="2750343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Conclusión proyecto</a:t>
            </a:r>
            <a:endParaRPr lang="es-E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s-E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4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Github</a:t>
            </a:r>
            <a:endParaRPr lang="es-ES" sz="24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s-E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Agradecimientos</a:t>
            </a:r>
            <a:endParaRPr lang="es-E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9" y="5971182"/>
            <a:ext cx="759322" cy="4725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535" y="362285"/>
            <a:ext cx="2285398" cy="228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1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5734182"/>
            <a:ext cx="1306513" cy="81304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753475" y="6362559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a24761@svalero.com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444" y="3522132"/>
            <a:ext cx="3611111" cy="36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2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505</TotalTime>
  <Words>105</Words>
  <Application>Microsoft Office PowerPoint</Application>
  <PresentationFormat>Panorámica</PresentationFormat>
  <Paragraphs>120</Paragraphs>
  <Slides>9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Times New Roman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Diabecare  pre-project</dc:title>
  <dc:creator>Jose</dc:creator>
  <cp:lastModifiedBy>Jose</cp:lastModifiedBy>
  <cp:revision>25</cp:revision>
  <dcterms:created xsi:type="dcterms:W3CDTF">2021-02-26T17:29:15Z</dcterms:created>
  <dcterms:modified xsi:type="dcterms:W3CDTF">2021-06-10T07:34:05Z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2021-06-09T14:07:53Z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4d838a01-838f-48db-b099-e288a61e6fa2</vt:lpwstr>
  </property>
  <property fmtid="{D5CDD505-2E9C-101B-9397-08002B2CF9AE}" pid="8" name="MSIP_Label_ea60d57e-af5b-4752-ac57-3e4f28ca11dc_ContentBits">
    <vt:lpwstr>0</vt:lpwstr>
  </property>
</Properties>
</file>