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4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B461"/>
            </a:gs>
            <a:gs pos="15000">
              <a:schemeClr val="tx1">
                <a:lumMod val="50000"/>
                <a:lumOff val="50000"/>
              </a:schemeClr>
            </a:gs>
            <a:gs pos="64999">
              <a:schemeClr val="tx1">
                <a:lumMod val="65000"/>
                <a:lumOff val="35000"/>
              </a:schemeClr>
            </a:gs>
            <a:gs pos="89999">
              <a:schemeClr val="tx1">
                <a:lumMod val="75000"/>
                <a:lumOff val="2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3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B847-ABB8-4068-85F5-6D73603047AE}" type="datetimeFigureOut">
              <a:rPr lang="fr-FR" smtClean="0"/>
              <a:t>04/03/2017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A34B-99EF-4380-821B-B6F0F2A05D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runtjs.com/" TargetMode="External"/><Relationship Id="rId13" Type="http://schemas.openxmlformats.org/officeDocument/2006/relationships/hyperlink" Target="http://emberjs.com/" TargetMode="External"/><Relationship Id="rId18" Type="http://schemas.openxmlformats.org/officeDocument/2006/relationships/hyperlink" Target="https://blog.risingstack.com/node-js-at-scale-understanding-node-js-event-loop/" TargetMode="External"/><Relationship Id="rId3" Type="http://schemas.openxmlformats.org/officeDocument/2006/relationships/hyperlink" Target="https://www.npmjs.com/" TargetMode="External"/><Relationship Id="rId7" Type="http://schemas.openxmlformats.org/officeDocument/2006/relationships/hyperlink" Target="http://gulpjs.com/" TargetMode="External"/><Relationship Id="rId12" Type="http://schemas.openxmlformats.org/officeDocument/2006/relationships/hyperlink" Target="http://expressjs.com/" TargetMode="External"/><Relationship Id="rId17" Type="http://schemas.openxmlformats.org/officeDocument/2006/relationships/hyperlink" Target="https://www.toptal.com/nodejs/why-the-hell-would-i-use-node-js" TargetMode="External"/><Relationship Id="rId2" Type="http://schemas.openxmlformats.org/officeDocument/2006/relationships/hyperlink" Target="https://nodejs.org/en/" TargetMode="External"/><Relationship Id="rId16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pack.js.org/" TargetMode="External"/><Relationship Id="rId11" Type="http://schemas.openxmlformats.org/officeDocument/2006/relationships/hyperlink" Target="http://couchdb.apache.org/" TargetMode="External"/><Relationship Id="rId5" Type="http://schemas.openxmlformats.org/officeDocument/2006/relationships/hyperlink" Target="https://nodemon.io/" TargetMode="External"/><Relationship Id="rId15" Type="http://schemas.openxmlformats.org/officeDocument/2006/relationships/hyperlink" Target="http://backbonejs.org/" TargetMode="External"/><Relationship Id="rId10" Type="http://schemas.openxmlformats.org/officeDocument/2006/relationships/hyperlink" Target="https://redis.io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s://yarnpkg.com/fr/" TargetMode="External"/><Relationship Id="rId9" Type="http://schemas.openxmlformats.org/officeDocument/2006/relationships/hyperlink" Target="https://docs.mongodb.com/" TargetMode="External"/><Relationship Id="rId14" Type="http://schemas.openxmlformats.org/officeDocument/2006/relationships/hyperlink" Target="https://angular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3.jpe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500438"/>
            <a:ext cx="7772400" cy="1184273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yriad Pro" pitchFamily="34" charset="0"/>
                <a:cs typeface="Arial" pitchFamily="34" charset="0"/>
              </a:rPr>
              <a:t>Initiation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yriad Pro" pitchFamily="34" charset="0"/>
                <a:cs typeface="Arial" pitchFamily="34" charset="0"/>
              </a:rPr>
              <a:t>NodeJS</a:t>
            </a:r>
            <a:endParaRPr lang="fr-FR" sz="3200" dirty="0">
              <a:solidFill>
                <a:schemeClr val="bg1">
                  <a:lumMod val="7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pic>
        <p:nvPicPr>
          <p:cNvPr id="1026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078" y="1714488"/>
            <a:ext cx="2997120" cy="1836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29256" y="4572008"/>
            <a:ext cx="2867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Myriad Pro" pitchFamily="34" charset="0"/>
                <a:cs typeface="Arial" pitchFamily="34" charset="0"/>
              </a:rPr>
              <a:t>(Il va falloir aimer le vert… 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6500834"/>
            <a:ext cx="3046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Myriad Pro" pitchFamily="34" charset="0"/>
                <a:cs typeface="Arial" pitchFamily="34" charset="0"/>
              </a:rPr>
              <a:t>Licence ATC - MIW 2017 – Jérémy BLONDEAU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71438"/>
            <a:ext cx="721520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Programmation événementielle / asynchrone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85720" y="538722"/>
            <a:ext cx="4643470" cy="6247864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'use strict'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express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'express'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superagent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'superagent'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 = express()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TownElement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"../model/town"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'/'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sendWeatherOfRandomCity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sendWeatherOfRandomCity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getWeatherOfRandomCity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sayHi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getWeatherOfRandomCity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TownElement.find({}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 err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documents)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(err)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(err)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towns = documents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towns.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 Towns Founds'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'towns'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'Towns list'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'Fetching the towns, please be patient'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sayHi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'Hi'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listen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3000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5008" y="3000372"/>
            <a:ext cx="3143272" cy="55399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Fetching the 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please be patient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Hi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36 000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Towns Founds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5000628" y="3143248"/>
            <a:ext cx="571504" cy="28575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5966" y="53798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15966" y="40225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5966" y="60106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071546"/>
            <a:ext cx="7543824" cy="57150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rgbClr val="92D050"/>
                </a:solidFill>
              </a:rPr>
              <a:t>NodeJS</a:t>
            </a:r>
            <a:r>
              <a:rPr lang="fr-FR" sz="1050" dirty="0" smtClean="0">
                <a:solidFill>
                  <a:srgbClr val="92D050"/>
                </a:solidFill>
              </a:rPr>
              <a:t> :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  <a:r>
              <a:rPr lang="fr-F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https://nodejs.org/en/</a:t>
            </a:r>
            <a:endParaRPr lang="fr-FR" sz="105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sz="105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smtClean="0">
                <a:solidFill>
                  <a:srgbClr val="92D050"/>
                </a:solidFill>
              </a:rPr>
              <a:t>Package Manager: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smtClean="0">
                <a:solidFill>
                  <a:schemeClr val="bg1"/>
                </a:solidFill>
              </a:rPr>
              <a:t>NPM : </a:t>
            </a:r>
            <a:r>
              <a:rPr lang="fr-FR" sz="1050" dirty="0" smtClean="0">
                <a:solidFill>
                  <a:schemeClr val="bg1"/>
                </a:solidFill>
                <a:hlinkClick r:id="rId3"/>
              </a:rPr>
              <a:t>https://www.npmjs.com/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Yarn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4"/>
              </a:rPr>
              <a:t>https://yarnpkg.com/fr/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105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smtClean="0">
                <a:solidFill>
                  <a:srgbClr val="92D050"/>
                </a:solidFill>
              </a:rPr>
              <a:t>Outils serveur: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Nodemon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5"/>
              </a:rPr>
              <a:t>https://nodemon.io/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WebPack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6"/>
              </a:rPr>
              <a:t>https://webpack.js.org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fr-FR" sz="105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rgbClr val="92D050"/>
                </a:solidFill>
              </a:rPr>
              <a:t>Tasks</a:t>
            </a:r>
            <a:r>
              <a:rPr lang="fr-FR" sz="1050" dirty="0" smtClean="0">
                <a:solidFill>
                  <a:srgbClr val="92D050"/>
                </a:solidFill>
              </a:rPr>
              <a:t> Manager: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Gulp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7"/>
              </a:rPr>
              <a:t>http://gulpjs.com/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Grunt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8"/>
              </a:rPr>
              <a:t>https://gruntjs.com/</a:t>
            </a:r>
            <a:endParaRPr lang="fr-FR" sz="1050" dirty="0">
              <a:solidFill>
                <a:schemeClr val="bg1"/>
              </a:solidFill>
            </a:endParaRPr>
          </a:p>
          <a:p>
            <a:pPr lvl="1">
              <a:buNone/>
            </a:pPr>
            <a:endParaRPr lang="fr-FR" sz="105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smtClean="0">
                <a:solidFill>
                  <a:srgbClr val="92D050"/>
                </a:solidFill>
              </a:rPr>
              <a:t>SGBD </a:t>
            </a:r>
            <a:r>
              <a:rPr lang="fr-FR" sz="1050" dirty="0" err="1" smtClean="0">
                <a:solidFill>
                  <a:srgbClr val="92D050"/>
                </a:solidFill>
              </a:rPr>
              <a:t>NoSQL</a:t>
            </a:r>
            <a:r>
              <a:rPr lang="fr-FR" sz="1050" dirty="0" smtClean="0">
                <a:solidFill>
                  <a:srgbClr val="92D050"/>
                </a:solidFill>
              </a:rPr>
              <a:t>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MongoDB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9"/>
              </a:rPr>
              <a:t>https://docs.mongodb.com/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smtClean="0">
                <a:solidFill>
                  <a:schemeClr val="bg1"/>
                </a:solidFill>
              </a:rPr>
              <a:t>Redis : </a:t>
            </a:r>
            <a:r>
              <a:rPr lang="fr-FR" sz="1050" dirty="0" smtClean="0">
                <a:solidFill>
                  <a:schemeClr val="bg1"/>
                </a:solidFill>
                <a:hlinkClick r:id="rId10"/>
              </a:rPr>
              <a:t>https://redis.io/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CouchDB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11"/>
              </a:rPr>
              <a:t>http://couchdb.apache.org/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fr-FR" sz="105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smtClean="0">
                <a:solidFill>
                  <a:srgbClr val="92D050"/>
                </a:solidFill>
              </a:rPr>
              <a:t>Framework: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ExpressJS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12"/>
              </a:rPr>
              <a:t>http://expressjs.com/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EmberJS</a:t>
            </a:r>
            <a:r>
              <a:rPr lang="fr-FR" sz="1050" dirty="0" smtClean="0">
                <a:solidFill>
                  <a:schemeClr val="bg1"/>
                </a:solidFill>
              </a:rPr>
              <a:t>: </a:t>
            </a:r>
            <a:r>
              <a:rPr lang="fr-FR" sz="1050" dirty="0" smtClean="0">
                <a:solidFill>
                  <a:schemeClr val="bg1"/>
                </a:solidFill>
                <a:hlinkClick r:id="rId13"/>
              </a:rPr>
              <a:t>http://emberjs.com/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AngularJS</a:t>
            </a:r>
            <a:r>
              <a:rPr lang="fr-FR" sz="1050" dirty="0" smtClean="0">
                <a:solidFill>
                  <a:schemeClr val="bg1"/>
                </a:solidFill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hlinkClick r:id="rId14"/>
              </a:rPr>
              <a:t>https://angular.io/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Backbone</a:t>
            </a:r>
            <a:r>
              <a:rPr lang="fr-FR" sz="1050" dirty="0" smtClean="0">
                <a:solidFill>
                  <a:schemeClr val="bg1"/>
                </a:solidFill>
              </a:rPr>
              <a:t>: </a:t>
            </a:r>
            <a:r>
              <a:rPr lang="fr-FR" sz="1050" dirty="0" smtClean="0">
                <a:solidFill>
                  <a:schemeClr val="bg1"/>
                </a:solidFill>
                <a:hlinkClick r:id="rId15"/>
              </a:rPr>
              <a:t>http://backbonejs.org/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err="1" smtClean="0">
                <a:solidFill>
                  <a:schemeClr val="bg1"/>
                </a:solidFill>
              </a:rPr>
              <a:t>ReactJS</a:t>
            </a:r>
            <a:r>
              <a:rPr lang="fr-FR" sz="1050" dirty="0" smtClean="0">
                <a:solidFill>
                  <a:schemeClr val="bg1"/>
                </a:solidFill>
              </a:rPr>
              <a:t>: </a:t>
            </a:r>
            <a:r>
              <a:rPr lang="fr-FR" sz="1050" dirty="0" smtClean="0">
                <a:solidFill>
                  <a:schemeClr val="bg1"/>
                </a:solidFill>
                <a:hlinkClick r:id="rId16"/>
              </a:rPr>
              <a:t>https://facebook.github.io/react/</a:t>
            </a:r>
            <a:endParaRPr lang="fr-FR" sz="105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sz="1050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1050" dirty="0" smtClean="0">
                <a:solidFill>
                  <a:srgbClr val="92D050"/>
                </a:solidFill>
              </a:rPr>
              <a:t>Articles: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smtClean="0">
                <a:solidFill>
                  <a:schemeClr val="bg1"/>
                </a:solidFill>
              </a:rPr>
              <a:t>Fonctionnement de base : </a:t>
            </a:r>
            <a:r>
              <a:rPr lang="fr-FR" sz="1050" dirty="0" smtClean="0">
                <a:solidFill>
                  <a:schemeClr val="bg1"/>
                </a:solidFill>
                <a:hlinkClick r:id="rId17"/>
              </a:rPr>
              <a:t>https://www.toptal.com/nodejs/why-the-hell-would-i-use-node-js</a:t>
            </a:r>
            <a:endParaRPr lang="fr-FR" sz="105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050" dirty="0" smtClean="0">
                <a:solidFill>
                  <a:schemeClr val="bg1"/>
                </a:solidFill>
              </a:rPr>
              <a:t>Event </a:t>
            </a:r>
            <a:r>
              <a:rPr lang="fr-FR" sz="1050" dirty="0" err="1" smtClean="0">
                <a:solidFill>
                  <a:schemeClr val="bg1"/>
                </a:solidFill>
              </a:rPr>
              <a:t>Loop</a:t>
            </a:r>
            <a:r>
              <a:rPr lang="fr-FR" sz="1050" dirty="0" smtClean="0">
                <a:solidFill>
                  <a:schemeClr val="bg1"/>
                </a:solidFill>
              </a:rPr>
              <a:t> détails: </a:t>
            </a:r>
            <a:r>
              <a:rPr lang="fr-FR" sz="1050" dirty="0" smtClean="0">
                <a:solidFill>
                  <a:schemeClr val="bg1"/>
                </a:solidFill>
                <a:hlinkClick r:id="rId18"/>
              </a:rPr>
              <a:t>https://blog.risingstack.com/node-js-at-scale-understanding-node-js-event-loop/</a:t>
            </a:r>
            <a:endParaRPr lang="fr-FR" sz="105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57224" y="1"/>
            <a:ext cx="3600448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j-ea"/>
                <a:cs typeface="Arial" pitchFamily="34" charset="0"/>
              </a:rPr>
              <a:t>Ressources: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928670"/>
            <a:ext cx="7543824" cy="59293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92D050"/>
                </a:solidFill>
              </a:rPr>
              <a:t>Historique :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chemeClr val="bg1"/>
                </a:solidFill>
              </a:rPr>
              <a:t>NodeJS</a:t>
            </a:r>
            <a:r>
              <a:rPr lang="fr-FR" sz="2000" dirty="0" smtClean="0">
                <a:solidFill>
                  <a:schemeClr val="bg1"/>
                </a:solidFill>
              </a:rPr>
              <a:t> et le V8 </a:t>
            </a:r>
            <a:r>
              <a:rPr lang="fr-FR" sz="2000" dirty="0" err="1" smtClean="0">
                <a:solidFill>
                  <a:schemeClr val="bg1"/>
                </a:solidFill>
              </a:rPr>
              <a:t>Engine</a:t>
            </a: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L’ écosystème </a:t>
            </a:r>
            <a:r>
              <a:rPr lang="fr-FR" sz="2000" dirty="0" err="1" smtClean="0">
                <a:solidFill>
                  <a:schemeClr val="bg1"/>
                </a:solidFill>
              </a:rPr>
              <a:t>Javascript</a:t>
            </a:r>
            <a:r>
              <a:rPr lang="fr-FR" sz="2000" dirty="0" smtClean="0">
                <a:solidFill>
                  <a:schemeClr val="bg1"/>
                </a:solidFill>
              </a:rPr>
              <a:t> Moderne</a:t>
            </a: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92D050"/>
                </a:solidFill>
              </a:rPr>
              <a:t>Rappel :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Architecture d’une application Web Classique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Architecture d’une application </a:t>
            </a:r>
            <a:r>
              <a:rPr lang="fr-FR" sz="2000" dirty="0" err="1" smtClean="0">
                <a:solidFill>
                  <a:schemeClr val="bg1"/>
                </a:solidFill>
              </a:rPr>
              <a:t>NodeJS</a:t>
            </a:r>
            <a:endParaRPr lang="fr-FR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92D050"/>
                </a:solidFill>
              </a:rPr>
              <a:t>Changement d’habitudes avec </a:t>
            </a:r>
            <a:r>
              <a:rPr lang="fr-FR" sz="2000" dirty="0" err="1" smtClean="0">
                <a:solidFill>
                  <a:srgbClr val="92D050"/>
                </a:solidFill>
              </a:rPr>
              <a:t>NodeJS</a:t>
            </a:r>
            <a:r>
              <a:rPr lang="fr-FR" sz="2000" dirty="0" smtClean="0">
                <a:solidFill>
                  <a:srgbClr val="92D050"/>
                </a:solidFill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Programmation événementielle / asynchrone</a:t>
            </a:r>
          </a:p>
          <a:p>
            <a:pPr lvl="1">
              <a:buFont typeface="Wingdings" pitchFamily="2" charset="2"/>
              <a:buChar char="§"/>
            </a:pPr>
            <a:endParaRPr lang="fr-FR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solidFill>
                  <a:srgbClr val="92D050"/>
                </a:solidFill>
              </a:rPr>
              <a:t>TP: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chemeClr val="bg1"/>
                </a:solidFill>
              </a:rPr>
              <a:t>NodeJS</a:t>
            </a:r>
            <a:r>
              <a:rPr lang="fr-FR" sz="2000" dirty="0" smtClean="0">
                <a:solidFill>
                  <a:schemeClr val="bg1"/>
                </a:solidFill>
              </a:rPr>
              <a:t> : Hello World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Express JS : </a:t>
            </a:r>
            <a:r>
              <a:rPr lang="fr-FR" sz="2000" dirty="0" err="1" smtClean="0">
                <a:solidFill>
                  <a:schemeClr val="bg1"/>
                </a:solidFill>
              </a:rPr>
              <a:t>Sandbox</a:t>
            </a: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chemeClr val="bg1"/>
                </a:solidFill>
              </a:rPr>
              <a:t>MongoDB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: Initiation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/>
                </a:solidFill>
              </a:rPr>
              <a:t>Express JS + </a:t>
            </a:r>
            <a:r>
              <a:rPr lang="fr-FR" sz="2000" dirty="0" err="1" smtClean="0">
                <a:solidFill>
                  <a:schemeClr val="bg1"/>
                </a:solidFill>
              </a:rPr>
              <a:t>MongoDB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chemeClr val="bg1"/>
                </a:solidFill>
              </a:rPr>
              <a:t>Scrapper</a:t>
            </a:r>
            <a:r>
              <a:rPr lang="fr-FR" sz="2000" dirty="0" smtClean="0">
                <a:solidFill>
                  <a:schemeClr val="bg1"/>
                </a:solidFill>
              </a:rPr>
              <a:t> : Express JS + </a:t>
            </a:r>
            <a:r>
              <a:rPr lang="fr-FR" sz="2000" dirty="0" err="1" smtClean="0">
                <a:solidFill>
                  <a:schemeClr val="bg1"/>
                </a:solidFill>
              </a:rPr>
              <a:t>MongoDB</a:t>
            </a:r>
            <a:r>
              <a:rPr lang="fr-FR" sz="2000" dirty="0" smtClean="0">
                <a:solidFill>
                  <a:schemeClr val="bg1"/>
                </a:solidFill>
              </a:rPr>
              <a:t> + </a:t>
            </a:r>
            <a:r>
              <a:rPr lang="fr-FR" sz="2000" dirty="0" err="1" smtClean="0">
                <a:solidFill>
                  <a:schemeClr val="bg1"/>
                </a:solidFill>
              </a:rPr>
              <a:t>CasperJS</a:t>
            </a: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000" dirty="0" err="1" smtClean="0">
                <a:solidFill>
                  <a:schemeClr val="bg1"/>
                </a:solidFill>
              </a:rPr>
              <a:t>ReactJS</a:t>
            </a:r>
            <a:r>
              <a:rPr lang="fr-FR" sz="2000" dirty="0" smtClean="0">
                <a:solidFill>
                  <a:schemeClr val="bg1"/>
                </a:solidFill>
              </a:rPr>
              <a:t> : Initiation</a:t>
            </a:r>
          </a:p>
          <a:p>
            <a:pPr lvl="1">
              <a:buFont typeface="Wingdings" pitchFamily="2" charset="2"/>
              <a:buChar char="§"/>
            </a:pP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fr-FR" sz="1600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57224" y="1"/>
            <a:ext cx="3600448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j-ea"/>
                <a:cs typeface="Arial" pitchFamily="34" charset="0"/>
              </a:rPr>
              <a:t>Plan de cours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43050"/>
            <a:ext cx="8401080" cy="785818"/>
          </a:xfrm>
        </p:spPr>
        <p:txBody>
          <a:bodyPr/>
          <a:lstStyle/>
          <a:p>
            <a:pPr>
              <a:buNone/>
            </a:pPr>
            <a:r>
              <a:rPr lang="fr-FR" sz="4000" dirty="0" smtClean="0">
                <a:solidFill>
                  <a:srgbClr val="92D050"/>
                </a:solidFill>
                <a:latin typeface="Myriad Pro" pitchFamily="34" charset="0"/>
              </a:rPr>
              <a:t>Chronologie:</a:t>
            </a:r>
            <a:r>
              <a:rPr lang="fr-FR" sz="20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</p:txBody>
      </p:sp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14282" y="1"/>
            <a:ext cx="6357982" cy="128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err="1" smtClean="0">
                <a:solidFill>
                  <a:schemeClr val="bg1"/>
                </a:solidFill>
              </a:rPr>
              <a:t>NodeJS</a:t>
            </a:r>
            <a:r>
              <a:rPr lang="fr-FR" sz="2800" dirty="0" smtClean="0">
                <a:solidFill>
                  <a:schemeClr val="bg1"/>
                </a:solidFill>
              </a:rPr>
              <a:t> et le V8 </a:t>
            </a:r>
            <a:r>
              <a:rPr lang="fr-FR" sz="2800" dirty="0" err="1" smtClean="0">
                <a:solidFill>
                  <a:schemeClr val="bg1"/>
                </a:solidFill>
              </a:rPr>
              <a:t>Engine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1406" y="2786058"/>
            <a:ext cx="2143140" cy="2286016"/>
          </a:xfrm>
          <a:prstGeom prst="chevron">
            <a:avLst>
              <a:gd name="adj" fmla="val 2563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786578" y="2786058"/>
            <a:ext cx="2357454" cy="2286016"/>
          </a:xfrm>
          <a:prstGeom prst="chevron">
            <a:avLst>
              <a:gd name="adj" fmla="val 230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074" name="Picture 2" descr="D:\www\MIW\Présentation\img\120px-Mozilla_Foundation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19466"/>
            <a:ext cx="1000132" cy="933457"/>
          </a:xfrm>
          <a:prstGeom prst="rect">
            <a:avLst/>
          </a:prstGeom>
          <a:noFill/>
        </p:spPr>
      </p:pic>
      <p:sp>
        <p:nvSpPr>
          <p:cNvPr id="14" name="Chevron 13"/>
          <p:cNvSpPr/>
          <p:nvPr/>
        </p:nvSpPr>
        <p:spPr>
          <a:xfrm>
            <a:off x="71407" y="5214950"/>
            <a:ext cx="1753478" cy="642942"/>
          </a:xfrm>
          <a:prstGeom prst="chevron">
            <a:avLst>
              <a:gd name="adj" fmla="val 25633"/>
            </a:avLst>
          </a:prstGeom>
          <a:solidFill>
            <a:srgbClr val="92D050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 2009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857356" y="2786058"/>
            <a:ext cx="2071702" cy="2286016"/>
          </a:xfrm>
          <a:prstGeom prst="chevron">
            <a:avLst>
              <a:gd name="adj" fmla="val 2563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857356" y="5214950"/>
            <a:ext cx="1695029" cy="642942"/>
          </a:xfrm>
          <a:prstGeom prst="chevron">
            <a:avLst>
              <a:gd name="adj" fmla="val 25633"/>
            </a:avLst>
          </a:prstGeom>
          <a:solidFill>
            <a:srgbClr val="92D050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2009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500034" y="4357694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3076" name="Picture 4" descr="D:\www\MIW\Présentation\img\nodej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3429000"/>
            <a:ext cx="2786082" cy="1044781"/>
          </a:xfrm>
          <a:prstGeom prst="rect">
            <a:avLst/>
          </a:prstGeom>
          <a:noFill/>
        </p:spPr>
      </p:pic>
      <p:sp>
        <p:nvSpPr>
          <p:cNvPr id="20" name="Chevron 19"/>
          <p:cNvSpPr/>
          <p:nvPr/>
        </p:nvSpPr>
        <p:spPr>
          <a:xfrm>
            <a:off x="3571868" y="2786058"/>
            <a:ext cx="2000264" cy="2286016"/>
          </a:xfrm>
          <a:prstGeom prst="chevron">
            <a:avLst>
              <a:gd name="adj" fmla="val 2563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1" name="Picture 2" descr="D:\www\MIW\Présentation\img\logo_v8_192px_cl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3357562"/>
            <a:ext cx="1143008" cy="1143008"/>
          </a:xfrm>
          <a:prstGeom prst="rect">
            <a:avLst/>
          </a:prstGeom>
          <a:noFill/>
        </p:spPr>
      </p:pic>
      <p:sp>
        <p:nvSpPr>
          <p:cNvPr id="22" name="Chevron 21"/>
          <p:cNvSpPr/>
          <p:nvPr/>
        </p:nvSpPr>
        <p:spPr>
          <a:xfrm>
            <a:off x="3571868" y="5214950"/>
            <a:ext cx="1636580" cy="642942"/>
          </a:xfrm>
          <a:prstGeom prst="chevron">
            <a:avLst>
              <a:gd name="adj" fmla="val 25633"/>
            </a:avLst>
          </a:prstGeom>
          <a:solidFill>
            <a:srgbClr val="92D050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2010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786578" y="5214950"/>
            <a:ext cx="1928826" cy="642942"/>
          </a:xfrm>
          <a:prstGeom prst="chevron">
            <a:avLst>
              <a:gd name="adj" fmla="val 25633"/>
            </a:avLst>
          </a:prstGeom>
          <a:solidFill>
            <a:srgbClr val="92D050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 &gt;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8" name="Picture 6" descr="D:\www\MIW\Présentation\img\np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2857496"/>
            <a:ext cx="714380" cy="314919"/>
          </a:xfrm>
          <a:prstGeom prst="rect">
            <a:avLst/>
          </a:prstGeom>
          <a:noFill/>
        </p:spPr>
      </p:pic>
      <p:pic>
        <p:nvPicPr>
          <p:cNvPr id="3079" name="Picture 7" descr="D:\www\MIW\Présentation\img\gul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3286124"/>
            <a:ext cx="276774" cy="619101"/>
          </a:xfrm>
          <a:prstGeom prst="rect">
            <a:avLst/>
          </a:prstGeom>
          <a:noFill/>
        </p:spPr>
      </p:pic>
      <p:pic>
        <p:nvPicPr>
          <p:cNvPr id="3080" name="Picture 8" descr="D:\www\MIW\Présentation\img\gru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86710" y="2970632"/>
            <a:ext cx="571504" cy="529806"/>
          </a:xfrm>
          <a:prstGeom prst="rect">
            <a:avLst/>
          </a:prstGeom>
          <a:noFill/>
        </p:spPr>
      </p:pic>
      <p:pic>
        <p:nvPicPr>
          <p:cNvPr id="3081" name="Picture 9" descr="D:\www\MIW\Présentation\img\mongodb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15272" y="3611595"/>
            <a:ext cx="575692" cy="674661"/>
          </a:xfrm>
          <a:prstGeom prst="rect">
            <a:avLst/>
          </a:prstGeom>
          <a:noFill/>
        </p:spPr>
      </p:pic>
      <p:pic>
        <p:nvPicPr>
          <p:cNvPr id="3082" name="Picture 10" descr="D:\www\MIW\Présentation\img\e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2" y="3786190"/>
            <a:ext cx="455755" cy="410354"/>
          </a:xfrm>
          <a:prstGeom prst="rect">
            <a:avLst/>
          </a:prstGeom>
          <a:noFill/>
        </p:spPr>
      </p:pic>
      <p:pic>
        <p:nvPicPr>
          <p:cNvPr id="3083" name="Picture 11" descr="D:\www\MIW\Présentation\img\embe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6" y="4071942"/>
            <a:ext cx="474649" cy="474649"/>
          </a:xfrm>
          <a:prstGeom prst="rect">
            <a:avLst/>
          </a:prstGeom>
          <a:noFill/>
        </p:spPr>
      </p:pic>
      <p:pic>
        <p:nvPicPr>
          <p:cNvPr id="3084" name="Picture 12" descr="D:\www\MIW\Présentation\img\reac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51278" y="4214818"/>
            <a:ext cx="621250" cy="598471"/>
          </a:xfrm>
          <a:prstGeom prst="rect">
            <a:avLst/>
          </a:prstGeom>
          <a:noFill/>
        </p:spPr>
      </p:pic>
      <p:pic>
        <p:nvPicPr>
          <p:cNvPr id="3085" name="Picture 13" descr="D:\www\MIW\Présentation\img\backbon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58214" y="3357562"/>
            <a:ext cx="357190" cy="357190"/>
          </a:xfrm>
          <a:prstGeom prst="rect">
            <a:avLst/>
          </a:prstGeom>
          <a:noFill/>
        </p:spPr>
      </p:pic>
      <p:pic>
        <p:nvPicPr>
          <p:cNvPr id="3086" name="Picture 14" descr="D:\www\MIW\Présentation\img\webpack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80315" y="4572008"/>
            <a:ext cx="434957" cy="434957"/>
          </a:xfrm>
          <a:prstGeom prst="rect">
            <a:avLst/>
          </a:prstGeom>
          <a:noFill/>
        </p:spPr>
      </p:pic>
      <p:sp>
        <p:nvSpPr>
          <p:cNvPr id="34" name="Chevron 33"/>
          <p:cNvSpPr/>
          <p:nvPr/>
        </p:nvSpPr>
        <p:spPr>
          <a:xfrm>
            <a:off x="5214942" y="2786058"/>
            <a:ext cx="1928826" cy="2286016"/>
          </a:xfrm>
          <a:prstGeom prst="chevron">
            <a:avLst>
              <a:gd name="adj" fmla="val 2712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5243517" y="5214950"/>
            <a:ext cx="1543061" cy="642942"/>
          </a:xfrm>
          <a:prstGeom prst="chevron">
            <a:avLst>
              <a:gd name="adj" fmla="val 22975"/>
            </a:avLst>
          </a:prstGeom>
          <a:solidFill>
            <a:srgbClr val="92D050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87" name="Picture 15" descr="D:\www\MIW\Présentation\img\i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29322" y="4205269"/>
            <a:ext cx="571504" cy="652491"/>
          </a:xfrm>
          <a:prstGeom prst="rect">
            <a:avLst/>
          </a:prstGeom>
          <a:noFill/>
        </p:spPr>
      </p:pic>
      <p:pic>
        <p:nvPicPr>
          <p:cNvPr id="3088" name="Picture 16" descr="D:\www\MIW\Présentation\img\joyent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786446" y="3357562"/>
            <a:ext cx="955644" cy="263626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6000760" y="3714752"/>
            <a:ext cx="42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VS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43050"/>
            <a:ext cx="8401080" cy="785818"/>
          </a:xfrm>
        </p:spPr>
        <p:txBody>
          <a:bodyPr/>
          <a:lstStyle/>
          <a:p>
            <a:pPr>
              <a:buNone/>
            </a:pPr>
            <a:r>
              <a:rPr lang="fr-FR" sz="4000" dirty="0" err="1" smtClean="0">
                <a:solidFill>
                  <a:srgbClr val="92D050"/>
                </a:solidFill>
                <a:latin typeface="Myriad Pro" pitchFamily="34" charset="0"/>
              </a:rPr>
              <a:t>Family</a:t>
            </a:r>
            <a:r>
              <a:rPr lang="fr-FR" sz="4000" dirty="0" smtClean="0">
                <a:solidFill>
                  <a:srgbClr val="92D050"/>
                </a:solidFill>
                <a:latin typeface="Myriad Pro" pitchFamily="34" charset="0"/>
              </a:rPr>
              <a:t> portrait :</a:t>
            </a:r>
            <a:r>
              <a:rPr lang="fr-FR" sz="20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</p:txBody>
      </p:sp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85720" y="1"/>
            <a:ext cx="678661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L’ écosystème </a:t>
            </a:r>
            <a:r>
              <a:rPr lang="fr-FR" sz="2800" dirty="0" err="1" smtClean="0">
                <a:solidFill>
                  <a:schemeClr val="bg1"/>
                </a:solidFill>
              </a:rPr>
              <a:t>Javascript</a:t>
            </a:r>
            <a:r>
              <a:rPr lang="fr-FR" sz="2800" dirty="0" smtClean="0">
                <a:solidFill>
                  <a:schemeClr val="bg1"/>
                </a:solidFill>
              </a:rPr>
              <a:t> Moderne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4282" y="2357430"/>
            <a:ext cx="8715436" cy="435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42910" y="2643182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Picture 4" descr="D:\www\MIW\Présentation\img\node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786058"/>
            <a:ext cx="1571636" cy="589364"/>
          </a:xfrm>
          <a:prstGeom prst="rect">
            <a:avLst/>
          </a:prstGeom>
          <a:noFill/>
        </p:spPr>
      </p:pic>
      <p:sp>
        <p:nvSpPr>
          <p:cNvPr id="50" name="Ellipse 49"/>
          <p:cNvSpPr/>
          <p:nvPr/>
        </p:nvSpPr>
        <p:spPr>
          <a:xfrm>
            <a:off x="3143240" y="2428868"/>
            <a:ext cx="1285884" cy="12858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Picture 8" descr="D:\www\MIW\Présentation\img\gru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827756"/>
            <a:ext cx="571504" cy="529806"/>
          </a:xfrm>
          <a:prstGeom prst="rect">
            <a:avLst/>
          </a:prstGeom>
          <a:noFill/>
        </p:spPr>
      </p:pic>
      <p:pic>
        <p:nvPicPr>
          <p:cNvPr id="52" name="Picture 7" descr="D:\www\MIW\Présentation\img\gul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714620"/>
            <a:ext cx="276774" cy="619101"/>
          </a:xfrm>
          <a:prstGeom prst="rect">
            <a:avLst/>
          </a:prstGeom>
          <a:noFill/>
        </p:spPr>
      </p:pic>
      <p:sp>
        <p:nvSpPr>
          <p:cNvPr id="65" name="Ellipse 64"/>
          <p:cNvSpPr/>
          <p:nvPr/>
        </p:nvSpPr>
        <p:spPr>
          <a:xfrm>
            <a:off x="6572264" y="3929066"/>
            <a:ext cx="2071702" cy="207170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2" descr="D:\www\MIW\Présentation\img\Expressj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30" y="4175272"/>
            <a:ext cx="1071570" cy="325298"/>
          </a:xfrm>
          <a:prstGeom prst="rect">
            <a:avLst/>
          </a:prstGeom>
          <a:noFill/>
        </p:spPr>
      </p:pic>
      <p:pic>
        <p:nvPicPr>
          <p:cNvPr id="67" name="Picture 11" descr="D:\www\MIW\Présentation\img\emb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6578" y="4668863"/>
            <a:ext cx="474649" cy="474649"/>
          </a:xfrm>
          <a:prstGeom prst="rect">
            <a:avLst/>
          </a:prstGeom>
          <a:noFill/>
        </p:spPr>
      </p:pic>
      <p:pic>
        <p:nvPicPr>
          <p:cNvPr id="68" name="Picture 13" descr="D:\www\MIW\Présentation\img\backbon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2462" y="4714884"/>
            <a:ext cx="357190" cy="357190"/>
          </a:xfrm>
          <a:prstGeom prst="rect">
            <a:avLst/>
          </a:prstGeom>
          <a:noFill/>
        </p:spPr>
      </p:pic>
      <p:pic>
        <p:nvPicPr>
          <p:cNvPr id="69" name="Picture 12" descr="D:\www\MIW\Présentation\img\reac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86644" y="4572008"/>
            <a:ext cx="621250" cy="598471"/>
          </a:xfrm>
          <a:prstGeom prst="rect">
            <a:avLst/>
          </a:prstGeom>
          <a:noFill/>
        </p:spPr>
      </p:pic>
      <p:sp>
        <p:nvSpPr>
          <p:cNvPr id="70" name="Ellipse 69"/>
          <p:cNvSpPr/>
          <p:nvPr/>
        </p:nvSpPr>
        <p:spPr>
          <a:xfrm>
            <a:off x="3357554" y="4429132"/>
            <a:ext cx="1857388" cy="18573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9" name="Picture 3" descr="D:\www\MIW\Présentation\img\couchdb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91920" y="4643446"/>
            <a:ext cx="565766" cy="514333"/>
          </a:xfrm>
          <a:prstGeom prst="rect">
            <a:avLst/>
          </a:prstGeom>
          <a:noFill/>
        </p:spPr>
      </p:pic>
      <p:pic>
        <p:nvPicPr>
          <p:cNvPr id="71" name="Picture 9" descr="D:\www\MIW\Présentation\img\mongodb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6248" y="5072074"/>
            <a:ext cx="758567" cy="888975"/>
          </a:xfrm>
          <a:prstGeom prst="rect">
            <a:avLst/>
          </a:prstGeom>
          <a:noFill/>
        </p:spPr>
      </p:pic>
      <p:pic>
        <p:nvPicPr>
          <p:cNvPr id="4100" name="Picture 4" descr="D:\www\MIW\Présentation\img\redis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43306" y="5500702"/>
            <a:ext cx="520078" cy="439082"/>
          </a:xfrm>
          <a:prstGeom prst="rect">
            <a:avLst/>
          </a:prstGeom>
          <a:noFill/>
        </p:spPr>
      </p:pic>
      <p:pic>
        <p:nvPicPr>
          <p:cNvPr id="4101" name="Picture 5" descr="D:\www\MIW\Présentation\img\angular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51740" y="5286388"/>
            <a:ext cx="577846" cy="577846"/>
          </a:xfrm>
          <a:prstGeom prst="rect">
            <a:avLst/>
          </a:prstGeom>
          <a:noFill/>
        </p:spPr>
      </p:pic>
      <p:sp>
        <p:nvSpPr>
          <p:cNvPr id="75" name="Ellipse 74"/>
          <p:cNvSpPr/>
          <p:nvPr/>
        </p:nvSpPr>
        <p:spPr>
          <a:xfrm>
            <a:off x="5286380" y="2571744"/>
            <a:ext cx="1285884" cy="12858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14" descr="D:\www\MIW\Présentation\img\webpack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00760" y="3000372"/>
            <a:ext cx="434957" cy="434957"/>
          </a:xfrm>
          <a:prstGeom prst="rect">
            <a:avLst/>
          </a:prstGeom>
          <a:noFill/>
        </p:spPr>
      </p:pic>
      <p:pic>
        <p:nvPicPr>
          <p:cNvPr id="77" name="Picture 7" descr="D:\www\MIW\Présentation\img\nodemon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1170" y="2928934"/>
            <a:ext cx="538152" cy="538152"/>
          </a:xfrm>
          <a:prstGeom prst="rect">
            <a:avLst/>
          </a:prstGeom>
          <a:noFill/>
        </p:spPr>
      </p:pic>
      <p:sp>
        <p:nvSpPr>
          <p:cNvPr id="78" name="Rectangle 77"/>
          <p:cNvSpPr/>
          <p:nvPr/>
        </p:nvSpPr>
        <p:spPr>
          <a:xfrm>
            <a:off x="3000364" y="3643314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Tasks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Manager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02260" y="3786190"/>
            <a:ext cx="192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Serveur / Daemon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929454" y="5988626"/>
            <a:ext cx="135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Frameworks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71868" y="6286520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SGBD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NoSQL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2286" y="3500438"/>
            <a:ext cx="122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Interpreter</a:t>
            </a:r>
            <a:endParaRPr lang="fr-FR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9799" y="5786454"/>
            <a:ext cx="189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Package manager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1000100" y="4286256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Picture 6" descr="D:\www\MIW\Présentation\img\npm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214414" y="4666484"/>
            <a:ext cx="500066" cy="220443"/>
          </a:xfrm>
          <a:prstGeom prst="rect">
            <a:avLst/>
          </a:prstGeom>
          <a:noFill/>
        </p:spPr>
      </p:pic>
      <p:pic>
        <p:nvPicPr>
          <p:cNvPr id="4104" name="Picture 8" descr="D:\www\MIW\Présentation\img\yarn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71604" y="5072074"/>
            <a:ext cx="858842" cy="429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7215206" cy="11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Architecture d’une application Web Classique 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 rot="5400000">
            <a:off x="3178960" y="2536024"/>
            <a:ext cx="1214445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rot="16200000" flipH="1">
            <a:off x="3571869" y="4286254"/>
            <a:ext cx="428627" cy="1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5400000">
            <a:off x="3571868" y="5643577"/>
            <a:ext cx="428629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 flipH="1" flipV="1">
            <a:off x="4785521" y="5643579"/>
            <a:ext cx="428626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4785521" y="4285461"/>
            <a:ext cx="428626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4447404" y="2576971"/>
            <a:ext cx="1162496" cy="7451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4500562" y="2500306"/>
            <a:ext cx="1039820" cy="425381"/>
          </a:xfrm>
          <a:prstGeom prst="ellipse">
            <a:avLst/>
          </a:prstGeom>
          <a:solidFill>
            <a:schemeClr val="bg1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Réponse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246428" y="2285992"/>
            <a:ext cx="1039820" cy="425381"/>
          </a:xfrm>
          <a:prstGeom prst="ellipse">
            <a:avLst/>
          </a:prstGeom>
          <a:solidFill>
            <a:schemeClr val="bg1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Requète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3714744" y="1000108"/>
            <a:ext cx="1357322" cy="135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4" name="Picture 2" descr="D:\www\MIW\Présentation\img\z6p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084186"/>
            <a:ext cx="689941" cy="862426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3929058" y="1857364"/>
            <a:ext cx="99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92D050"/>
                </a:solidFill>
                <a:latin typeface="Myriad Pro" pitchFamily="34" charset="0"/>
              </a:rPr>
              <a:t>Users</a:t>
            </a:r>
            <a:endParaRPr lang="fr-FR" dirty="0">
              <a:solidFill>
                <a:srgbClr val="92D050"/>
              </a:solidFill>
              <a:latin typeface="Myriad Pro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14546" y="3143248"/>
            <a:ext cx="428628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99" name="Picture 3" descr="D:\www\MIW\Présentation\img\apach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714752"/>
            <a:ext cx="715654" cy="187501"/>
          </a:xfrm>
          <a:prstGeom prst="rect">
            <a:avLst/>
          </a:prstGeom>
          <a:noFill/>
        </p:spPr>
      </p:pic>
      <p:pic>
        <p:nvPicPr>
          <p:cNvPr id="100" name="Picture 4" descr="D:\www\MIW\Présentation\img\NGIN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3715437"/>
            <a:ext cx="928694" cy="213629"/>
          </a:xfrm>
          <a:prstGeom prst="rect">
            <a:avLst/>
          </a:prstGeom>
          <a:noFill/>
        </p:spPr>
      </p:pic>
      <p:sp>
        <p:nvSpPr>
          <p:cNvPr id="101" name="Rectangle 100"/>
          <p:cNvSpPr/>
          <p:nvPr/>
        </p:nvSpPr>
        <p:spPr>
          <a:xfrm>
            <a:off x="3428992" y="3538839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09743" y="3538839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57818" y="3643314"/>
            <a:ext cx="1133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Autre…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57620" y="3143248"/>
            <a:ext cx="1133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Myriad Pro" pitchFamily="34" charset="0"/>
              </a:rPr>
              <a:t>HTTP</a:t>
            </a:r>
            <a:endParaRPr lang="fr-FR" sz="2000" b="1" dirty="0">
              <a:latin typeface="Myriad Pro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14546" y="4500570"/>
            <a:ext cx="428628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428992" y="4896161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009743" y="4896161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57818" y="5000636"/>
            <a:ext cx="1133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Autre…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643306" y="4500570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 smtClean="0">
                <a:latin typeface="Myriad Pro" pitchFamily="34" charset="0"/>
              </a:rPr>
              <a:t>Interpreter</a:t>
            </a:r>
            <a:endParaRPr lang="fr-FR" sz="2000" b="1" dirty="0">
              <a:latin typeface="Myriad Pro" pitchFamily="34" charset="0"/>
            </a:endParaRPr>
          </a:p>
        </p:txBody>
      </p:sp>
      <p:pic>
        <p:nvPicPr>
          <p:cNvPr id="110" name="Picture 5" descr="D:\www\MIW\Présentation\img\php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1660" y="4929198"/>
            <a:ext cx="593018" cy="407700"/>
          </a:xfrm>
          <a:prstGeom prst="rect">
            <a:avLst/>
          </a:prstGeom>
          <a:noFill/>
        </p:spPr>
      </p:pic>
      <p:pic>
        <p:nvPicPr>
          <p:cNvPr id="111" name="Picture 6" descr="D:\www\MIW\Présentation\img\pyth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0856" y="4857760"/>
            <a:ext cx="554020" cy="554020"/>
          </a:xfrm>
          <a:prstGeom prst="rect">
            <a:avLst/>
          </a:prstGeom>
          <a:noFill/>
        </p:spPr>
      </p:pic>
      <p:sp>
        <p:nvSpPr>
          <p:cNvPr id="112" name="Rectangle 111"/>
          <p:cNvSpPr/>
          <p:nvPr/>
        </p:nvSpPr>
        <p:spPr>
          <a:xfrm>
            <a:off x="2214546" y="5857892"/>
            <a:ext cx="428628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28992" y="6253483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09743" y="6253483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57818" y="6357958"/>
            <a:ext cx="1133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Autre…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43306" y="5857892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Myriad Pro" pitchFamily="34" charset="0"/>
              </a:rPr>
              <a:t>BDD</a:t>
            </a:r>
            <a:endParaRPr lang="fr-FR" sz="2000" b="1" dirty="0">
              <a:latin typeface="Myriad Pro" pitchFamily="34" charset="0"/>
            </a:endParaRPr>
          </a:p>
        </p:txBody>
      </p:sp>
      <p:pic>
        <p:nvPicPr>
          <p:cNvPr id="117" name="Picture 7" descr="D:\www\MIW\Présentation\img\PostgreSQ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4810" y="6215082"/>
            <a:ext cx="521100" cy="479412"/>
          </a:xfrm>
          <a:prstGeom prst="rect">
            <a:avLst/>
          </a:prstGeom>
          <a:noFill/>
        </p:spPr>
      </p:pic>
      <p:pic>
        <p:nvPicPr>
          <p:cNvPr id="118" name="Picture 8" descr="D:\www\MIW\Présentation\img\mysql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1736" y="6286520"/>
            <a:ext cx="737773" cy="381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7215206" cy="11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Architecture d’une application Web Classique 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 descr="D:\www\MIW\Présentation\img\classic-htt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57364"/>
            <a:ext cx="5897563" cy="3781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0" y="1"/>
            <a:ext cx="7215206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Architecture d’une application </a:t>
            </a:r>
            <a:r>
              <a:rPr lang="fr-FR" sz="2800" dirty="0" err="1" smtClean="0">
                <a:solidFill>
                  <a:schemeClr val="bg1"/>
                </a:solidFill>
              </a:rPr>
              <a:t>NodeJS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 rot="5400000">
            <a:off x="3178960" y="3017393"/>
            <a:ext cx="1214445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5400000">
            <a:off x="3571868" y="5214949"/>
            <a:ext cx="428629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 flipH="1" flipV="1">
            <a:off x="4785521" y="5214951"/>
            <a:ext cx="428626" cy="158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4447404" y="3058340"/>
            <a:ext cx="1162496" cy="7451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4500562" y="2981675"/>
            <a:ext cx="1039820" cy="425381"/>
          </a:xfrm>
          <a:prstGeom prst="ellipse">
            <a:avLst/>
          </a:prstGeom>
          <a:solidFill>
            <a:schemeClr val="bg1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Réponse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246428" y="2767361"/>
            <a:ext cx="1039820" cy="425381"/>
          </a:xfrm>
          <a:prstGeom prst="ellipse">
            <a:avLst/>
          </a:prstGeom>
          <a:solidFill>
            <a:schemeClr val="bg1"/>
          </a:solidFill>
          <a:ln>
            <a:solidFill>
              <a:srgbClr val="79B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Requète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3714744" y="1481477"/>
            <a:ext cx="1357322" cy="135732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4" name="Picture 2" descr="D:\www\MIW\Présentation\img\z6p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565555"/>
            <a:ext cx="689941" cy="862426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3929058" y="2338733"/>
            <a:ext cx="99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92D050"/>
                </a:solidFill>
                <a:latin typeface="Myriad Pro" pitchFamily="34" charset="0"/>
              </a:rPr>
              <a:t>Users</a:t>
            </a:r>
            <a:endParaRPr lang="fr-FR" dirty="0">
              <a:solidFill>
                <a:srgbClr val="92D050"/>
              </a:solidFill>
              <a:latin typeface="Myriad Pro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14546" y="3643314"/>
            <a:ext cx="4286280" cy="135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928926" y="3643314"/>
            <a:ext cx="300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Myriad Pro" pitchFamily="34" charset="0"/>
              </a:rPr>
              <a:t>HTTP + </a:t>
            </a:r>
            <a:r>
              <a:rPr lang="fr-FR" sz="2000" b="1" dirty="0" err="1" smtClean="0">
                <a:latin typeface="Myriad Pro" pitchFamily="34" charset="0"/>
              </a:rPr>
              <a:t>Interpreter</a:t>
            </a:r>
            <a:endParaRPr lang="fr-FR" sz="2000" b="1" dirty="0">
              <a:latin typeface="Myriad Pro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14546" y="5429264"/>
            <a:ext cx="4286280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28992" y="5824855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09743" y="5824855"/>
            <a:ext cx="490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| |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357818" y="5929330"/>
            <a:ext cx="1133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Autre…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43306" y="5429264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Myriad Pro" pitchFamily="34" charset="0"/>
              </a:rPr>
              <a:t>BDD</a:t>
            </a:r>
            <a:endParaRPr lang="fr-FR" sz="2000" b="1" dirty="0">
              <a:latin typeface="Myriad Pro" pitchFamily="34" charset="0"/>
            </a:endParaRPr>
          </a:p>
        </p:txBody>
      </p:sp>
      <p:pic>
        <p:nvPicPr>
          <p:cNvPr id="117" name="Picture 7" descr="D:\www\MIW\Présentation\img\Postgre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5786454"/>
            <a:ext cx="521100" cy="479412"/>
          </a:xfrm>
          <a:prstGeom prst="rect">
            <a:avLst/>
          </a:prstGeom>
          <a:noFill/>
        </p:spPr>
      </p:pic>
      <p:pic>
        <p:nvPicPr>
          <p:cNvPr id="118" name="Picture 8" descr="D:\www\MIW\Présentation\img\mysq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5857892"/>
            <a:ext cx="737773" cy="381567"/>
          </a:xfrm>
          <a:prstGeom prst="rect">
            <a:avLst/>
          </a:prstGeom>
          <a:noFill/>
        </p:spPr>
      </p:pic>
      <p:pic>
        <p:nvPicPr>
          <p:cNvPr id="8194" name="Picture 2" descr="D:\www\MIW\Présentation\img\nodej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5379" y="4071942"/>
            <a:ext cx="2236753" cy="838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0"/>
            <a:ext cx="7215206" cy="11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Architecture d’une application Web </a:t>
            </a:r>
            <a:r>
              <a:rPr lang="fr-FR" sz="2800" dirty="0" err="1" smtClean="0">
                <a:solidFill>
                  <a:schemeClr val="bg1"/>
                </a:solidFill>
              </a:rPr>
              <a:t>NodeJS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 descr="D:\www\MIW\Présentation\img\node-htt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928934"/>
            <a:ext cx="5897563" cy="3800475"/>
          </a:xfrm>
          <a:prstGeom prst="rect">
            <a:avLst/>
          </a:prstGeom>
          <a:noFill/>
        </p:spPr>
      </p:pic>
      <p:pic>
        <p:nvPicPr>
          <p:cNvPr id="7" name="Picture 4" descr="D:\www\MIW\Présentation\img\cat-node-js-event-loop-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142984"/>
            <a:ext cx="3810001" cy="1524000"/>
          </a:xfrm>
          <a:prstGeom prst="rect">
            <a:avLst/>
          </a:prstGeom>
          <a:noFill/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85720" y="1428736"/>
            <a:ext cx="3143272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>
                <a:solidFill>
                  <a:srgbClr val="92D050"/>
                </a:solidFill>
                <a:latin typeface="Myriad Pro" pitchFamily="34" charset="0"/>
              </a:rPr>
              <a:t>Enter the </a:t>
            </a:r>
            <a:r>
              <a:rPr lang="fr-FR" sz="2400" dirty="0" err="1" smtClean="0">
                <a:solidFill>
                  <a:srgbClr val="92D050"/>
                </a:solidFill>
                <a:latin typeface="Myriad Pro" pitchFamily="34" charset="0"/>
              </a:rPr>
              <a:t>event</a:t>
            </a:r>
            <a:r>
              <a:rPr lang="fr-FR" sz="2400" dirty="0" smtClean="0">
                <a:solidFill>
                  <a:srgbClr val="92D050"/>
                </a:solidFill>
                <a:latin typeface="Myriad Pro" pitchFamily="34" charset="0"/>
              </a:rPr>
              <a:t> </a:t>
            </a:r>
            <a:r>
              <a:rPr lang="fr-FR" sz="2400" dirty="0" err="1" smtClean="0">
                <a:solidFill>
                  <a:srgbClr val="92D050"/>
                </a:solidFill>
                <a:latin typeface="Myriad Pro" pitchFamily="34" charset="0"/>
              </a:rPr>
              <a:t>loop</a:t>
            </a:r>
            <a:r>
              <a:rPr lang="fr-FR" sz="2400" dirty="0" smtClean="0">
                <a:solidFill>
                  <a:srgbClr val="92D050"/>
                </a:solidFill>
                <a:latin typeface="Myriad Pro" pitchFamily="34" charset="0"/>
              </a:rPr>
              <a:t>:</a:t>
            </a:r>
            <a:r>
              <a:rPr lang="fr-FR" sz="24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ww\MIW\Présentation\img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57166"/>
            <a:ext cx="1516017" cy="928694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71438"/>
            <a:ext cx="7215206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/>
            <a:r>
              <a:rPr lang="fr-FR" sz="2800" dirty="0" smtClean="0">
                <a:solidFill>
                  <a:schemeClr val="bg1"/>
                </a:solidFill>
              </a:rPr>
              <a:t>Programmation événementielle / asynchrone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85720" y="538722"/>
            <a:ext cx="4643470" cy="6247864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'use strict'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express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'express'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superagent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'superagent'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const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 = express()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TownElement = require(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"../model/town"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'/'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sendWeatherOfRandomCity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sendWeatherOfRandomCity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getWeatherOfRandomCity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sayHi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getWeatherOfRandomCity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(request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response)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TownElement.find({}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 err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documents)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(err)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(err)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towns = documents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towns.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 Towns Founds'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res.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'towns'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'Towns list'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'Fetching the towns, please be patient'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sayHi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'Hi'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app.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listen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3000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5008" y="3000372"/>
            <a:ext cx="3143272" cy="55399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Fetching the towns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please be patient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Hi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36 000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Towns Founds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5000628" y="3143248"/>
            <a:ext cx="571504" cy="28575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279</Words>
  <Application>Microsoft Office PowerPoint</Application>
  <PresentationFormat>Affichage à l'écran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Initiation NodeJS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Javascript serveur</dc:title>
  <dc:creator>admin</dc:creator>
  <cp:lastModifiedBy>admin</cp:lastModifiedBy>
  <cp:revision>154</cp:revision>
  <dcterms:created xsi:type="dcterms:W3CDTF">2017-03-04T15:54:51Z</dcterms:created>
  <dcterms:modified xsi:type="dcterms:W3CDTF">2017-03-05T17:48:13Z</dcterms:modified>
</cp:coreProperties>
</file>