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5" r:id="rId6"/>
    <p:sldId id="277" r:id="rId7"/>
    <p:sldId id="280" r:id="rId8"/>
    <p:sldId id="278" r:id="rId9"/>
    <p:sldId id="262" r:id="rId10"/>
    <p:sldId id="263" r:id="rId11"/>
    <p:sldId id="264" r:id="rId12"/>
    <p:sldId id="268" r:id="rId13"/>
    <p:sldId id="266" r:id="rId14"/>
    <p:sldId id="267" r:id="rId15"/>
    <p:sldId id="270" r:id="rId16"/>
    <p:sldId id="271" r:id="rId17"/>
    <p:sldId id="273" r:id="rId18"/>
    <p:sldId id="275" r:id="rId19"/>
    <p:sldId id="276" r:id="rId20"/>
    <p:sldId id="279" r:id="rId21"/>
    <p:sldId id="274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9" autoAdjust="0"/>
    <p:restoredTop sz="95763" autoAdjust="0"/>
  </p:normalViewPr>
  <p:slideViewPr>
    <p:cSldViewPr>
      <p:cViewPr varScale="1">
        <p:scale>
          <a:sx n="52" d="100"/>
          <a:sy n="52" d="100"/>
        </p:scale>
        <p:origin x="-1291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ocs\M.Sc\DISSERTATION\M.Sc.Work\.version\dependency_graphs_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ocs\M.Sc\DISSERTATION\M.Sc.Work\.version\dependency_graphs_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ocs\M.Sc\DISSERTATION\M.Sc.Work\.version\dependency_graphs_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ocs\M.Sc\DISSERTATION\M.Sc.Work\.version\dependency_graphs_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ocs\M.Sc\DISSERTATION\M.Sc.Work\.version\dependency_graphs_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MyDocs\M.Sc\DISSERTATION\M.Sc.Work\.version\dependency_graphs_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smoothMarker"/>
        <c:ser>
          <c:idx val="0"/>
          <c:order val="0"/>
          <c:tx>
            <c:v>модель Femap with Nastran</c:v>
          </c:tx>
          <c:xVal>
            <c:numRef>
              <c:f>Лист2!$B$19:$B$23</c:f>
              <c:numCache>
                <c:formatCode>General</c:formatCode>
                <c:ptCount val="5"/>
                <c:pt idx="0">
                  <c:v>18</c:v>
                </c:pt>
                <c:pt idx="1">
                  <c:v>20</c:v>
                </c:pt>
                <c:pt idx="2">
                  <c:v>22</c:v>
                </c:pt>
                <c:pt idx="3">
                  <c:v>24</c:v>
                </c:pt>
                <c:pt idx="4">
                  <c:v>27</c:v>
                </c:pt>
              </c:numCache>
            </c:numRef>
          </c:xVal>
          <c:yVal>
            <c:numRef>
              <c:f>Лист2!$C$19:$C$23</c:f>
              <c:numCache>
                <c:formatCode>0.0</c:formatCode>
                <c:ptCount val="5"/>
                <c:pt idx="0">
                  <c:v>13.839473684210498</c:v>
                </c:pt>
                <c:pt idx="1">
                  <c:v>13.902500000000066</c:v>
                </c:pt>
                <c:pt idx="2">
                  <c:v>13.685714285714306</c:v>
                </c:pt>
                <c:pt idx="3">
                  <c:v>13.815909090909166</c:v>
                </c:pt>
                <c:pt idx="4">
                  <c:v>13.576595744680855</c:v>
                </c:pt>
              </c:numCache>
            </c:numRef>
          </c:yVal>
          <c:smooth val="1"/>
        </c:ser>
        <c:ser>
          <c:idx val="1"/>
          <c:order val="1"/>
          <c:tx>
            <c:v>аналитическая формула</c:v>
          </c:tx>
          <c:xVal>
            <c:numRef>
              <c:f>Лист2!$B$19:$B$23</c:f>
              <c:numCache>
                <c:formatCode>General</c:formatCode>
                <c:ptCount val="5"/>
                <c:pt idx="0">
                  <c:v>18</c:v>
                </c:pt>
                <c:pt idx="1">
                  <c:v>20</c:v>
                </c:pt>
                <c:pt idx="2">
                  <c:v>22</c:v>
                </c:pt>
                <c:pt idx="3">
                  <c:v>24</c:v>
                </c:pt>
                <c:pt idx="4">
                  <c:v>27</c:v>
                </c:pt>
              </c:numCache>
            </c:numRef>
          </c:xVal>
          <c:yVal>
            <c:numRef>
              <c:f>Лист2!$D$19:$D$23</c:f>
              <c:numCache>
                <c:formatCode>General</c:formatCode>
                <c:ptCount val="5"/>
                <c:pt idx="0">
                  <c:v>13.777396468317001</c:v>
                </c:pt>
                <c:pt idx="1">
                  <c:v>13.742942944176997</c:v>
                </c:pt>
                <c:pt idx="2">
                  <c:v>13.708546907237</c:v>
                </c:pt>
                <c:pt idx="3">
                  <c:v>13.674208309496995</c:v>
                </c:pt>
                <c:pt idx="4">
                  <c:v>13.622808006387</c:v>
                </c:pt>
              </c:numCache>
            </c:numRef>
          </c:yVal>
          <c:smooth val="1"/>
        </c:ser>
        <c:axId val="104389632"/>
        <c:axId val="104395904"/>
      </c:scatterChart>
      <c:valAx>
        <c:axId val="104389632"/>
        <c:scaling>
          <c:orientation val="minMax"/>
          <c:min val="16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Диаметр болтов, мм</a:t>
                </a:r>
                <a:endParaRPr lang="ru-RU" dirty="0"/>
              </a:p>
            </c:rich>
          </c:tx>
          <c:layout/>
        </c:title>
        <c:numFmt formatCode="General" sourceLinked="1"/>
        <c:tickLblPos val="nextTo"/>
        <c:crossAx val="104395904"/>
        <c:crosses val="autoZero"/>
        <c:crossBetween val="midCat"/>
      </c:valAx>
      <c:valAx>
        <c:axId val="104395904"/>
        <c:scaling>
          <c:orientation val="minMax"/>
          <c:min val="13"/>
        </c:scaling>
        <c:axPos val="l"/>
        <c:majorGridlines/>
        <c:minorGridlines>
          <c:spPr>
            <a:ln>
              <a:prstDash val="sysDot"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Угол поворота, мкрад</a:t>
                </a:r>
                <a:endParaRPr lang="ru-RU" dirty="0"/>
              </a:p>
            </c:rich>
          </c:tx>
          <c:layout/>
        </c:title>
        <c:numFmt formatCode="0.0" sourceLinked="1"/>
        <c:tickLblPos val="nextTo"/>
        <c:crossAx val="104389632"/>
        <c:crosses val="autoZero"/>
        <c:crossBetween val="midCat"/>
        <c:majorUnit val="0.4"/>
      </c:valAx>
    </c:plotArea>
    <c:plotVisOnly val="1"/>
  </c:chart>
  <c:spPr>
    <a:solidFill>
      <a:schemeClr val="lt1"/>
    </a:solidFill>
    <a:ln w="25400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smoothMarker"/>
        <c:ser>
          <c:idx val="0"/>
          <c:order val="0"/>
          <c:tx>
            <c:v>модель Femap with Nastran</c:v>
          </c:tx>
          <c:xVal>
            <c:numRef>
              <c:f>Лист2!$B$34:$B$37</c:f>
              <c:numCache>
                <c:formatCode>General</c:formatCode>
                <c:ptCount val="4"/>
                <c:pt idx="0">
                  <c:v>18</c:v>
                </c:pt>
                <c:pt idx="1">
                  <c:v>20</c:v>
                </c:pt>
                <c:pt idx="2">
                  <c:v>22</c:v>
                </c:pt>
                <c:pt idx="3">
                  <c:v>24</c:v>
                </c:pt>
              </c:numCache>
            </c:numRef>
          </c:xVal>
          <c:yVal>
            <c:numRef>
              <c:f>Лист2!$C$34:$C$37</c:f>
              <c:numCache>
                <c:formatCode>0.0</c:formatCode>
                <c:ptCount val="4"/>
                <c:pt idx="0">
                  <c:v>30.224999999999987</c:v>
                </c:pt>
                <c:pt idx="1">
                  <c:v>29.616249999999987</c:v>
                </c:pt>
                <c:pt idx="2">
                  <c:v>28.070238095238093</c:v>
                </c:pt>
                <c:pt idx="3">
                  <c:v>26.067045454545458</c:v>
                </c:pt>
              </c:numCache>
            </c:numRef>
          </c:yVal>
          <c:smooth val="1"/>
        </c:ser>
        <c:ser>
          <c:idx val="1"/>
          <c:order val="1"/>
          <c:tx>
            <c:v>аналитическая модель</c:v>
          </c:tx>
          <c:xVal>
            <c:numRef>
              <c:f>Лист2!$B$34:$B$37</c:f>
              <c:numCache>
                <c:formatCode>General</c:formatCode>
                <c:ptCount val="4"/>
                <c:pt idx="0">
                  <c:v>18</c:v>
                </c:pt>
                <c:pt idx="1">
                  <c:v>20</c:v>
                </c:pt>
                <c:pt idx="2">
                  <c:v>22</c:v>
                </c:pt>
                <c:pt idx="3">
                  <c:v>24</c:v>
                </c:pt>
              </c:numCache>
            </c:numRef>
          </c:xVal>
          <c:yVal>
            <c:numRef>
              <c:f>Лист2!$D$34:$D$37</c:f>
              <c:numCache>
                <c:formatCode>0.0</c:formatCode>
                <c:ptCount val="4"/>
                <c:pt idx="0">
                  <c:v>28.13052165499699</c:v>
                </c:pt>
                <c:pt idx="1">
                  <c:v>28.075061108457035</c:v>
                </c:pt>
                <c:pt idx="2">
                  <c:v>28.01967350511698</c:v>
                </c:pt>
                <c:pt idx="3">
                  <c:v>27.96435879697697</c:v>
                </c:pt>
              </c:numCache>
            </c:numRef>
          </c:yVal>
          <c:smooth val="1"/>
        </c:ser>
        <c:axId val="105009152"/>
        <c:axId val="105011072"/>
      </c:scatterChart>
      <c:valAx>
        <c:axId val="105009152"/>
        <c:scaling>
          <c:orientation val="minMax"/>
          <c:min val="16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Диаметр болтов, мм</a:t>
                </a:r>
                <a:endParaRPr lang="ru-RU" dirty="0"/>
              </a:p>
            </c:rich>
          </c:tx>
          <c:layout/>
        </c:title>
        <c:numFmt formatCode="General" sourceLinked="1"/>
        <c:tickLblPos val="nextTo"/>
        <c:crossAx val="105011072"/>
        <c:crosses val="autoZero"/>
        <c:crossBetween val="midCat"/>
      </c:valAx>
      <c:valAx>
        <c:axId val="105011072"/>
        <c:scaling>
          <c:orientation val="minMax"/>
          <c:min val="24"/>
        </c:scaling>
        <c:axPos val="l"/>
        <c:majorGridlines/>
        <c:minorGridlines>
          <c:spPr>
            <a:ln>
              <a:prstDash val="sysDot"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Угол поворота, мкрад</a:t>
                </a:r>
                <a:endParaRPr lang="ru-RU" dirty="0"/>
              </a:p>
            </c:rich>
          </c:tx>
          <c:layout/>
        </c:title>
        <c:numFmt formatCode="0.0" sourceLinked="1"/>
        <c:tickLblPos val="nextTo"/>
        <c:crossAx val="105009152"/>
        <c:crosses val="autoZero"/>
        <c:crossBetween val="midCat"/>
        <c:majorUnit val="2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5152045454545515"/>
          <c:y val="0.41148300441365127"/>
          <c:w val="0.29102129629629631"/>
          <c:h val="0.34538649745987893"/>
        </c:manualLayout>
      </c:layout>
    </c:legend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smoothMarker"/>
        <c:ser>
          <c:idx val="0"/>
          <c:order val="0"/>
          <c:tx>
            <c:v>модель Femap with Nastran</c:v>
          </c:tx>
          <c:xVal>
            <c:numRef>
              <c:f>Лист2!$B$11:$B$16</c:f>
              <c:numCache>
                <c:formatCode>General</c:formatCode>
                <c:ptCount val="6"/>
                <c:pt idx="0">
                  <c:v>20</c:v>
                </c:pt>
                <c:pt idx="1">
                  <c:v>24</c:v>
                </c:pt>
                <c:pt idx="2">
                  <c:v>28</c:v>
                </c:pt>
                <c:pt idx="3">
                  <c:v>32</c:v>
                </c:pt>
                <c:pt idx="4">
                  <c:v>36</c:v>
                </c:pt>
                <c:pt idx="5">
                  <c:v>40</c:v>
                </c:pt>
              </c:numCache>
            </c:numRef>
          </c:xVal>
          <c:yVal>
            <c:numRef>
              <c:f>Лист2!$C$11:$C$16</c:f>
              <c:numCache>
                <c:formatCode>0.0</c:formatCode>
                <c:ptCount val="6"/>
                <c:pt idx="0">
                  <c:v>14.515000000000002</c:v>
                </c:pt>
                <c:pt idx="1">
                  <c:v>14.143181818181821</c:v>
                </c:pt>
                <c:pt idx="2">
                  <c:v>14.058333333333335</c:v>
                </c:pt>
                <c:pt idx="3">
                  <c:v>13.847115384615368</c:v>
                </c:pt>
                <c:pt idx="4">
                  <c:v>13.274107142857098</c:v>
                </c:pt>
                <c:pt idx="5">
                  <c:v>13.5175</c:v>
                </c:pt>
              </c:numCache>
            </c:numRef>
          </c:yVal>
          <c:smooth val="1"/>
        </c:ser>
        <c:ser>
          <c:idx val="1"/>
          <c:order val="1"/>
          <c:tx>
            <c:v>аналитическая формула</c:v>
          </c:tx>
          <c:xVal>
            <c:numRef>
              <c:f>Лист2!$B$11:$B$16</c:f>
              <c:numCache>
                <c:formatCode>General</c:formatCode>
                <c:ptCount val="6"/>
                <c:pt idx="0">
                  <c:v>20</c:v>
                </c:pt>
                <c:pt idx="1">
                  <c:v>24</c:v>
                </c:pt>
                <c:pt idx="2">
                  <c:v>28</c:v>
                </c:pt>
                <c:pt idx="3">
                  <c:v>32</c:v>
                </c:pt>
                <c:pt idx="4">
                  <c:v>36</c:v>
                </c:pt>
                <c:pt idx="5">
                  <c:v>40</c:v>
                </c:pt>
              </c:numCache>
            </c:numRef>
          </c:xVal>
          <c:yVal>
            <c:numRef>
              <c:f>Лист2!$D$11:$D$16</c:f>
              <c:numCache>
                <c:formatCode>General</c:formatCode>
                <c:ptCount val="6"/>
                <c:pt idx="0">
                  <c:v>14.364856135629104</c:v>
                </c:pt>
                <c:pt idx="1">
                  <c:v>14.034143923560999</c:v>
                </c:pt>
                <c:pt idx="2">
                  <c:v>13.708546907237</c:v>
                </c:pt>
                <c:pt idx="3">
                  <c:v>13.388025218625026</c:v>
                </c:pt>
                <c:pt idx="4">
                  <c:v>13.072538989693006</c:v>
                </c:pt>
                <c:pt idx="5">
                  <c:v>12.762048352409026</c:v>
                </c:pt>
              </c:numCache>
            </c:numRef>
          </c:yVal>
          <c:smooth val="1"/>
        </c:ser>
        <c:axId val="105645952"/>
        <c:axId val="105652224"/>
      </c:scatterChart>
      <c:valAx>
        <c:axId val="105645952"/>
        <c:scaling>
          <c:orientation val="minMax"/>
          <c:min val="15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Толщина фланца, мм</a:t>
                </a:r>
              </a:p>
            </c:rich>
          </c:tx>
          <c:layout/>
        </c:title>
        <c:numFmt formatCode="General" sourceLinked="1"/>
        <c:tickLblPos val="nextTo"/>
        <c:crossAx val="105652224"/>
        <c:crosses val="autoZero"/>
        <c:crossBetween val="midCat"/>
      </c:valAx>
      <c:valAx>
        <c:axId val="105652224"/>
        <c:scaling>
          <c:orientation val="minMax"/>
          <c:min val="12"/>
        </c:scaling>
        <c:axPos val="l"/>
        <c:majorGridlines/>
        <c:minorGridlines>
          <c:spPr>
            <a:ln>
              <a:prstDash val="sysDot"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Угол поворота, мкрад</a:t>
                </a:r>
              </a:p>
            </c:rich>
          </c:tx>
          <c:layout/>
        </c:title>
        <c:numFmt formatCode="0.0" sourceLinked="1"/>
        <c:tickLblPos val="nextTo"/>
        <c:crossAx val="105645952"/>
        <c:crosses val="autoZero"/>
        <c:crossBetween val="midCat"/>
        <c:majorUnit val="1"/>
      </c:valAx>
    </c:plotArea>
    <c:plotVisOnly val="1"/>
  </c:chart>
  <c:spPr>
    <a:solidFill>
      <a:schemeClr val="lt1"/>
    </a:solidFill>
    <a:ln w="25400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smoothMarker"/>
        <c:ser>
          <c:idx val="0"/>
          <c:order val="0"/>
          <c:tx>
            <c:v>модель Femap with Nastran</c:v>
          </c:tx>
          <c:xVal>
            <c:numRef>
              <c:f>Лист2!$B$19:$B$24</c:f>
              <c:numCache>
                <c:formatCode>General</c:formatCode>
                <c:ptCount val="6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32</c:v>
                </c:pt>
                <c:pt idx="4">
                  <c:v>36</c:v>
                </c:pt>
                <c:pt idx="5">
                  <c:v>40</c:v>
                </c:pt>
              </c:numCache>
            </c:numRef>
          </c:xVal>
          <c:yVal>
            <c:numRef>
              <c:f>Лист2!$C$19:$C$24</c:f>
              <c:numCache>
                <c:formatCode>0.0</c:formatCode>
                <c:ptCount val="6"/>
                <c:pt idx="0">
                  <c:v>28.072500000000002</c:v>
                </c:pt>
                <c:pt idx="1">
                  <c:v>27.905952380952382</c:v>
                </c:pt>
                <c:pt idx="2">
                  <c:v>27.751704545454551</c:v>
                </c:pt>
                <c:pt idx="3">
                  <c:v>27.417548076922923</c:v>
                </c:pt>
                <c:pt idx="4">
                  <c:v>27</c:v>
                </c:pt>
                <c:pt idx="5">
                  <c:v>26.090958333333329</c:v>
                </c:pt>
              </c:numCache>
            </c:numRef>
          </c:yVal>
          <c:smooth val="1"/>
        </c:ser>
        <c:ser>
          <c:idx val="1"/>
          <c:order val="1"/>
          <c:tx>
            <c:v>аналитическая формула</c:v>
          </c:tx>
          <c:xVal>
            <c:numRef>
              <c:f>Лист2!$B$19:$B$24</c:f>
              <c:numCache>
                <c:formatCode>General</c:formatCode>
                <c:ptCount val="6"/>
                <c:pt idx="0">
                  <c:v>20</c:v>
                </c:pt>
                <c:pt idx="1">
                  <c:v>22</c:v>
                </c:pt>
                <c:pt idx="2">
                  <c:v>24</c:v>
                </c:pt>
                <c:pt idx="3">
                  <c:v>32</c:v>
                </c:pt>
                <c:pt idx="4">
                  <c:v>36</c:v>
                </c:pt>
                <c:pt idx="5">
                  <c:v>40</c:v>
                </c:pt>
              </c:numCache>
            </c:numRef>
          </c:xVal>
          <c:yVal>
            <c:numRef>
              <c:f>Лист2!$D$19:$D$24</c:f>
              <c:numCache>
                <c:formatCode>0.0</c:formatCode>
                <c:ptCount val="6"/>
                <c:pt idx="0">
                  <c:v>28.336360711302991</c:v>
                </c:pt>
                <c:pt idx="1">
                  <c:v>28.075061108457035</c:v>
                </c:pt>
                <c:pt idx="2">
                  <c:v>27.81537282089899</c:v>
                </c:pt>
                <c:pt idx="3">
                  <c:v>26.792633153466848</c:v>
                </c:pt>
                <c:pt idx="4">
                  <c:v>26.29080164037498</c:v>
                </c:pt>
                <c:pt idx="5">
                  <c:v>25.795275850322845</c:v>
                </c:pt>
              </c:numCache>
            </c:numRef>
          </c:yVal>
          <c:smooth val="1"/>
        </c:ser>
        <c:axId val="105663104"/>
        <c:axId val="105685760"/>
      </c:scatterChart>
      <c:valAx>
        <c:axId val="105663104"/>
        <c:scaling>
          <c:orientation val="minMax"/>
          <c:min val="18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Толщина</a:t>
                </a:r>
                <a:r>
                  <a:rPr lang="ru-RU" baseline="0"/>
                  <a:t> фланца, мм</a:t>
                </a:r>
                <a:endParaRPr lang="ru-RU"/>
              </a:p>
            </c:rich>
          </c:tx>
          <c:layout/>
        </c:title>
        <c:numFmt formatCode="General" sourceLinked="1"/>
        <c:tickLblPos val="nextTo"/>
        <c:crossAx val="105685760"/>
        <c:crosses val="autoZero"/>
        <c:crossBetween val="midCat"/>
      </c:valAx>
      <c:valAx>
        <c:axId val="105685760"/>
        <c:scaling>
          <c:orientation val="minMax"/>
        </c:scaling>
        <c:axPos val="l"/>
        <c:majorGridlines/>
        <c:minorGridlines>
          <c:spPr>
            <a:ln>
              <a:prstDash val="sysDot"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Угол пворота, мкрад</a:t>
                </a:r>
              </a:p>
            </c:rich>
          </c:tx>
          <c:layout/>
        </c:title>
        <c:numFmt formatCode="0.0" sourceLinked="1"/>
        <c:tickLblPos val="nextTo"/>
        <c:crossAx val="105663104"/>
        <c:crosses val="autoZero"/>
        <c:crossBetween val="midCat"/>
        <c:majorUnit val="1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6671462430100426"/>
          <c:y val="0.35905910739262625"/>
          <c:w val="0.29452727272727314"/>
          <c:h val="0.27283720612239665"/>
        </c:manualLayout>
      </c:layout>
    </c:legend>
    <c:plotVisOnly val="1"/>
  </c:chart>
  <c:spPr>
    <a:ln>
      <a:noFill/>
    </a:ln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smoothMarker"/>
        <c:ser>
          <c:idx val="0"/>
          <c:order val="0"/>
          <c:tx>
            <c:v>модель Femap with Nastran</c:v>
          </c:tx>
          <c:xVal>
            <c:numRef>
              <c:f>Лист2!$D$28:$D$33</c:f>
              <c:numCache>
                <c:formatCode>General</c:formatCode>
                <c:ptCount val="6"/>
                <c:pt idx="0">
                  <c:v>25</c:v>
                </c:pt>
                <c:pt idx="1">
                  <c:v>27.5</c:v>
                </c:pt>
                <c:pt idx="2">
                  <c:v>28.5</c:v>
                </c:pt>
                <c:pt idx="3">
                  <c:v>33</c:v>
                </c:pt>
                <c:pt idx="4">
                  <c:v>33</c:v>
                </c:pt>
                <c:pt idx="5">
                  <c:v>40.5</c:v>
                </c:pt>
              </c:numCache>
            </c:numRef>
          </c:xVal>
          <c:yVal>
            <c:numRef>
              <c:f>Лист2!$E$28:$E$33</c:f>
              <c:numCache>
                <c:formatCode>0.0</c:formatCode>
                <c:ptCount val="6"/>
                <c:pt idx="0">
                  <c:v>16.999999999999989</c:v>
                </c:pt>
                <c:pt idx="1">
                  <c:v>14.058333333333335</c:v>
                </c:pt>
                <c:pt idx="2">
                  <c:v>14.829166666666676</c:v>
                </c:pt>
                <c:pt idx="3">
                  <c:v>12.008333333333331</c:v>
                </c:pt>
                <c:pt idx="4">
                  <c:v>11.872916666666756</c:v>
                </c:pt>
                <c:pt idx="5">
                  <c:v>9.3937500000000007</c:v>
                </c:pt>
              </c:numCache>
            </c:numRef>
          </c:yVal>
          <c:smooth val="1"/>
        </c:ser>
        <c:ser>
          <c:idx val="1"/>
          <c:order val="1"/>
          <c:tx>
            <c:v>аналитическая формула</c:v>
          </c:tx>
          <c:xVal>
            <c:numRef>
              <c:f>Лист2!$D$28:$D$33</c:f>
              <c:numCache>
                <c:formatCode>General</c:formatCode>
                <c:ptCount val="6"/>
                <c:pt idx="0">
                  <c:v>25</c:v>
                </c:pt>
                <c:pt idx="1">
                  <c:v>27.5</c:v>
                </c:pt>
                <c:pt idx="2">
                  <c:v>28.5</c:v>
                </c:pt>
                <c:pt idx="3">
                  <c:v>33</c:v>
                </c:pt>
                <c:pt idx="4">
                  <c:v>33</c:v>
                </c:pt>
                <c:pt idx="5">
                  <c:v>40.5</c:v>
                </c:pt>
              </c:numCache>
            </c:numRef>
          </c:xVal>
          <c:yVal>
            <c:numRef>
              <c:f>Лист2!$F$28:$F$33</c:f>
              <c:numCache>
                <c:formatCode>General</c:formatCode>
                <c:ptCount val="6"/>
                <c:pt idx="0">
                  <c:v>14.630623079911985</c:v>
                </c:pt>
                <c:pt idx="1">
                  <c:v>13.708546907237</c:v>
                </c:pt>
                <c:pt idx="2">
                  <c:v>13.350847234067123</c:v>
                </c:pt>
                <c:pt idx="3">
                  <c:v>11.818075654951985</c:v>
                </c:pt>
                <c:pt idx="4">
                  <c:v>11.818075654951985</c:v>
                </c:pt>
                <c:pt idx="5">
                  <c:v>9.5321735324270005</c:v>
                </c:pt>
              </c:numCache>
            </c:numRef>
          </c:yVal>
          <c:smooth val="1"/>
        </c:ser>
        <c:axId val="105759104"/>
        <c:axId val="105761024"/>
      </c:scatterChart>
      <c:valAx>
        <c:axId val="105759104"/>
        <c:scaling>
          <c:orientation val="minMax"/>
          <c:min val="22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/>
                  <a:t>Сумма толщин полки и стенки колонны, мм</a:t>
                </a:r>
              </a:p>
            </c:rich>
          </c:tx>
          <c:layout/>
        </c:title>
        <c:numFmt formatCode="General" sourceLinked="1"/>
        <c:tickLblPos val="nextTo"/>
        <c:crossAx val="105761024"/>
        <c:crosses val="autoZero"/>
        <c:crossBetween val="midCat"/>
      </c:valAx>
      <c:valAx>
        <c:axId val="105761024"/>
        <c:scaling>
          <c:orientation val="minMax"/>
          <c:min val="8"/>
        </c:scaling>
        <c:axPos val="l"/>
        <c:majorGridlines/>
        <c:minorGridlines>
          <c:spPr>
            <a:ln>
              <a:prstDash val="sysDot"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Угол поворота, мкрад</a:t>
                </a:r>
              </a:p>
            </c:rich>
          </c:tx>
          <c:layout/>
        </c:title>
        <c:numFmt formatCode="0.0" sourceLinked="1"/>
        <c:tickLblPos val="nextTo"/>
        <c:crossAx val="105759104"/>
        <c:crosses val="autoZero"/>
        <c:crossBetween val="midCat"/>
        <c:majorUnit val="2"/>
      </c:valAx>
    </c:plotArea>
    <c:plotVisOnly val="1"/>
  </c:chart>
  <c:spPr>
    <a:solidFill>
      <a:schemeClr val="lt1"/>
    </a:solidFill>
    <a:ln w="25400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ru-RU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/>
      <c:scatterChart>
        <c:scatterStyle val="smoothMarker"/>
        <c:ser>
          <c:idx val="0"/>
          <c:order val="0"/>
          <c:tx>
            <c:v>модель Femap with Nastran</c:v>
          </c:tx>
          <c:xVal>
            <c:numRef>
              <c:f>Лист2!$D$48:$D$52</c:f>
              <c:numCache>
                <c:formatCode>General</c:formatCode>
                <c:ptCount val="5"/>
                <c:pt idx="0">
                  <c:v>25</c:v>
                </c:pt>
                <c:pt idx="1">
                  <c:v>27.5</c:v>
                </c:pt>
                <c:pt idx="2">
                  <c:v>33</c:v>
                </c:pt>
                <c:pt idx="3">
                  <c:v>40.5</c:v>
                </c:pt>
                <c:pt idx="4">
                  <c:v>56.5</c:v>
                </c:pt>
              </c:numCache>
            </c:numRef>
          </c:xVal>
          <c:yVal>
            <c:numRef>
              <c:f>Лист2!$E$48:$E$52</c:f>
              <c:numCache>
                <c:formatCode>0.0</c:formatCode>
                <c:ptCount val="5"/>
                <c:pt idx="0">
                  <c:v>28.309523809523604</c:v>
                </c:pt>
                <c:pt idx="1">
                  <c:v>25.428571428571427</c:v>
                </c:pt>
                <c:pt idx="2">
                  <c:v>23.333333333333158</c:v>
                </c:pt>
                <c:pt idx="3">
                  <c:v>19.345238095238088</c:v>
                </c:pt>
                <c:pt idx="4">
                  <c:v>15.38095238095238</c:v>
                </c:pt>
              </c:numCache>
            </c:numRef>
          </c:yVal>
          <c:smooth val="1"/>
        </c:ser>
        <c:ser>
          <c:idx val="1"/>
          <c:order val="1"/>
          <c:tx>
            <c:v>аналитическая формула</c:v>
          </c:tx>
          <c:xVal>
            <c:numRef>
              <c:f>Лист2!$D$48:$D$52</c:f>
              <c:numCache>
                <c:formatCode>General</c:formatCode>
                <c:ptCount val="5"/>
                <c:pt idx="0">
                  <c:v>25</c:v>
                </c:pt>
                <c:pt idx="1">
                  <c:v>27.5</c:v>
                </c:pt>
                <c:pt idx="2">
                  <c:v>33</c:v>
                </c:pt>
                <c:pt idx="3">
                  <c:v>40.5</c:v>
                </c:pt>
                <c:pt idx="4">
                  <c:v>56.5</c:v>
                </c:pt>
              </c:numCache>
            </c:numRef>
          </c:xVal>
          <c:yVal>
            <c:numRef>
              <c:f>Лист2!$F$48:$F$52</c:f>
              <c:numCache>
                <c:formatCode>0.0</c:formatCode>
                <c:ptCount val="5"/>
                <c:pt idx="0">
                  <c:v>28.075061108457035</c:v>
                </c:pt>
                <c:pt idx="1">
                  <c:v>26.645165860031987</c:v>
                </c:pt>
                <c:pt idx="2">
                  <c:v>23.672041463097031</c:v>
                </c:pt>
                <c:pt idx="3">
                  <c:v>19.986351192071979</c:v>
                </c:pt>
                <c:pt idx="4">
                  <c:v>13.443921506951988</c:v>
                </c:pt>
              </c:numCache>
            </c:numRef>
          </c:yVal>
          <c:smooth val="1"/>
        </c:ser>
        <c:axId val="105768064"/>
        <c:axId val="105769984"/>
      </c:scatterChart>
      <c:valAx>
        <c:axId val="105768064"/>
        <c:scaling>
          <c:orientation val="minMax"/>
          <c:min val="20"/>
        </c:scaling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 dirty="0" smtClean="0"/>
                  <a:t>Сумма</a:t>
                </a:r>
                <a:r>
                  <a:rPr lang="ru-RU" baseline="0" dirty="0" smtClean="0"/>
                  <a:t> толщин полки и стенки колонны, мм</a:t>
                </a:r>
                <a:endParaRPr lang="ru-RU" dirty="0"/>
              </a:p>
            </c:rich>
          </c:tx>
          <c:layout/>
        </c:title>
        <c:numFmt formatCode="General" sourceLinked="1"/>
        <c:tickLblPos val="nextTo"/>
        <c:crossAx val="105769984"/>
        <c:crosses val="autoZero"/>
        <c:crossBetween val="midCat"/>
      </c:valAx>
      <c:valAx>
        <c:axId val="105769984"/>
        <c:scaling>
          <c:orientation val="minMax"/>
          <c:min val="10"/>
        </c:scaling>
        <c:axPos val="l"/>
        <c:majorGridlines/>
        <c:minorGridlines>
          <c:spPr>
            <a:ln>
              <a:prstDash val="sysDot"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Угол поворота, мкрад</a:t>
                </a:r>
              </a:p>
            </c:rich>
          </c:tx>
          <c:layout/>
        </c:title>
        <c:numFmt formatCode="0.0" sourceLinked="1"/>
        <c:tickLblPos val="nextTo"/>
        <c:crossAx val="105768064"/>
        <c:crosses val="autoZero"/>
        <c:crossBetween val="midCat"/>
        <c:majorUnit val="4"/>
        <c:minorUnit val="0.8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7311611111111114"/>
          <c:y val="0.38175740740740771"/>
          <c:w val="0.30528964646464674"/>
          <c:h val="0.23648518518518544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91901-9C85-47F1-818E-C9D482DF23F3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D8DF-A7B5-4BD2-AB7F-97460879711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1D8DF-A7B5-4BD2-AB7F-974608797114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Autofit/>
          </a:bodyPr>
          <a:lstStyle/>
          <a:p>
            <a:r>
              <a:rPr lang="ru-RU" sz="1200" b="1" dirty="0" smtClean="0"/>
              <a:t>МИНИСТЕРСТВО НАУКИ И ВЫСШЕГО ОБРАЗОВАНИЯ РОССИЙСКОЙ ФЕДЕРАЦИИ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b="1" dirty="0" smtClean="0"/>
              <a:t> 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b="1" dirty="0" smtClean="0"/>
              <a:t>Федеральное государственное бюджетное образовательное учреждение высшего образования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b="1" dirty="0" smtClean="0"/>
              <a:t>«НАЦИОНАЛЬНЫЙ ИССЛЕДОВАТЕЛЬСКИЙ МОСКОВСКИЙ ГОСУДАРСТВЕННЫЙ СТРОИТЕЛЬНЫЙ УНИВЕРСИТЕТ»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endParaRPr lang="ru-RU" sz="1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ru-RU" sz="1200" dirty="0" smtClean="0"/>
              <a:t> </a:t>
            </a:r>
          </a:p>
          <a:p>
            <a:r>
              <a:rPr lang="ru-RU" sz="1200" dirty="0" smtClean="0">
                <a:solidFill>
                  <a:schemeClr val="tx1"/>
                </a:solidFill>
              </a:rPr>
              <a:t>ИНСТИТУТ </a:t>
            </a:r>
            <a:r>
              <a:rPr lang="en-US" sz="1200" u="sng" dirty="0" smtClean="0">
                <a:solidFill>
                  <a:schemeClr val="tx1"/>
                </a:solidFill>
              </a:rPr>
              <a:t> </a:t>
            </a:r>
            <a:r>
              <a:rPr lang="ru-RU" sz="1200" u="sng" dirty="0" smtClean="0">
                <a:solidFill>
                  <a:schemeClr val="tx1"/>
                </a:solidFill>
              </a:rPr>
              <a:t>ИСА						</a:t>
            </a:r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dirty="0" smtClean="0">
                <a:solidFill>
                  <a:schemeClr val="tx1"/>
                </a:solidFill>
              </a:rPr>
              <a:t> </a:t>
            </a:r>
          </a:p>
          <a:p>
            <a:r>
              <a:rPr lang="ru-RU" sz="1200" dirty="0" smtClean="0">
                <a:solidFill>
                  <a:schemeClr val="tx1"/>
                </a:solidFill>
              </a:rPr>
              <a:t>КАФЕДРА / СТРУКТУРНОЕ ПОДРАЗДЕЛЕНИЕ</a:t>
            </a:r>
            <a:r>
              <a:rPr lang="ru-RU" sz="1200" u="sng" dirty="0" smtClean="0">
                <a:solidFill>
                  <a:schemeClr val="tx1"/>
                </a:solidFill>
              </a:rPr>
              <a:t> </a:t>
            </a:r>
            <a:r>
              <a:rPr lang="en-US" sz="1200" u="sng" dirty="0" smtClean="0">
                <a:solidFill>
                  <a:schemeClr val="tx1"/>
                </a:solidFill>
              </a:rPr>
              <a:t>    </a:t>
            </a:r>
            <a:r>
              <a:rPr lang="ru-RU" sz="1200" u="sng" dirty="0" smtClean="0">
                <a:solidFill>
                  <a:schemeClr val="tx1"/>
                </a:solidFill>
              </a:rPr>
              <a:t>Кафедра металлических и деревянных конструкций	</a:t>
            </a:r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dirty="0" smtClean="0">
                <a:solidFill>
                  <a:schemeClr val="tx1"/>
                </a:solidFill>
              </a:rPr>
              <a:t> </a:t>
            </a:r>
          </a:p>
          <a:p>
            <a:r>
              <a:rPr lang="ru-RU" sz="1200" dirty="0" smtClean="0">
                <a:solidFill>
                  <a:schemeClr val="tx1"/>
                </a:solidFill>
              </a:rPr>
              <a:t>КОД  И НАИМЕНОВАНИЕ НАПРАВЛЕНИЯ ПОДГОТОВКИ </a:t>
            </a:r>
            <a:r>
              <a:rPr lang="ru-RU" sz="1200" u="sng" dirty="0" smtClean="0">
                <a:solidFill>
                  <a:schemeClr val="tx1"/>
                </a:solidFill>
              </a:rPr>
              <a:t>	08.04.01 «Строительство»	</a:t>
            </a:r>
            <a:endParaRPr lang="ru-RU" sz="1200" dirty="0" smtClean="0">
              <a:solidFill>
                <a:schemeClr val="tx1"/>
              </a:solidFill>
            </a:endParaRPr>
          </a:p>
          <a:p>
            <a:r>
              <a:rPr lang="ru-RU" sz="1200" dirty="0" smtClean="0">
                <a:solidFill>
                  <a:schemeClr val="tx1"/>
                </a:solidFill>
              </a:rPr>
              <a:t> </a:t>
            </a:r>
          </a:p>
          <a:p>
            <a:r>
              <a:rPr lang="ru-RU" sz="1200" dirty="0" smtClean="0">
                <a:solidFill>
                  <a:schemeClr val="tx1"/>
                </a:solidFill>
              </a:rPr>
              <a:t>ПРОФИЛЬ ПОДГОТОВКИ </a:t>
            </a:r>
            <a:r>
              <a:rPr lang="en-US" sz="1200" u="sng" dirty="0" smtClean="0">
                <a:solidFill>
                  <a:schemeClr val="tx1"/>
                </a:solidFill>
              </a:rPr>
              <a:t>	</a:t>
            </a:r>
            <a:r>
              <a:rPr lang="ru-RU" sz="1200" u="sng" dirty="0" smtClean="0">
                <a:solidFill>
                  <a:schemeClr val="tx1"/>
                </a:solidFill>
              </a:rPr>
              <a:t>Промышленное и гражданское строительство		</a:t>
            </a:r>
            <a:endParaRPr lang="ru-RU" sz="1200" dirty="0" smtClean="0">
              <a:solidFill>
                <a:schemeClr val="tx1"/>
              </a:solidFill>
            </a:endParaRPr>
          </a:p>
          <a:p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3140968"/>
            <a:ext cx="7038528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050" dirty="0" smtClean="0"/>
              <a:t> </a:t>
            </a:r>
          </a:p>
          <a:p>
            <a:pPr algn="ctr">
              <a:lnSpc>
                <a:spcPct val="150000"/>
              </a:lnSpc>
            </a:pPr>
            <a:r>
              <a:rPr lang="ru-RU" b="1" dirty="0" smtClean="0"/>
              <a:t>ВЫПУСКНАЯ КВАЛИФИКАЦИОННАЯ РАБОТА</a:t>
            </a:r>
            <a:endParaRPr lang="en-US" b="1" dirty="0" smtClean="0"/>
          </a:p>
          <a:p>
            <a:pPr algn="ctr">
              <a:lnSpc>
                <a:spcPct val="150000"/>
              </a:lnSpc>
            </a:pPr>
            <a:r>
              <a:rPr lang="ru-RU" dirty="0" smtClean="0"/>
              <a:t>«ИССЛЕДОВАНИЕ ФЛАНЦЕВЫХ СОЕДИНЕНИЙ БАЛОК И КОЛОНН»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9992" y="4653136"/>
            <a:ext cx="417646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smtClean="0">
                <a:cs typeface="Times New Roman" pitchFamily="18" charset="0"/>
              </a:rPr>
              <a:t>Обучающийся: ст. ИСАм2-3 Платонова В.Д.</a:t>
            </a:r>
          </a:p>
          <a:p>
            <a:pPr>
              <a:lnSpc>
                <a:spcPct val="150000"/>
              </a:lnSpc>
            </a:pPr>
            <a:r>
              <a:rPr lang="ru-RU" sz="1600" dirty="0" smtClean="0">
                <a:cs typeface="Times New Roman" pitchFamily="18" charset="0"/>
              </a:rPr>
              <a:t>Руководитель: д.т.н., проф. </a:t>
            </a:r>
            <a:r>
              <a:rPr lang="ru-RU" sz="1600" dirty="0" err="1" smtClean="0">
                <a:cs typeface="Times New Roman" pitchFamily="18" charset="0"/>
              </a:rPr>
              <a:t>Туснин</a:t>
            </a:r>
            <a:r>
              <a:rPr lang="ru-RU" sz="1600" dirty="0" smtClean="0">
                <a:cs typeface="Times New Roman" pitchFamily="18" charset="0"/>
              </a:rPr>
              <a:t> А.Р.</a:t>
            </a:r>
            <a:endParaRPr lang="ru-RU" sz="1600" dirty="0"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79912" y="5877272"/>
            <a:ext cx="14721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cs typeface="Times New Roman" pitchFamily="18" charset="0"/>
              </a:rPr>
              <a:t>Москва, 2020г.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dirty="0" smtClean="0"/>
              <a:t>3 ОБРАБОТКА ДАННЫХ ЧИСЛЕННЫХ РАСЧЕТОВ</a:t>
            </a:r>
            <a:endParaRPr lang="ru-RU" sz="3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980728"/>
            <a:ext cx="8064896" cy="639762"/>
          </a:xfrm>
        </p:spPr>
        <p:txBody>
          <a:bodyPr/>
          <a:lstStyle/>
          <a:p>
            <a:pPr algn="ctr"/>
            <a:r>
              <a:rPr lang="ru-RU" dirty="0" smtClean="0"/>
              <a:t>Регрессионный анализ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7544" y="2420888"/>
            <a:ext cx="4040188" cy="395128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Y</a:t>
            </a:r>
            <a:r>
              <a:rPr lang="ru-RU" sz="1600" dirty="0" smtClean="0"/>
              <a:t> – целевой параметр;</a:t>
            </a:r>
          </a:p>
          <a:p>
            <a:r>
              <a:rPr lang="en-US" sz="1600" dirty="0" smtClean="0"/>
              <a:t>X</a:t>
            </a:r>
            <a:r>
              <a:rPr lang="en-US" sz="1600" baseline="-25000" dirty="0" smtClean="0"/>
              <a:t>i</a:t>
            </a:r>
            <a:r>
              <a:rPr lang="ru-RU" sz="1600" dirty="0" smtClean="0"/>
              <a:t> – объясняющие параметры;</a:t>
            </a:r>
          </a:p>
          <a:p>
            <a:r>
              <a:rPr lang="ru-RU" sz="1600" dirty="0" err="1" smtClean="0"/>
              <a:t>β</a:t>
            </a:r>
            <a:r>
              <a:rPr lang="ru-RU" sz="1600" baseline="-25000" dirty="0" err="1" smtClean="0"/>
              <a:t> </a:t>
            </a:r>
            <a:r>
              <a:rPr lang="ru-RU" sz="1600" baseline="-25000" dirty="0" smtClean="0"/>
              <a:t>0</a:t>
            </a:r>
            <a:r>
              <a:rPr lang="en-US" sz="1600" dirty="0" smtClean="0"/>
              <a:t> </a:t>
            </a:r>
            <a:r>
              <a:rPr lang="ru-RU" sz="1600" dirty="0" smtClean="0"/>
              <a:t>– смещение гиперплоскости по оси целевого параметра;</a:t>
            </a:r>
          </a:p>
          <a:p>
            <a:r>
              <a:rPr lang="ru-RU" sz="1600" dirty="0" err="1" smtClean="0"/>
              <a:t>β</a:t>
            </a:r>
            <a:r>
              <a:rPr lang="ru-RU" sz="1600" baseline="-25000" dirty="0" smtClean="0"/>
              <a:t> </a:t>
            </a:r>
            <a:r>
              <a:rPr lang="en-US" sz="1600" baseline="-25000" dirty="0" err="1" smtClean="0"/>
              <a:t>i</a:t>
            </a:r>
            <a:r>
              <a:rPr lang="ru-RU" sz="1600" dirty="0" smtClean="0"/>
              <a:t> – коэффициенты (веса) объясняющих параметров;</a:t>
            </a:r>
          </a:p>
          <a:p>
            <a:r>
              <a:rPr lang="ru-RU" sz="1600" dirty="0" err="1" smtClean="0"/>
              <a:t>ε </a:t>
            </a:r>
            <a:r>
              <a:rPr lang="ru-RU" sz="1600" dirty="0" smtClean="0"/>
              <a:t>– свободный коэффициент;</a:t>
            </a:r>
          </a:p>
          <a:p>
            <a:r>
              <a:rPr lang="en-US" sz="1600" dirty="0" smtClean="0"/>
              <a:t>n</a:t>
            </a:r>
            <a:r>
              <a:rPr lang="ru-RU" sz="1600" dirty="0" smtClean="0"/>
              <a:t> – количество объясняющих параметров.</a:t>
            </a:r>
          </a:p>
          <a:p>
            <a:endParaRPr lang="ru-RU" sz="160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427984" y="1916832"/>
            <a:ext cx="4257799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Примем за объясняющие параметры (</a:t>
            </a:r>
            <a:r>
              <a:rPr lang="ru-RU" sz="2000" dirty="0" err="1" smtClean="0"/>
              <a:t>х</a:t>
            </a:r>
            <a:r>
              <a:rPr lang="en-US" sz="2000" baseline="-25000" dirty="0" smtClean="0"/>
              <a:t>i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геометрические параметры элементов узла.</a:t>
            </a:r>
          </a:p>
          <a:p>
            <a:pPr>
              <a:buNone/>
            </a:pPr>
            <a:r>
              <a:rPr lang="ru-RU" sz="2000" dirty="0" smtClean="0"/>
              <a:t>	Целевым параметром (</a:t>
            </a:r>
            <a:r>
              <a:rPr lang="en-US" sz="2000" dirty="0" smtClean="0"/>
              <a:t>y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назначим угол поворота.</a:t>
            </a:r>
          </a:p>
          <a:p>
            <a:pPr>
              <a:buNone/>
            </a:pPr>
            <a:r>
              <a:rPr lang="ru-RU" sz="2000" dirty="0" smtClean="0"/>
              <a:t>	Тогда будем иметь выборку из данных следующей вида:</a:t>
            </a:r>
          </a:p>
          <a:p>
            <a:endParaRPr lang="ru-RU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l="6519" t="21429" r="8740" b="21428"/>
          <a:stretch>
            <a:fillRect/>
          </a:stretch>
        </p:blipFill>
        <p:spPr bwMode="auto">
          <a:xfrm>
            <a:off x="971600" y="1772816"/>
            <a:ext cx="280831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157192"/>
            <a:ext cx="80708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ОБРАБОТКА ДАННЫХ ЧИСЛЕННЫХ РАСЧЕТОВ</a:t>
            </a:r>
            <a:endParaRPr lang="ru-RU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639762"/>
          </a:xfrm>
        </p:spPr>
        <p:txBody>
          <a:bodyPr/>
          <a:lstStyle/>
          <a:p>
            <a:pPr algn="ctr"/>
            <a:r>
              <a:rPr lang="ru-RU" dirty="0" smtClean="0"/>
              <a:t>Требования к данным: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4176464" cy="3951288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</a:rPr>
              <a:t>Отсутствие </a:t>
            </a:r>
            <a:r>
              <a:rPr lang="ru-RU" sz="2000" b="1" dirty="0" err="1" smtClean="0">
                <a:solidFill>
                  <a:srgbClr val="C00000"/>
                </a:solidFill>
              </a:rPr>
              <a:t>коллинеарности</a:t>
            </a:r>
            <a:r>
              <a:rPr lang="ru-RU" sz="2000" b="1" dirty="0" smtClean="0">
                <a:solidFill>
                  <a:srgbClr val="C00000"/>
                </a:solidFill>
              </a:rPr>
              <a:t> между объясняющими признаками;</a:t>
            </a:r>
          </a:p>
          <a:p>
            <a:r>
              <a:rPr lang="ru-RU" sz="2000" dirty="0" smtClean="0"/>
              <a:t>Линейность зависимости между геометрическими параметрами и углом поворота.</a:t>
            </a:r>
          </a:p>
          <a:p>
            <a:endParaRPr lang="ru-RU" sz="180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/>
          <a:lstStyle/>
          <a:p>
            <a:pPr algn="ctr"/>
            <a:r>
              <a:rPr lang="ru-RU" dirty="0" smtClean="0"/>
              <a:t>Проверка: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4008" y="1844824"/>
            <a:ext cx="4176464" cy="4320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Расчет коэффициента корреляции по формуле Пирсона для каждой пары признаков: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	При значений коэффициента </a:t>
            </a:r>
          </a:p>
          <a:p>
            <a:pPr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&gt; 0.7 </a:t>
            </a:r>
            <a:r>
              <a:rPr lang="ru-RU" sz="2000" dirty="0" smtClean="0"/>
              <a:t>между двумя объясняющими переменными необходимо производить замену </a:t>
            </a:r>
            <a:r>
              <a:rPr lang="ru-RU" sz="2000" dirty="0" err="1" smtClean="0"/>
              <a:t>коррелирующих</a:t>
            </a:r>
            <a:r>
              <a:rPr lang="ru-RU" sz="2000" dirty="0" smtClean="0"/>
              <a:t> признаков.</a:t>
            </a:r>
          </a:p>
          <a:p>
            <a:pPr>
              <a:buNone/>
            </a:pPr>
            <a:endParaRPr lang="ru-RU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996952"/>
            <a:ext cx="3779912" cy="955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1124744"/>
            <a:ext cx="4040188" cy="639762"/>
          </a:xfrm>
        </p:spPr>
        <p:txBody>
          <a:bodyPr/>
          <a:lstStyle/>
          <a:p>
            <a:pPr algn="ctr"/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41775" cy="639762"/>
          </a:xfrm>
        </p:spPr>
        <p:txBody>
          <a:bodyPr/>
          <a:lstStyle/>
          <a:p>
            <a:pPr algn="ctr"/>
            <a:r>
              <a:rPr lang="ru-RU" dirty="0" smtClean="0"/>
              <a:t>Преобразованные данные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2816"/>
            <a:ext cx="4572000" cy="431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6100" y="1701496"/>
            <a:ext cx="4546600" cy="444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ОБРАБОТКА ДАННЫХ ЧИСЛЕННЫХ РАСЧЕТОВ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1475656" y="692696"/>
            <a:ext cx="6408712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2400" b="1" dirty="0" smtClean="0"/>
              <a:t>Матрица корреляции признаков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ОБРАБОТКА ДАННЫХ ЧИСЛЕННЫХ РАСЧЕТОВ</a:t>
            </a:r>
            <a:endParaRPr lang="ru-RU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639762"/>
          </a:xfrm>
        </p:spPr>
        <p:txBody>
          <a:bodyPr/>
          <a:lstStyle/>
          <a:p>
            <a:pPr algn="ctr"/>
            <a:r>
              <a:rPr lang="ru-RU" dirty="0" smtClean="0"/>
              <a:t>Требования к данным: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4176464" cy="3744416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Отсутствие </a:t>
            </a:r>
            <a:r>
              <a:rPr lang="ru-RU" sz="2000" dirty="0" err="1" smtClean="0"/>
              <a:t>коллинеарности</a:t>
            </a:r>
            <a:r>
              <a:rPr lang="ru-RU" sz="2000" dirty="0" smtClean="0"/>
              <a:t> между объясняющими признаками;</a:t>
            </a:r>
          </a:p>
          <a:p>
            <a:r>
              <a:rPr lang="ru-RU" sz="2000" b="1" dirty="0" smtClean="0">
                <a:solidFill>
                  <a:srgbClr val="C00000"/>
                </a:solidFill>
              </a:rPr>
              <a:t>Линейность зависимости между геометрическими параметрами и углом поворота.</a:t>
            </a:r>
          </a:p>
          <a:p>
            <a:pPr>
              <a:buNone/>
            </a:pPr>
            <a:endParaRPr lang="ru-RU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2000" dirty="0" smtClean="0"/>
              <a:t>	На графике представлена оценка распределения величин разности численного и аналитического значения угла поворота. </a:t>
            </a:r>
          </a:p>
          <a:p>
            <a:endParaRPr lang="ru-RU" sz="2000" b="1" dirty="0" smtClean="0">
              <a:solidFill>
                <a:srgbClr val="C00000"/>
              </a:solidFill>
            </a:endParaRPr>
          </a:p>
          <a:p>
            <a:endParaRPr lang="ru-RU" sz="180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/>
          <a:lstStyle/>
          <a:p>
            <a:pPr algn="ctr"/>
            <a:r>
              <a:rPr lang="ru-RU" dirty="0" smtClean="0"/>
              <a:t>Исходные данные: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916832"/>
            <a:ext cx="4176464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67544" y="1196752"/>
            <a:ext cx="4040188" cy="639762"/>
          </a:xfrm>
        </p:spPr>
        <p:txBody>
          <a:bodyPr/>
          <a:lstStyle/>
          <a:p>
            <a:pPr algn="ctr"/>
            <a:r>
              <a:rPr lang="ru-RU" dirty="0" smtClean="0"/>
              <a:t>Требования к данным: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7544" y="1988840"/>
            <a:ext cx="4176464" cy="4392488"/>
          </a:xfrm>
        </p:spPr>
        <p:txBody>
          <a:bodyPr>
            <a:normAutofit lnSpcReduction="10000"/>
          </a:bodyPr>
          <a:lstStyle/>
          <a:p>
            <a:r>
              <a:rPr lang="ru-RU" sz="2000" dirty="0" smtClean="0"/>
              <a:t>Отсутствие </a:t>
            </a:r>
            <a:r>
              <a:rPr lang="ru-RU" sz="2000" dirty="0" err="1" smtClean="0"/>
              <a:t>коллинеарности</a:t>
            </a:r>
            <a:r>
              <a:rPr lang="ru-RU" sz="2000" dirty="0" smtClean="0"/>
              <a:t> между объясняющими признаками;</a:t>
            </a:r>
          </a:p>
          <a:p>
            <a:r>
              <a:rPr lang="ru-RU" sz="2000" b="1" dirty="0" smtClean="0">
                <a:solidFill>
                  <a:srgbClr val="C00000"/>
                </a:solidFill>
              </a:rPr>
              <a:t>Линейность зависимости между геометрическими параметрами и углом поворота.</a:t>
            </a:r>
          </a:p>
          <a:p>
            <a:endParaRPr lang="ru-RU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ru-RU" sz="2000" dirty="0" smtClean="0"/>
              <a:t>	Произведем замену углов поворота, рассчитанных численно. Извлечем кубический корень с последующим восстановлением истинного значения в аналитической формуле.</a:t>
            </a:r>
            <a:endParaRPr lang="ru-RU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3"/>
          </p:nvPr>
        </p:nvSpPr>
        <p:spPr>
          <a:xfrm>
            <a:off x="4644008" y="1196752"/>
            <a:ext cx="4041775" cy="639762"/>
          </a:xfrm>
        </p:spPr>
        <p:txBody>
          <a:bodyPr/>
          <a:lstStyle/>
          <a:p>
            <a:pPr algn="ctr"/>
            <a:r>
              <a:rPr lang="ru-RU" dirty="0" smtClean="0"/>
              <a:t>Преобразованные данные: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499992" y="1844824"/>
            <a:ext cx="4320480" cy="43204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</a:t>
            </a:r>
            <a:endParaRPr lang="ru-RU" sz="20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ОБРАБОТКА ДАННЫХ ЧИСЛЕННЫХ РАСЧЕТОВ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916833"/>
            <a:ext cx="4229621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352928" cy="10801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 smtClean="0"/>
              <a:t>Вывод аналитической формулы</a:t>
            </a:r>
          </a:p>
          <a:p>
            <a:pPr algn="ctr"/>
            <a:endParaRPr lang="en-US" dirty="0" smtClean="0"/>
          </a:p>
          <a:p>
            <a:pPr algn="ctr"/>
            <a:r>
              <a:rPr lang="ru-RU" sz="1900" b="0" u="sng" dirty="0" smtClean="0"/>
              <a:t>Угол поворота</a:t>
            </a:r>
            <a:endParaRPr lang="ru-RU" sz="1900" b="0" u="sng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>
          <a:xfrm>
            <a:off x="467544" y="3356992"/>
            <a:ext cx="8136904" cy="3312368"/>
          </a:xfrm>
        </p:spPr>
        <p:txBody>
          <a:bodyPr>
            <a:normAutofit/>
          </a:bodyPr>
          <a:lstStyle/>
          <a:p>
            <a:r>
              <a:rPr lang="en-US" sz="1600" i="1" dirty="0" smtClean="0"/>
              <a:t>t</a:t>
            </a:r>
            <a:r>
              <a:rPr lang="ru-RU" sz="1600" i="1" dirty="0" smtClean="0"/>
              <a:t>+</a:t>
            </a:r>
            <a:r>
              <a:rPr lang="en-US" sz="1600" i="1" dirty="0" smtClean="0"/>
              <a:t>s column</a:t>
            </a:r>
            <a:r>
              <a:rPr lang="ru-RU" sz="1600" i="1" dirty="0" smtClean="0"/>
              <a:t> – сумма толщин полки и стенки колонны, мм;</a:t>
            </a:r>
            <a:endParaRPr lang="ru-RU" sz="1600" dirty="0" smtClean="0"/>
          </a:p>
          <a:p>
            <a:r>
              <a:rPr lang="en-US" sz="1600" i="1" dirty="0" smtClean="0"/>
              <a:t>h beam</a:t>
            </a:r>
            <a:r>
              <a:rPr lang="ru-RU" sz="1600" i="1" dirty="0" smtClean="0"/>
              <a:t> – высота балки , мм;</a:t>
            </a:r>
            <a:endParaRPr lang="ru-RU" sz="1600" dirty="0" smtClean="0"/>
          </a:p>
          <a:p>
            <a:r>
              <a:rPr lang="en-US" sz="1600" i="1" dirty="0" smtClean="0"/>
              <a:t>t end plate</a:t>
            </a:r>
            <a:r>
              <a:rPr lang="ru-RU" sz="1600" i="1" dirty="0" smtClean="0"/>
              <a:t> – толщина фланца , мм;</a:t>
            </a:r>
            <a:endParaRPr lang="ru-RU" sz="1600" dirty="0" smtClean="0"/>
          </a:p>
          <a:p>
            <a:r>
              <a:rPr lang="en-US" sz="1600" i="1" dirty="0" smtClean="0"/>
              <a:t>d bolts</a:t>
            </a:r>
            <a:r>
              <a:rPr lang="ru-RU" sz="1600" i="1" dirty="0" smtClean="0"/>
              <a:t> – диаметр болтов , мм;</a:t>
            </a:r>
            <a:endParaRPr lang="ru-RU" sz="1600" dirty="0" smtClean="0"/>
          </a:p>
          <a:p>
            <a:r>
              <a:rPr lang="en-US" sz="1600" i="1" dirty="0" smtClean="0"/>
              <a:t>M</a:t>
            </a:r>
            <a:r>
              <a:rPr lang="ru-RU" sz="1600" i="1" dirty="0" smtClean="0"/>
              <a:t> – изгибающий момент, кН∙м;</a:t>
            </a:r>
            <a:endParaRPr lang="en-US" sz="1600" i="1" dirty="0" smtClean="0"/>
          </a:p>
          <a:p>
            <a:pPr>
              <a:buNone/>
            </a:pPr>
            <a:endParaRPr lang="ru-RU" sz="1600" i="1" dirty="0" smtClean="0"/>
          </a:p>
          <a:p>
            <a:pPr algn="ctr">
              <a:buNone/>
            </a:pPr>
            <a:r>
              <a:rPr lang="ru-RU" sz="1900" u="sng" dirty="0" smtClean="0"/>
              <a:t>Коэффициент вращательной жесткости</a:t>
            </a:r>
            <a:endParaRPr lang="ru-RU" sz="1900" u="sng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ОБРАБОТКА ДАННЫХ ЧИСЛЕННЫХ РАСЧЕТОВ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5445224"/>
            <a:ext cx="1872208" cy="60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276872"/>
            <a:ext cx="68357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23528" y="836712"/>
            <a:ext cx="8352928" cy="64807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Оценка полученной зависимости</a:t>
            </a:r>
            <a:endParaRPr lang="ru-RU" sz="1900" b="0" u="sng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>
          <a:xfrm>
            <a:off x="6444208" y="1700808"/>
            <a:ext cx="2448272" cy="4968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600" dirty="0" smtClean="0"/>
              <a:t>	Результаты расчет </a:t>
            </a:r>
            <a:r>
              <a:rPr lang="ru-RU" sz="1600" dirty="0" err="1" smtClean="0"/>
              <a:t>жесткостных</a:t>
            </a:r>
            <a:r>
              <a:rPr lang="ru-RU" sz="1600" dirty="0" smtClean="0"/>
              <a:t> характеристик узла на моделях, не участвующих в обучении линейной регрессии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	Средний процент ошибки на тесте – </a:t>
            </a:r>
            <a:r>
              <a:rPr lang="ru-RU" sz="1600" b="1" dirty="0" smtClean="0">
                <a:solidFill>
                  <a:srgbClr val="C00000"/>
                </a:solidFill>
              </a:rPr>
              <a:t>5.85%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ОБРАБОТКА ДАННЫХ ЧИСЛЕННЫХ РАСЧЕТОВ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5866879" cy="483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23528" y="953344"/>
            <a:ext cx="8568952" cy="6480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 smtClean="0"/>
              <a:t>Влияние геометрических параметров на угол поворота по результатам численного моделирования.</a:t>
            </a:r>
          </a:p>
          <a:p>
            <a:pPr algn="ctr"/>
            <a:r>
              <a:rPr lang="ru-RU" dirty="0" smtClean="0"/>
              <a:t>Сравнение с результатами расчета угловой податливости по выведенной формуле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4 ВЛИЯНИЕ ГЕОМЕТРИЧЕСКИХ ПАРАМЕТРОВ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Диаграмма 6"/>
          <p:cNvGraphicFramePr/>
          <p:nvPr/>
        </p:nvGraphicFramePr>
        <p:xfrm>
          <a:off x="2699792" y="2132856"/>
          <a:ext cx="2700000" cy="3123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/>
          <p:cNvGraphicFramePr/>
          <p:nvPr/>
        </p:nvGraphicFramePr>
        <p:xfrm>
          <a:off x="5220072" y="2132856"/>
          <a:ext cx="396000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Текст 5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8568952" cy="648072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/>
              <a:t>Влияние болтов на угол поворота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87824" y="5229200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40Б1;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колонна – 40К1;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фланец – 28мм.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11960" y="5229200"/>
            <a:ext cx="1690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Максимальное</a:t>
            </a:r>
          </a:p>
          <a:p>
            <a:r>
              <a:rPr lang="ru-RU" sz="1000" dirty="0" smtClean="0"/>
              <a:t>отклонение: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абсолютное - 0.2 мкрад;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относительное - 1.4 %.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2160" y="5229200"/>
            <a:ext cx="12961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26Б2;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колонна – 35К1;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фланец – 22мм.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36296" y="5229200"/>
            <a:ext cx="180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Максимальное</a:t>
            </a:r>
          </a:p>
          <a:p>
            <a:r>
              <a:rPr lang="ru-RU" sz="1000" dirty="0" smtClean="0"/>
              <a:t>отклонение: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абсолютное – 3.1 мкрад;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относительное – 9.9 %.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276872"/>
            <a:ext cx="2520000" cy="257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67544" y="522920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26Б2;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колонна – 35К1;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фланец – 40мм;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болты – 20мм.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23528" y="953344"/>
            <a:ext cx="8568952" cy="6480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 smtClean="0"/>
              <a:t>Влияние геометрических параметров на угол поворота по результатам численного моделирования.</a:t>
            </a:r>
          </a:p>
          <a:p>
            <a:pPr algn="ctr"/>
            <a:r>
              <a:rPr lang="ru-RU" dirty="0" smtClean="0"/>
              <a:t>Сравнение с результатами расчета угловой податливости по выведенной формуле</a:t>
            </a:r>
            <a:endParaRPr lang="ru-RU" sz="1900" b="0" u="sng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ВЛИЯНИЕ ГЕОМЕТРИЧЕСКИХ ПАРАМЕТРОВ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Диаграмма 8"/>
          <p:cNvGraphicFramePr/>
          <p:nvPr/>
        </p:nvGraphicFramePr>
        <p:xfrm>
          <a:off x="2735728" y="2204864"/>
          <a:ext cx="270000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/>
          <p:cNvGraphicFramePr/>
          <p:nvPr/>
        </p:nvGraphicFramePr>
        <p:xfrm>
          <a:off x="5184000" y="2204864"/>
          <a:ext cx="39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Текст 5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8568952" cy="648072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/>
              <a:t>Влияние фланца на угол поворота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31840" y="5301208"/>
            <a:ext cx="1190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40Б1;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колонна – 40К1;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болты – 22мм.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3968" y="530120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Максимальное</a:t>
            </a:r>
          </a:p>
          <a:p>
            <a:r>
              <a:rPr lang="ru-RU" sz="1000" dirty="0" smtClean="0"/>
              <a:t>отклонение: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абсолютное - 0.7 мкрад;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относительное – 5.2 %.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56176" y="5301208"/>
            <a:ext cx="1190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26Б2;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колонна – 35К1;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болты – 20мм.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08304" y="530120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Максимальное</a:t>
            </a:r>
          </a:p>
          <a:p>
            <a:r>
              <a:rPr lang="ru-RU" sz="1000" dirty="0" smtClean="0"/>
              <a:t>отклонение: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абсолютное – 0.6 мкрад;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относительное – 2.2 %.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276872"/>
            <a:ext cx="2520000" cy="258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67544" y="522920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26Б2;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колонна – 35К1;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фланец – 40мм;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болты – 20мм.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23528" y="953344"/>
            <a:ext cx="8568952" cy="64807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dirty="0" smtClean="0"/>
              <a:t>Влияние геометрических параметров на угол поворота по результатам численного моделирования.</a:t>
            </a:r>
          </a:p>
          <a:p>
            <a:pPr algn="ctr"/>
            <a:r>
              <a:rPr lang="ru-RU" dirty="0" smtClean="0"/>
              <a:t>Сравнение с результатами расчета угловой податливости по выведенной формуле</a:t>
            </a:r>
            <a:endParaRPr lang="ru-RU" sz="1900" b="0" u="sng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 ВЛИЯНИЕ ГЕОМЕТРИЧЕСКИХ ПАРАМЕТРОВ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Диаграмма 9"/>
          <p:cNvGraphicFramePr/>
          <p:nvPr/>
        </p:nvGraphicFramePr>
        <p:xfrm>
          <a:off x="2663720" y="2204864"/>
          <a:ext cx="270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/>
          <p:cNvGraphicFramePr/>
          <p:nvPr/>
        </p:nvGraphicFramePr>
        <p:xfrm>
          <a:off x="5184000" y="2204864"/>
          <a:ext cx="3960000" cy="32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Текст 5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8568952" cy="648072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/>
              <a:t>Влияние колонны на угол поворота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87824" y="5301208"/>
            <a:ext cx="1190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40Б1;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болты – 22мм;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фланец – 28мм.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39952" y="530120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Максимальное</a:t>
            </a:r>
          </a:p>
          <a:p>
            <a:r>
              <a:rPr lang="ru-RU" sz="1000" dirty="0" smtClean="0"/>
              <a:t>отклонение: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абсолютное – 2.4 мкрад;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относительное – 14.1 %.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8144" y="5301208"/>
            <a:ext cx="1190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26Б2;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болты – 20мм;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фланец – 22мм.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0272" y="530120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Максимальное</a:t>
            </a:r>
          </a:p>
          <a:p>
            <a:r>
              <a:rPr lang="ru-RU" sz="1000" dirty="0" smtClean="0"/>
              <a:t>отклонение: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абсолютное – 2.0 мкрад;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относительное – 12.9 %.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276872"/>
            <a:ext cx="2520000" cy="25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67544" y="522920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Фиксированные </a:t>
            </a:r>
          </a:p>
          <a:p>
            <a:r>
              <a:rPr lang="ru-RU" sz="1000" dirty="0" smtClean="0"/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балка – 26Б2;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колонна – 35К1;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фланец – 40мм;</a:t>
            </a:r>
          </a:p>
          <a:p>
            <a:pPr>
              <a:buFont typeface="Wingdings" pitchFamily="2" charset="2"/>
              <a:buChar char="§"/>
            </a:pPr>
            <a:r>
              <a:rPr lang="ru-RU" sz="1000" dirty="0" smtClean="0"/>
              <a:t> болты – 20мм.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3000" dirty="0" smtClean="0"/>
              <a:t>ВВОДНАЯ ЧАСТЬ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200" b="1" dirty="0" smtClean="0">
                <a:solidFill>
                  <a:srgbClr val="C00000"/>
                </a:solidFill>
              </a:rPr>
              <a:t>Объект исследования: </a:t>
            </a:r>
            <a:r>
              <a:rPr lang="ru-RU" sz="2200" dirty="0" smtClean="0"/>
              <a:t>односторонние фланцевые соединения балок и колонн стальных каркасов</a:t>
            </a:r>
          </a:p>
          <a:p>
            <a:r>
              <a:rPr lang="ru-RU" sz="2200" b="1" dirty="0" smtClean="0">
                <a:solidFill>
                  <a:srgbClr val="C00000"/>
                </a:solidFill>
              </a:rPr>
              <a:t>Основной метод: </a:t>
            </a:r>
            <a:r>
              <a:rPr lang="ru-RU" sz="2200" dirty="0" smtClean="0"/>
              <a:t>численное моделирование МКЭ в </a:t>
            </a:r>
            <a:r>
              <a:rPr lang="en-US" sz="2200" dirty="0" smtClean="0"/>
              <a:t>FEMAP with </a:t>
            </a:r>
            <a:r>
              <a:rPr lang="en-US" sz="2200" dirty="0" err="1" smtClean="0"/>
              <a:t>Nastran</a:t>
            </a:r>
            <a:endParaRPr lang="ru-RU" sz="2200" dirty="0" smtClean="0"/>
          </a:p>
          <a:p>
            <a:r>
              <a:rPr lang="ru-RU" sz="2200" b="1" dirty="0" smtClean="0">
                <a:solidFill>
                  <a:srgbClr val="C00000"/>
                </a:solidFill>
              </a:rPr>
              <a:t>Практическая значимость: </a:t>
            </a:r>
            <a:r>
              <a:rPr lang="ru-RU" sz="2200" dirty="0" smtClean="0"/>
              <a:t>возможность определения и учета в расчете конструкций угловой жесткости узла</a:t>
            </a:r>
            <a:endParaRPr lang="ru-RU" sz="22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628800"/>
            <a:ext cx="4194031" cy="384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одержимое 14"/>
          <p:cNvSpPr>
            <a:spLocks noGrp="1"/>
          </p:cNvSpPr>
          <p:nvPr>
            <p:ph sz="half" idx="2"/>
          </p:nvPr>
        </p:nvSpPr>
        <p:spPr>
          <a:xfrm>
            <a:off x="323528" y="980728"/>
            <a:ext cx="8568952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b="1" dirty="0" smtClean="0"/>
              <a:t>Расчет в </a:t>
            </a:r>
            <a:r>
              <a:rPr lang="en-US" sz="2000" b="1" dirty="0" err="1" smtClean="0"/>
              <a:t>IdeaStatica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ru-RU" sz="2000" b="1" dirty="0" smtClean="0"/>
              <a:t/>
            </a:r>
            <a:br>
              <a:rPr lang="ru-RU" sz="2000" b="1" dirty="0" smtClean="0"/>
            </a:br>
            <a:endParaRPr lang="ru-RU" sz="2000" b="1" dirty="0" smtClean="0"/>
          </a:p>
          <a:p>
            <a:pPr>
              <a:buNone/>
            </a:pPr>
            <a:r>
              <a:rPr lang="ru-RU" sz="2000" b="1" dirty="0" smtClean="0"/>
              <a:t>Расчет по численной модели в </a:t>
            </a:r>
            <a:r>
              <a:rPr lang="en-US" sz="2000" b="1" dirty="0" smtClean="0"/>
              <a:t>FEMAP with </a:t>
            </a:r>
            <a:r>
              <a:rPr lang="en-US" sz="2000" b="1" dirty="0" err="1" smtClean="0"/>
              <a:t>Nastran</a:t>
            </a: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ru-RU" sz="2000" b="1" dirty="0" smtClean="0"/>
          </a:p>
          <a:p>
            <a:pPr>
              <a:buNone/>
            </a:pPr>
            <a:endParaRPr lang="ru-RU" sz="2000" b="1" dirty="0" smtClean="0"/>
          </a:p>
          <a:p>
            <a:pPr>
              <a:buNone/>
            </a:pPr>
            <a:r>
              <a:rPr lang="ru-RU" sz="2000" b="1" dirty="0" smtClean="0"/>
              <a:t>Расчет по аналитической формуле</a:t>
            </a:r>
            <a:endParaRPr lang="ru-RU" sz="2000" b="1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55576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 smtClean="0">
                <a:latin typeface="+mj-lt"/>
                <a:ea typeface="+mj-ea"/>
                <a:cs typeface="+mj-cs"/>
              </a:rPr>
              <a:t>5 СРАВНЕНИЕ РЕЗУЛЬТАТОВ РАСЧЕТА 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45024"/>
            <a:ext cx="504572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149080"/>
            <a:ext cx="230925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949280"/>
            <a:ext cx="2232248" cy="47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5373216"/>
            <a:ext cx="4320480" cy="62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" name="Таблица 21"/>
          <p:cNvGraphicFramePr>
            <a:graphicFrameLocks noGrp="1"/>
          </p:cNvGraphicFramePr>
          <p:nvPr/>
        </p:nvGraphicFramePr>
        <p:xfrm>
          <a:off x="5076056" y="4797152"/>
          <a:ext cx="3600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00000"/>
                <a:gridCol w="900000"/>
                <a:gridCol w="900000"/>
                <a:gridCol w="900000"/>
              </a:tblGrid>
              <a:tr h="370840"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Idea </a:t>
                      </a:r>
                      <a:r>
                        <a:rPr lang="en-US" sz="1000" dirty="0" err="1" smtClean="0"/>
                        <a:t>Statica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FEMAP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Формула</a:t>
                      </a:r>
                      <a:endParaRPr lang="ru-RU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Idea </a:t>
                      </a:r>
                      <a:r>
                        <a:rPr lang="en-US" sz="1000" b="1" dirty="0" err="1" smtClean="0"/>
                        <a:t>Statica</a:t>
                      </a:r>
                      <a:endParaRPr lang="ru-RU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2.2%</a:t>
                      </a:r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9.2%</a:t>
                      </a:r>
                      <a:endParaRPr lang="ru-RU" sz="1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FEMAP</a:t>
                      </a:r>
                      <a:endParaRPr lang="ru-RU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2.2%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6.9%</a:t>
                      </a:r>
                      <a:endParaRPr lang="ru-RU" sz="10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 b="1" dirty="0" smtClean="0"/>
                        <a:t>Формула</a:t>
                      </a:r>
                      <a:endParaRPr lang="ru-RU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/>
                        <a:t>9.2%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6.9%</a:t>
                      </a:r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076056" y="41490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Погрешность при расчете вращательной жесткости</a:t>
            </a:r>
            <a:endParaRPr lang="ru-RU" b="1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1340768"/>
            <a:ext cx="7200800" cy="178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6084168" y="3068960"/>
            <a:ext cx="14401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3000" dirty="0" smtClean="0"/>
              <a:t>ЗАКЛЮЧЕНИЕ</a:t>
            </a:r>
            <a:endParaRPr lang="ru-RU" sz="3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620688"/>
            <a:ext cx="4040188" cy="770838"/>
          </a:xfrm>
        </p:spPr>
        <p:txBody>
          <a:bodyPr/>
          <a:lstStyle/>
          <a:p>
            <a:pPr algn="ctr"/>
            <a:r>
              <a:rPr lang="ru-RU" dirty="0" smtClean="0"/>
              <a:t>Итоги: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4040188" cy="47608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Предложена формула расчета угла поворота для исследуемой конфигурации узла;</a:t>
            </a:r>
          </a:p>
          <a:p>
            <a:r>
              <a:rPr lang="ru-RU" dirty="0" smtClean="0"/>
              <a:t>Средняя относительная ошибка расчета по выведенной формуле на тестовых моделях равна 5.85%;</a:t>
            </a:r>
          </a:p>
          <a:p>
            <a:r>
              <a:rPr lang="ru-RU" dirty="0" smtClean="0"/>
              <a:t>Погрешность  по проверочному расчету в </a:t>
            </a:r>
            <a:r>
              <a:rPr lang="en-US" dirty="0" err="1" smtClean="0"/>
              <a:t>IdeaStatica</a:t>
            </a:r>
            <a:r>
              <a:rPr lang="ru-RU" dirty="0" smtClean="0"/>
              <a:t> </a:t>
            </a:r>
            <a:r>
              <a:rPr lang="en-US" dirty="0" smtClean="0"/>
              <a:t>+</a:t>
            </a:r>
            <a:r>
              <a:rPr lang="ru-RU" dirty="0" smtClean="0"/>
              <a:t>9</a:t>
            </a:r>
            <a:r>
              <a:rPr lang="en-US" dirty="0" smtClean="0"/>
              <a:t>.</a:t>
            </a:r>
            <a:r>
              <a:rPr lang="ru-RU" dirty="0" smtClean="0"/>
              <a:t>2% для коэффициента вращательной жесткости.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55369" y="620688"/>
            <a:ext cx="4041775" cy="770838"/>
          </a:xfrm>
        </p:spPr>
        <p:txBody>
          <a:bodyPr/>
          <a:lstStyle/>
          <a:p>
            <a:pPr algn="ctr"/>
            <a:r>
              <a:rPr lang="ru-RU" dirty="0" smtClean="0"/>
              <a:t>Рекомендации: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5369" y="1484784"/>
            <a:ext cx="4041775" cy="47608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Доработка численных моделей с учетом физической и геометрической нелинейности;</a:t>
            </a:r>
          </a:p>
          <a:p>
            <a:r>
              <a:rPr lang="ru-RU" dirty="0" smtClean="0"/>
              <a:t>Расширение выборки исследуемых моделей, для повышения качества и возможности увеличения количества учитываемых параметров в итоговой зависимости;</a:t>
            </a:r>
          </a:p>
          <a:p>
            <a:r>
              <a:rPr lang="ru-RU" dirty="0" smtClean="0"/>
              <a:t>Исследование влияния геометрии параметров узла на напряжения в компонентах.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3000" dirty="0" smtClean="0"/>
              <a:t>1 ОБЗОР ИССЛЕДОВАНИЙ</a:t>
            </a:r>
            <a:endParaRPr lang="ru-RU" sz="3000" dirty="0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4040188" cy="639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err="1" smtClean="0"/>
              <a:t>Abaqus</a:t>
            </a:r>
            <a:r>
              <a:rPr lang="ru-RU" dirty="0" smtClean="0"/>
              <a:t>/</a:t>
            </a:r>
            <a:r>
              <a:rPr lang="ru-RU" dirty="0" err="1" smtClean="0"/>
              <a:t>Explicit</a:t>
            </a:r>
            <a:r>
              <a:rPr lang="ru-RU" dirty="0" smtClean="0"/>
              <a:t> и испытания образцов</a:t>
            </a:r>
            <a:r>
              <a:rPr lang="en-US" dirty="0" smtClean="0"/>
              <a:t> [1]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2"/>
          </p:nvPr>
        </p:nvSpPr>
        <p:spPr>
          <a:xfrm>
            <a:off x="395536" y="1836513"/>
            <a:ext cx="4104456" cy="449448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1800" dirty="0" smtClean="0"/>
              <a:t>	</a:t>
            </a:r>
            <a:r>
              <a:rPr lang="ru-RU" sz="1800" b="1" dirty="0" smtClean="0">
                <a:solidFill>
                  <a:srgbClr val="C00000"/>
                </a:solidFill>
              </a:rPr>
              <a:t>Отличия численных и экспериментальных значений:</a:t>
            </a:r>
          </a:p>
          <a:p>
            <a:r>
              <a:rPr lang="ru-RU" sz="1800" dirty="0" smtClean="0"/>
              <a:t>Вертикальные перемещения – 4%;</a:t>
            </a:r>
          </a:p>
          <a:p>
            <a:r>
              <a:rPr lang="ru-RU" sz="1800" dirty="0" smtClean="0"/>
              <a:t>Угол поворота – 17%;</a:t>
            </a:r>
          </a:p>
          <a:p>
            <a:r>
              <a:rPr lang="ru-RU" sz="1800" dirty="0" smtClean="0"/>
              <a:t>Напряжения – 6%;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Соединение на уголках, считающееся шарнирным, способно воспринимать до 8% изгибающего момента в пролете балки, поэтому его стоит рассматривать как полужесткое.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lvl="0">
              <a:buNone/>
            </a:pPr>
            <a:r>
              <a:rPr lang="en-US" sz="1400" dirty="0" smtClean="0"/>
              <a:t>[1] </a:t>
            </a:r>
            <a:r>
              <a:rPr lang="en-US" sz="1400" dirty="0" err="1" smtClean="0"/>
              <a:t>Tusnina</a:t>
            </a:r>
            <a:r>
              <a:rPr lang="en-US" sz="1400" dirty="0" smtClean="0"/>
              <a:t>, V.M. Semi-rigid steel beam-to-column connections / V.M. </a:t>
            </a:r>
            <a:r>
              <a:rPr lang="en-US" sz="1400" dirty="0" err="1" smtClean="0"/>
              <a:t>Tusnina</a:t>
            </a:r>
            <a:r>
              <a:rPr lang="en-US" sz="1400" dirty="0" smtClean="0"/>
              <a:t>. // </a:t>
            </a:r>
            <a:r>
              <a:rPr lang="ru-RU" sz="1400" dirty="0" smtClean="0"/>
              <a:t>Инженерно</a:t>
            </a:r>
            <a:r>
              <a:rPr lang="en-US" sz="1400" dirty="0" smtClean="0"/>
              <a:t>-</a:t>
            </a:r>
            <a:r>
              <a:rPr lang="ru-RU" sz="1400" dirty="0" smtClean="0"/>
              <a:t>Строительный Журнал</a:t>
            </a:r>
            <a:r>
              <a:rPr lang="en-US" sz="1400" dirty="0" smtClean="0"/>
              <a:t>. — 2017. — № 5 (73). — </a:t>
            </a:r>
            <a:r>
              <a:rPr lang="ru-RU" sz="1400" dirty="0" smtClean="0"/>
              <a:t>С</a:t>
            </a:r>
            <a:r>
              <a:rPr lang="en-US" sz="1400" dirty="0" smtClean="0"/>
              <a:t>. 25–39.</a:t>
            </a:r>
            <a:endParaRPr lang="ru-RU" sz="1400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3"/>
          </p:nvPr>
        </p:nvSpPr>
        <p:spPr>
          <a:xfrm>
            <a:off x="4499992" y="1196752"/>
            <a:ext cx="4186809" cy="639762"/>
          </a:xfrm>
        </p:spPr>
        <p:txBody>
          <a:bodyPr>
            <a:noAutofit/>
          </a:bodyPr>
          <a:lstStyle/>
          <a:p>
            <a:pPr algn="ctr"/>
            <a:r>
              <a:rPr lang="ru-RU" sz="2200" dirty="0" smtClean="0"/>
              <a:t>Эксперименты </a:t>
            </a:r>
            <a:r>
              <a:rPr lang="en-US" sz="2200" dirty="0" err="1" smtClean="0"/>
              <a:t>Azizinamini</a:t>
            </a:r>
            <a:r>
              <a:rPr lang="en-US" sz="2200" dirty="0" smtClean="0"/>
              <a:t> </a:t>
            </a:r>
            <a:r>
              <a:rPr lang="ru-RU" sz="2200" dirty="0" smtClean="0"/>
              <a:t>и аналитические кривые М – </a:t>
            </a:r>
            <a:r>
              <a:rPr lang="el-GR" sz="2200" dirty="0" smtClean="0">
                <a:latin typeface="Calibri"/>
                <a:cs typeface="Calibri"/>
              </a:rPr>
              <a:t>ϕ</a:t>
            </a:r>
            <a:r>
              <a:rPr lang="en-US" sz="2200" dirty="0" smtClean="0">
                <a:latin typeface="Calibri"/>
                <a:cs typeface="Calibri"/>
              </a:rPr>
              <a:t> [2]</a:t>
            </a:r>
            <a:endParaRPr lang="ru-RU" sz="2200" dirty="0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4"/>
          </p:nvPr>
        </p:nvSpPr>
        <p:spPr>
          <a:xfrm>
            <a:off x="4427985" y="1836513"/>
            <a:ext cx="4392488" cy="456649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1800" b="1" dirty="0" smtClean="0">
                <a:solidFill>
                  <a:srgbClr val="C00000"/>
                </a:solidFill>
              </a:rPr>
              <a:t>	Отличия численных и экспериментальных значений:</a:t>
            </a:r>
          </a:p>
          <a:p>
            <a:r>
              <a:rPr lang="ru-RU" sz="1800" dirty="0" smtClean="0"/>
              <a:t>Завышение МКЭ результатов по сравнению с испытаниями на 4.4% и 4.3% на двух образцах, занижение на 4.7% на одном образце.</a:t>
            </a:r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	Вывод аналитических формул для начальной жесткости, жесткости при развитии пластических деформаций, опорного момента в балке и коэффициента формы методом множественного регрессионного анализа.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500" dirty="0" smtClean="0"/>
          </a:p>
          <a:p>
            <a:pPr>
              <a:buNone/>
            </a:pPr>
            <a:r>
              <a:rPr lang="en-US" sz="1500" dirty="0" smtClean="0"/>
              <a:t>[2] </a:t>
            </a:r>
            <a:r>
              <a:rPr lang="en-US" sz="1500" dirty="0" err="1" smtClean="0"/>
              <a:t>Hasan</a:t>
            </a:r>
            <a:r>
              <a:rPr lang="en-US" sz="1500" dirty="0" smtClean="0"/>
              <a:t>, M.J., Moment-rotation </a:t>
            </a:r>
            <a:r>
              <a:rPr lang="en-US" sz="1500" dirty="0" err="1" smtClean="0"/>
              <a:t>behaviour</a:t>
            </a:r>
            <a:r>
              <a:rPr lang="en-US" sz="1500" dirty="0" smtClean="0"/>
              <a:t> of top-seat angle bolted connections produced from austenitic stainless steel. Journal of Constructional Steel Research, 2017. p. 149-161. </a:t>
            </a:r>
            <a:endParaRPr lang="ru-RU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908720"/>
            <a:ext cx="8219256" cy="639762"/>
          </a:xfrm>
        </p:spPr>
        <p:txBody>
          <a:bodyPr>
            <a:normAutofit/>
          </a:bodyPr>
          <a:lstStyle/>
          <a:p>
            <a:r>
              <a:rPr lang="ru-RU" smtClean="0"/>
              <a:t>Конечно-элементное моделирование в </a:t>
            </a:r>
            <a:r>
              <a:rPr lang="en-US" smtClean="0"/>
              <a:t>FEMAP with Nastran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7544" y="1916832"/>
            <a:ext cx="4040188" cy="3951288"/>
          </a:xfrm>
        </p:spPr>
        <p:txBody>
          <a:bodyPr>
            <a:normAutofit/>
          </a:bodyPr>
          <a:lstStyle/>
          <a:p>
            <a:r>
              <a:rPr lang="ru-RU" sz="2200" smtClean="0"/>
              <a:t>Балки: 26Б1 – 40Б2;</a:t>
            </a:r>
          </a:p>
          <a:p>
            <a:r>
              <a:rPr lang="ru-RU" sz="2200" smtClean="0"/>
              <a:t>Диаметр болтов: 18 – 27 мм;</a:t>
            </a:r>
          </a:p>
          <a:p>
            <a:r>
              <a:rPr lang="ru-RU" sz="2200" smtClean="0"/>
              <a:t>Колонны: 35К1 – 45К5;</a:t>
            </a:r>
          </a:p>
          <a:p>
            <a:r>
              <a:rPr lang="ru-RU" sz="2200" smtClean="0"/>
              <a:t>Толщина фланца: 20 – 40 мм;</a:t>
            </a:r>
          </a:p>
          <a:p>
            <a:endParaRPr lang="ru-RU" sz="2200" smtClean="0"/>
          </a:p>
          <a:p>
            <a:pPr>
              <a:buNone/>
            </a:pPr>
            <a:r>
              <a:rPr lang="ru-RU" sz="2200" smtClean="0"/>
              <a:t>	Статический линейный расчет при загружении единичным изгибающим моментом (кНм).</a:t>
            </a:r>
            <a:endParaRPr lang="ru-RU" sz="2200" dirty="0"/>
          </a:p>
        </p:txBody>
      </p:sp>
      <p:pic>
        <p:nvPicPr>
          <p:cNvPr id="9" name="Рисунок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556792"/>
            <a:ext cx="3623375" cy="468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83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 ЧИСЛЕННЫЕ ИССЛЕДОВАНИЯ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692696"/>
            <a:ext cx="8136904" cy="6397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Алгоритм создания КЭ модели</a:t>
            </a:r>
            <a:endParaRPr lang="ru-RU" dirty="0"/>
          </a:p>
        </p:txBody>
      </p:sp>
      <p:graphicFrame>
        <p:nvGraphicFramePr>
          <p:cNvPr id="8" name="Содержимое 7"/>
          <p:cNvGraphicFramePr>
            <a:graphicFrameLocks noGrp="1"/>
          </p:cNvGraphicFramePr>
          <p:nvPr>
            <p:ph sz="quarter" idx="4"/>
          </p:nvPr>
        </p:nvGraphicFramePr>
        <p:xfrm>
          <a:off x="539552" y="1484784"/>
          <a:ext cx="8064896" cy="4414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2448"/>
                <a:gridCol w="40324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Этап моделирования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Реализация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1. Построение твердотельной геометрии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Импорт опорных точек,</a:t>
                      </a:r>
                      <a:r>
                        <a:rPr lang="ru-RU" sz="1600" baseline="0" dirty="0" smtClean="0"/>
                        <a:t> вытягивание объемных элементов.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2. Задание свойств материала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Е</a:t>
                      </a:r>
                      <a:r>
                        <a:rPr lang="ru-RU" sz="1600" baseline="0" dirty="0" smtClean="0"/>
                        <a:t> = 2.06Е+5 МПа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3. Подбор типов КЭ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Solid: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полка колонны, фланец;</a:t>
                      </a:r>
                    </a:p>
                    <a:p>
                      <a:r>
                        <a:rPr lang="en-US" sz="1600" baseline="0" dirty="0" smtClean="0"/>
                        <a:t>Plate: </a:t>
                      </a:r>
                      <a:r>
                        <a:rPr lang="ru-RU" sz="1600" baseline="0" dirty="0" smtClean="0"/>
                        <a:t>колонна, балка;</a:t>
                      </a:r>
                      <a:br>
                        <a:rPr lang="ru-RU" sz="1600" baseline="0" dirty="0" smtClean="0"/>
                      </a:br>
                      <a:r>
                        <a:rPr lang="en-US" sz="1600" baseline="0" dirty="0" smtClean="0"/>
                        <a:t>Beam</a:t>
                      </a:r>
                      <a:r>
                        <a:rPr lang="ru-RU" sz="1600" baseline="0" dirty="0" smtClean="0"/>
                        <a:t>: болтовые соединения.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4. Создание сетки КЭ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Шаг сетки – 20мм.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5. Болтовые соединения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 Tools -&gt; Meshing -&gt; Hole-to-Hole Fastener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6. Закрепления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Жесткая</a:t>
                      </a:r>
                      <a:r>
                        <a:rPr lang="ru-RU" sz="1600" baseline="0" dirty="0" smtClean="0"/>
                        <a:t> заделка колонны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7. Контактное соединение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Создание регионов, свойств и условий примыкания регионов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8. Приложение нагрузки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</a:t>
                      </a:r>
                      <a:r>
                        <a:rPr lang="ru-RU" sz="1600" baseline="0" dirty="0" smtClean="0"/>
                        <a:t> = 1 кН∙м в центр </a:t>
                      </a:r>
                      <a:r>
                        <a:rPr lang="en-US" sz="1600" baseline="0" dirty="0" smtClean="0"/>
                        <a:t>Spider-</a:t>
                      </a:r>
                      <a:r>
                        <a:rPr lang="ru-RU" sz="1600" baseline="0" dirty="0" smtClean="0"/>
                        <a:t>элемента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683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ЧИСЛЕННЫЕ ИССЛЕДОВАНИЯ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692696"/>
            <a:ext cx="8136904" cy="6397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Характер распределения напряжений в элементах узла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83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ЧИСЛЕННЫЕ ИССЛЕДОВАНИЯ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84784"/>
            <a:ext cx="3792593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1484784"/>
            <a:ext cx="266593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55576" y="530120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Приведенные напряжения в объемном элементе полки колонны, примыкающей к фланцу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580112" y="530120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Приведенные напряжения в объемном элементе фланца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692696"/>
            <a:ext cx="8136904" cy="6397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Рычажный эффект во фланце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83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ЧИСЛЕННЫЕ ИССЛЕДОВАНИЯ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2" y="57332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Деформированная схема фланца с перемещениями по оси </a:t>
            </a:r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>
          <a:xfrm>
            <a:off x="467544" y="1628800"/>
            <a:ext cx="4041775" cy="44973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Рычажный эффект с защемлением фланца проявляется в том случае, когда при деформировании фланца расстояние от оси болта до прямой пересечения плоскости фланцев (красная плоскость на рисунке) меньше, чем расстояние от оси болта до края фланца. </a:t>
            </a:r>
          </a:p>
          <a:p>
            <a:pPr>
              <a:buNone/>
            </a:pPr>
            <a:r>
              <a:rPr lang="ru-RU" dirty="0" smtClean="0"/>
              <a:t>	В обратном случае фланец свободно проворачивается в зоне болтов и работает по консольной схеме.</a:t>
            </a:r>
            <a:endParaRPr lang="ru-RU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412776"/>
            <a:ext cx="3291139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692696"/>
            <a:ext cx="8136904" cy="63976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Характер распределения напряжений в элементах узла</a:t>
            </a:r>
            <a:endParaRPr lang="ru-RU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683568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ЧИСЛЕННЫЕ ИССЛЕДОВАНИЯ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395119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39552" y="5373216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Приведенные напряжения в пластинчатых элементах балки и колонны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537321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Усилия в болтах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628800"/>
            <a:ext cx="3467763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ru-RU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 ЧИСЛЕННЫЕ ИССЛЕДОВАНИЯ</a:t>
            </a:r>
            <a:endParaRPr lang="ru-RU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8136904" cy="639762"/>
          </a:xfrm>
        </p:spPr>
        <p:txBody>
          <a:bodyPr/>
          <a:lstStyle/>
          <a:p>
            <a:pPr algn="ctr"/>
            <a:r>
              <a:rPr lang="ru-RU" dirty="0" smtClean="0"/>
              <a:t>Определение угла поворота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5373216"/>
            <a:ext cx="2448272" cy="926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644008" y="5257561"/>
            <a:ext cx="44999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перемещения   контрольных</a:t>
            </a:r>
            <a:r>
              <a:rPr kumimoji="0" lang="ru-RU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точек по 	вертикали;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ru-RU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перемещения контрольных точек по 	горизонтали;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начальное расстояние 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между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	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контрольными </a:t>
            </a:r>
            <a:r>
              <a:rPr lang="ru-RU" sz="1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точками по оси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40768"/>
            <a:ext cx="4283968" cy="401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556792"/>
            <a:ext cx="3226499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2837</TotalTime>
  <Words>1026</Words>
  <Application>Microsoft Office PowerPoint</Application>
  <PresentationFormat>Экран (4:3)</PresentationFormat>
  <Paragraphs>272</Paragraphs>
  <Slides>21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МИНИСТЕРСТВО НАУКИ И ВЫСШЕГО ОБРАЗОВАНИЯ РОССИЙСКОЙ ФЕДЕРАЦИИ   Федеральное государственное бюджетное образовательное учреждение высшего образования «НАЦИОНАЛЬНЫЙ ИССЛЕДОВАТЕЛЬСКИЙ МОСКОВСКИЙ ГОСУДАРСТВЕННЫЙ СТРОИТЕЛЬНЫЙ УНИВЕРСИТЕТ»  </vt:lpstr>
      <vt:lpstr>ВВОДНАЯ ЧАСТЬ</vt:lpstr>
      <vt:lpstr>1 ОБЗОР ИССЛЕДОВАНИЙ</vt:lpstr>
      <vt:lpstr>Слайд 4</vt:lpstr>
      <vt:lpstr>Слайд 5</vt:lpstr>
      <vt:lpstr>Слайд 6</vt:lpstr>
      <vt:lpstr>Слайд 7</vt:lpstr>
      <vt:lpstr>Слайд 8</vt:lpstr>
      <vt:lpstr>2 ЧИСЛЕННЫЕ ИССЛЕДОВАНИЯ</vt:lpstr>
      <vt:lpstr>3 ОБРАБОТКА ДАННЫХ ЧИСЛЕННЫХ РАСЧЕТОВ</vt:lpstr>
      <vt:lpstr>3 ОБРАБОТКА ДАННЫХ ЧИСЛЕННЫХ РАСЧЕТОВ</vt:lpstr>
      <vt:lpstr>Слайд 12</vt:lpstr>
      <vt:lpstr>3 ОБРАБОТКА ДАННЫХ ЧИСЛЕННЫХ РАСЧЕТОВ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 РОССИЙСКОЙ ФЕДЕРАЦИИ ___________________________________   Федеральное государственное бюджетное образовательное учреждение высшего образования «НАЦИОНАЛЬНЫЙ ИССЛЕДОВАТЕЛЬСКИЙ МОСКОВСКИЙ ГОСУДАРСТВЕННЫЙ СТРОИТЕЛЬНЫЙ УНИВЕРСИТЕТ» ___________________________________ </dc:title>
  <dc:creator>Valeria</dc:creator>
  <cp:lastModifiedBy>Valeria</cp:lastModifiedBy>
  <cp:revision>174</cp:revision>
  <dcterms:created xsi:type="dcterms:W3CDTF">2020-06-07T14:45:42Z</dcterms:created>
  <dcterms:modified xsi:type="dcterms:W3CDTF">2020-06-23T08:56:29Z</dcterms:modified>
</cp:coreProperties>
</file>