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2B05-2C35-1B4B-9F4F-07ED48B60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FAC52-81DA-D74F-A6F8-C6A43C74B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30B9-EB50-0D4F-853E-4D9241A6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2F7A-72C3-5F40-B40E-30A01AC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9B9F-5F21-BD44-B9DE-B925F3C5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1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5954-0431-9146-9F9B-84FE33F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50AFC-55F3-1442-B965-0154F30D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3B90-E1ED-FE43-B402-48432916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6E4F-680F-D74B-BA05-39ACBED0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ED95-58CD-2449-8DE4-AB14869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F4FB7-D3E5-EC40-B3C9-2EA49BD04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73D68-4F47-444B-979E-A92DABA9A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8580-A697-EA4D-9E5E-CC5097AA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54EA-1B58-2147-8D0C-CF9EF0BF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9F02-3852-4A4C-978A-DF874D86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E42F-2450-6B4A-9763-E552842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9C66-FBFF-F24E-AA84-41387C34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E160-340A-A945-A919-67247588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8D7F-1E02-AF48-92C7-8176309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E3BD-3952-8345-8DFA-02E920DC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AAD7-616C-4444-A25F-FB3C20FA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7DBE-B94A-B540-8371-6BC72D68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5898-14D3-7946-ACF3-C58DB86E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3E86-CA7E-FC4D-AF8F-D64B1A7D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382A-5BBC-C245-8908-8A25D78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3BA3-758D-274C-96BF-B9FC81FF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00CB-1AAB-934C-AFC6-B088D367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D4E14-2F03-304F-8C89-07BF1D57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6BC1B-431F-0A4A-93AC-791E1FA5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E251-01D2-A446-B7C2-5C62D147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01F46-84D5-E349-8F46-3AE65D54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B9F-E6FA-B444-88BB-C48C7DAE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01ECF-5127-0C44-8120-4552853D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B5E4-EC14-C74A-A00D-C2EF3C3A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330A0-A9A9-8641-8752-E97B850C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7C8E6-72ED-CC46-9C68-D5D42AA9E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C2DC6-4A62-3244-AA21-1115BA07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4FC9F-34EC-F142-9040-852FCEB5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D9EC-75E0-AA41-B36B-67AC405B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522A-274A-9D43-91FB-0B159A8E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1EFC-4E34-FB4C-9E3D-299F79D5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39C05-1B0F-E44A-A07C-0887B647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B0843-21E6-1B4A-8267-4B7EAE50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4002-C1BE-1F42-B85F-09AD7B62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DFCAD-8439-7B45-8CEF-EB097557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7DF21-71A0-9448-8A1B-4242132B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9FDF-4BC0-9344-98E7-AA59C6F1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FB34-D811-4F49-B600-C39DA06B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16EFA-4B42-9B42-85DA-563F37F6F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1D445-5FF7-7C46-AC52-81D4F17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B44CD-9729-5A40-B757-607B1763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9304-985E-7345-BFA2-1AFB0B25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52B3-2669-D646-A723-7082ED48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3F574-EA52-FC4F-ADAD-27BF6D395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01A2-34FA-0546-A5D8-4F66DDF38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A576-17B2-6143-B077-A7516A47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F93D9-EE86-8F41-8354-E0857C82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5B3F1-727A-6C40-A8A3-E3D2B9A2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7B083-1BFB-0F47-8AE6-F188CB4C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D5C9-E729-C045-A7D5-A25EF2E4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0A7C-F7B0-494E-B763-59D49A4BB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65D7-DD55-DF43-91D3-188A66004483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58C0-7FB9-E04E-8DEC-C4E0B3C6A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C1C2-53E1-4B4B-AAB9-429A54C1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8F86-80ED-5C46-A3F3-2AD8BC00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mrivers/ncov/blob/master/COVID-19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1CAC4-20AE-D746-8201-7A7B483B7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4"/>
          <a:stretch/>
        </p:blipFill>
        <p:spPr>
          <a:xfrm>
            <a:off x="137786" y="0"/>
            <a:ext cx="11168646" cy="5114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6D3244-9118-FF44-92B5-79EA49B0AC49}"/>
              </a:ext>
            </a:extLst>
          </p:cNvPr>
          <p:cNvSpPr txBox="1"/>
          <p:nvPr/>
        </p:nvSpPr>
        <p:spPr>
          <a:xfrm>
            <a:off x="137786" y="4900733"/>
            <a:ext cx="118917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</a:rPr>
              <a:t>Statistics for 1918 influenza from </a:t>
            </a:r>
            <a:r>
              <a:rPr lang="en-US" sz="1400" i="1" dirty="0">
                <a:solidFill>
                  <a:srgbClr val="C00000"/>
                </a:solidFill>
                <a:latin typeface="Garamond" panose="02020404030301010803" pitchFamily="18" charset="0"/>
              </a:rPr>
              <a:t>Emerging Infectious Diseases</a:t>
            </a:r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</a:rPr>
              <a:t>, 12:1 (2006)</a:t>
            </a:r>
          </a:p>
          <a:p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</a:rPr>
              <a:t>Statistics from </a:t>
            </a:r>
            <a:r>
              <a:rPr lang="en-US" sz="1400" i="1" dirty="0">
                <a:solidFill>
                  <a:srgbClr val="C00000"/>
                </a:solidFill>
                <a:latin typeface="Garamond" panose="02020404030301010803" pitchFamily="18" charset="0"/>
              </a:rPr>
              <a:t>China CDC Weekly</a:t>
            </a:r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</a:rPr>
              <a:t>, 2 (2020): available at  </a:t>
            </a:r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https://github.com/cmrivers/ncov/blob/master/COVID-19.pdf</a:t>
            </a:r>
            <a:endParaRPr lang="en-US" sz="1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</a:rPr>
              <a:t>Statistics for 1997-2007 influenza from </a:t>
            </a:r>
            <a:r>
              <a:rPr lang="en-US" sz="1400" i="1" dirty="0">
                <a:solidFill>
                  <a:srgbClr val="C00000"/>
                </a:solidFill>
                <a:latin typeface="Garamond" panose="02020404030301010803" pitchFamily="18" charset="0"/>
              </a:rPr>
              <a:t>Am J Epidemiol</a:t>
            </a:r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</a:rPr>
              <a:t>, 179:156-167 (2014) assuming 10% incidence in all age groups.</a:t>
            </a:r>
          </a:p>
          <a:p>
            <a:endParaRPr lang="en-US" sz="1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1400" i="1" dirty="0">
                <a:solidFill>
                  <a:srgbClr val="C00000"/>
                </a:solidFill>
                <a:latin typeface="Garamond" panose="02020404030301010803" pitchFamily="18" charset="0"/>
              </a:rPr>
              <a:t>Notes: </a:t>
            </a:r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</a:rPr>
              <a:t>Statistics for 1918 influenza are from era prior to treatments for secondary bacterial pneumonia like antibiotics and pneumonia vaccination. </a:t>
            </a:r>
          </a:p>
          <a:p>
            <a:r>
              <a:rPr lang="en-US" sz="1400" dirty="0">
                <a:solidFill>
                  <a:srgbClr val="C00000"/>
                </a:solidFill>
                <a:latin typeface="Garamond" panose="02020404030301010803" pitchFamily="18" charset="0"/>
              </a:rPr>
              <a:t>Statistics for SARS-2-CoV are from China up to Feb-11, and may be biased by two main factors: (1) epidemic is still growing exponential, so some cases that may eventually die have not yet, and (2) there may be substantial under-detection of lightly symptomatic cases.</a:t>
            </a:r>
            <a:endParaRPr lang="en-US" sz="1400" i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Bloom, Jesse D</dc:creator>
  <cp:lastModifiedBy>Bloom, Jesse D</cp:lastModifiedBy>
  <cp:revision>5</cp:revision>
  <dcterms:created xsi:type="dcterms:W3CDTF">2020-02-21T13:40:47Z</dcterms:created>
  <dcterms:modified xsi:type="dcterms:W3CDTF">2020-03-02T19:53:10Z</dcterms:modified>
</cp:coreProperties>
</file>