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497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1752" y="-744"/>
      </p:cViewPr>
      <p:guideLst>
        <p:guide orient="horz" pos="2160"/>
        <p:guide pos="23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332" y="2130427"/>
            <a:ext cx="63730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665" y="3886200"/>
            <a:ext cx="52484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5878" y="274640"/>
            <a:ext cx="168699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888" y="274640"/>
            <a:ext cx="493602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71" y="4406902"/>
            <a:ext cx="63730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271" y="2906713"/>
            <a:ext cx="63730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7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888" y="1600202"/>
            <a:ext cx="33115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1363" y="1600202"/>
            <a:ext cx="33115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888" y="1535113"/>
            <a:ext cx="33128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888" y="2174875"/>
            <a:ext cx="33128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8760" y="1535113"/>
            <a:ext cx="331411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8760" y="2174875"/>
            <a:ext cx="331411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7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6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89" y="273050"/>
            <a:ext cx="24667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1417" y="273052"/>
            <a:ext cx="41914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889" y="1435102"/>
            <a:ext cx="24667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1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14" y="4800600"/>
            <a:ext cx="44986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9614" y="612775"/>
            <a:ext cx="44986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14" y="5367338"/>
            <a:ext cx="44986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888" y="274638"/>
            <a:ext cx="6747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888" y="1600202"/>
            <a:ext cx="67479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888" y="6356352"/>
            <a:ext cx="1749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BB35-AA89-EE4E-825F-D6594FC9458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1736" y="6356352"/>
            <a:ext cx="2374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3397" y="6356352"/>
            <a:ext cx="1749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2283-B1AE-D243-81AC-8297B5BA1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0" y="111774"/>
            <a:ext cx="7553064" cy="6734558"/>
            <a:chOff x="1481667" y="111774"/>
            <a:chExt cx="7553064" cy="673455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46383" y="111774"/>
              <a:ext cx="4664980" cy="1187459"/>
              <a:chOff x="233276" y="343161"/>
              <a:chExt cx="4664980" cy="1187459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429768" y="1161288"/>
                <a:ext cx="4241961" cy="369332"/>
                <a:chOff x="429768" y="1161288"/>
                <a:chExt cx="4241961" cy="369332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11199" y="1363133"/>
                  <a:ext cx="3657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Rectangle 241"/>
                <p:cNvSpPr/>
                <p:nvPr/>
              </p:nvSpPr>
              <p:spPr>
                <a:xfrm>
                  <a:off x="1012190" y="1315720"/>
                  <a:ext cx="182880" cy="9144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952917" y="1315720"/>
                  <a:ext cx="182880" cy="9144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429768" y="1161288"/>
                  <a:ext cx="355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/>
                      <a:cs typeface="Arial"/>
                    </a:rPr>
                    <a:t>5’</a:t>
                  </a: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4315968" y="1161288"/>
                  <a:ext cx="355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/>
                      <a:cs typeface="Arial"/>
                    </a:rPr>
                    <a:t>3’</a:t>
                  </a: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33" name="TextBox 232"/>
              <p:cNvSpPr txBox="1"/>
              <p:nvPr/>
            </p:nvSpPr>
            <p:spPr>
              <a:xfrm>
                <a:off x="3187531" y="343161"/>
                <a:ext cx="17107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"/>
                    <a:cs typeface="Courier"/>
                  </a:rPr>
                  <a:t>Leu-Ser-Asn</a:t>
                </a:r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endParaRPr>
              </a:p>
              <a:p>
                <a:r>
                  <a:rPr lang="en-US" b="1" dirty="0" smtClean="0">
                    <a:solidFill>
                      <a:srgbClr val="3366FF"/>
                    </a:solidFill>
                    <a:latin typeface="Courier"/>
                    <a:cs typeface="Courier"/>
                  </a:rPr>
                  <a:t>C</a:t>
                </a:r>
                <a:r>
                  <a:rPr lang="en-US" dirty="0" smtClean="0">
                    <a:latin typeface="Courier"/>
                    <a:cs typeface="Courier"/>
                  </a:rPr>
                  <a:t>TG-AGC-AA</a:t>
                </a:r>
                <a:r>
                  <a:rPr lang="en-US" b="1" dirty="0" smtClean="0">
                    <a:solidFill>
                      <a:srgbClr val="3366FF"/>
                    </a:solidFill>
                    <a:latin typeface="Courier"/>
                    <a:cs typeface="Courier"/>
                  </a:rPr>
                  <a:t>C</a:t>
                </a:r>
                <a:endParaRPr lang="en-US" b="1" dirty="0">
                  <a:solidFill>
                    <a:srgbClr val="3366FF"/>
                  </a:solidFill>
                  <a:latin typeface="Courier"/>
                  <a:cs typeface="Courier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233276" y="343161"/>
                <a:ext cx="17107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"/>
                    <a:cs typeface="Courier"/>
                  </a:rPr>
                  <a:t>Gln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Courier"/>
                    <a:cs typeface="Courier"/>
                  </a:rPr>
                  <a:t>-</a:t>
                </a:r>
                <a:r>
                  <a:rPr lang="en-US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"/>
                    <a:cs typeface="Courier"/>
                  </a:rPr>
                  <a:t>Glu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Courier"/>
                    <a:cs typeface="Courier"/>
                  </a:rPr>
                  <a:t>-Lys</a:t>
                </a:r>
              </a:p>
              <a:p>
                <a:r>
                  <a:rPr lang="en-US" dirty="0" smtClean="0">
                    <a:latin typeface="Courier"/>
                    <a:cs typeface="Courier"/>
                  </a:rPr>
                  <a:t>CA</a:t>
                </a:r>
                <a:r>
                  <a:rPr lang="en-US" b="1" dirty="0" smtClean="0">
                    <a:solidFill>
                      <a:srgbClr val="3366FF"/>
                    </a:solidFill>
                    <a:latin typeface="Courier"/>
                    <a:cs typeface="Courier"/>
                  </a:rPr>
                  <a:t>G</a:t>
                </a:r>
                <a:r>
                  <a:rPr lang="en-US" dirty="0" smtClean="0">
                    <a:latin typeface="Courier"/>
                    <a:cs typeface="Courier"/>
                  </a:rPr>
                  <a:t>-GAG-AA</a:t>
                </a:r>
                <a:r>
                  <a:rPr lang="en-US" b="1" dirty="0" smtClean="0">
                    <a:solidFill>
                      <a:srgbClr val="3366FF"/>
                    </a:solidFill>
                    <a:latin typeface="Courier"/>
                    <a:cs typeface="Courier"/>
                  </a:rPr>
                  <a:t>G</a:t>
                </a:r>
                <a:endParaRPr lang="en-US" b="1" dirty="0">
                  <a:solidFill>
                    <a:srgbClr val="3366FF"/>
                  </a:solidFill>
                  <a:latin typeface="Courier"/>
                  <a:cs typeface="Courier"/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3291840" y="932688"/>
                <a:ext cx="1500293" cy="376765"/>
                <a:chOff x="3291840" y="932688"/>
                <a:chExt cx="1500293" cy="376765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4135797" y="932688"/>
                  <a:ext cx="656336" cy="37676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 flipV="1">
                  <a:off x="3291840" y="932688"/>
                  <a:ext cx="658368" cy="37676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345440" y="932688"/>
                <a:ext cx="1500293" cy="376765"/>
                <a:chOff x="3291840" y="932688"/>
                <a:chExt cx="1500293" cy="376765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4135797" y="932688"/>
                  <a:ext cx="656336" cy="37676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H="1" flipV="1">
                  <a:off x="3291840" y="932688"/>
                  <a:ext cx="658368" cy="37676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5" name="TextBox 184"/>
            <p:cNvSpPr txBox="1"/>
            <p:nvPr/>
          </p:nvSpPr>
          <p:spPr>
            <a:xfrm>
              <a:off x="7324006" y="2264925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6600"/>
                  </a:solidFill>
                  <a:latin typeface="Courier"/>
                  <a:cs typeface="Courier"/>
                </a:rPr>
                <a:t>T</a:t>
              </a:r>
              <a:r>
                <a:rPr lang="en-US" dirty="0" smtClean="0">
                  <a:latin typeface="Courier"/>
                  <a:cs typeface="Courier"/>
                </a:rPr>
                <a:t>TG-AGC-AA</a:t>
              </a:r>
              <a:r>
                <a:rPr lang="en-US" b="1" dirty="0" smtClean="0">
                  <a:solidFill>
                    <a:srgbClr val="FF6600"/>
                  </a:solidFill>
                  <a:latin typeface="Courier"/>
                  <a:cs typeface="Courier"/>
                </a:rPr>
                <a:t>T</a:t>
              </a:r>
            </a:p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Leu-Ser-Asn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369139" y="2264925"/>
              <a:ext cx="1723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CA</a:t>
              </a:r>
              <a:r>
                <a:rPr lang="en-US" b="1" dirty="0" smtClean="0">
                  <a:solidFill>
                    <a:srgbClr val="FF6600"/>
                  </a:solidFill>
                  <a:latin typeface="Courier"/>
                  <a:cs typeface="Courier"/>
                </a:rPr>
                <a:t>A</a:t>
              </a:r>
              <a:r>
                <a:rPr lang="en-US" dirty="0" smtClean="0">
                  <a:latin typeface="Courier"/>
                  <a:cs typeface="Courier"/>
                </a:rPr>
                <a:t>-GAG-AA</a:t>
              </a:r>
              <a:r>
                <a:rPr lang="en-US" b="1" dirty="0" smtClean="0">
                  <a:solidFill>
                    <a:srgbClr val="FF6600"/>
                  </a:solidFill>
                  <a:latin typeface="Courier"/>
                  <a:cs typeface="Courier"/>
                </a:rPr>
                <a:t>A</a:t>
              </a:r>
            </a:p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Gln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-</a:t>
              </a:r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Glu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-Lys</a:t>
              </a: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4824306" y="1927613"/>
              <a:ext cx="3657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4542875" y="1725768"/>
              <a:ext cx="35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5’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429075" y="1725768"/>
              <a:ext cx="35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3’</a:t>
              </a: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 rot="10800000">
              <a:off x="4469723" y="1981461"/>
              <a:ext cx="1500293" cy="376765"/>
              <a:chOff x="3291840" y="932688"/>
              <a:chExt cx="1500293" cy="376765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flipV="1">
                <a:off x="4135797" y="932688"/>
                <a:ext cx="656336" cy="3767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 flipV="1">
                <a:off x="3291840" y="932688"/>
                <a:ext cx="658368" cy="3767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 rot="10800000">
              <a:off x="7404947" y="1981461"/>
              <a:ext cx="1500293" cy="376765"/>
              <a:chOff x="3291840" y="932688"/>
              <a:chExt cx="1500293" cy="376765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 flipV="1">
                <a:off x="4135797" y="932688"/>
                <a:ext cx="656336" cy="3767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 flipV="1">
                <a:off x="3291840" y="932688"/>
                <a:ext cx="658368" cy="3767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5789847" y="715001"/>
              <a:ext cx="161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wildtype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gene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24306" y="1535359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s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ynonymously barcoded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4542875" y="3987800"/>
              <a:ext cx="4241961" cy="369332"/>
              <a:chOff x="429768" y="1161288"/>
              <a:chExt cx="4241961" cy="369332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>
                <a:off x="711199" y="1363133"/>
                <a:ext cx="3657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/>
              <p:cNvSpPr/>
              <p:nvPr/>
            </p:nvSpPr>
            <p:spPr>
              <a:xfrm>
                <a:off x="1012190" y="1315720"/>
                <a:ext cx="182880" cy="91440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952917" y="1315720"/>
                <a:ext cx="182880" cy="91440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29768" y="1161288"/>
                <a:ext cx="35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5’</a:t>
                </a: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4315968" y="1161288"/>
                <a:ext cx="35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3’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95" name="Straight Connector 194"/>
            <p:cNvCxnSpPr/>
            <p:nvPr/>
          </p:nvCxnSpPr>
          <p:spPr>
            <a:xfrm>
              <a:off x="4824306" y="4741487"/>
              <a:ext cx="3657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542875" y="4539642"/>
              <a:ext cx="35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5’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429075" y="4539642"/>
              <a:ext cx="35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3’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4824306" y="5610174"/>
              <a:ext cx="3657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8066024" y="5562761"/>
              <a:ext cx="182880" cy="9144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542875" y="5408329"/>
              <a:ext cx="35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5’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429075" y="5408329"/>
              <a:ext cx="35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3’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2" name="Left Brace 201"/>
            <p:cNvSpPr/>
            <p:nvPr/>
          </p:nvSpPr>
          <p:spPr>
            <a:xfrm>
              <a:off x="4139315" y="111774"/>
              <a:ext cx="282383" cy="2868493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Left Brace 202"/>
            <p:cNvSpPr/>
            <p:nvPr/>
          </p:nvSpPr>
          <p:spPr>
            <a:xfrm>
              <a:off x="4139315" y="4002700"/>
              <a:ext cx="282383" cy="914400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/>
            <p:cNvCxnSpPr/>
            <p:nvPr/>
          </p:nvCxnSpPr>
          <p:spPr>
            <a:xfrm>
              <a:off x="4824306" y="6149085"/>
              <a:ext cx="3657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5125297" y="6101672"/>
              <a:ext cx="182880" cy="9144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542875" y="5947240"/>
              <a:ext cx="35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5’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429075" y="5947240"/>
              <a:ext cx="35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3’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8" name="Oval 207"/>
            <p:cNvSpPr>
              <a:spLocks noChangeAspect="1"/>
            </p:cNvSpPr>
            <p:nvPr/>
          </p:nvSpPr>
          <p:spPr>
            <a:xfrm>
              <a:off x="5129784" y="1836173"/>
              <a:ext cx="182880" cy="18288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8061283" y="1836173"/>
              <a:ext cx="182880" cy="18288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>
            <a:xfrm>
              <a:off x="5125297" y="4650047"/>
              <a:ext cx="182880" cy="18288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>
              <a:spLocks noChangeAspect="1"/>
            </p:cNvSpPr>
            <p:nvPr/>
          </p:nvSpPr>
          <p:spPr>
            <a:xfrm>
              <a:off x="8066024" y="4641086"/>
              <a:ext cx="182880" cy="18288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>
              <a:spLocks noChangeAspect="1"/>
            </p:cNvSpPr>
            <p:nvPr/>
          </p:nvSpPr>
          <p:spPr>
            <a:xfrm>
              <a:off x="5116915" y="5516699"/>
              <a:ext cx="182880" cy="18288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>
              <a:spLocks noChangeAspect="1"/>
            </p:cNvSpPr>
            <p:nvPr/>
          </p:nvSpPr>
          <p:spPr>
            <a:xfrm>
              <a:off x="8063315" y="6057645"/>
              <a:ext cx="182880" cy="18288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Left Brace 213"/>
            <p:cNvSpPr/>
            <p:nvPr/>
          </p:nvSpPr>
          <p:spPr>
            <a:xfrm>
              <a:off x="4139315" y="5402172"/>
              <a:ext cx="282383" cy="914400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Down Arrow 214"/>
            <p:cNvSpPr/>
            <p:nvPr/>
          </p:nvSpPr>
          <p:spPr>
            <a:xfrm>
              <a:off x="6426200" y="3094918"/>
              <a:ext cx="484632" cy="89288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748870" y="3094919"/>
              <a:ext cx="2761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Library preparation, </a:t>
              </a:r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PacBio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sequencing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469723" y="5402173"/>
              <a:ext cx="4435517" cy="9144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426200" y="6477000"/>
              <a:ext cx="72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/>
                  <a:cs typeface="Arial"/>
                </a:rPr>
                <a:t>BAD!</a:t>
              </a:r>
              <a:endParaRPr lang="en-US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 flipV="1">
              <a:off x="6730578" y="6341533"/>
              <a:ext cx="0" cy="1828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1481667" y="796695"/>
              <a:ext cx="27338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Cells are infected with a mix of </a:t>
              </a:r>
              <a:r>
                <a:rPr lang="en-US" dirty="0" err="1" smtClean="0">
                  <a:latin typeface="Arial"/>
                  <a:cs typeface="Arial"/>
                </a:rPr>
                <a:t>wildtype</a:t>
              </a:r>
              <a:r>
                <a:rPr lang="en-US" dirty="0" smtClean="0">
                  <a:latin typeface="Arial"/>
                  <a:cs typeface="Arial"/>
                </a:rPr>
                <a:t> virus and virus with synonymous barcodes at both ends of every gene.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481667" y="3836909"/>
              <a:ext cx="27338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We expect </a:t>
              </a:r>
              <a:r>
                <a:rPr lang="en-US" dirty="0" err="1" smtClean="0">
                  <a:latin typeface="Arial"/>
                  <a:cs typeface="Arial"/>
                </a:rPr>
                <a:t>PacBio</a:t>
              </a:r>
              <a:r>
                <a:rPr lang="en-US" dirty="0" smtClean="0">
                  <a:latin typeface="Arial"/>
                  <a:cs typeface="Arial"/>
                </a:rPr>
                <a:t> sequences to be </a:t>
              </a:r>
              <a:r>
                <a:rPr lang="en-US" dirty="0" err="1" smtClean="0">
                  <a:latin typeface="Arial"/>
                  <a:cs typeface="Arial"/>
                </a:rPr>
                <a:t>wildtype</a:t>
              </a:r>
              <a:r>
                <a:rPr lang="en-US" dirty="0" smtClean="0">
                  <a:latin typeface="Arial"/>
                  <a:cs typeface="Arial"/>
                </a:rPr>
                <a:t> or barcoded at both ends.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481667" y="5393242"/>
              <a:ext cx="27338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Mixed barcode sequences indicate PCR strand exchange.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85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117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Bloom</dc:creator>
  <cp:lastModifiedBy>Jesse Bloom</cp:lastModifiedBy>
  <cp:revision>9</cp:revision>
  <dcterms:created xsi:type="dcterms:W3CDTF">2018-08-29T02:34:58Z</dcterms:created>
  <dcterms:modified xsi:type="dcterms:W3CDTF">2018-08-29T03:34:02Z</dcterms:modified>
</cp:coreProperties>
</file>