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1" r:id="rId4"/>
    <p:sldId id="259" r:id="rId5"/>
    <p:sldId id="272" r:id="rId6"/>
    <p:sldId id="261" r:id="rId7"/>
    <p:sldId id="273" r:id="rId8"/>
    <p:sldId id="263" r:id="rId9"/>
    <p:sldId id="265" r:id="rId10"/>
    <p:sldId id="274" r:id="rId11"/>
    <p:sldId id="270" r:id="rId12"/>
    <p:sldId id="275" r:id="rId13"/>
    <p:sldId id="267" r:id="rId14"/>
    <p:sldId id="269" r:id="rId15"/>
    <p:sldId id="276"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6" autoAdjust="0"/>
    <p:restoredTop sz="94749" autoAdjust="0"/>
  </p:normalViewPr>
  <p:slideViewPr>
    <p:cSldViewPr snapToGrid="0" snapToObjects="1">
      <p:cViewPr varScale="1">
        <p:scale>
          <a:sx n="107" d="100"/>
          <a:sy n="107" d="100"/>
        </p:scale>
        <p:origin x="176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11/9/20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marL="0" lvl="0" indent="0">
              <a:buNone/>
            </a:pPr>
            <a:r>
              <a:t>SARS-CoV-2 Chronic Infection</a:t>
            </a:r>
          </a:p>
        </p:txBody>
      </p:sp>
      <p:sp>
        <p:nvSpPr>
          <p:cNvPr id="3" name="Subtitle 2"/>
          <p:cNvSpPr>
            <a:spLocks noGrp="1"/>
          </p:cNvSpPr>
          <p:nvPr>
            <p:ph type="subTitle" idx="1"/>
          </p:nvPr>
        </p:nvSpPr>
        <p:spPr>
          <a:xfrm>
            <a:off x="1371600" y="3886200"/>
            <a:ext cx="6400800" cy="1752600"/>
          </a:xfrm>
        </p:spPr>
        <p:txBody>
          <a:bodyPr/>
          <a:lstStyle/>
          <a:p>
            <a:pPr marL="0" lvl="0" indent="0">
              <a:buNone/>
            </a:pPr>
            <a:br/>
            <a:br/>
            <a:r>
              <a:t>Will Hannon</a:t>
            </a:r>
          </a:p>
        </p:txBody>
      </p:sp>
      <p:sp>
        <p:nvSpPr>
          <p:cNvPr id="4" name="Date Placeholder 3"/>
          <p:cNvSpPr>
            <a:spLocks noGrp="1"/>
          </p:cNvSpPr>
          <p:nvPr>
            <p:ph type="dt" sz="half" idx="10"/>
          </p:nvPr>
        </p:nvSpPr>
        <p:spPr/>
        <p:txBody>
          <a:bodyPr/>
          <a:lstStyle/>
          <a:p>
            <a:pPr marL="0" lvl="0" indent="0">
              <a:buNone/>
            </a:pPr>
            <a:r>
              <a:t>11/7/2020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268A6C-8234-4E49-B499-119A67548B14}"/>
              </a:ext>
            </a:extLst>
          </p:cNvPr>
          <p:cNvSpPr>
            <a:spLocks noGrp="1"/>
          </p:cNvSpPr>
          <p:nvPr>
            <p:ph idx="1"/>
          </p:nvPr>
        </p:nvSpPr>
        <p:spPr>
          <a:xfrm>
            <a:off x="457200" y="1166018"/>
            <a:ext cx="8229600" cy="4525963"/>
          </a:xfrm>
        </p:spPr>
        <p:txBody>
          <a:bodyPr/>
          <a:lstStyle/>
          <a:p>
            <a:pPr marL="0" indent="0">
              <a:buNone/>
            </a:pPr>
            <a:r>
              <a:rPr lang="en-US" dirty="0"/>
              <a:t>I was curious if these overlapped some primer sequence or other feature of the amplification. </a:t>
            </a:r>
          </a:p>
          <a:p>
            <a:pPr marL="0" indent="0">
              <a:buNone/>
            </a:pPr>
            <a:endParaRPr lang="en-US" dirty="0"/>
          </a:p>
          <a:p>
            <a:pPr marL="0" indent="0">
              <a:buNone/>
            </a:pPr>
            <a:r>
              <a:rPr lang="en-US" dirty="0"/>
              <a:t>In the next slide, I plotted the tiled inserts underneath the variants. Most variants in the RBD are in the same insert. This could just be a coincidence. </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21479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verview-Analysis_files/figure-pptx/Inserts-1.png">
            <a:extLst>
              <a:ext uri="{FF2B5EF4-FFF2-40B4-BE49-F238E27FC236}">
                <a16:creationId xmlns:a16="http://schemas.microsoft.com/office/drawing/2014/main" id="{0960EABE-ECFC-0549-8CB5-CD35FFE5DAD1}"/>
              </a:ext>
            </a:extLst>
          </p:cNvPr>
          <p:cNvPicPr>
            <a:picLocks noGrp="1" noChangeAspect="1"/>
          </p:cNvPicPr>
          <p:nvPr/>
        </p:nvPicPr>
        <p:blipFill>
          <a:blip r:embed="rId2"/>
          <a:stretch>
            <a:fillRect/>
          </a:stretch>
        </p:blipFill>
        <p:spPr bwMode="auto">
          <a:xfrm>
            <a:off x="0" y="1368517"/>
            <a:ext cx="9144000" cy="5489484"/>
          </a:xfrm>
          <a:prstGeom prst="rect">
            <a:avLst/>
          </a:prstGeom>
          <a:noFill/>
          <a:ln w="9525">
            <a:noFill/>
            <a:headEnd/>
            <a:tailEnd/>
          </a:ln>
        </p:spPr>
      </p:pic>
      <p:sp>
        <p:nvSpPr>
          <p:cNvPr id="5" name="Title 1">
            <a:extLst>
              <a:ext uri="{FF2B5EF4-FFF2-40B4-BE49-F238E27FC236}">
                <a16:creationId xmlns:a16="http://schemas.microsoft.com/office/drawing/2014/main" id="{3D5DB8F6-D18F-F640-9957-AD7511141E96}"/>
              </a:ext>
            </a:extLst>
          </p:cNvPr>
          <p:cNvSpPr>
            <a:spLocks noGrp="1"/>
          </p:cNvSpPr>
          <p:nvPr>
            <p:ph type="title"/>
          </p:nvPr>
        </p:nvSpPr>
        <p:spPr>
          <a:xfrm>
            <a:off x="249382" y="201881"/>
            <a:ext cx="8437418" cy="748145"/>
          </a:xfrm>
        </p:spPr>
        <p:txBody>
          <a:bodyPr>
            <a:normAutofit/>
          </a:bodyPr>
          <a:lstStyle/>
          <a:p>
            <a:pPr marL="0" lvl="0" indent="0">
              <a:buNone/>
            </a:pPr>
            <a:r>
              <a:rPr lang="en-US" sz="4000" dirty="0"/>
              <a:t>Variants in RBD tiled inserts</a:t>
            </a:r>
            <a:endParaRPr sz="4000" dirty="0"/>
          </a:p>
        </p:txBody>
      </p:sp>
    </p:spTree>
    <p:extLst>
      <p:ext uri="{BB962C8B-B14F-4D97-AF65-F5344CB8AC3E}">
        <p14:creationId xmlns:p14="http://schemas.microsoft.com/office/powerpoint/2010/main" val="3121725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268A6C-8234-4E49-B499-119A67548B14}"/>
              </a:ext>
            </a:extLst>
          </p:cNvPr>
          <p:cNvSpPr>
            <a:spLocks noGrp="1"/>
          </p:cNvSpPr>
          <p:nvPr>
            <p:ph idx="1"/>
          </p:nvPr>
        </p:nvSpPr>
        <p:spPr>
          <a:xfrm>
            <a:off x="457200" y="1166018"/>
            <a:ext cx="8229600" cy="4525963"/>
          </a:xfrm>
        </p:spPr>
        <p:txBody>
          <a:bodyPr/>
          <a:lstStyle/>
          <a:p>
            <a:pPr marL="0" indent="0">
              <a:buNone/>
            </a:pPr>
            <a:r>
              <a:rPr lang="en-US" dirty="0"/>
              <a:t>Finally, in the next two slides, I plotted the variant allele frequencies over time. I identified variants and their frequencies with both a variant caller (</a:t>
            </a:r>
            <a:r>
              <a:rPr lang="en-US" dirty="0" err="1"/>
              <a:t>lofreq</a:t>
            </a:r>
            <a:r>
              <a:rPr lang="en-US" dirty="0"/>
              <a:t>) and by counting the occurrences of bases in the SAM file at each location (</a:t>
            </a:r>
            <a:r>
              <a:rPr lang="en-US" dirty="0" err="1"/>
              <a:t>mpileup</a:t>
            </a:r>
            <a:r>
              <a:rPr lang="en-US" dirty="0"/>
              <a:t>). </a:t>
            </a:r>
          </a:p>
          <a:p>
            <a:pPr marL="0" indent="0">
              <a:buNone/>
            </a:pPr>
            <a:endParaRPr lang="en-US" dirty="0"/>
          </a:p>
          <a:p>
            <a:pPr marL="0" indent="0">
              <a:buNone/>
            </a:pPr>
            <a:r>
              <a:rPr lang="en-US" dirty="0"/>
              <a:t>The results mostly agree.</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514458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verview-Analysis_files/figure-pptx/Variant%20Timecourse-1.png"/>
          <p:cNvPicPr>
            <a:picLocks noGrp="1" noChangeAspect="1"/>
          </p:cNvPicPr>
          <p:nvPr/>
        </p:nvPicPr>
        <p:blipFill>
          <a:blip r:embed="rId2"/>
          <a:stretch>
            <a:fillRect/>
          </a:stretch>
        </p:blipFill>
        <p:spPr bwMode="auto">
          <a:xfrm>
            <a:off x="0" y="841169"/>
            <a:ext cx="9025247" cy="6016831"/>
          </a:xfrm>
          <a:prstGeom prst="rect">
            <a:avLst/>
          </a:prstGeom>
          <a:noFill/>
          <a:ln w="9525">
            <a:noFill/>
            <a:headEnd/>
            <a:tailEnd/>
          </a:ln>
        </p:spPr>
      </p:pic>
      <p:sp>
        <p:nvSpPr>
          <p:cNvPr id="3" name="Title 1">
            <a:extLst>
              <a:ext uri="{FF2B5EF4-FFF2-40B4-BE49-F238E27FC236}">
                <a16:creationId xmlns:a16="http://schemas.microsoft.com/office/drawing/2014/main" id="{5A73D02B-48D2-DE4E-8ED7-EF3765598696}"/>
              </a:ext>
            </a:extLst>
          </p:cNvPr>
          <p:cNvSpPr>
            <a:spLocks noGrp="1"/>
          </p:cNvSpPr>
          <p:nvPr>
            <p:ph type="title"/>
          </p:nvPr>
        </p:nvSpPr>
        <p:spPr>
          <a:xfrm>
            <a:off x="293914" y="0"/>
            <a:ext cx="8437418" cy="748145"/>
          </a:xfrm>
        </p:spPr>
        <p:txBody>
          <a:bodyPr>
            <a:normAutofit/>
          </a:bodyPr>
          <a:lstStyle/>
          <a:p>
            <a:pPr marL="0" lvl="0" indent="0">
              <a:buNone/>
            </a:pPr>
            <a:r>
              <a:rPr lang="en-US" sz="4000" dirty="0"/>
              <a:t>Variants in S</a:t>
            </a:r>
            <a:r>
              <a:rPr sz="4000" dirty="0"/>
              <a:t> </a:t>
            </a:r>
            <a:r>
              <a:rPr lang="en-US" sz="4000" dirty="0"/>
              <a:t>over time (</a:t>
            </a:r>
            <a:r>
              <a:rPr lang="en-US" sz="4000" dirty="0" err="1"/>
              <a:t>lofreq</a:t>
            </a:r>
            <a:r>
              <a:rPr lang="en-US" sz="4000" dirty="0"/>
              <a:t>)</a:t>
            </a:r>
            <a:endParaRPr sz="4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verview-Analysis_files/figure-pptx/Pileup%20Timecourse-1.png"/>
          <p:cNvPicPr>
            <a:picLocks noGrp="1" noChangeAspect="1"/>
          </p:cNvPicPr>
          <p:nvPr/>
        </p:nvPicPr>
        <p:blipFill>
          <a:blip r:embed="rId2"/>
          <a:stretch>
            <a:fillRect/>
          </a:stretch>
        </p:blipFill>
        <p:spPr bwMode="auto">
          <a:xfrm>
            <a:off x="121721" y="792677"/>
            <a:ext cx="9022279" cy="6014852"/>
          </a:xfrm>
          <a:prstGeom prst="rect">
            <a:avLst/>
          </a:prstGeom>
          <a:noFill/>
          <a:ln w="9525">
            <a:noFill/>
            <a:headEnd/>
            <a:tailEnd/>
          </a:ln>
        </p:spPr>
      </p:pic>
      <p:sp>
        <p:nvSpPr>
          <p:cNvPr id="3" name="Title 1">
            <a:extLst>
              <a:ext uri="{FF2B5EF4-FFF2-40B4-BE49-F238E27FC236}">
                <a16:creationId xmlns:a16="http://schemas.microsoft.com/office/drawing/2014/main" id="{DCF290A4-5235-8E48-B9D8-8F9370DA07FA}"/>
              </a:ext>
            </a:extLst>
          </p:cNvPr>
          <p:cNvSpPr>
            <a:spLocks noGrp="1"/>
          </p:cNvSpPr>
          <p:nvPr>
            <p:ph type="title"/>
          </p:nvPr>
        </p:nvSpPr>
        <p:spPr>
          <a:xfrm>
            <a:off x="293914" y="0"/>
            <a:ext cx="8437418" cy="748145"/>
          </a:xfrm>
        </p:spPr>
        <p:txBody>
          <a:bodyPr>
            <a:normAutofit/>
          </a:bodyPr>
          <a:lstStyle/>
          <a:p>
            <a:pPr lvl="0"/>
            <a:r>
              <a:rPr lang="en-US" sz="4000" dirty="0"/>
              <a:t>Variants in S</a:t>
            </a:r>
            <a:r>
              <a:rPr sz="4000" dirty="0"/>
              <a:t> </a:t>
            </a:r>
            <a:r>
              <a:rPr lang="en-US" sz="4000" dirty="0"/>
              <a:t>over time (</a:t>
            </a:r>
            <a:r>
              <a:rPr lang="en-US" sz="4000" dirty="0" err="1"/>
              <a:t>mpileup</a:t>
            </a:r>
            <a:r>
              <a:rPr lang="en-US" sz="4000" dirty="0"/>
              <a:t>)</a:t>
            </a:r>
            <a:endParaRPr sz="4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268A6C-8234-4E49-B499-119A67548B14}"/>
              </a:ext>
            </a:extLst>
          </p:cNvPr>
          <p:cNvSpPr>
            <a:spLocks noGrp="1"/>
          </p:cNvSpPr>
          <p:nvPr>
            <p:ph idx="1"/>
          </p:nvPr>
        </p:nvSpPr>
        <p:spPr>
          <a:xfrm>
            <a:off x="457200" y="97239"/>
            <a:ext cx="8229600" cy="6541067"/>
          </a:xfrm>
        </p:spPr>
        <p:txBody>
          <a:bodyPr>
            <a:normAutofit lnSpcReduction="10000"/>
          </a:bodyPr>
          <a:lstStyle/>
          <a:p>
            <a:pPr marL="0" indent="0">
              <a:buNone/>
            </a:pPr>
            <a:r>
              <a:rPr lang="en-US" dirty="0"/>
              <a:t>There is one mutation that is present in the consensus at all time points: D614G.</a:t>
            </a:r>
          </a:p>
          <a:p>
            <a:pPr marL="0" indent="0">
              <a:buNone/>
            </a:pPr>
            <a:endParaRPr lang="en-US" dirty="0"/>
          </a:p>
          <a:p>
            <a:pPr marL="0" indent="0">
              <a:buNone/>
            </a:pPr>
            <a:r>
              <a:rPr lang="en-US" dirty="0"/>
              <a:t>There are three that show up at nearly 100% frequency in the first recurrence: I870V, S494P, T478K</a:t>
            </a:r>
          </a:p>
          <a:p>
            <a:pPr marL="0" indent="0">
              <a:buNone/>
            </a:pPr>
            <a:endParaRPr lang="en-US" dirty="0"/>
          </a:p>
          <a:p>
            <a:pPr marL="0" indent="0">
              <a:buNone/>
            </a:pPr>
            <a:r>
              <a:rPr lang="en-US" dirty="0"/>
              <a:t>There is one that is only in the first recurrence: E484K</a:t>
            </a:r>
          </a:p>
          <a:p>
            <a:pPr marL="0" indent="0">
              <a:buNone/>
            </a:pPr>
            <a:endParaRPr lang="en-US" dirty="0"/>
          </a:p>
          <a:p>
            <a:pPr marL="0" indent="0">
              <a:buNone/>
            </a:pPr>
            <a:r>
              <a:rPr lang="en-US" dirty="0"/>
              <a:t>There are three that show up at nearly 100% frequency in the second recurrence : N510Y, Q183H</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68195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5890"/>
            <a:ext cx="8229600" cy="604136"/>
          </a:xfrm>
        </p:spPr>
        <p:txBody>
          <a:bodyPr>
            <a:normAutofit fontScale="90000"/>
          </a:bodyPr>
          <a:lstStyle/>
          <a:p>
            <a:pPr marL="0" lvl="0" indent="0">
              <a:buNone/>
            </a:pPr>
            <a:r>
              <a:rPr sz="4000" dirty="0"/>
              <a:t>Coverage Over Spike</a:t>
            </a:r>
          </a:p>
        </p:txBody>
      </p:sp>
      <p:pic>
        <p:nvPicPr>
          <p:cNvPr id="3" name="Picture 1" descr="Overview-Analysis_files/figure-pptx/Coverage-1.png"/>
          <p:cNvPicPr>
            <a:picLocks noGrp="1" noChangeAspect="1"/>
          </p:cNvPicPr>
          <p:nvPr/>
        </p:nvPicPr>
        <p:blipFill>
          <a:blip r:embed="rId2"/>
          <a:stretch>
            <a:fillRect/>
          </a:stretch>
        </p:blipFill>
        <p:spPr bwMode="auto">
          <a:xfrm>
            <a:off x="0" y="950026"/>
            <a:ext cx="9109191" cy="5468587"/>
          </a:xfrm>
          <a:prstGeom prst="rect">
            <a:avLst/>
          </a:prstGeom>
          <a:noFill/>
          <a:ln w="9525">
            <a:noFill/>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268A6C-8234-4E49-B499-119A67548B14}"/>
              </a:ext>
            </a:extLst>
          </p:cNvPr>
          <p:cNvSpPr>
            <a:spLocks noGrp="1"/>
          </p:cNvSpPr>
          <p:nvPr>
            <p:ph idx="1"/>
          </p:nvPr>
        </p:nvSpPr>
        <p:spPr>
          <a:xfrm>
            <a:off x="457200" y="1166018"/>
            <a:ext cx="8229600" cy="4525963"/>
          </a:xfrm>
        </p:spPr>
        <p:txBody>
          <a:bodyPr/>
          <a:lstStyle/>
          <a:p>
            <a:pPr marL="0" indent="0">
              <a:buNone/>
            </a:pPr>
            <a:r>
              <a:rPr lang="en-US" dirty="0"/>
              <a:t>The depth pattern shows up as sharp peaks throughout the whole genome. They sequenced amplicons from PCR amplification with the tiled ARTIC primers. This could be the reason for this patter. I didn’t remove duplicates.</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05215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verview-Analysis_files/figure-pptx/Coverage%20Max-1.png"/>
          <p:cNvPicPr>
            <a:picLocks noGrp="1" noChangeAspect="1"/>
          </p:cNvPicPr>
          <p:nvPr/>
        </p:nvPicPr>
        <p:blipFill>
          <a:blip r:embed="rId2"/>
          <a:stretch>
            <a:fillRect/>
          </a:stretch>
        </p:blipFill>
        <p:spPr bwMode="auto">
          <a:xfrm>
            <a:off x="0" y="1141379"/>
            <a:ext cx="9144000" cy="5489484"/>
          </a:xfrm>
          <a:prstGeom prst="rect">
            <a:avLst/>
          </a:prstGeom>
          <a:noFill/>
          <a:ln w="9525">
            <a:noFill/>
            <a:headEnd/>
            <a:tailEnd/>
          </a:ln>
        </p:spPr>
      </p:pic>
      <p:sp>
        <p:nvSpPr>
          <p:cNvPr id="3" name="Title 1">
            <a:extLst>
              <a:ext uri="{FF2B5EF4-FFF2-40B4-BE49-F238E27FC236}">
                <a16:creationId xmlns:a16="http://schemas.microsoft.com/office/drawing/2014/main" id="{43B2C7C0-3D2B-744C-8BFB-F154978AFD64}"/>
              </a:ext>
            </a:extLst>
          </p:cNvPr>
          <p:cNvSpPr>
            <a:spLocks noGrp="1"/>
          </p:cNvSpPr>
          <p:nvPr>
            <p:ph type="title"/>
          </p:nvPr>
        </p:nvSpPr>
        <p:spPr>
          <a:xfrm>
            <a:off x="457200" y="345890"/>
            <a:ext cx="8229600" cy="604136"/>
          </a:xfrm>
        </p:spPr>
        <p:txBody>
          <a:bodyPr>
            <a:normAutofit fontScale="90000"/>
          </a:bodyPr>
          <a:lstStyle/>
          <a:p>
            <a:pPr marL="0" lvl="0" indent="0">
              <a:buNone/>
            </a:pPr>
            <a:r>
              <a:rPr sz="4000" dirty="0"/>
              <a:t>Coverage Over Spike</a:t>
            </a:r>
            <a:r>
              <a:rPr lang="en-US" sz="4000" dirty="0"/>
              <a:t> – Capped at 500X</a:t>
            </a:r>
            <a:endParaRPr sz="4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268A6C-8234-4E49-B499-119A67548B14}"/>
              </a:ext>
            </a:extLst>
          </p:cNvPr>
          <p:cNvSpPr>
            <a:spLocks noGrp="1"/>
          </p:cNvSpPr>
          <p:nvPr>
            <p:ph idx="1"/>
          </p:nvPr>
        </p:nvSpPr>
        <p:spPr>
          <a:xfrm>
            <a:off x="457200" y="1166018"/>
            <a:ext cx="8229600" cy="4525963"/>
          </a:xfrm>
        </p:spPr>
        <p:txBody>
          <a:bodyPr/>
          <a:lstStyle/>
          <a:p>
            <a:pPr marL="0" indent="0">
              <a:buNone/>
            </a:pPr>
            <a:r>
              <a:rPr lang="en-US" dirty="0"/>
              <a:t>To see the what the pattern of depth is for the least covered regions, I limited the y-axis to 500X.  Most sites have more than 100X depth with a Phred score greater than 25. </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92579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verview-Analysis_files/figure-pptx/Variants-1.png"/>
          <p:cNvPicPr>
            <a:picLocks noGrp="1" noChangeAspect="1"/>
          </p:cNvPicPr>
          <p:nvPr/>
        </p:nvPicPr>
        <p:blipFill>
          <a:blip r:embed="rId2"/>
          <a:stretch>
            <a:fillRect/>
          </a:stretch>
        </p:blipFill>
        <p:spPr bwMode="auto">
          <a:xfrm>
            <a:off x="56967" y="970807"/>
            <a:ext cx="9034272" cy="5423610"/>
          </a:xfrm>
          <a:prstGeom prst="rect">
            <a:avLst/>
          </a:prstGeom>
          <a:noFill/>
          <a:ln w="9525">
            <a:noFill/>
            <a:headEnd/>
            <a:tailEnd/>
          </a:ln>
        </p:spPr>
      </p:pic>
      <p:sp>
        <p:nvSpPr>
          <p:cNvPr id="3" name="Title 1">
            <a:extLst>
              <a:ext uri="{FF2B5EF4-FFF2-40B4-BE49-F238E27FC236}">
                <a16:creationId xmlns:a16="http://schemas.microsoft.com/office/drawing/2014/main" id="{89A6528C-F65A-7E4B-B9F0-D1578BEF481A}"/>
              </a:ext>
            </a:extLst>
          </p:cNvPr>
          <p:cNvSpPr>
            <a:spLocks noGrp="1"/>
          </p:cNvSpPr>
          <p:nvPr>
            <p:ph type="title"/>
          </p:nvPr>
        </p:nvSpPr>
        <p:spPr>
          <a:xfrm>
            <a:off x="249382" y="201881"/>
            <a:ext cx="8437418" cy="748145"/>
          </a:xfrm>
        </p:spPr>
        <p:txBody>
          <a:bodyPr>
            <a:normAutofit/>
          </a:bodyPr>
          <a:lstStyle/>
          <a:p>
            <a:pPr marL="0" lvl="0" indent="0">
              <a:buNone/>
            </a:pPr>
            <a:r>
              <a:rPr lang="en-US" sz="4000" dirty="0"/>
              <a:t>Variants</a:t>
            </a:r>
            <a:r>
              <a:rPr sz="4000" dirty="0"/>
              <a:t> </a:t>
            </a:r>
            <a:r>
              <a:rPr lang="en-US" sz="4000" dirty="0"/>
              <a:t>in</a:t>
            </a:r>
            <a:r>
              <a:rPr sz="4000" dirty="0"/>
              <a:t> Spike</a:t>
            </a:r>
            <a:r>
              <a:rPr lang="en-US" sz="4000" dirty="0"/>
              <a:t> (&gt; 1% AF)</a:t>
            </a:r>
            <a:endParaRPr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268A6C-8234-4E49-B499-119A67548B14}"/>
              </a:ext>
            </a:extLst>
          </p:cNvPr>
          <p:cNvSpPr>
            <a:spLocks noGrp="1"/>
          </p:cNvSpPr>
          <p:nvPr>
            <p:ph idx="1"/>
          </p:nvPr>
        </p:nvSpPr>
        <p:spPr>
          <a:xfrm>
            <a:off x="457200" y="1166018"/>
            <a:ext cx="8229600" cy="4525963"/>
          </a:xfrm>
        </p:spPr>
        <p:txBody>
          <a:bodyPr/>
          <a:lstStyle/>
          <a:p>
            <a:pPr marL="0" indent="0">
              <a:buNone/>
            </a:pPr>
            <a:r>
              <a:rPr lang="en-US" dirty="0"/>
              <a:t>Like the paper mentions, the distribution of variants is tightly clustered in the RBD/RBM.</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44831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verview-Analysis_files/figure-pptx/Variants%20Highlighted-1.png"/>
          <p:cNvPicPr>
            <a:picLocks noGrp="1" noChangeAspect="1"/>
          </p:cNvPicPr>
          <p:nvPr/>
        </p:nvPicPr>
        <p:blipFill>
          <a:blip r:embed="rId2"/>
          <a:stretch>
            <a:fillRect/>
          </a:stretch>
        </p:blipFill>
        <p:spPr bwMode="auto">
          <a:xfrm>
            <a:off x="109728" y="1125187"/>
            <a:ext cx="9034272" cy="5423610"/>
          </a:xfrm>
          <a:prstGeom prst="rect">
            <a:avLst/>
          </a:prstGeom>
          <a:noFill/>
          <a:ln w="9525">
            <a:noFill/>
            <a:headEnd/>
            <a:tailEnd/>
          </a:ln>
        </p:spPr>
      </p:pic>
      <p:sp>
        <p:nvSpPr>
          <p:cNvPr id="3" name="Title 1">
            <a:extLst>
              <a:ext uri="{FF2B5EF4-FFF2-40B4-BE49-F238E27FC236}">
                <a16:creationId xmlns:a16="http://schemas.microsoft.com/office/drawing/2014/main" id="{06000053-BCE5-1A4F-B158-6DDBC02EF278}"/>
              </a:ext>
            </a:extLst>
          </p:cNvPr>
          <p:cNvSpPr>
            <a:spLocks noGrp="1"/>
          </p:cNvSpPr>
          <p:nvPr>
            <p:ph type="title"/>
          </p:nvPr>
        </p:nvSpPr>
        <p:spPr>
          <a:xfrm>
            <a:off x="249382" y="201881"/>
            <a:ext cx="8437418" cy="748145"/>
          </a:xfrm>
        </p:spPr>
        <p:txBody>
          <a:bodyPr>
            <a:normAutofit/>
          </a:bodyPr>
          <a:lstStyle/>
          <a:p>
            <a:pPr marL="0" lvl="0" indent="0">
              <a:buNone/>
            </a:pPr>
            <a:r>
              <a:rPr lang="en-US" sz="4000" dirty="0"/>
              <a:t>Variants</a:t>
            </a:r>
            <a:r>
              <a:rPr sz="4000" dirty="0"/>
              <a:t> </a:t>
            </a:r>
            <a:r>
              <a:rPr lang="en-US" sz="4000" dirty="0"/>
              <a:t>in</a:t>
            </a:r>
            <a:r>
              <a:rPr sz="4000" dirty="0"/>
              <a:t> Spike</a:t>
            </a:r>
            <a:r>
              <a:rPr lang="en-US" sz="4000" dirty="0"/>
              <a:t> (&gt; 1% AF)</a:t>
            </a:r>
            <a:endParaRPr sz="4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verview-Analysis_files/figure-pptx/Variants%20RBD-1.png"/>
          <p:cNvPicPr>
            <a:picLocks noGrp="1" noChangeAspect="1"/>
          </p:cNvPicPr>
          <p:nvPr/>
        </p:nvPicPr>
        <p:blipFill>
          <a:blip r:embed="rId2"/>
          <a:stretch>
            <a:fillRect/>
          </a:stretch>
        </p:blipFill>
        <p:spPr bwMode="auto">
          <a:xfrm>
            <a:off x="0" y="1232509"/>
            <a:ext cx="9034272" cy="5423610"/>
          </a:xfrm>
          <a:prstGeom prst="rect">
            <a:avLst/>
          </a:prstGeom>
          <a:noFill/>
          <a:ln w="9525">
            <a:noFill/>
            <a:headEnd/>
            <a:tailEnd/>
          </a:ln>
        </p:spPr>
      </p:pic>
      <p:sp>
        <p:nvSpPr>
          <p:cNvPr id="4" name="Title 1">
            <a:extLst>
              <a:ext uri="{FF2B5EF4-FFF2-40B4-BE49-F238E27FC236}">
                <a16:creationId xmlns:a16="http://schemas.microsoft.com/office/drawing/2014/main" id="{C3610341-30F5-9A4D-B6C2-1648057DD03A}"/>
              </a:ext>
            </a:extLst>
          </p:cNvPr>
          <p:cNvSpPr>
            <a:spLocks noGrp="1"/>
          </p:cNvSpPr>
          <p:nvPr>
            <p:ph type="title"/>
          </p:nvPr>
        </p:nvSpPr>
        <p:spPr>
          <a:xfrm>
            <a:off x="249382" y="201881"/>
            <a:ext cx="8437418" cy="748145"/>
          </a:xfrm>
        </p:spPr>
        <p:txBody>
          <a:bodyPr>
            <a:normAutofit/>
          </a:bodyPr>
          <a:lstStyle/>
          <a:p>
            <a:pPr marL="0" lvl="0" indent="0">
              <a:buNone/>
            </a:pPr>
            <a:r>
              <a:rPr lang="en-US" sz="4000" dirty="0"/>
              <a:t>Variants</a:t>
            </a:r>
            <a:r>
              <a:rPr sz="4000" dirty="0"/>
              <a:t> </a:t>
            </a:r>
            <a:r>
              <a:rPr lang="en-US" sz="4000" dirty="0"/>
              <a:t>in</a:t>
            </a:r>
            <a:r>
              <a:rPr sz="4000" dirty="0"/>
              <a:t> </a:t>
            </a:r>
            <a:r>
              <a:rPr lang="en-US" sz="4000" dirty="0"/>
              <a:t>RBD (&gt; 1% AF)</a:t>
            </a:r>
            <a:endParaRPr sz="4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TotalTime>
  <Words>327</Words>
  <Application>Microsoft Macintosh PowerPoint</Application>
  <PresentationFormat>On-screen Show (4:3)</PresentationFormat>
  <Paragraphs>35</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SARS-CoV-2 Chronic Infection</vt:lpstr>
      <vt:lpstr>Coverage Over Spike</vt:lpstr>
      <vt:lpstr>PowerPoint Presentation</vt:lpstr>
      <vt:lpstr>Coverage Over Spike – Capped at 500X</vt:lpstr>
      <vt:lpstr>PowerPoint Presentation</vt:lpstr>
      <vt:lpstr>Variants in Spike (&gt; 1% AF)</vt:lpstr>
      <vt:lpstr>PowerPoint Presentation</vt:lpstr>
      <vt:lpstr>Variants in Spike (&gt; 1% AF)</vt:lpstr>
      <vt:lpstr>Variants in RBD (&gt; 1% AF)</vt:lpstr>
      <vt:lpstr>PowerPoint Presentation</vt:lpstr>
      <vt:lpstr>Variants in RBD tiled inserts</vt:lpstr>
      <vt:lpstr>PowerPoint Presentation</vt:lpstr>
      <vt:lpstr>Variants in S over time (lofreq)</vt:lpstr>
      <vt:lpstr>Variants in S over time (mpileup)</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SARS-CoV-2 Chronic Infection</dc:title>
  <dc:creator>Will Hannon</dc:creator>
  <cp:keywords/>
  <cp:lastModifiedBy>Hannon, William</cp:lastModifiedBy>
  <cp:revision>4</cp:revision>
  <dcterms:created xsi:type="dcterms:W3CDTF">2020-11-09T23:27:46Z</dcterms:created>
  <dcterms:modified xsi:type="dcterms:W3CDTF">2020-11-10T01:12:45Z</dcterms:modified>
</cp:coreProperties>
</file>