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8"/>
    <p:restoredTop sz="87211"/>
  </p:normalViewPr>
  <p:slideViewPr>
    <p:cSldViewPr snapToGrid="0" snapToObjects="1">
      <p:cViewPr>
        <p:scale>
          <a:sx n="103" d="100"/>
          <a:sy n="103" d="100"/>
        </p:scale>
        <p:origin x="10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37DC4-3110-1E4D-9297-E1C154B1E4E7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06A78-FA91-F240-916E-68AC922A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Alignment shows positions: 24,27,28,30,31,34,35,37,38,41,42,45,79,82,83,324,325,329,330,353,354,355,356,393</a:t>
            </a:r>
          </a:p>
          <a:p>
            <a:r>
              <a:rPr lang="en-US" dirty="0"/>
              <a:t>(Note, the Michael Farzan paper I posted the other day with some alignments is </a:t>
            </a:r>
            <a:r>
              <a:rPr lang="en-US" dirty="0" err="1"/>
              <a:t>misnumbered</a:t>
            </a:r>
            <a:r>
              <a:rPr lang="en-US" dirty="0"/>
              <a:t>, off by one.)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6A78-FA91-F240-916E-68AC922AF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6A78-FA91-F240-916E-68AC922AF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E85C-50FD-DB4A-907E-FDA8BA2B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BEF3C-CC21-694A-9538-FA9F6785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356E-2764-FF44-AD88-1F53C6A4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17EC-D771-9F4E-A7E9-87DB4A3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8459-856C-7D48-9138-792A84FC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DB56-9F71-8143-8E1D-79D54B2F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F74C-8CE4-4D4B-87E0-880BAC21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81D3-F87A-A748-B070-0658881F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6554-40D9-594C-B434-1DA2815B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2684-17FF-2048-BEB8-3A1BEDC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F61FD-0FC2-BE41-A648-9EAD70D7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B1DAC-1212-A846-8FB4-8EAC7890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1642-530B-654F-997F-1995A57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77A6C-521B-0347-ACDE-F395F384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3461-DDFA-A04D-AFBC-3E9B024F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9428-662A-F749-90EA-158DA89B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9BD-F66D-6041-94F7-C464D01B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5EEE-F3EC-F94D-B08E-4DA2673B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8F2EC-759F-AC49-BF10-A7AF768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B31F-E35C-1142-969F-49C0AD24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631C-6D57-6B43-912D-AC064A65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9BFDD-0D0C-134A-BBB7-F4E79FE5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5E41-8DA0-5346-8B1D-340A503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EDA8-C59E-1848-8E9A-CAF272F3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9181-3DBE-9244-807A-DFB15291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5F7D-98D3-DE48-8242-00C54AA3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E79-0D4C-A846-BC6D-68D833A0A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FA06-BA46-854B-B55E-F3724CEC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9ABB-CA76-684C-A266-CCFEA0A7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38FA-8BBD-9842-9687-3D5AA444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02226-BDF3-C84B-9A85-BA492A32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E260-CEAF-4E49-B983-E50F87E8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F91E-B801-AD4D-B0DB-F31A5BAD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24745-4868-0144-9703-FB8E8FFB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B889C-44F7-DF4C-A98D-202805844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74BF-2202-134A-96A0-83BDA0E25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8938A-65A4-634C-8A7C-36A70632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A1858-9F4C-D348-AEBE-D208EB15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FE9AE-1EA2-6145-A73C-2AE3D372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9402-341E-F24F-AF80-E15BD293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13A5-0EE7-E54A-9214-48A47C29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71C5-2C93-A84C-84C1-1E622365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D5847-CAF3-9C4E-8683-76FF1CA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4548A-21D7-D642-8FD3-F69B3AC7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4C581-DF9E-8C44-A0D6-AAE56F9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61958-531A-8F42-85E4-311626D0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C3C-BEC9-F141-864E-5D9F904E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B861-AA3C-AA4F-A7FC-1F157766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DEC25-DF37-6442-ADB0-3CD1903F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93624-8CFF-B140-9AAF-F1BBF770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F861-8E3F-9A42-98DB-E6DB14F2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512E-5D70-5540-ABBE-CA412D6A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5411-433B-3E44-BAE5-1672102B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FEB7A-FEAC-724D-87CF-B150EE64A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15943-D7AF-7844-8EEF-759E8F8C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4E7B-8FE9-0841-A6BE-903C72C6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2AF1-BEC7-4444-A2A7-CCCE1949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681F-D3C6-5F4D-A3AF-5E54FFD4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4FC12-C0FF-1A41-94D6-2C5740FD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6DF36-564C-5548-80A1-F1565820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7BCA-1F09-EB46-9D3C-46038833B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B2BD-AF44-8647-826B-96E1D0372236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0330-71D3-E047-92CE-48AFE0FE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AE16-15EE-1B42-B312-37569B3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0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3F452-1353-3348-BDED-52EFEB76FC56}"/>
              </a:ext>
            </a:extLst>
          </p:cNvPr>
          <p:cNvSpPr txBox="1"/>
          <p:nvPr/>
        </p:nvSpPr>
        <p:spPr>
          <a:xfrm>
            <a:off x="412124" y="412124"/>
            <a:ext cx="114364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Picking ACE2 sequences for broader survey/evolution experiments. We want to address questions such 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ACE2 binding ability of the </a:t>
            </a:r>
            <a:r>
              <a:rPr lang="en-US" dirty="0" err="1"/>
              <a:t>ancestrsral</a:t>
            </a:r>
            <a:r>
              <a:rPr lang="en-US" dirty="0"/>
              <a:t> </a:t>
            </a:r>
            <a:r>
              <a:rPr lang="en-US" dirty="0" err="1"/>
              <a:t>sarbecovirus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ACE2 binding specificities vary over the RBD tree, including acquisition of non-bat ‘spillover’ potential?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binding to different ACE2s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dynamics of ACE2 binding specificity change particularly on the trajectories to SARS-CoV-1 and SARS-CoV-2? (e.g. evidence for exaptation versus adaptation)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“clade 2” sequences, like, for sure, really, not bind ACE2?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intend to begin with a broad survey of extant homologs and ancestrally reconstructed RBDs. I think for this experiment, we want a panel of ACE2 sequences with relevance and “breadth” in their sequence determinants of binding. Since the panel of RBDs is relatively small (on the order of ~50-100), these titrations should be less demanding than the full DMS libraries (i.e. a solid handful of ACE2s for independent titration experiments should be doable). Also means we shouldn’t consume too much of the ACE2 products, leaving plenty for subsequent experiments.</a:t>
            </a:r>
          </a:p>
          <a:p>
            <a:endParaRPr lang="en-US" dirty="0"/>
          </a:p>
          <a:p>
            <a:r>
              <a:rPr lang="en-US" dirty="0"/>
              <a:t>This broad survey will likely reveal intervals of interesting functional change, for which we can follow up with combinatorial mutational scans, full-</a:t>
            </a:r>
            <a:r>
              <a:rPr lang="en-US" dirty="0" err="1"/>
              <a:t>mut</a:t>
            </a:r>
            <a:r>
              <a:rPr lang="en-US" dirty="0"/>
              <a:t> DMS in new extant (or ancestral) backgrounds of interest, etc.</a:t>
            </a:r>
          </a:p>
          <a:p>
            <a:endParaRPr lang="en-US" dirty="0"/>
          </a:p>
          <a:p>
            <a:r>
              <a:rPr lang="en-US" dirty="0"/>
              <a:t>Purpose of these slides is to work through deciding on ACE2 sequences to order for protein products for this broad functional survey and subsequent experiments</a:t>
            </a:r>
          </a:p>
        </p:txBody>
      </p:sp>
    </p:spTree>
    <p:extLst>
      <p:ext uri="{BB962C8B-B14F-4D97-AF65-F5344CB8AC3E}">
        <p14:creationId xmlns:p14="http://schemas.microsoft.com/office/powerpoint/2010/main" val="383769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94B43-7256-FE4A-9023-A8CE64E1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0" y="568411"/>
            <a:ext cx="4266462" cy="6042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21687-1D43-DC41-B24D-B2B0E693671B}"/>
              </a:ext>
            </a:extLst>
          </p:cNvPr>
          <p:cNvSpPr txBox="1"/>
          <p:nvPr/>
        </p:nvSpPr>
        <p:spPr>
          <a:xfrm>
            <a:off x="208721" y="129209"/>
            <a:ext cx="117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 of what things look like from the RBD side</a:t>
            </a:r>
          </a:p>
        </p:txBody>
      </p:sp>
    </p:spTree>
    <p:extLst>
      <p:ext uri="{BB962C8B-B14F-4D97-AF65-F5344CB8AC3E}">
        <p14:creationId xmlns:p14="http://schemas.microsoft.com/office/powerpoint/2010/main" val="148276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2FB81-F809-4D4F-8580-70A79A547DC5}"/>
              </a:ext>
            </a:extLst>
          </p:cNvPr>
          <p:cNvSpPr txBox="1"/>
          <p:nvPr/>
        </p:nvSpPr>
        <p:spPr>
          <a:xfrm>
            <a:off x="208721" y="129209"/>
            <a:ext cx="1170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Phylogeny of all available Rhinolophus ACE2 sequences to date (including multiple sampled R. </a:t>
            </a:r>
            <a:r>
              <a:rPr lang="en-US" dirty="0" err="1"/>
              <a:t>sinicus</a:t>
            </a:r>
            <a:r>
              <a:rPr lang="en-US" dirty="0"/>
              <a:t> and </a:t>
            </a:r>
            <a:r>
              <a:rPr lang="en-US" dirty="0" err="1"/>
              <a:t>affinis</a:t>
            </a:r>
            <a:r>
              <a:rPr lang="en-US" dirty="0"/>
              <a:t> sequences from Zheng-Li Shi paper, which reveals particularly diverse ACE2 sequences among R. </a:t>
            </a:r>
            <a:r>
              <a:rPr lang="en-US" dirty="0" err="1"/>
              <a:t>sinicus</a:t>
            </a:r>
            <a:r>
              <a:rPr lang="en-US" dirty="0"/>
              <a:t> </a:t>
            </a:r>
            <a:r>
              <a:rPr lang="en-US" dirty="0" err="1"/>
              <a:t>spp</a:t>
            </a:r>
            <a:r>
              <a:rPr lang="en-US" dirty="0"/>
              <a:t>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6412C-E5D2-AC49-8781-EB899C54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" y="1243813"/>
            <a:ext cx="6316731" cy="5227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50CF7-EA76-5F4D-983F-742A14D2E20B}"/>
              </a:ext>
            </a:extLst>
          </p:cNvPr>
          <p:cNvSpPr txBox="1"/>
          <p:nvPr/>
        </p:nvSpPr>
        <p:spPr>
          <a:xfrm>
            <a:off x="5887075" y="1172127"/>
            <a:ext cx="60962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we know about these bats and the viruses they host?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alcyone</a:t>
            </a:r>
            <a:r>
              <a:rPr lang="en-US" sz="1600" dirty="0"/>
              <a:t> and R. </a:t>
            </a:r>
            <a:r>
              <a:rPr lang="en-US" sz="1600" dirty="0" err="1"/>
              <a:t>landeri</a:t>
            </a:r>
            <a:r>
              <a:rPr lang="en-US" sz="1600" dirty="0"/>
              <a:t> are African species, I do not know of </a:t>
            </a:r>
            <a:r>
              <a:rPr lang="en-US" sz="1600" dirty="0" err="1"/>
              <a:t>SARSr-CoV</a:t>
            </a:r>
            <a:r>
              <a:rPr lang="en-US" sz="1600" dirty="0"/>
              <a:t> identified in these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ferrumequinum</a:t>
            </a:r>
            <a:r>
              <a:rPr lang="en-US" sz="1600" dirty="0"/>
              <a:t> has large range from Europe, to Northern Africa, to Asia. Quite a few </a:t>
            </a:r>
            <a:r>
              <a:rPr lang="en-US" sz="1600" dirty="0" err="1"/>
              <a:t>SARSr-CoV</a:t>
            </a:r>
            <a:r>
              <a:rPr lang="en-US" sz="1600" dirty="0"/>
              <a:t> have been recovered from this </a:t>
            </a:r>
            <a:r>
              <a:rPr lang="en-US" sz="1600" dirty="0" err="1"/>
              <a:t>spp</a:t>
            </a:r>
            <a:r>
              <a:rPr lang="en-US" sz="1600" dirty="0"/>
              <a:t> in SE Asia (all “clade 2” RBDs [not known to use ACE2] , e.g. Rf1, Rf4092. Some of these Rf isolates are from the same caves in Yunnan from the 2017 PLOS Pathogens paper that found many SARS-CoV-1 clade sequences from R. </a:t>
            </a:r>
            <a:r>
              <a:rPr lang="en-US" sz="1600" dirty="0" err="1"/>
              <a:t>sinicus</a:t>
            </a:r>
            <a:r>
              <a:rPr lang="en-US" sz="1600" dirty="0"/>
              <a:t> in the same cave)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pearsonii</a:t>
            </a:r>
            <a:r>
              <a:rPr lang="en-US" sz="1600" dirty="0"/>
              <a:t> is SE Asian range, quite a few (clade 2) isolates found from the </a:t>
            </a:r>
            <a:r>
              <a:rPr lang="en-US" sz="1600" dirty="0" err="1"/>
              <a:t>spp</a:t>
            </a:r>
            <a:r>
              <a:rPr lang="en-US" sz="1600" dirty="0"/>
              <a:t> (e.g. Rp1,2,3)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macrotis</a:t>
            </a:r>
            <a:r>
              <a:rPr lang="en-US" sz="1600" dirty="0"/>
              <a:t> and R. </a:t>
            </a:r>
            <a:r>
              <a:rPr lang="en-US" sz="1600" dirty="0" err="1"/>
              <a:t>pusillus</a:t>
            </a:r>
            <a:r>
              <a:rPr lang="en-US" sz="1600" dirty="0"/>
              <a:t> are both found in SE Asia and Himalayas. Have a few clade 2 </a:t>
            </a:r>
            <a:r>
              <a:rPr lang="en-US" sz="1600" dirty="0" err="1"/>
              <a:t>SARSr-CoV</a:t>
            </a:r>
            <a:r>
              <a:rPr lang="en-US" sz="1600" dirty="0"/>
              <a:t> isolated from these </a:t>
            </a:r>
            <a:r>
              <a:rPr lang="en-US" sz="1600" dirty="0" err="1"/>
              <a:t>spp</a:t>
            </a:r>
            <a:r>
              <a:rPr lang="en-US" sz="1600" dirty="0"/>
              <a:t>, e.g. Rm1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sinicus</a:t>
            </a:r>
            <a:r>
              <a:rPr lang="en-US" sz="1600" dirty="0"/>
              <a:t> is SE Asian, has the most </a:t>
            </a:r>
            <a:r>
              <a:rPr lang="en-US" sz="1600" dirty="0" err="1"/>
              <a:t>SARSr-CoV</a:t>
            </a:r>
            <a:r>
              <a:rPr lang="en-US" sz="1600" dirty="0"/>
              <a:t> isolated from this </a:t>
            </a:r>
            <a:r>
              <a:rPr lang="en-US" sz="1600" dirty="0" err="1"/>
              <a:t>spp</a:t>
            </a:r>
            <a:r>
              <a:rPr lang="en-US" sz="1600" dirty="0"/>
              <a:t>, including virtually all SARS-CoV-1 clade RBD isolates. There is a lot of diversity in R. </a:t>
            </a:r>
            <a:r>
              <a:rPr lang="en-US" sz="1600" dirty="0" err="1"/>
              <a:t>sinicus</a:t>
            </a:r>
            <a:r>
              <a:rPr lang="en-US" sz="1600" dirty="0"/>
              <a:t> ACE2 sequences in particular, possibly reflecting ACE2:RBD arms races in this </a:t>
            </a:r>
            <a:r>
              <a:rPr lang="en-US" sz="1600" dirty="0" err="1"/>
              <a:t>spp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affinis</a:t>
            </a:r>
            <a:r>
              <a:rPr lang="en-US" sz="1600" dirty="0"/>
              <a:t> is SE Asian, also has ACE2-tropic (SARS-CoV-1-clade LYRa11 and SARS-CoV-2-clade RaTG13) isolates. Less variable ACE2 among sampled bats. Also in the same Yunnan caves as R. </a:t>
            </a:r>
            <a:r>
              <a:rPr lang="en-US" sz="1600" dirty="0" err="1"/>
              <a:t>sinicus</a:t>
            </a:r>
            <a:r>
              <a:rPr lang="en-US" sz="1600" dirty="0"/>
              <a:t> and R. </a:t>
            </a:r>
            <a:r>
              <a:rPr lang="en-US" sz="1600" dirty="0" err="1"/>
              <a:t>ferrumequinum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60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99A8B-7CDB-A440-80DA-8AEF6DBDBC26}"/>
              </a:ext>
            </a:extLst>
          </p:cNvPr>
          <p:cNvSpPr txBox="1"/>
          <p:nvPr/>
        </p:nvSpPr>
        <p:spPr>
          <a:xfrm>
            <a:off x="208721" y="129209"/>
            <a:ext cx="117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some important functional details we know about these bat ACE2s?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3D9A1-6D1D-1F4A-9B59-FDF6096F89DF}"/>
              </a:ext>
            </a:extLst>
          </p:cNvPr>
          <p:cNvSpPr txBox="1"/>
          <p:nvPr/>
        </p:nvSpPr>
        <p:spPr>
          <a:xfrm>
            <a:off x="5980670" y="1029882"/>
            <a:ext cx="61838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of the R. </a:t>
            </a:r>
            <a:r>
              <a:rPr lang="en-US" sz="1600" dirty="0" err="1"/>
              <a:t>sinicus</a:t>
            </a:r>
            <a:r>
              <a:rPr lang="en-US" sz="1600" dirty="0"/>
              <a:t> alleles can support some SARS-CoV-1-clade variants. ”Allele 6” is resistant to WIV1, WIV16 infection; ”Alleles 7 and 8” are resistant to SARS-CoV-1, RsSHC014, Rs4231 infection. “Allele 1” appears to be closest to the global consensus across R. </a:t>
            </a:r>
            <a:r>
              <a:rPr lang="en-US" sz="1600" dirty="0" err="1"/>
              <a:t>sinicus</a:t>
            </a:r>
            <a:r>
              <a:rPr lang="en-US" sz="1600" dirty="0"/>
              <a:t> alleles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affinis</a:t>
            </a:r>
            <a:r>
              <a:rPr lang="en-US" sz="1600" dirty="0"/>
              <a:t> alleles have not been tested, newly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SARS-CoV-1 cannot use R. </a:t>
            </a:r>
            <a:r>
              <a:rPr lang="en-US" sz="1600" dirty="0" err="1"/>
              <a:t>pearsonii</a:t>
            </a:r>
            <a:r>
              <a:rPr lang="en-US" sz="1600" dirty="0"/>
              <a:t> ACE2, but swapping just three residues (40-42: FYQ in huACE2, SHE in RpACE2) is sufficient to allow SARS-CoV-1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ferrumequinum</a:t>
            </a:r>
            <a:r>
              <a:rPr lang="en-US" sz="1600" dirty="0"/>
              <a:t>, R. </a:t>
            </a:r>
            <a:r>
              <a:rPr lang="en-US" sz="1600" dirty="0" err="1"/>
              <a:t>macrotis</a:t>
            </a:r>
            <a:r>
              <a:rPr lang="en-US" sz="1600" dirty="0"/>
              <a:t>, and R. </a:t>
            </a:r>
            <a:r>
              <a:rPr lang="en-US" sz="1600" dirty="0" err="1"/>
              <a:t>pusillus</a:t>
            </a:r>
            <a:r>
              <a:rPr lang="en-US" sz="1600" dirty="0"/>
              <a:t> alleles, in one study, were not able to support SARS-CoV-1 </a:t>
            </a:r>
            <a:r>
              <a:rPr lang="en-US" sz="1600" dirty="0" err="1"/>
              <a:t>pseudovirus</a:t>
            </a:r>
            <a:r>
              <a:rPr lang="en-US" sz="1600" dirty="0"/>
              <a:t> entry.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 our available </a:t>
            </a:r>
            <a:r>
              <a:rPr lang="en-US" sz="1600" dirty="0" err="1"/>
              <a:t>spp</a:t>
            </a:r>
            <a:r>
              <a:rPr lang="en-US" sz="1600" dirty="0"/>
              <a:t> with any functional info/</a:t>
            </a:r>
            <a:r>
              <a:rPr lang="en-US" sz="1600" dirty="0" err="1"/>
              <a:t>SARSr-CoV</a:t>
            </a:r>
            <a:r>
              <a:rPr lang="en-US" sz="1600" dirty="0"/>
              <a:t> isolates, R. </a:t>
            </a:r>
            <a:r>
              <a:rPr lang="en-US" sz="1600" dirty="0" err="1"/>
              <a:t>ferrumequinum</a:t>
            </a:r>
            <a:r>
              <a:rPr lang="en-US" sz="1600" dirty="0"/>
              <a:t> might be the best option for addressing the ‘breadth’ of ACE2 usage with respect to ACE2 binding among non-SE-Asian outgroup/deep ancestral nodes – R. </a:t>
            </a:r>
            <a:r>
              <a:rPr lang="en-US" sz="1600" dirty="0" err="1"/>
              <a:t>ferrumequinum</a:t>
            </a:r>
            <a:r>
              <a:rPr lang="en-US" sz="1600" dirty="0"/>
              <a:t> is the most closely related </a:t>
            </a:r>
            <a:r>
              <a:rPr lang="en-US" sz="1600" dirty="0" err="1"/>
              <a:t>spp</a:t>
            </a:r>
            <a:r>
              <a:rPr lang="en-US" sz="1600" dirty="0"/>
              <a:t> here to a European bat (R. </a:t>
            </a:r>
            <a:r>
              <a:rPr lang="en-US" sz="1600" dirty="0" err="1"/>
              <a:t>blasii</a:t>
            </a:r>
            <a:r>
              <a:rPr lang="en-US" sz="1600" dirty="0"/>
              <a:t> – no sequence available, and still perhaps quite distant from R. </a:t>
            </a:r>
            <a:r>
              <a:rPr lang="en-US" sz="1600" dirty="0" err="1"/>
              <a:t>ferrumequinum</a:t>
            </a:r>
            <a:r>
              <a:rPr lang="en-US" sz="1600" dirty="0"/>
              <a:t>) from which a </a:t>
            </a:r>
            <a:r>
              <a:rPr lang="en-US" sz="1600" dirty="0" err="1"/>
              <a:t>sarbecovirus</a:t>
            </a:r>
            <a:r>
              <a:rPr lang="en-US" sz="1600" dirty="0"/>
              <a:t> (BM48-31) was isolated outside of SE Asia. (However, ACE2 sequence might vary dramatically across R. </a:t>
            </a:r>
            <a:r>
              <a:rPr lang="en-US" sz="1600" dirty="0" err="1"/>
              <a:t>ferrumequinum’s</a:t>
            </a:r>
            <a:r>
              <a:rPr lang="en-US" sz="1600" dirty="0"/>
              <a:t> range, particularly in SE Asia where it’s in the same caves as these R. </a:t>
            </a:r>
            <a:r>
              <a:rPr lang="en-US" sz="1600" dirty="0" err="1"/>
              <a:t>sinicus</a:t>
            </a:r>
            <a:r>
              <a:rPr lang="en-US" sz="1600" dirty="0"/>
              <a:t> coronavirus breeding grounds!)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6BEEE-EC63-B548-9009-E94D98EF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" y="1243813"/>
            <a:ext cx="6316731" cy="52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99A8B-7CDB-A440-80DA-8AEF6DBDBC26}"/>
              </a:ext>
            </a:extLst>
          </p:cNvPr>
          <p:cNvSpPr txBox="1"/>
          <p:nvPr/>
        </p:nvSpPr>
        <p:spPr>
          <a:xfrm>
            <a:off x="208721" y="129209"/>
            <a:ext cx="1170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left is the same phylogeny, on right is an alignment showing just positions that contact ACE2 in the SARS-CoV-2 or SARS-CoV-1 crystal structures. Redundant sequences of R. </a:t>
            </a:r>
            <a:r>
              <a:rPr lang="en-US" dirty="0" err="1"/>
              <a:t>affinis</a:t>
            </a:r>
            <a:r>
              <a:rPr lang="en-US" dirty="0"/>
              <a:t> and R. </a:t>
            </a:r>
            <a:r>
              <a:rPr lang="en-US" dirty="0" err="1"/>
              <a:t>sinicus</a:t>
            </a:r>
            <a:r>
              <a:rPr lang="en-US" dirty="0"/>
              <a:t> at these contact positions are collapsed. I apologize the orderings here are different and in general not pleasing to look at. The highlighted sequences in the alignment are those I think we are most interested in moving forward, as described on the next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4702-B77B-3E47-95AE-A89399A0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" y="1501151"/>
            <a:ext cx="6316731" cy="5227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76181-D6A7-6A4A-841E-3096EB20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2"/>
          <a:stretch/>
        </p:blipFill>
        <p:spPr>
          <a:xfrm>
            <a:off x="5862844" y="2193702"/>
            <a:ext cx="5663709" cy="38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99A8B-7CDB-A440-80DA-8AEF6DBDBC26}"/>
              </a:ext>
            </a:extLst>
          </p:cNvPr>
          <p:cNvSpPr txBox="1"/>
          <p:nvPr/>
        </p:nvSpPr>
        <p:spPr>
          <a:xfrm>
            <a:off x="95769" y="44555"/>
            <a:ext cx="117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I think we should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98290-15A9-584E-B58A-87AA18C2E0A8}"/>
              </a:ext>
            </a:extLst>
          </p:cNvPr>
          <p:cNvSpPr txBox="1"/>
          <p:nvPr/>
        </p:nvSpPr>
        <p:spPr>
          <a:xfrm>
            <a:off x="387935" y="413887"/>
            <a:ext cx="113498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least one R. </a:t>
            </a:r>
            <a:r>
              <a:rPr lang="en-US" sz="1600" dirty="0" err="1"/>
              <a:t>sinicus</a:t>
            </a:r>
            <a:r>
              <a:rPr lang="en-US" sz="1600" dirty="0"/>
              <a:t> and one R. </a:t>
            </a:r>
            <a:r>
              <a:rPr lang="en-US" sz="1600" dirty="0" err="1"/>
              <a:t>affinis</a:t>
            </a:r>
            <a:r>
              <a:rPr lang="en-US" sz="1600" dirty="0"/>
              <a:t> allele are no-brainers. For the first-priority of each of these, I would elect to choose the sequence that is closest to the consensus among sequences. For R. </a:t>
            </a:r>
            <a:r>
              <a:rPr lang="en-US" sz="1600" dirty="0" err="1"/>
              <a:t>sinicus</a:t>
            </a:r>
            <a:r>
              <a:rPr lang="en-US" sz="1600" dirty="0"/>
              <a:t>, I would imagine this being not a pure consensus, but rather each of the 8 ‘alleles’ I would derive a consensus, and then take the consensus of the 8 consensuses. (That is, don’t let alleles that have more representatives dominate). When I did this by eye, it appeared to be allele 1 (infectable by all SARS-CoV-1 strains tested) that was the consensus at the important contact positions. I would then probably choose the representative of allele (1) that was actually tested in the functional assays in the Zheng-Li Shi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Human we have, and I think both pangolin and civet would be interesting to include – for the question of ‘accidental’ acquisitions of ACE2 binding for non-bat hosts, these are the two clear candidates of interest for the SARS-CoV-1 and -2 clades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This puts us at 4 protein preps. I think there are two different routes for moving up to 6 (or just moving up to all 8 with both of the following, depending on final pricing structure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favor going more ‘general’ with the next options to prioritize. I would choose </a:t>
            </a:r>
            <a:r>
              <a:rPr lang="en-US" sz="1600" i="1" dirty="0"/>
              <a:t>R. </a:t>
            </a:r>
            <a:r>
              <a:rPr lang="en-US" sz="1600" i="1" dirty="0" err="1"/>
              <a:t>pearsonii</a:t>
            </a:r>
            <a:r>
              <a:rPr lang="en-US" sz="1600" dirty="0"/>
              <a:t> as a good representative of a bat from which Clade 2 sequences have been isolated, and for which it has been shown just a couple amino acid subs are sufficient to enable SARS-CoV-1 usage, indicating it is “close” to sufficient binding affinity to enable entry; second, I would choose </a:t>
            </a:r>
            <a:r>
              <a:rPr lang="en-US" sz="1600" i="1" dirty="0"/>
              <a:t>R. </a:t>
            </a:r>
            <a:r>
              <a:rPr lang="en-US" sz="1600" i="1" dirty="0" err="1"/>
              <a:t>ferrumequenum</a:t>
            </a:r>
            <a:r>
              <a:rPr lang="en-US" sz="1600" dirty="0"/>
              <a:t> because of its broad host range and potential link to European </a:t>
            </a:r>
            <a:r>
              <a:rPr lang="en-US" sz="1600" dirty="0" err="1"/>
              <a:t>sarbecoviruses</a:t>
            </a:r>
            <a:r>
              <a:rPr lang="en-US" sz="1600" dirty="0"/>
              <a:t>/questions about large-scale breadth, its identification in Yunnan caves where SARS-CoV-1 clade isolates circulate, and the fact it hosts clade 2 isolates from within these Yunnan caves. I don’t think any isolates have been shown to be able to bind these two </a:t>
            </a:r>
            <a:r>
              <a:rPr lang="en-US" sz="1600" dirty="0" err="1"/>
              <a:t>spp</a:t>
            </a:r>
            <a:r>
              <a:rPr lang="en-US" sz="1600" dirty="0"/>
              <a:t> ACE2s well (though not much has been tried), so I think these are simultaneously ‘scary’ in that we don’t know whether anything will bind, but then also quite useful if a true negative result for clarifying relevant hosts for ACE2-utilizing </a:t>
            </a:r>
            <a:r>
              <a:rPr lang="en-US" sz="1600" dirty="0" err="1"/>
              <a:t>SARSr-CoVs</a:t>
            </a:r>
            <a:r>
              <a:rPr lang="en-US" sz="1600" dirty="0"/>
              <a:t> (and perhaps the clade 2 sequences, as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other “next two” options to prioritize are hammering in on the interesting variation in R. </a:t>
            </a:r>
            <a:r>
              <a:rPr lang="en-US" sz="1600" dirty="0" err="1"/>
              <a:t>sinicus</a:t>
            </a:r>
            <a:r>
              <a:rPr lang="en-US" sz="1600" dirty="0"/>
              <a:t> alleles. The reason I initially favor the ‘broader’ selections in the bullet above, is although tons of these </a:t>
            </a:r>
            <a:r>
              <a:rPr lang="en-US" sz="1600" dirty="0" err="1"/>
              <a:t>SARSr-CoVs</a:t>
            </a:r>
            <a:r>
              <a:rPr lang="en-US" sz="1600" dirty="0"/>
              <a:t> are sampled from R. </a:t>
            </a:r>
            <a:r>
              <a:rPr lang="en-US" sz="1600" dirty="0" err="1"/>
              <a:t>sinicus</a:t>
            </a:r>
            <a:r>
              <a:rPr lang="en-US" sz="1600" dirty="0"/>
              <a:t>, we *don’t* yet know whether this host is relevant in the SARS-CoV-2 clade trajectory, as all of the R. </a:t>
            </a:r>
            <a:r>
              <a:rPr lang="en-US" sz="1600" dirty="0" err="1"/>
              <a:t>sinicus</a:t>
            </a:r>
            <a:r>
              <a:rPr lang="en-US" sz="1600" dirty="0"/>
              <a:t> isolates to date are in the SARS-CoV-1 clade and in clade 2. Nonetheless, this degree of ACE2 variation in this </a:t>
            </a:r>
            <a:r>
              <a:rPr lang="en-US" sz="1600" dirty="0" err="1"/>
              <a:t>spp</a:t>
            </a:r>
            <a:r>
              <a:rPr lang="en-US" sz="1600" dirty="0"/>
              <a:t> is extremely crazy and we probably want to incorporate it. If we were to add some of this here, I would favor using “allele 6” and one of “allele 7 or 8”, as those capture the different phenotypic variabilities seen in the paper in terms of utilization by </a:t>
            </a:r>
            <a:r>
              <a:rPr lang="en-US" sz="1600"/>
              <a:t>SARS-CoV-1-clade isolates.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60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1549</Words>
  <Application>Microsoft Macintosh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Starr, Tyler N</dc:creator>
  <cp:lastModifiedBy>Starr, Tyler N</cp:lastModifiedBy>
  <cp:revision>14</cp:revision>
  <dcterms:created xsi:type="dcterms:W3CDTF">2020-07-03T20:12:57Z</dcterms:created>
  <dcterms:modified xsi:type="dcterms:W3CDTF">2020-07-03T21:52:54Z</dcterms:modified>
</cp:coreProperties>
</file>