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940"/>
  </p:normalViewPr>
  <p:slideViewPr>
    <p:cSldViewPr snapToGrid="0" snapToObjects="1">
      <p:cViewPr>
        <p:scale>
          <a:sx n="125" d="100"/>
          <a:sy n="125" d="100"/>
        </p:scale>
        <p:origin x="-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ECC74-3DD7-E44F-858D-C058A3DA1177}" type="datetimeFigureOut">
              <a:rPr lang="en-US" smtClean="0"/>
              <a:t>7/13/20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9988-3C36-AE41-ABEE-69FE14035419}" type="slidenum">
              <a:rPr lang="en-US" smtClean="0"/>
              <a:t>‹#›</a:t>
            </a:fld>
            <a:endParaRPr lang="en-US"/>
          </a:p>
        </p:txBody>
      </p:sp>
    </p:spTree>
    <p:extLst>
      <p:ext uri="{BB962C8B-B14F-4D97-AF65-F5344CB8AC3E}">
        <p14:creationId xmlns:p14="http://schemas.microsoft.com/office/powerpoint/2010/main" val="72641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39988-3C36-AE41-ABEE-69FE14035419}" type="slidenum">
              <a:rPr lang="en-US" smtClean="0"/>
              <a:t>3</a:t>
            </a:fld>
            <a:endParaRPr lang="en-US"/>
          </a:p>
        </p:txBody>
      </p:sp>
    </p:spTree>
    <p:extLst>
      <p:ext uri="{BB962C8B-B14F-4D97-AF65-F5344CB8AC3E}">
        <p14:creationId xmlns:p14="http://schemas.microsoft.com/office/powerpoint/2010/main" val="237936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DCAE-CB1E-9B40-B7A0-C69966348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2C2B23-78BE-2746-A2AD-541FECAEC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26698-A682-7F43-90E9-842F801EAE35}"/>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5" name="Footer Placeholder 4">
            <a:extLst>
              <a:ext uri="{FF2B5EF4-FFF2-40B4-BE49-F238E27FC236}">
                <a16:creationId xmlns:a16="http://schemas.microsoft.com/office/drawing/2014/main" id="{1E9C3FB7-C47C-3A47-9002-776CBB1F1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BF79F-3F21-1E46-8099-37FF7270ADA1}"/>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166417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0B37-FAF9-4B48-BDBB-79042B7F90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4FBE29-C5A0-F240-8DC0-67B4D6A77C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744DB-ED2B-F046-BFD2-7CBB17F2A4FC}"/>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5" name="Footer Placeholder 4">
            <a:extLst>
              <a:ext uri="{FF2B5EF4-FFF2-40B4-BE49-F238E27FC236}">
                <a16:creationId xmlns:a16="http://schemas.microsoft.com/office/drawing/2014/main" id="{F9A7C908-7927-7D44-876B-99330A114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9C2DB-56C2-864B-9720-CDC930EB9B0B}"/>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70725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DD584-FE68-8F46-9BDF-6BD9980CE8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D6083-5C5C-7F4F-9F72-1BCE5728EB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25BED-8D3A-394D-B6D4-2CA620026C90}"/>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5" name="Footer Placeholder 4">
            <a:extLst>
              <a:ext uri="{FF2B5EF4-FFF2-40B4-BE49-F238E27FC236}">
                <a16:creationId xmlns:a16="http://schemas.microsoft.com/office/drawing/2014/main" id="{96460373-75D1-8F47-BE84-B569FC334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13430-4A62-214B-B86A-370E7523787C}"/>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257024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536B-44D1-AA42-AA94-24B9ABFA3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3E93B-DCE7-5B47-8F93-FD5FA2B572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6A52A-8916-AB48-8C43-26D3F9584ABC}"/>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5" name="Footer Placeholder 4">
            <a:extLst>
              <a:ext uri="{FF2B5EF4-FFF2-40B4-BE49-F238E27FC236}">
                <a16:creationId xmlns:a16="http://schemas.microsoft.com/office/drawing/2014/main" id="{F0ABB8BE-955A-774E-8A66-401529C14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F7BC7-3245-A141-9FF6-581B540EF4DA}"/>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207863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648B-2A64-8E42-B6DC-9DB4944E5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BDCEC3-ADC1-6140-9F7C-D7C97401F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A91CDD-1BA1-4C49-BAAF-0E79088F2366}"/>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5" name="Footer Placeholder 4">
            <a:extLst>
              <a:ext uri="{FF2B5EF4-FFF2-40B4-BE49-F238E27FC236}">
                <a16:creationId xmlns:a16="http://schemas.microsoft.com/office/drawing/2014/main" id="{283AFB7C-109C-394C-922C-2F819C03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F024F-3B91-7A4E-A1D3-841DC32159C7}"/>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123170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EAD5-C29E-CC4F-924F-E650A00CC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A386A5-33FE-CB40-9B97-A4F82870FF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FF7FB5-F7BD-CF43-8FEA-6ACF32344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21FA9E-FD6C-2641-BC6C-4E7721AA8D0A}"/>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6" name="Footer Placeholder 5">
            <a:extLst>
              <a:ext uri="{FF2B5EF4-FFF2-40B4-BE49-F238E27FC236}">
                <a16:creationId xmlns:a16="http://schemas.microsoft.com/office/drawing/2014/main" id="{D841F936-CD86-DA44-8F28-8AE473566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9A32D-8982-4742-BAA0-3FC3096BCB25}"/>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381950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A045-5036-D74D-BA3B-F3F211400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7F8D5A-BE58-254D-95BC-D4856C4F8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38228-62D6-4149-A91B-D48C56F2BC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60AC0-9365-2142-8FA6-FAC352D321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D0CC1-CF29-7C46-8B0E-1F015A3D3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99B8B5-AE2B-C34E-AAFE-E61834CECD17}"/>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8" name="Footer Placeholder 7">
            <a:extLst>
              <a:ext uri="{FF2B5EF4-FFF2-40B4-BE49-F238E27FC236}">
                <a16:creationId xmlns:a16="http://schemas.microsoft.com/office/drawing/2014/main" id="{990EBCED-FF59-704D-A785-F88264258B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C7A3DB-267C-F94A-BE22-2806B091D8C7}"/>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382243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BD0B-E520-4647-9C4A-1A5ADF009A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C72980-7869-6748-84CE-1616F0579B1C}"/>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4" name="Footer Placeholder 3">
            <a:extLst>
              <a:ext uri="{FF2B5EF4-FFF2-40B4-BE49-F238E27FC236}">
                <a16:creationId xmlns:a16="http://schemas.microsoft.com/office/drawing/2014/main" id="{92928936-4DE1-CE42-AD99-3539764941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4D4CEB-5DE5-5545-8358-E8DBF1501886}"/>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151522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1FE94-2678-6641-8B72-7952CD1DE940}"/>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3" name="Footer Placeholder 2">
            <a:extLst>
              <a:ext uri="{FF2B5EF4-FFF2-40B4-BE49-F238E27FC236}">
                <a16:creationId xmlns:a16="http://schemas.microsoft.com/office/drawing/2014/main" id="{132464EE-1DA9-4743-92BF-9A0D11DF4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775ABA-6F2D-CD4C-821A-003679201A68}"/>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298758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A0D2-A2B1-314E-9118-7551516CA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E5E6B-433E-474E-9B81-965C15176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FE898B-76FD-364C-B9C4-F856AA31B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2BBC5-58B8-DE43-BB1E-57D355FB6C40}"/>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6" name="Footer Placeholder 5">
            <a:extLst>
              <a:ext uri="{FF2B5EF4-FFF2-40B4-BE49-F238E27FC236}">
                <a16:creationId xmlns:a16="http://schemas.microsoft.com/office/drawing/2014/main" id="{1811D892-5DB6-A74D-8DF0-F9F117788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79146-700C-5749-8D3B-3D3BD1CCD511}"/>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424403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F4FC-2D4F-0747-9FE2-BAFA2A950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1937B7-1A29-F94C-BFAD-AEC75F37A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C9E7D-8357-4B47-9102-85A9E120D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68515-AA47-8A42-BC31-F97B268DAA17}"/>
              </a:ext>
            </a:extLst>
          </p:cNvPr>
          <p:cNvSpPr>
            <a:spLocks noGrp="1"/>
          </p:cNvSpPr>
          <p:nvPr>
            <p:ph type="dt" sz="half" idx="10"/>
          </p:nvPr>
        </p:nvSpPr>
        <p:spPr/>
        <p:txBody>
          <a:bodyPr/>
          <a:lstStyle/>
          <a:p>
            <a:fld id="{CB23004A-5A91-B040-83DA-2BB99830A767}" type="datetimeFigureOut">
              <a:rPr lang="en-US" smtClean="0"/>
              <a:t>7/13/20</a:t>
            </a:fld>
            <a:endParaRPr lang="en-US"/>
          </a:p>
        </p:txBody>
      </p:sp>
      <p:sp>
        <p:nvSpPr>
          <p:cNvPr id="6" name="Footer Placeholder 5">
            <a:extLst>
              <a:ext uri="{FF2B5EF4-FFF2-40B4-BE49-F238E27FC236}">
                <a16:creationId xmlns:a16="http://schemas.microsoft.com/office/drawing/2014/main" id="{66939DD6-35A5-4446-B201-319B7BD82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9688C-7A89-CF48-A4BF-8925988B22ED}"/>
              </a:ext>
            </a:extLst>
          </p:cNvPr>
          <p:cNvSpPr>
            <a:spLocks noGrp="1"/>
          </p:cNvSpPr>
          <p:nvPr>
            <p:ph type="sldNum" sz="quarter" idx="12"/>
          </p:nvPr>
        </p:nvSpPr>
        <p:spPr/>
        <p:txBody>
          <a:bodyPr/>
          <a:lstStyle/>
          <a:p>
            <a:fld id="{6E403754-FD5E-8049-863F-6356656DBC8F}" type="slidenum">
              <a:rPr lang="en-US" smtClean="0"/>
              <a:t>‹#›</a:t>
            </a:fld>
            <a:endParaRPr lang="en-US"/>
          </a:p>
        </p:txBody>
      </p:sp>
    </p:spTree>
    <p:extLst>
      <p:ext uri="{BB962C8B-B14F-4D97-AF65-F5344CB8AC3E}">
        <p14:creationId xmlns:p14="http://schemas.microsoft.com/office/powerpoint/2010/main" val="222023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5F30ED-4537-BD42-BE08-BD6A534FC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2DBC8-B94A-5E44-ABB8-D29EB767A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E5BB6-31B7-594D-AAC1-0A4919AE2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3004A-5A91-B040-83DA-2BB99830A767}" type="datetimeFigureOut">
              <a:rPr lang="en-US" smtClean="0"/>
              <a:t>7/13/20</a:t>
            </a:fld>
            <a:endParaRPr lang="en-US"/>
          </a:p>
        </p:txBody>
      </p:sp>
      <p:sp>
        <p:nvSpPr>
          <p:cNvPr id="5" name="Footer Placeholder 4">
            <a:extLst>
              <a:ext uri="{FF2B5EF4-FFF2-40B4-BE49-F238E27FC236}">
                <a16:creationId xmlns:a16="http://schemas.microsoft.com/office/drawing/2014/main" id="{F916BF70-9634-6541-BF61-77AFAF0AB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891BD3-4CBF-DB45-8DE5-24BEAD512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03754-FD5E-8049-863F-6356656DBC8F}" type="slidenum">
              <a:rPr lang="en-US" smtClean="0"/>
              <a:t>‹#›</a:t>
            </a:fld>
            <a:endParaRPr lang="en-US"/>
          </a:p>
        </p:txBody>
      </p:sp>
    </p:spTree>
    <p:extLst>
      <p:ext uri="{BB962C8B-B14F-4D97-AF65-F5344CB8AC3E}">
        <p14:creationId xmlns:p14="http://schemas.microsoft.com/office/powerpoint/2010/main" val="325035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bloomlab/computational_notebooks/tree/master/tstarr/2020/SARSr-CoV_homolog_survey/RBD_AS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academic.oup.com/mbe/article/34/2/247/244996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ADDC66-2980-F442-9677-AFB80B4A987A}"/>
              </a:ext>
            </a:extLst>
          </p:cNvPr>
          <p:cNvSpPr txBox="1"/>
          <p:nvPr/>
        </p:nvSpPr>
        <p:spPr>
          <a:xfrm>
            <a:off x="89210" y="65564"/>
            <a:ext cx="2587375" cy="369332"/>
          </a:xfrm>
          <a:prstGeom prst="rect">
            <a:avLst/>
          </a:prstGeom>
          <a:noFill/>
        </p:spPr>
        <p:txBody>
          <a:bodyPr wrap="none" rtlCol="0">
            <a:spAutoFit/>
          </a:bodyPr>
          <a:lstStyle/>
          <a:p>
            <a:r>
              <a:rPr lang="en-US" dirty="0"/>
              <a:t>What have I been doing…</a:t>
            </a:r>
          </a:p>
        </p:txBody>
      </p:sp>
      <p:sp>
        <p:nvSpPr>
          <p:cNvPr id="9" name="TextBox 8">
            <a:extLst>
              <a:ext uri="{FF2B5EF4-FFF2-40B4-BE49-F238E27FC236}">
                <a16:creationId xmlns:a16="http://schemas.microsoft.com/office/drawing/2014/main" id="{3CC20CAA-033B-6947-AA92-E4A287A4373E}"/>
              </a:ext>
            </a:extLst>
          </p:cNvPr>
          <p:cNvSpPr txBox="1"/>
          <p:nvPr/>
        </p:nvSpPr>
        <p:spPr>
          <a:xfrm>
            <a:off x="925138" y="1385544"/>
            <a:ext cx="10341723" cy="3139321"/>
          </a:xfrm>
          <a:prstGeom prst="rect">
            <a:avLst/>
          </a:prstGeom>
          <a:noFill/>
        </p:spPr>
        <p:txBody>
          <a:bodyPr wrap="square" rtlCol="0">
            <a:spAutoFit/>
          </a:bodyPr>
          <a:lstStyle/>
          <a:p>
            <a:r>
              <a:rPr lang="en-US" dirty="0"/>
              <a:t>Followed steps as outlined in my comp notebook “</a:t>
            </a:r>
            <a:r>
              <a:rPr lang="en-US" dirty="0" err="1"/>
              <a:t>SARSr-CoV_homolog_survey</a:t>
            </a:r>
            <a:r>
              <a:rPr lang="en-US" dirty="0"/>
              <a:t>”, described in this </a:t>
            </a:r>
            <a:r>
              <a:rPr lang="en-US" dirty="0">
                <a:hlinkClick r:id="rId2"/>
              </a:rPr>
              <a:t>README</a:t>
            </a:r>
            <a:r>
              <a:rPr lang="en-US" dirty="0"/>
              <a:t>. (Output files within this notebook are not tracked in the </a:t>
            </a:r>
            <a:r>
              <a:rPr lang="en-US" dirty="0" err="1"/>
              <a:t>comp_notebooks</a:t>
            </a:r>
            <a:r>
              <a:rPr lang="en-US" dirty="0"/>
              <a:t> GitHub, but I should probably just convert this into a repo at this point anyway – all of the files can be found on rhino though.)</a:t>
            </a:r>
          </a:p>
          <a:p>
            <a:endParaRPr lang="en-US" dirty="0"/>
          </a:p>
          <a:p>
            <a:r>
              <a:rPr lang="en-US" dirty="0"/>
              <a:t>But basically – gathered sequences, aligned, inferred phylogeny, did some checks to see if I could see clear recombination within the RBD sequences (nothing super clear jumped out), did some checks on robustness of rooting, and then inferred ancestral sequences at key nodes.</a:t>
            </a:r>
          </a:p>
          <a:p>
            <a:endParaRPr lang="en-US" dirty="0"/>
          </a:p>
          <a:p>
            <a:r>
              <a:rPr lang="en-US" dirty="0"/>
              <a:t>I have loosely organized thoughts on the reconstructions in the following pages. I sent an initial inquiry to Twist about ordering RBD constructs and some single-site saturation mutagenesis pools, so I want to update </a:t>
            </a:r>
            <a:r>
              <a:rPr lang="en-US" dirty="0" err="1"/>
              <a:t>y’all</a:t>
            </a:r>
            <a:r>
              <a:rPr lang="en-US" dirty="0"/>
              <a:t> on this process in case there is anything I should be adding as I move forward on ordering genes.</a:t>
            </a:r>
          </a:p>
        </p:txBody>
      </p:sp>
    </p:spTree>
    <p:extLst>
      <p:ext uri="{BB962C8B-B14F-4D97-AF65-F5344CB8AC3E}">
        <p14:creationId xmlns:p14="http://schemas.microsoft.com/office/powerpoint/2010/main" val="192146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21320F-4870-754C-B8A2-20E73E856813}"/>
              </a:ext>
            </a:extLst>
          </p:cNvPr>
          <p:cNvSpPr txBox="1"/>
          <p:nvPr/>
        </p:nvSpPr>
        <p:spPr>
          <a:xfrm>
            <a:off x="6351385" y="525207"/>
            <a:ext cx="5540972" cy="5632311"/>
          </a:xfrm>
          <a:prstGeom prst="rect">
            <a:avLst/>
          </a:prstGeom>
          <a:noFill/>
        </p:spPr>
        <p:txBody>
          <a:bodyPr wrap="square" rtlCol="0">
            <a:spAutoFit/>
          </a:bodyPr>
          <a:lstStyle/>
          <a:p>
            <a:r>
              <a:rPr lang="en-US" sz="1200" dirty="0">
                <a:latin typeface="Helvetica" pitchFamily="2" charset="0"/>
              </a:rPr>
              <a:t>ASR generates a posterior probability (PP) estimate for every amino acid at each alignment position, for each internal node on the tree. From these tables, I derived several sequences:</a:t>
            </a:r>
          </a:p>
          <a:p>
            <a:pPr marL="171450" indent="-171450">
              <a:buFont typeface="Arial" panose="020B0604020202020204" pitchFamily="34" charset="0"/>
              <a:buChar char="•"/>
            </a:pPr>
            <a:r>
              <a:rPr lang="en-US" sz="1200" dirty="0">
                <a:latin typeface="Helvetica" pitchFamily="2" charset="0"/>
              </a:rPr>
              <a:t>The “maximum a posteriori” (MAP) ancestor, which simply takes the highest PP amino acid at each position. In general, the MAP states have high PP (even our most uncertain reconstruction, </a:t>
            </a:r>
            <a:r>
              <a:rPr lang="en-US" sz="1200" dirty="0" err="1">
                <a:latin typeface="Helvetica" pitchFamily="2" charset="0"/>
              </a:rPr>
              <a:t>AncSarbecovirus</a:t>
            </a:r>
            <a:r>
              <a:rPr lang="en-US" sz="1200" dirty="0">
                <a:latin typeface="Helvetica" pitchFamily="2" charset="0"/>
              </a:rPr>
              <a:t>, has an average PP = 0.94, which is quite good)</a:t>
            </a:r>
          </a:p>
          <a:p>
            <a:pPr marL="171450" indent="-171450">
              <a:buFont typeface="Arial" panose="020B0604020202020204" pitchFamily="34" charset="0"/>
              <a:buChar char="•"/>
            </a:pPr>
            <a:r>
              <a:rPr lang="en-US" sz="1200" dirty="0">
                <a:latin typeface="Helvetica" pitchFamily="2" charset="0"/>
              </a:rPr>
              <a:t>The ”</a:t>
            </a:r>
            <a:r>
              <a:rPr lang="en-US" sz="1200" dirty="0" err="1">
                <a:latin typeface="Helvetica" pitchFamily="2" charset="0"/>
              </a:rPr>
              <a:t>altALL</a:t>
            </a:r>
            <a:r>
              <a:rPr lang="en-US" sz="1200" dirty="0">
                <a:latin typeface="Helvetica" pitchFamily="2" charset="0"/>
              </a:rPr>
              <a:t>” ancestors (see </a:t>
            </a:r>
            <a:r>
              <a:rPr lang="en-US" sz="1200" dirty="0">
                <a:latin typeface="Helvetica" pitchFamily="2" charset="0"/>
                <a:hlinkClick r:id="rId2"/>
              </a:rPr>
              <a:t>this paper</a:t>
            </a:r>
            <a:r>
              <a:rPr lang="en-US" sz="1200" dirty="0">
                <a:latin typeface="Helvetica" pitchFamily="2" charset="0"/>
              </a:rPr>
              <a:t>) – In Joe’s lab, SOP for addressing robustness of results to uncertainty in the MAP ancestor is to characterize in parallel this ”</a:t>
            </a:r>
            <a:r>
              <a:rPr lang="en-US" sz="1200" dirty="0" err="1">
                <a:latin typeface="Helvetica" pitchFamily="2" charset="0"/>
              </a:rPr>
              <a:t>altALL</a:t>
            </a:r>
            <a:r>
              <a:rPr lang="en-US" sz="1200" dirty="0">
                <a:latin typeface="Helvetica" pitchFamily="2" charset="0"/>
              </a:rPr>
              <a:t>”, which incorporates any secondary (i.e. non-MAP) amino acid reconstructed with &gt;0.2 PP. For example, the </a:t>
            </a:r>
            <a:r>
              <a:rPr lang="en-US" sz="1200" dirty="0" err="1">
                <a:latin typeface="Helvetica" pitchFamily="2" charset="0"/>
              </a:rPr>
              <a:t>AncSarbecovirus</a:t>
            </a:r>
            <a:r>
              <a:rPr lang="en-US" sz="1200" dirty="0">
                <a:latin typeface="Helvetica" pitchFamily="2" charset="0"/>
              </a:rPr>
              <a:t> </a:t>
            </a:r>
            <a:r>
              <a:rPr lang="en-US" sz="1200" dirty="0" err="1">
                <a:latin typeface="Helvetica" pitchFamily="2" charset="0"/>
              </a:rPr>
              <a:t>altALL</a:t>
            </a:r>
            <a:r>
              <a:rPr lang="en-US" sz="1200" dirty="0">
                <a:latin typeface="Helvetica" pitchFamily="2" charset="0"/>
              </a:rPr>
              <a:t> differs from its MAP by 13 amino-acid differences and a two-amino-acid insertion. I will look in a bit more detail at some of the deeper ancestors to see if there are any *individual* alternative states (such as the two-aa-insertion mentioned above) that I would want to test alone (</a:t>
            </a:r>
            <a:r>
              <a:rPr lang="en-US" sz="1200" dirty="0" err="1">
                <a:latin typeface="Helvetica" pitchFamily="2" charset="0"/>
              </a:rPr>
              <a:t>altALL</a:t>
            </a:r>
            <a:r>
              <a:rPr lang="en-US" sz="1200" dirty="0">
                <a:latin typeface="Helvetica" pitchFamily="2" charset="0"/>
              </a:rPr>
              <a:t> ancestors typically mirror the MAP ancestor [see paper linked above], but sometimes they don’t and it can be nice to know if a particular ambiguous state is responsible – but this can always be addressed later on, as well).</a:t>
            </a:r>
          </a:p>
          <a:p>
            <a:pPr marL="171450" indent="-171450">
              <a:buFont typeface="Arial" panose="020B0604020202020204" pitchFamily="34" charset="0"/>
              <a:buChar char="•"/>
            </a:pPr>
            <a:r>
              <a:rPr lang="en-US" sz="1200" dirty="0" err="1">
                <a:latin typeface="Helvetica" pitchFamily="2" charset="0"/>
              </a:rPr>
              <a:t>altTree</a:t>
            </a:r>
            <a:r>
              <a:rPr lang="en-US" sz="1200" dirty="0">
                <a:latin typeface="Helvetica" pitchFamily="2" charset="0"/>
              </a:rPr>
              <a:t> reconstructions – the sister relationship between SARS-CoV-1 clade and “clade 2” (still need a good name here…) is very poorly supported (like, bootstrap value 33 bad which I think is as bad as you can be?) – particularly on the amino acid tree, this relationship with the SARS-CoV-2 divergence is basically a polytomy. I therefore inferred alternative trees constraining the other two possible sister relationships between the three SE Asian clades, and reconstructed sequences on these trees. Some of the MAP ancestors change slightly on the alternative topologies, so we will also include these ancestors in our panel to address robustness of our results to uncertainty in the topology. (The node of divergence between SARS-CoV-1 clade and clade 2 does not differ in MAP sequence from </a:t>
            </a:r>
            <a:r>
              <a:rPr lang="en-US" sz="1200" dirty="0" err="1">
                <a:latin typeface="Helvetica" pitchFamily="2" charset="0"/>
              </a:rPr>
              <a:t>AncAsia</a:t>
            </a:r>
            <a:r>
              <a:rPr lang="en-US" sz="1200" dirty="0">
                <a:latin typeface="Helvetica" pitchFamily="2" charset="0"/>
              </a:rPr>
              <a:t> which is convenient – and makes sense why it is difficult to resolve this trifurcation)</a:t>
            </a:r>
          </a:p>
        </p:txBody>
      </p:sp>
      <p:sp>
        <p:nvSpPr>
          <p:cNvPr id="6" name="TextBox 5">
            <a:extLst>
              <a:ext uri="{FF2B5EF4-FFF2-40B4-BE49-F238E27FC236}">
                <a16:creationId xmlns:a16="http://schemas.microsoft.com/office/drawing/2014/main" id="{232F4160-72DE-6840-BF12-E17EDFB99476}"/>
              </a:ext>
            </a:extLst>
          </p:cNvPr>
          <p:cNvSpPr txBox="1"/>
          <p:nvPr/>
        </p:nvSpPr>
        <p:spPr>
          <a:xfrm>
            <a:off x="89210" y="65564"/>
            <a:ext cx="2400722" cy="369332"/>
          </a:xfrm>
          <a:prstGeom prst="rect">
            <a:avLst/>
          </a:prstGeom>
          <a:noFill/>
        </p:spPr>
        <p:txBody>
          <a:bodyPr wrap="none" rtlCol="0">
            <a:spAutoFit/>
          </a:bodyPr>
          <a:lstStyle/>
          <a:p>
            <a:r>
              <a:rPr lang="en-US" dirty="0"/>
              <a:t>Deeper ancestral nodes</a:t>
            </a:r>
          </a:p>
        </p:txBody>
      </p:sp>
      <p:pic>
        <p:nvPicPr>
          <p:cNvPr id="2" name="Picture 1">
            <a:extLst>
              <a:ext uri="{FF2B5EF4-FFF2-40B4-BE49-F238E27FC236}">
                <a16:creationId xmlns:a16="http://schemas.microsoft.com/office/drawing/2014/main" id="{6F862E16-FA9E-254E-9E46-4ECA45983BD3}"/>
              </a:ext>
            </a:extLst>
          </p:cNvPr>
          <p:cNvPicPr>
            <a:picLocks noChangeAspect="1"/>
          </p:cNvPicPr>
          <p:nvPr/>
        </p:nvPicPr>
        <p:blipFill>
          <a:blip r:embed="rId3"/>
          <a:stretch>
            <a:fillRect/>
          </a:stretch>
        </p:blipFill>
        <p:spPr>
          <a:xfrm>
            <a:off x="220620" y="623710"/>
            <a:ext cx="5798373" cy="5867401"/>
          </a:xfrm>
          <a:prstGeom prst="rect">
            <a:avLst/>
          </a:prstGeom>
        </p:spPr>
      </p:pic>
    </p:spTree>
    <p:extLst>
      <p:ext uri="{BB962C8B-B14F-4D97-AF65-F5344CB8AC3E}">
        <p14:creationId xmlns:p14="http://schemas.microsoft.com/office/powerpoint/2010/main" val="253432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E4C063-C905-2F43-AF11-12E4559CF2A8}"/>
              </a:ext>
            </a:extLst>
          </p:cNvPr>
          <p:cNvSpPr txBox="1"/>
          <p:nvPr/>
        </p:nvSpPr>
        <p:spPr>
          <a:xfrm>
            <a:off x="89210" y="65564"/>
            <a:ext cx="3275192" cy="369332"/>
          </a:xfrm>
          <a:prstGeom prst="rect">
            <a:avLst/>
          </a:prstGeom>
          <a:noFill/>
        </p:spPr>
        <p:txBody>
          <a:bodyPr wrap="none" rtlCol="0">
            <a:spAutoFit/>
          </a:bodyPr>
          <a:lstStyle/>
          <a:p>
            <a:r>
              <a:rPr lang="en-US" dirty="0"/>
              <a:t>Zoom-in on individual sub-clades</a:t>
            </a:r>
          </a:p>
        </p:txBody>
      </p:sp>
      <p:pic>
        <p:nvPicPr>
          <p:cNvPr id="7" name="Picture 6">
            <a:extLst>
              <a:ext uri="{FF2B5EF4-FFF2-40B4-BE49-F238E27FC236}">
                <a16:creationId xmlns:a16="http://schemas.microsoft.com/office/drawing/2014/main" id="{041B5158-D630-C144-B8C7-856B778635D8}"/>
              </a:ext>
            </a:extLst>
          </p:cNvPr>
          <p:cNvPicPr>
            <a:picLocks noChangeAspect="1"/>
          </p:cNvPicPr>
          <p:nvPr/>
        </p:nvPicPr>
        <p:blipFill>
          <a:blip r:embed="rId3"/>
          <a:stretch>
            <a:fillRect/>
          </a:stretch>
        </p:blipFill>
        <p:spPr>
          <a:xfrm>
            <a:off x="5744117" y="3615627"/>
            <a:ext cx="5372100" cy="3162300"/>
          </a:xfrm>
          <a:prstGeom prst="rect">
            <a:avLst/>
          </a:prstGeom>
        </p:spPr>
      </p:pic>
      <p:sp>
        <p:nvSpPr>
          <p:cNvPr id="8" name="TextBox 7">
            <a:extLst>
              <a:ext uri="{FF2B5EF4-FFF2-40B4-BE49-F238E27FC236}">
                <a16:creationId xmlns:a16="http://schemas.microsoft.com/office/drawing/2014/main" id="{9B058838-3D13-514C-B066-5081C75787B7}"/>
              </a:ext>
            </a:extLst>
          </p:cNvPr>
          <p:cNvSpPr txBox="1"/>
          <p:nvPr/>
        </p:nvSpPr>
        <p:spPr>
          <a:xfrm>
            <a:off x="5023555" y="3615627"/>
            <a:ext cx="3533423" cy="584775"/>
          </a:xfrm>
          <a:prstGeom prst="rect">
            <a:avLst/>
          </a:prstGeom>
          <a:noFill/>
        </p:spPr>
        <p:txBody>
          <a:bodyPr wrap="square" rtlCol="0">
            <a:spAutoFit/>
          </a:bodyPr>
          <a:lstStyle/>
          <a:p>
            <a:pPr algn="ctr"/>
            <a:r>
              <a:rPr lang="en-US" sz="1600" dirty="0"/>
              <a:t>Clade 2 (probably not interested in internal nodes within the clade)</a:t>
            </a:r>
          </a:p>
        </p:txBody>
      </p:sp>
      <p:pic>
        <p:nvPicPr>
          <p:cNvPr id="9" name="Picture 8">
            <a:extLst>
              <a:ext uri="{FF2B5EF4-FFF2-40B4-BE49-F238E27FC236}">
                <a16:creationId xmlns:a16="http://schemas.microsoft.com/office/drawing/2014/main" id="{DD5EC7F2-EEA4-1E4D-875E-D035C9F8DEB0}"/>
              </a:ext>
            </a:extLst>
          </p:cNvPr>
          <p:cNvPicPr>
            <a:picLocks noChangeAspect="1"/>
          </p:cNvPicPr>
          <p:nvPr/>
        </p:nvPicPr>
        <p:blipFill>
          <a:blip r:embed="rId4"/>
          <a:stretch>
            <a:fillRect/>
          </a:stretch>
        </p:blipFill>
        <p:spPr>
          <a:xfrm>
            <a:off x="1075783" y="5262137"/>
            <a:ext cx="3327400" cy="635000"/>
          </a:xfrm>
          <a:prstGeom prst="rect">
            <a:avLst/>
          </a:prstGeom>
        </p:spPr>
      </p:pic>
      <p:sp>
        <p:nvSpPr>
          <p:cNvPr id="10" name="TextBox 9">
            <a:extLst>
              <a:ext uri="{FF2B5EF4-FFF2-40B4-BE49-F238E27FC236}">
                <a16:creationId xmlns:a16="http://schemas.microsoft.com/office/drawing/2014/main" id="{ABFE7789-2ECD-CB4F-B7F1-79C85873EEDB}"/>
              </a:ext>
            </a:extLst>
          </p:cNvPr>
          <p:cNvSpPr txBox="1"/>
          <p:nvPr/>
        </p:nvSpPr>
        <p:spPr>
          <a:xfrm>
            <a:off x="2300099" y="4477524"/>
            <a:ext cx="1823448" cy="369332"/>
          </a:xfrm>
          <a:prstGeom prst="rect">
            <a:avLst/>
          </a:prstGeom>
          <a:noFill/>
        </p:spPr>
        <p:txBody>
          <a:bodyPr wrap="none" rtlCol="0">
            <a:spAutoFit/>
          </a:bodyPr>
          <a:lstStyle/>
          <a:p>
            <a:r>
              <a:rPr lang="en-US" dirty="0"/>
              <a:t>SARS-CoV-2 clade</a:t>
            </a:r>
          </a:p>
        </p:txBody>
      </p:sp>
      <p:pic>
        <p:nvPicPr>
          <p:cNvPr id="11" name="Picture 10">
            <a:extLst>
              <a:ext uri="{FF2B5EF4-FFF2-40B4-BE49-F238E27FC236}">
                <a16:creationId xmlns:a16="http://schemas.microsoft.com/office/drawing/2014/main" id="{D400F641-81D8-994B-8633-550656E87B50}"/>
              </a:ext>
            </a:extLst>
          </p:cNvPr>
          <p:cNvPicPr>
            <a:picLocks noChangeAspect="1"/>
          </p:cNvPicPr>
          <p:nvPr/>
        </p:nvPicPr>
        <p:blipFill>
          <a:blip r:embed="rId5"/>
          <a:stretch>
            <a:fillRect/>
          </a:stretch>
        </p:blipFill>
        <p:spPr>
          <a:xfrm>
            <a:off x="1215256" y="960863"/>
            <a:ext cx="3441700" cy="2590800"/>
          </a:xfrm>
          <a:prstGeom prst="rect">
            <a:avLst/>
          </a:prstGeom>
        </p:spPr>
      </p:pic>
      <p:sp>
        <p:nvSpPr>
          <p:cNvPr id="12" name="TextBox 11">
            <a:extLst>
              <a:ext uri="{FF2B5EF4-FFF2-40B4-BE49-F238E27FC236}">
                <a16:creationId xmlns:a16="http://schemas.microsoft.com/office/drawing/2014/main" id="{E210BDB0-2023-7240-869F-427DB37B6996}"/>
              </a:ext>
            </a:extLst>
          </p:cNvPr>
          <p:cNvSpPr txBox="1"/>
          <p:nvPr/>
        </p:nvSpPr>
        <p:spPr>
          <a:xfrm>
            <a:off x="2630918" y="568557"/>
            <a:ext cx="1823448" cy="369332"/>
          </a:xfrm>
          <a:prstGeom prst="rect">
            <a:avLst/>
          </a:prstGeom>
          <a:noFill/>
        </p:spPr>
        <p:txBody>
          <a:bodyPr wrap="none" rtlCol="0">
            <a:spAutoFit/>
          </a:bodyPr>
          <a:lstStyle/>
          <a:p>
            <a:r>
              <a:rPr lang="en-US" dirty="0"/>
              <a:t>SARS-CoV-1 clade</a:t>
            </a:r>
          </a:p>
        </p:txBody>
      </p:sp>
      <p:pic>
        <p:nvPicPr>
          <p:cNvPr id="13" name="Picture 12">
            <a:extLst>
              <a:ext uri="{FF2B5EF4-FFF2-40B4-BE49-F238E27FC236}">
                <a16:creationId xmlns:a16="http://schemas.microsoft.com/office/drawing/2014/main" id="{85E6D65B-FFAD-0E42-84B9-9DB522E50615}"/>
              </a:ext>
            </a:extLst>
          </p:cNvPr>
          <p:cNvPicPr>
            <a:picLocks noChangeAspect="1"/>
          </p:cNvPicPr>
          <p:nvPr/>
        </p:nvPicPr>
        <p:blipFill>
          <a:blip r:embed="rId6"/>
          <a:stretch>
            <a:fillRect/>
          </a:stretch>
        </p:blipFill>
        <p:spPr>
          <a:xfrm>
            <a:off x="5610996" y="1157713"/>
            <a:ext cx="3848100" cy="2197100"/>
          </a:xfrm>
          <a:prstGeom prst="rect">
            <a:avLst/>
          </a:prstGeom>
        </p:spPr>
      </p:pic>
      <p:sp>
        <p:nvSpPr>
          <p:cNvPr id="14" name="TextBox 13">
            <a:extLst>
              <a:ext uri="{FF2B5EF4-FFF2-40B4-BE49-F238E27FC236}">
                <a16:creationId xmlns:a16="http://schemas.microsoft.com/office/drawing/2014/main" id="{F93D27D1-1110-7E45-8616-469B22665D58}"/>
              </a:ext>
            </a:extLst>
          </p:cNvPr>
          <p:cNvSpPr txBox="1"/>
          <p:nvPr/>
        </p:nvSpPr>
        <p:spPr>
          <a:xfrm>
            <a:off x="5675391" y="196309"/>
            <a:ext cx="5150280" cy="830997"/>
          </a:xfrm>
          <a:prstGeom prst="rect">
            <a:avLst/>
          </a:prstGeom>
          <a:noFill/>
        </p:spPr>
        <p:txBody>
          <a:bodyPr wrap="square" rtlCol="0">
            <a:spAutoFit/>
          </a:bodyPr>
          <a:lstStyle/>
          <a:p>
            <a:r>
              <a:rPr lang="en-US" sz="1200" dirty="0"/>
              <a:t>SARS-CoV-1, zoom on 2002-2004 epidemic strains (HP = human, PC = civet, 03/04 is year; E/M/L for 02-03 is early/middle/late stage of epidemic). The upper clade is the main 02-03 epidemic, the bottom clade is the civet and human cross transmission that </a:t>
            </a:r>
            <a:r>
              <a:rPr lang="en-US" sz="1200" dirty="0" err="1"/>
              <a:t>underlied</a:t>
            </a:r>
            <a:r>
              <a:rPr lang="en-US" sz="1200" dirty="0"/>
              <a:t> sporadic 2003-2004 community cases.</a:t>
            </a:r>
            <a:endParaRPr lang="en-US" dirty="0"/>
          </a:p>
        </p:txBody>
      </p:sp>
      <p:sp>
        <p:nvSpPr>
          <p:cNvPr id="2" name="TextBox 1">
            <a:extLst>
              <a:ext uri="{FF2B5EF4-FFF2-40B4-BE49-F238E27FC236}">
                <a16:creationId xmlns:a16="http://schemas.microsoft.com/office/drawing/2014/main" id="{32F661EE-B037-8A45-929D-F26DD76F4E61}"/>
              </a:ext>
            </a:extLst>
          </p:cNvPr>
          <p:cNvSpPr txBox="1"/>
          <p:nvPr/>
        </p:nvSpPr>
        <p:spPr>
          <a:xfrm>
            <a:off x="2356122" y="4938972"/>
            <a:ext cx="1083201" cy="323165"/>
          </a:xfrm>
          <a:prstGeom prst="rect">
            <a:avLst/>
          </a:prstGeom>
          <a:noFill/>
        </p:spPr>
        <p:txBody>
          <a:bodyPr wrap="square" rtlCol="0">
            <a:spAutoFit/>
          </a:bodyPr>
          <a:lstStyle/>
          <a:p>
            <a:r>
              <a:rPr lang="en-US" sz="500" dirty="0"/>
              <a:t>(T372A is loss of the “third” SARS1 glycan which is evidently very much specific to SARS-CoV-2)</a:t>
            </a:r>
          </a:p>
        </p:txBody>
      </p:sp>
    </p:spTree>
    <p:extLst>
      <p:ext uri="{BB962C8B-B14F-4D97-AF65-F5344CB8AC3E}">
        <p14:creationId xmlns:p14="http://schemas.microsoft.com/office/powerpoint/2010/main" val="354055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E4C063-C905-2F43-AF11-12E4559CF2A8}"/>
              </a:ext>
            </a:extLst>
          </p:cNvPr>
          <p:cNvSpPr txBox="1"/>
          <p:nvPr/>
        </p:nvSpPr>
        <p:spPr>
          <a:xfrm>
            <a:off x="89210" y="65564"/>
            <a:ext cx="3105978" cy="369332"/>
          </a:xfrm>
          <a:prstGeom prst="rect">
            <a:avLst/>
          </a:prstGeom>
          <a:noFill/>
        </p:spPr>
        <p:txBody>
          <a:bodyPr wrap="none" rtlCol="0">
            <a:spAutoFit/>
          </a:bodyPr>
          <a:lstStyle/>
          <a:p>
            <a:r>
              <a:rPr lang="en-US" dirty="0"/>
              <a:t>What do I think we should do?</a:t>
            </a:r>
          </a:p>
        </p:txBody>
      </p:sp>
      <p:pic>
        <p:nvPicPr>
          <p:cNvPr id="15" name="Picture 14">
            <a:extLst>
              <a:ext uri="{FF2B5EF4-FFF2-40B4-BE49-F238E27FC236}">
                <a16:creationId xmlns:a16="http://schemas.microsoft.com/office/drawing/2014/main" id="{AA20EA25-163E-B444-BF4C-98AE89F28DD5}"/>
              </a:ext>
            </a:extLst>
          </p:cNvPr>
          <p:cNvPicPr>
            <a:picLocks noChangeAspect="1"/>
          </p:cNvPicPr>
          <p:nvPr/>
        </p:nvPicPr>
        <p:blipFill>
          <a:blip r:embed="rId2"/>
          <a:stretch>
            <a:fillRect/>
          </a:stretch>
        </p:blipFill>
        <p:spPr>
          <a:xfrm>
            <a:off x="738247" y="576805"/>
            <a:ext cx="3889223" cy="3935523"/>
          </a:xfrm>
          <a:prstGeom prst="rect">
            <a:avLst/>
          </a:prstGeom>
        </p:spPr>
      </p:pic>
      <p:sp>
        <p:nvSpPr>
          <p:cNvPr id="16" name="TextBox 15">
            <a:extLst>
              <a:ext uri="{FF2B5EF4-FFF2-40B4-BE49-F238E27FC236}">
                <a16:creationId xmlns:a16="http://schemas.microsoft.com/office/drawing/2014/main" id="{6371D92F-793B-1F48-BF61-C31DC62AE396}"/>
              </a:ext>
            </a:extLst>
          </p:cNvPr>
          <p:cNvSpPr txBox="1"/>
          <p:nvPr/>
        </p:nvSpPr>
        <p:spPr>
          <a:xfrm>
            <a:off x="6096000" y="335845"/>
            <a:ext cx="5888519" cy="618630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Helvetica" pitchFamily="2" charset="0"/>
              </a:rPr>
              <a:t>Order all ancestors (MAP, </a:t>
            </a:r>
            <a:r>
              <a:rPr lang="en-US" sz="1200" dirty="0" err="1">
                <a:latin typeface="Helvetica" pitchFamily="2" charset="0"/>
              </a:rPr>
              <a:t>altALL</a:t>
            </a:r>
            <a:r>
              <a:rPr lang="en-US" sz="1200" dirty="0">
                <a:latin typeface="Helvetica" pitchFamily="2" charset="0"/>
              </a:rPr>
              <a:t>, altTree1, altTree2) for indicated nodes on this tree and the sub-trees – </a:t>
            </a:r>
            <a:r>
              <a:rPr lang="en-US" sz="1200" dirty="0">
                <a:solidFill>
                  <a:srgbClr val="FF0000"/>
                </a:solidFill>
                <a:latin typeface="Helvetica" pitchFamily="2" charset="0"/>
              </a:rPr>
              <a:t>29 unique sequences</a:t>
            </a:r>
          </a:p>
          <a:p>
            <a:pPr marL="171450" indent="-171450">
              <a:buFont typeface="Arial" panose="020B0604020202020204" pitchFamily="34" charset="0"/>
              <a:buChar char="•"/>
            </a:pPr>
            <a:r>
              <a:rPr lang="en-US" sz="1200" dirty="0">
                <a:latin typeface="Helvetica" pitchFamily="2" charset="0"/>
              </a:rPr>
              <a:t>For AncClade2 – we could consider parsing out the extent to which the 48 substitutions and the RBM deletions contribute to its (likely) loss of ACE2 binding – that is, on the </a:t>
            </a:r>
            <a:r>
              <a:rPr lang="en-US" sz="1200" dirty="0" err="1">
                <a:latin typeface="Helvetica" pitchFamily="2" charset="0"/>
              </a:rPr>
              <a:t>AncAsia</a:t>
            </a:r>
            <a:r>
              <a:rPr lang="en-US" sz="1200" dirty="0">
                <a:latin typeface="Helvetica" pitchFamily="2" charset="0"/>
              </a:rPr>
              <a:t> background, also make a sequence which contains the 48 subs but not the deletions, or contains one or both deletions but not the 48 subs. -- </a:t>
            </a:r>
            <a:r>
              <a:rPr lang="en-US" sz="1200" dirty="0">
                <a:solidFill>
                  <a:srgbClr val="FF0000"/>
                </a:solidFill>
                <a:latin typeface="Helvetica" pitchFamily="2" charset="0"/>
              </a:rPr>
              <a:t>4 additional sequences</a:t>
            </a:r>
          </a:p>
          <a:p>
            <a:pPr marL="171450" indent="-171450">
              <a:buFont typeface="Arial" panose="020B0604020202020204" pitchFamily="34" charset="0"/>
              <a:buChar char="•"/>
            </a:pPr>
            <a:r>
              <a:rPr lang="en-US" sz="1200" dirty="0">
                <a:latin typeface="Helvetica" pitchFamily="2" charset="0"/>
              </a:rPr>
              <a:t>For adding extant RBD homologs, we already have something like </a:t>
            </a:r>
            <a:r>
              <a:rPr lang="en-US" sz="1200" dirty="0">
                <a:solidFill>
                  <a:srgbClr val="FF0000"/>
                </a:solidFill>
                <a:latin typeface="Helvetica" pitchFamily="2" charset="0"/>
              </a:rPr>
              <a:t>12 homologs</a:t>
            </a:r>
            <a:r>
              <a:rPr lang="en-US" sz="1200" dirty="0">
                <a:latin typeface="Helvetica" pitchFamily="2" charset="0"/>
              </a:rPr>
              <a:t>. I want to add *all* additional Europe/Africa, SARS-CoV-1 clade, and SARS-CoV-2 clade sequences – this adds something like </a:t>
            </a:r>
            <a:r>
              <a:rPr lang="en-US" sz="1200" dirty="0">
                <a:solidFill>
                  <a:srgbClr val="FF0000"/>
                </a:solidFill>
                <a:latin typeface="Helvetica" pitchFamily="2" charset="0"/>
              </a:rPr>
              <a:t>10 additional sequences </a:t>
            </a:r>
            <a:r>
              <a:rPr lang="en-US" sz="1200" dirty="0">
                <a:latin typeface="Helvetica" pitchFamily="2" charset="0"/>
              </a:rPr>
              <a:t>(need to filter the SARS-CoV-1 strains for unique amino acids – the phylogeny is unique </a:t>
            </a:r>
            <a:r>
              <a:rPr lang="en-US" sz="1200" dirty="0" err="1">
                <a:latin typeface="Helvetica" pitchFamily="2" charset="0"/>
              </a:rPr>
              <a:t>nt</a:t>
            </a:r>
            <a:r>
              <a:rPr lang="en-US" sz="1200" dirty="0">
                <a:latin typeface="Helvetica" pitchFamily="2" charset="0"/>
              </a:rPr>
              <a:t> sequences, so there won’t be as many SARS-CoV-1 strains as shown on tree)</a:t>
            </a:r>
            <a:endParaRPr lang="en-US" sz="1200" dirty="0">
              <a:solidFill>
                <a:srgbClr val="FF0000"/>
              </a:solidFill>
              <a:latin typeface="Helvetica" pitchFamily="2" charset="0"/>
            </a:endParaRPr>
          </a:p>
          <a:p>
            <a:pPr marL="171450" indent="-171450">
              <a:buFont typeface="Arial" panose="020B0604020202020204" pitchFamily="34" charset="0"/>
              <a:buChar char="•"/>
            </a:pPr>
            <a:r>
              <a:rPr lang="en-US" sz="1200" dirty="0">
                <a:latin typeface="Helvetica" pitchFamily="2" charset="0"/>
              </a:rPr>
              <a:t>For clade 2, I do *not* think it seems well worth adding all of these additional sequences not already present in our set? There are only like 17 more, but it just doesn’t seem very likely to be fruitful. I could add a few more to make sure we have good coverage of the different sub-clades, or I could just add all 17 if we think “might as well”.</a:t>
            </a:r>
          </a:p>
          <a:p>
            <a:pPr marL="171450" indent="-171450">
              <a:buFont typeface="Arial" panose="020B0604020202020204" pitchFamily="34" charset="0"/>
              <a:buChar char="•"/>
            </a:pPr>
            <a:r>
              <a:rPr lang="en-US" sz="1200" dirty="0">
                <a:latin typeface="Helvetica" pitchFamily="2" charset="0"/>
              </a:rPr>
              <a:t>This gives us ~55 RBD “backgrounds” that we want to characterize. On top of that, we will do some smaller-scale mutagenesis, making single-site saturation mutagenesis libraries across backgrounds. I will continue looking at substitution histories to make sure there’s not anything else obvious that jumps out about any unexpected sites – but assuming things look unsuspicious, I would propose hitting the 6 sites that are talked about as “key” sites from SARS-CoV-1 (which includes the three interesting sites we highlight from our DMS experiment with many affinity-enhancing </a:t>
            </a:r>
            <a:r>
              <a:rPr lang="en-US" sz="1200" dirty="0" err="1">
                <a:latin typeface="Helvetica" pitchFamily="2" charset="0"/>
              </a:rPr>
              <a:t>muts</a:t>
            </a:r>
            <a:r>
              <a:rPr lang="en-US" sz="1200" dirty="0">
                <a:latin typeface="Helvetica" pitchFamily="2" charset="0"/>
              </a:rPr>
              <a:t>) – 455, 486, 493, 494, 501, 505. </a:t>
            </a:r>
          </a:p>
          <a:p>
            <a:pPr marL="171450" indent="-171450">
              <a:buFont typeface="Arial" panose="020B0604020202020204" pitchFamily="34" charset="0"/>
              <a:buChar char="•"/>
            </a:pPr>
            <a:r>
              <a:rPr lang="en-US" sz="1200" dirty="0">
                <a:latin typeface="Helvetica" pitchFamily="2" charset="0"/>
              </a:rPr>
              <a:t>I would propose doing this part of the experiment on the MAP ancestors for </a:t>
            </a:r>
            <a:r>
              <a:rPr lang="en-US" sz="1200" dirty="0" err="1">
                <a:latin typeface="Helvetica" pitchFamily="2" charset="0"/>
              </a:rPr>
              <a:t>AncSarbecovirus</a:t>
            </a:r>
            <a:r>
              <a:rPr lang="en-US" sz="1200" dirty="0">
                <a:latin typeface="Helvetica" pitchFamily="2" charset="0"/>
              </a:rPr>
              <a:t>, </a:t>
            </a:r>
            <a:r>
              <a:rPr lang="en-US" sz="1200" dirty="0" err="1">
                <a:latin typeface="Helvetica" pitchFamily="2" charset="0"/>
              </a:rPr>
              <a:t>AncAsia</a:t>
            </a:r>
            <a:r>
              <a:rPr lang="en-US" sz="1200" dirty="0">
                <a:latin typeface="Helvetica" pitchFamily="2" charset="0"/>
              </a:rPr>
              <a:t>, AncClade2, AncSARS2a-d, AncSARS1a-d and AncSARS-CoV_02-04 (12 ancestral backgrounds * 120 mutants = </a:t>
            </a:r>
            <a:r>
              <a:rPr lang="en-US" sz="1200" dirty="0">
                <a:solidFill>
                  <a:schemeClr val="accent1"/>
                </a:solidFill>
                <a:latin typeface="Helvetica" pitchFamily="2" charset="0"/>
              </a:rPr>
              <a:t>1,440</a:t>
            </a:r>
            <a:r>
              <a:rPr lang="en-US" sz="1200" dirty="0">
                <a:latin typeface="Helvetica" pitchFamily="2" charset="0"/>
              </a:rPr>
              <a:t>).</a:t>
            </a:r>
          </a:p>
          <a:p>
            <a:pPr marL="171450" indent="-171450">
              <a:buFont typeface="Arial" panose="020B0604020202020204" pitchFamily="34" charset="0"/>
              <a:buChar char="•"/>
            </a:pPr>
            <a:r>
              <a:rPr lang="en-US" sz="1200" dirty="0">
                <a:latin typeface="Helvetica" pitchFamily="2" charset="0"/>
              </a:rPr>
              <a:t>We would also want to do some extant backgrounds – perhaps all four SARS-CoV-2 clade backgrounds, both Europe/Africa strains, and a subset of SARS-CoV-1 strains? E.g. RsSHC014, Rs7327, WIV1, LYRa11, a representative 02-03 strain, and perhaps a representative 04 strain? So, something like 12 backgrounds, or another </a:t>
            </a:r>
            <a:r>
              <a:rPr lang="en-US" sz="1200" dirty="0">
                <a:solidFill>
                  <a:schemeClr val="accent1"/>
                </a:solidFill>
                <a:latin typeface="Helvetica" pitchFamily="2" charset="0"/>
              </a:rPr>
              <a:t>1,440</a:t>
            </a:r>
            <a:r>
              <a:rPr lang="en-US" sz="1200" dirty="0">
                <a:latin typeface="Helvetica" pitchFamily="2" charset="0"/>
              </a:rPr>
              <a:t> mutants?</a:t>
            </a:r>
          </a:p>
        </p:txBody>
      </p:sp>
      <p:pic>
        <p:nvPicPr>
          <p:cNvPr id="18" name="Picture 17">
            <a:extLst>
              <a:ext uri="{FF2B5EF4-FFF2-40B4-BE49-F238E27FC236}">
                <a16:creationId xmlns:a16="http://schemas.microsoft.com/office/drawing/2014/main" id="{791A5459-4795-3246-94E8-FA7EE4C1AAB8}"/>
              </a:ext>
            </a:extLst>
          </p:cNvPr>
          <p:cNvPicPr>
            <a:picLocks noChangeAspect="1"/>
          </p:cNvPicPr>
          <p:nvPr/>
        </p:nvPicPr>
        <p:blipFill>
          <a:blip r:embed="rId3"/>
          <a:stretch>
            <a:fillRect/>
          </a:stretch>
        </p:blipFill>
        <p:spPr>
          <a:xfrm>
            <a:off x="2646375" y="5911628"/>
            <a:ext cx="3102079" cy="592000"/>
          </a:xfrm>
          <a:prstGeom prst="rect">
            <a:avLst/>
          </a:prstGeom>
        </p:spPr>
      </p:pic>
      <p:pic>
        <p:nvPicPr>
          <p:cNvPr id="19" name="Picture 18">
            <a:extLst>
              <a:ext uri="{FF2B5EF4-FFF2-40B4-BE49-F238E27FC236}">
                <a16:creationId xmlns:a16="http://schemas.microsoft.com/office/drawing/2014/main" id="{5182C9AA-B49D-9C45-9AD7-635CB303DA1F}"/>
              </a:ext>
            </a:extLst>
          </p:cNvPr>
          <p:cNvPicPr>
            <a:picLocks noChangeAspect="1"/>
          </p:cNvPicPr>
          <p:nvPr/>
        </p:nvPicPr>
        <p:blipFill>
          <a:blip r:embed="rId4"/>
          <a:stretch>
            <a:fillRect/>
          </a:stretch>
        </p:blipFill>
        <p:spPr>
          <a:xfrm>
            <a:off x="196141" y="4534703"/>
            <a:ext cx="2628393" cy="1978569"/>
          </a:xfrm>
          <a:prstGeom prst="rect">
            <a:avLst/>
          </a:prstGeom>
        </p:spPr>
      </p:pic>
    </p:spTree>
    <p:extLst>
      <p:ext uri="{BB962C8B-B14F-4D97-AF65-F5344CB8AC3E}">
        <p14:creationId xmlns:p14="http://schemas.microsoft.com/office/powerpoint/2010/main" val="1850025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1156</Words>
  <Application>Microsoft Macintosh PowerPoint</Application>
  <PresentationFormat>Widescreen</PresentationFormat>
  <Paragraphs>26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Starr, Tyler N</dc:creator>
  <cp:lastModifiedBy>Starr, Tyler N</cp:lastModifiedBy>
  <cp:revision>18</cp:revision>
  <dcterms:created xsi:type="dcterms:W3CDTF">2020-07-12T22:29:20Z</dcterms:created>
  <dcterms:modified xsi:type="dcterms:W3CDTF">2020-07-15T01:34:36Z</dcterms:modified>
</cp:coreProperties>
</file>