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73" r:id="rId5"/>
    <p:sldId id="286" r:id="rId6"/>
    <p:sldId id="277" r:id="rId7"/>
    <p:sldId id="274" r:id="rId8"/>
    <p:sldId id="266" r:id="rId9"/>
    <p:sldId id="276" r:id="rId10"/>
    <p:sldId id="275" r:id="rId11"/>
    <p:sldId id="288" r:id="rId12"/>
    <p:sldId id="289" r:id="rId13"/>
    <p:sldId id="298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88D"/>
    <a:srgbClr val="FA8428"/>
    <a:srgbClr val="B52823"/>
    <a:srgbClr val="43A0C3"/>
    <a:srgbClr val="B52A24"/>
    <a:srgbClr val="CC79A7"/>
    <a:srgbClr val="439FC3"/>
    <a:srgbClr val="76A88D"/>
    <a:srgbClr val="FA842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760"/>
  </p:normalViewPr>
  <p:slideViewPr>
    <p:cSldViewPr snapToGrid="0" snapToObjects="1" showGuides="1">
      <p:cViewPr>
        <p:scale>
          <a:sx n="40" d="100"/>
          <a:sy n="40" d="100"/>
        </p:scale>
        <p:origin x="3816" y="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1457-5238-044D-90F8-51CF1BDB0A6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1819-EC66-3745-B0F6-96239837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en-US" baseline="0" dirty="0" smtClean="0"/>
              <a:t> scheme</a:t>
            </a:r>
          </a:p>
          <a:p>
            <a:endParaRPr lang="en-US" baseline="0" dirty="0" smtClean="0"/>
          </a:p>
          <a:p>
            <a:r>
              <a:rPr lang="en-US" dirty="0" smtClean="0"/>
              <a:t>black = "black”</a:t>
            </a:r>
          </a:p>
          <a:p>
            <a:r>
              <a:rPr lang="en-US" dirty="0" smtClean="0"/>
              <a:t>blue = "#439FC3”</a:t>
            </a:r>
          </a:p>
          <a:p>
            <a:r>
              <a:rPr lang="en-US" dirty="0" smtClean="0"/>
              <a:t>green = "#397262”</a:t>
            </a:r>
          </a:p>
          <a:p>
            <a:r>
              <a:rPr lang="en-US" dirty="0" smtClean="0"/>
              <a:t>orange = "#F9842A”</a:t>
            </a:r>
          </a:p>
          <a:p>
            <a:r>
              <a:rPr lang="en-US" dirty="0" smtClean="0"/>
              <a:t>red = "#B52A24”</a:t>
            </a:r>
          </a:p>
          <a:p>
            <a:r>
              <a:rPr lang="en-US" dirty="0" smtClean="0"/>
              <a:t>pink = "#CC79A7"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1819-EC66-3745-B0F6-96239837FA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B1819-EC66-3745-B0F6-96239837FA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276C-B1E4-C248-96AA-E20267F7BF2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922D-B7A4-564B-9EC8-3D89DC6A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9" Type="http://schemas.openxmlformats.org/officeDocument/2006/relationships/image" Target="../media/image43.png"/><Relationship Id="rId10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79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21" y="2121171"/>
            <a:ext cx="11832087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Experimentally Informed Site-Specific Substitution Models Substantially Deepen Divergence Estimates </a:t>
            </a:r>
          </a:p>
        </p:txBody>
      </p:sp>
    </p:spTree>
    <p:extLst>
      <p:ext uri="{BB962C8B-B14F-4D97-AF65-F5344CB8AC3E}">
        <p14:creationId xmlns:p14="http://schemas.microsoft.com/office/powerpoint/2010/main" val="9488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9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47726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Comparison Trees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9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59543" y="-422970"/>
            <a:ext cx="8526542" cy="7235250"/>
            <a:chOff x="2259543" y="-422970"/>
            <a:chExt cx="8526542" cy="7235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73"/>
            <a:stretch/>
          </p:blipFill>
          <p:spPr>
            <a:xfrm>
              <a:off x="2259543" y="534161"/>
              <a:ext cx="3920724" cy="607117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033226" y="-422970"/>
              <a:ext cx="7752859" cy="7235250"/>
              <a:chOff x="3033226" y="-422970"/>
              <a:chExt cx="7752859" cy="723525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033226" y="-45720"/>
                <a:ext cx="7752859" cy="6858000"/>
                <a:chOff x="3033226" y="-45720"/>
                <a:chExt cx="7752859" cy="68580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3033226" y="358700"/>
                  <a:ext cx="2489784" cy="5544633"/>
                  <a:chOff x="2736344" y="358700"/>
                  <a:chExt cx="2489784" cy="5544633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653262" y="358700"/>
                    <a:ext cx="785793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GY94</a:t>
                    </a:r>
                    <a:endParaRPr lang="en-US" b="1" dirty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29268" y="2092661"/>
                    <a:ext cx="15472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b="1" dirty="0" err="1" smtClean="0">
                        <a:solidFill>
                          <a:srgbClr val="43A0C3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ExpCM</a:t>
                    </a:r>
                    <a:r>
                      <a:rPr lang="en-US" b="1" dirty="0" smtClean="0">
                        <a:solidFill>
                          <a:srgbClr val="43A0C3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 (H1)</a:t>
                    </a:r>
                    <a:endParaRPr lang="en-US" b="1" dirty="0">
                      <a:solidFill>
                        <a:srgbClr val="43A0C3"/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29268" y="3814590"/>
                    <a:ext cx="15472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b="1" dirty="0" err="1" smtClean="0">
                        <a:solidFill>
                          <a:srgbClr val="FA8428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ExpCM</a:t>
                    </a:r>
                    <a:r>
                      <a:rPr lang="en-US" b="1" dirty="0">
                        <a:solidFill>
                          <a:srgbClr val="FA8428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 </a:t>
                    </a:r>
                    <a:r>
                      <a:rPr lang="en-US" b="1" dirty="0" smtClean="0">
                        <a:solidFill>
                          <a:srgbClr val="FA8428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(H3)</a:t>
                    </a:r>
                    <a:endParaRPr lang="en-US" b="1" dirty="0">
                      <a:solidFill>
                        <a:srgbClr val="FA8428"/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36344" y="5534001"/>
                    <a:ext cx="2489784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b="1" dirty="0" err="1" smtClean="0">
                        <a:solidFill>
                          <a:srgbClr val="75A88D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ExpCM</a:t>
                    </a:r>
                    <a:r>
                      <a:rPr lang="en-US" b="1" dirty="0">
                        <a:solidFill>
                          <a:srgbClr val="75A88D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 </a:t>
                    </a:r>
                    <a:r>
                      <a:rPr lang="en-US" b="1" dirty="0" smtClean="0">
                        <a:solidFill>
                          <a:srgbClr val="75A88D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(H1+H3 </a:t>
                    </a:r>
                    <a:r>
                      <a:rPr lang="en-US" b="1" dirty="0" err="1" smtClean="0">
                        <a:solidFill>
                          <a:srgbClr val="75A88D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avg</a:t>
                    </a:r>
                    <a:r>
                      <a:rPr lang="en-US" b="1" dirty="0" smtClean="0">
                        <a:solidFill>
                          <a:srgbClr val="75A88D"/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)</a:t>
                    </a:r>
                    <a:endParaRPr lang="en-US" b="1" dirty="0">
                      <a:solidFill>
                        <a:srgbClr val="75A88D"/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p:grp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5180" y="-45720"/>
                  <a:ext cx="4900905" cy="6858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8448073" y="1710235"/>
                      <a:ext cx="1858403" cy="3231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 smtClean="0">
                          <a:solidFill>
                            <a:srgbClr val="43A0C3"/>
                          </a:solidFill>
                          <a:latin typeface="Yu Gothic" charset="-128"/>
                          <a:ea typeface="Yu Gothic" charset="-128"/>
                          <a:cs typeface="Yu Gothic" charset="-128"/>
                        </a:rPr>
                        <a:t>ExpCM +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500" i="1" smtClean="0">
                              <a:solidFill>
                                <a:srgbClr val="43A0C3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l-GR" sz="1500" i="1" smtClean="0">
                              <a:solidFill>
                                <a:srgbClr val="43A0C3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oMath>
                      </a14:m>
                      <a:endParaRPr lang="en-US" sz="1500" dirty="0">
                        <a:solidFill>
                          <a:srgbClr val="43A0C3"/>
                        </a:solidFill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8073" y="1710235"/>
                      <a:ext cx="1858403" cy="3231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311" t="-3774" b="-207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riangle 17"/>
                <p:cNvSpPr/>
                <p:nvPr/>
              </p:nvSpPr>
              <p:spPr>
                <a:xfrm flipH="1">
                  <a:off x="7267716" y="4438890"/>
                  <a:ext cx="121827" cy="10502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 flipH="1">
                  <a:off x="7115747" y="2198036"/>
                  <a:ext cx="105023" cy="1050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flipH="1">
                  <a:off x="10279540" y="2199930"/>
                  <a:ext cx="105023" cy="1050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riangle 21"/>
                <p:cNvSpPr/>
                <p:nvPr/>
              </p:nvSpPr>
              <p:spPr>
                <a:xfrm flipH="1">
                  <a:off x="10480478" y="4393832"/>
                  <a:ext cx="121827" cy="10502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 flipH="1">
                  <a:off x="7175853" y="5649142"/>
                  <a:ext cx="105023" cy="1050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 flipH="1">
                  <a:off x="10209143" y="5649142"/>
                  <a:ext cx="105023" cy="1050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riangle 27"/>
                <p:cNvSpPr/>
                <p:nvPr/>
              </p:nvSpPr>
              <p:spPr>
                <a:xfrm flipH="1">
                  <a:off x="7280876" y="6127111"/>
                  <a:ext cx="121827" cy="10502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riangle 28"/>
                <p:cNvSpPr/>
                <p:nvPr/>
              </p:nvSpPr>
              <p:spPr>
                <a:xfrm flipH="1">
                  <a:off x="10358651" y="6127111"/>
                  <a:ext cx="121827" cy="10502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5915891" y="0"/>
                <a:ext cx="748145" cy="2078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18337" y="-45720"/>
                <a:ext cx="979855" cy="2251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448073" y="1710236"/>
                <a:ext cx="1357831" cy="2741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09885" y="1725650"/>
                <a:ext cx="1357831" cy="2741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70524" y="3429762"/>
                <a:ext cx="1357831" cy="2741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35632" y="3402710"/>
                <a:ext cx="1625786" cy="301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923044" y="5121020"/>
                <a:ext cx="1586119" cy="344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418337" y="5073211"/>
                <a:ext cx="1790806" cy="304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76249" y="-409523"/>
                <a:ext cx="20617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Yu Gothic" charset="-128"/>
                    <a:ea typeface="Yu Gothic" charset="-128"/>
                    <a:cs typeface="Yu Gothic" charset="-128"/>
                  </a:rPr>
                  <a:t>No rate variation</a:t>
                </a:r>
                <a:endParaRPr lang="en-US" b="1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640681" y="-422970"/>
                    <a:ext cx="207620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𝜞𝝎</m:t>
                        </m:r>
                      </m:oMath>
                    </a14:m>
                    <a:r>
                      <a:rPr lang="en-US" b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 rate variation</a:t>
                    </a:r>
                    <a:endParaRPr lang="en-US" b="1" dirty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0681" y="-422970"/>
                    <a:ext cx="207620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0000" r="-205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3106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9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47726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Competing effects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3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15776" y="-1443633"/>
            <a:ext cx="8617768" cy="8421578"/>
            <a:chOff x="-615776" y="-1443633"/>
            <a:chExt cx="8617768" cy="84215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2"/>
            <a:stretch/>
          </p:blipFill>
          <p:spPr>
            <a:xfrm>
              <a:off x="-512618" y="-1071570"/>
              <a:ext cx="3657600" cy="348818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67"/>
            <a:stretch/>
          </p:blipFill>
          <p:spPr>
            <a:xfrm>
              <a:off x="-512618" y="3320345"/>
              <a:ext cx="3657600" cy="346863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163" y="-754828"/>
              <a:ext cx="3204411" cy="320441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318" y="3773534"/>
              <a:ext cx="3204411" cy="3204411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2345036" y="-754828"/>
              <a:ext cx="400110" cy="1481367"/>
              <a:chOff x="2053865" y="3926215"/>
              <a:chExt cx="400110" cy="148136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29487" y="3926215"/>
                <a:ext cx="1443" cy="9797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5400000">
                <a:off x="1956402" y="4910010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Yu Gothic" charset="-128"/>
                    <a:ea typeface="Yu Gothic" charset="-128"/>
                    <a:cs typeface="Yu Gothic" charset="-128"/>
                  </a:rPr>
                  <a:t>l</a:t>
                </a:r>
                <a:r>
                  <a:rPr lang="en-US" sz="2000" dirty="0" smtClean="0">
                    <a:latin typeface="Yu Gothic" charset="-128"/>
                    <a:ea typeface="Yu Gothic" charset="-128"/>
                    <a:cs typeface="Yu Gothic" charset="-128"/>
                  </a:rPr>
                  <a:t>ow</a:t>
                </a:r>
                <a:endParaRPr lang="en-US" sz="2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03271" y="-737334"/>
              <a:ext cx="400110" cy="3428339"/>
              <a:chOff x="2240791" y="3926215"/>
              <a:chExt cx="400110" cy="342833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2419111" y="3926215"/>
                <a:ext cx="3326" cy="18308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5400000">
                <a:off x="1599910" y="6313564"/>
                <a:ext cx="16818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Yu Gothic" charset="-128"/>
                    <a:ea typeface="Yu Gothic" charset="-128"/>
                    <a:cs typeface="Yu Gothic" charset="-128"/>
                  </a:rPr>
                  <a:t>intermediate</a:t>
                </a:r>
                <a:endParaRPr lang="en-US" sz="2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61507" y="-754828"/>
              <a:ext cx="400110" cy="3720219"/>
              <a:chOff x="2412070" y="3926215"/>
              <a:chExt cx="400110" cy="3720219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556351" y="3926215"/>
                <a:ext cx="6915" cy="3090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rot="5400000">
                <a:off x="2266517" y="7100772"/>
                <a:ext cx="691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Yu Gothic" charset="-128"/>
                    <a:ea typeface="Yu Gothic" charset="-128"/>
                    <a:cs typeface="Yu Gothic" charset="-128"/>
                  </a:rPr>
                  <a:t>high</a:t>
                </a:r>
                <a:endParaRPr lang="en-US" sz="2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345036" y="5011457"/>
              <a:ext cx="400110" cy="1370770"/>
              <a:chOff x="2137443" y="1426417"/>
              <a:chExt cx="400110" cy="137077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314553" y="1940503"/>
                <a:ext cx="801" cy="8566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 rot="5400000">
                <a:off x="2039980" y="1523880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Yu Gothic" charset="-128"/>
                    <a:ea typeface="Yu Gothic" charset="-128"/>
                    <a:cs typeface="Yu Gothic" charset="-128"/>
                  </a:rPr>
                  <a:t>l</a:t>
                </a:r>
                <a:r>
                  <a:rPr lang="en-US" sz="2000" dirty="0" smtClean="0">
                    <a:latin typeface="Yu Gothic" charset="-128"/>
                    <a:ea typeface="Yu Gothic" charset="-128"/>
                    <a:cs typeface="Yu Gothic" charset="-128"/>
                  </a:rPr>
                  <a:t>ow</a:t>
                </a:r>
                <a:endParaRPr lang="en-US" sz="2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603271" y="3295293"/>
              <a:ext cx="400110" cy="3443054"/>
              <a:chOff x="2342465" y="-289747"/>
              <a:chExt cx="400110" cy="344305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2520871" y="1322417"/>
                <a:ext cx="3326" cy="18308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5400000">
                <a:off x="1701584" y="351134"/>
                <a:ext cx="16818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Yu Gothic" charset="-128"/>
                    <a:ea typeface="Yu Gothic" charset="-128"/>
                    <a:cs typeface="Yu Gothic" charset="-128"/>
                  </a:rPr>
                  <a:t>intermediate</a:t>
                </a:r>
                <a:endParaRPr lang="en-US" sz="2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61507" y="3068757"/>
              <a:ext cx="400110" cy="3677399"/>
              <a:chOff x="2501992" y="-529052"/>
              <a:chExt cx="400110" cy="3677399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658349" y="84354"/>
                <a:ext cx="11590" cy="30639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 rot="5400000">
                <a:off x="2356439" y="-383499"/>
                <a:ext cx="691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Yu Gothic" charset="-128"/>
                    <a:ea typeface="Yu Gothic" charset="-128"/>
                    <a:cs typeface="Yu Gothic" charset="-128"/>
                  </a:rPr>
                  <a:t>high</a:t>
                </a:r>
                <a:endParaRPr lang="en-US" sz="2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 flipH="1">
              <a:off x="2303247" y="-261149"/>
              <a:ext cx="105023" cy="10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/>
            <p:cNvSpPr/>
            <p:nvPr/>
          </p:nvSpPr>
          <p:spPr>
            <a:xfrm flipH="1">
              <a:off x="2354768" y="5592699"/>
              <a:ext cx="121827" cy="10502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278582" y="4104108"/>
                  <a:ext cx="1237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=2.08</m:t>
                        </m:r>
                      </m:oMath>
                    </m:oMathPara>
                  </a14:m>
                  <a:endParaRPr lang="en-US" sz="20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82" y="4104108"/>
                  <a:ext cx="1237390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6278582" y="3818312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Yu Gothic" charset="-128"/>
                  <a:ea typeface="Yu Gothic" charset="-128"/>
                  <a:cs typeface="Yu Gothic" charset="-128"/>
                </a:rPr>
                <a:t>low</a:t>
              </a:r>
              <a:endParaRPr lang="en-US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339670" y="5125433"/>
                  <a:ext cx="1237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=1.73</m:t>
                        </m:r>
                      </m:oMath>
                    </m:oMathPara>
                  </a14:m>
                  <a:endParaRPr lang="en-US" sz="20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670" y="5125433"/>
                  <a:ext cx="1237390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6339670" y="483963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Yu Gothic" charset="-128"/>
                  <a:ea typeface="Yu Gothic" charset="-128"/>
                  <a:cs typeface="Yu Gothic" charset="-128"/>
                </a:rPr>
                <a:t>intermediate</a:t>
              </a:r>
              <a:endParaRPr lang="en-US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331572" y="6231726"/>
                  <a:ext cx="1237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=1.44</m:t>
                        </m:r>
                      </m:oMath>
                    </m:oMathPara>
                  </a14:m>
                  <a:endParaRPr lang="en-US" sz="20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72" y="6231726"/>
                  <a:ext cx="1237390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6331572" y="594593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Yu Gothic" charset="-128"/>
                  <a:ea typeface="Yu Gothic" charset="-128"/>
                  <a:cs typeface="Yu Gothic" charset="-128"/>
                </a:rPr>
                <a:t>high</a:t>
              </a:r>
              <a:endParaRPr lang="en-US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408112" y="-424595"/>
                  <a:ext cx="1237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=1.56</m:t>
                        </m:r>
                      </m:oMath>
                    </m:oMathPara>
                  </a14:m>
                  <a:endParaRPr lang="en-US" sz="20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12" y="-424595"/>
                  <a:ext cx="1237390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6408112" y="-71039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Yu Gothic" charset="-128"/>
                  <a:ea typeface="Yu Gothic" charset="-128"/>
                  <a:cs typeface="Yu Gothic" charset="-128"/>
                </a:rPr>
                <a:t>low</a:t>
              </a:r>
              <a:endParaRPr lang="en-US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469200" y="596730"/>
                  <a:ext cx="1237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=1.34</m:t>
                        </m:r>
                      </m:oMath>
                    </m:oMathPara>
                  </a14:m>
                  <a:endParaRPr lang="en-US" sz="20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200" y="596730"/>
                  <a:ext cx="1237390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6469200" y="31093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Yu Gothic" charset="-128"/>
                  <a:ea typeface="Yu Gothic" charset="-128"/>
                  <a:cs typeface="Yu Gothic" charset="-128"/>
                </a:rPr>
                <a:t>intermediate</a:t>
              </a:r>
              <a:endParaRPr lang="en-US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461102" y="1703023"/>
                  <a:ext cx="1237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=1.21</m:t>
                        </m:r>
                      </m:oMath>
                    </m:oMathPara>
                  </a14:m>
                  <a:endParaRPr lang="en-US" sz="20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02" y="1703023"/>
                  <a:ext cx="123739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6461102" y="1417227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Yu Gothic" charset="-128"/>
                  <a:ea typeface="Yu Gothic" charset="-128"/>
                  <a:cs typeface="Yu Gothic" charset="-128"/>
                </a:rPr>
                <a:t>high</a:t>
              </a:r>
              <a:endParaRPr lang="en-US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615776" y="2780921"/>
              <a:ext cx="28809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 smtClean="0">
                  <a:latin typeface="Yu Gothic" charset="-128"/>
                  <a:ea typeface="Yu Gothic" charset="-128"/>
                  <a:cs typeface="Yu Gothic" charset="-128"/>
                </a:rPr>
                <a:t>ExpCM</a:t>
              </a:r>
              <a:r>
                <a:rPr lang="en-US" sz="2500" b="1" dirty="0" smtClean="0">
                  <a:latin typeface="Yu Gothic" charset="-128"/>
                  <a:ea typeface="Yu Gothic" charset="-128"/>
                  <a:cs typeface="Yu Gothic" charset="-128"/>
                </a:rPr>
                <a:t>(H3 </a:t>
              </a:r>
              <a:r>
                <a:rPr lang="en-US" sz="2500" b="1" dirty="0" err="1" smtClean="0">
                  <a:latin typeface="Yu Gothic" charset="-128"/>
                  <a:ea typeface="Yu Gothic" charset="-128"/>
                  <a:cs typeface="Yu Gothic" charset="-128"/>
                </a:rPr>
                <a:t>prefs</a:t>
              </a:r>
              <a:r>
                <a:rPr lang="en-US" sz="2500" b="1" dirty="0" smtClean="0">
                  <a:latin typeface="Yu Gothic" charset="-128"/>
                  <a:ea typeface="Yu Gothic" charset="-128"/>
                  <a:cs typeface="Yu Gothic" charset="-128"/>
                </a:rPr>
                <a:t>)</a:t>
              </a:r>
              <a:endParaRPr lang="en-US" sz="2500" b="1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526149" y="-1443633"/>
              <a:ext cx="28809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 smtClean="0">
                  <a:latin typeface="Yu Gothic" charset="-128"/>
                  <a:ea typeface="Yu Gothic" charset="-128"/>
                  <a:cs typeface="Yu Gothic" charset="-128"/>
                </a:rPr>
                <a:t>ExpCM</a:t>
              </a:r>
              <a:r>
                <a:rPr lang="en-US" sz="2500" b="1" dirty="0" smtClean="0">
                  <a:latin typeface="Yu Gothic" charset="-128"/>
                  <a:ea typeface="Yu Gothic" charset="-128"/>
                  <a:cs typeface="Yu Gothic" charset="-128"/>
                </a:rPr>
                <a:t>(H1 </a:t>
              </a:r>
              <a:r>
                <a:rPr lang="en-US" sz="2500" b="1" dirty="0" err="1" smtClean="0">
                  <a:latin typeface="Yu Gothic" charset="-128"/>
                  <a:ea typeface="Yu Gothic" charset="-128"/>
                  <a:cs typeface="Yu Gothic" charset="-128"/>
                </a:rPr>
                <a:t>prefs</a:t>
              </a:r>
              <a:r>
                <a:rPr lang="en-US" sz="2500" b="1" dirty="0" smtClean="0">
                  <a:latin typeface="Yu Gothic" charset="-128"/>
                  <a:ea typeface="Yu Gothic" charset="-128"/>
                  <a:cs typeface="Yu Gothic" charset="-128"/>
                </a:rPr>
                <a:t>)</a:t>
              </a:r>
              <a:endParaRPr lang="en-US" sz="2500" b="1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25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9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47726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`</a:t>
            </a:r>
            <a:r>
              <a:rPr lang="en-US" b="1" dirty="0" err="1" smtClean="0">
                <a:solidFill>
                  <a:schemeClr val="bg1"/>
                </a:solidFill>
              </a:rPr>
              <a:t>phylobayes</a:t>
            </a:r>
            <a:r>
              <a:rPr lang="en-US" b="1" dirty="0" smtClean="0">
                <a:solidFill>
                  <a:schemeClr val="bg1"/>
                </a:solidFill>
              </a:rPr>
              <a:t>`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79117" y="0"/>
            <a:ext cx="10312275" cy="7623384"/>
            <a:chOff x="1979117" y="0"/>
            <a:chExt cx="10312275" cy="76233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0" b="5432"/>
            <a:stretch/>
          </p:blipFill>
          <p:spPr>
            <a:xfrm>
              <a:off x="2994781" y="0"/>
              <a:ext cx="6530218" cy="6485467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979117" y="955186"/>
              <a:ext cx="10312275" cy="6668198"/>
              <a:chOff x="1826717" y="802786"/>
              <a:chExt cx="10312275" cy="6668198"/>
            </a:xfrm>
          </p:grpSpPr>
          <p:sp>
            <p:nvSpPr>
              <p:cNvPr id="21" name="TextBox 20"/>
              <p:cNvSpPr txBox="1"/>
              <p:nvPr/>
            </p:nvSpPr>
            <p:spPr>
              <a:xfrm flipH="1">
                <a:off x="3941852" y="6455321"/>
                <a:ext cx="4907286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 err="1" smtClean="0">
                    <a:latin typeface="Yu Gothic" charset="-128"/>
                    <a:ea typeface="Yu Gothic" charset="-128"/>
                    <a:cs typeface="Yu Gothic" charset="-128"/>
                  </a:rPr>
                  <a:t>phylobayes</a:t>
                </a:r>
                <a:r>
                  <a:rPr lang="en-US" sz="3000" b="1" dirty="0" smtClean="0">
                    <a:latin typeface="Yu Gothic" charset="-128"/>
                    <a:ea typeface="Yu Gothic" charset="-128"/>
                    <a:cs typeface="Yu Gothic" charset="-128"/>
                  </a:rPr>
                  <a:t/>
                </a:r>
                <a:br>
                  <a:rPr lang="en-US" sz="3000" b="1" dirty="0" smtClean="0">
                    <a:latin typeface="Yu Gothic" charset="-128"/>
                    <a:ea typeface="Yu Gothic" charset="-128"/>
                    <a:cs typeface="Yu Gothic" charset="-128"/>
                  </a:rPr>
                </a:br>
                <a:r>
                  <a:rPr lang="en-US" sz="3000" dirty="0" smtClean="0">
                    <a:latin typeface="Yu Gothic" charset="-128"/>
                    <a:ea typeface="Yu Gothic" charset="-128"/>
                    <a:cs typeface="Yu Gothic" charset="-128"/>
                  </a:rPr>
                  <a:t>normalized branch length</a:t>
                </a:r>
                <a:endParaRPr lang="en-US" sz="30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 rot="16200000" flipH="1">
                    <a:off x="-119094" y="2748597"/>
                    <a:ext cx="4907286" cy="10156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 err="1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ExpCM</a:t>
                    </a:r>
                    <a:r>
                      <a:rPr lang="en-US" sz="3000" b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+</a:t>
                    </a:r>
                    <a14:m>
                      <m:oMath xmlns:m="http://schemas.openxmlformats.org/officeDocument/2006/math">
                        <m:r>
                          <a:rPr lang="el-GR" sz="3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𝚪</m:t>
                        </m:r>
                        <m:r>
                          <a:rPr lang="el-GR" sz="3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𝝎</m:t>
                        </m:r>
                      </m:oMath>
                    </a14:m>
                    <a:r>
                      <a:rPr lang="en-US" sz="3000" b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 </a:t>
                    </a:r>
                    <a:r>
                      <a:rPr lang="en-US" sz="3000" b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(H1+H3 </a:t>
                    </a:r>
                    <a:r>
                      <a:rPr lang="en-US" sz="3000" b="1" dirty="0" err="1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avg</a:t>
                    </a:r>
                    <a:r>
                      <a:rPr lang="en-US" sz="3000" b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) </a:t>
                    </a:r>
                    <a:r>
                      <a:rPr lang="en-US" sz="3000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normalized branch length</a:t>
                    </a:r>
                    <a:endParaRPr lang="en-US" sz="3000" dirty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-119094" y="2748597"/>
                    <a:ext cx="4907286" cy="10156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831" t="-3727" r="-18072" b="-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>
                <a:off x="9556406" y="1639239"/>
                <a:ext cx="2582586" cy="1363232"/>
                <a:chOff x="9556406" y="1639239"/>
                <a:chExt cx="2582586" cy="1363232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9644420" y="2164703"/>
                  <a:ext cx="2269285" cy="837768"/>
                  <a:chOff x="9750437" y="2230964"/>
                  <a:chExt cx="2269285" cy="837768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9750437" y="2669238"/>
                    <a:ext cx="321934" cy="321934"/>
                  </a:xfrm>
                  <a:prstGeom prst="ellipse">
                    <a:avLst/>
                  </a:prstGeom>
                  <a:solidFill>
                    <a:srgbClr val="FA8428"/>
                  </a:solidFill>
                  <a:ln>
                    <a:solidFill>
                      <a:srgbClr val="FA842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0072371" y="2591678"/>
                    <a:ext cx="1947351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H3</a:t>
                    </a:r>
                    <a:endParaRPr lang="en-US" sz="2500" dirty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9750437" y="2230964"/>
                    <a:ext cx="321934" cy="321934"/>
                  </a:xfrm>
                  <a:prstGeom prst="ellipse">
                    <a:avLst/>
                  </a:prstGeom>
                  <a:solidFill>
                    <a:srgbClr val="43A0C3"/>
                  </a:solidFill>
                  <a:ln>
                    <a:solidFill>
                      <a:srgbClr val="43A0C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9966353" y="2087143"/>
                  <a:ext cx="1947351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5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556406" y="1639239"/>
                  <a:ext cx="258258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Branch from</a:t>
                  </a:r>
                  <a:endParaRPr lang="en-US" sz="2500" b="1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828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raw figures come from `</a:t>
            </a:r>
            <a:r>
              <a:rPr lang="en-US" dirty="0" err="1" smtClean="0"/>
              <a:t>figures.ipynb</a:t>
            </a:r>
            <a:r>
              <a:rPr lang="en-US" dirty="0" smtClean="0"/>
              <a:t>` in this directory. </a:t>
            </a:r>
          </a:p>
          <a:p>
            <a:r>
              <a:rPr lang="en-US" dirty="0" smtClean="0"/>
              <a:t>If you don’t change the size of the output figure you should be able to plop them into this presentation to produce the final figures.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8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47726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</a:t>
            </a:r>
            <a:r>
              <a:rPr lang="en-US" sz="3000" b="1" dirty="0" smtClean="0">
                <a:solidFill>
                  <a:schemeClr val="bg1"/>
                </a:solidFill>
              </a:rPr>
              <a:t>AIN</a:t>
            </a:r>
            <a:r>
              <a:rPr lang="en-US" b="1" dirty="0" smtClean="0">
                <a:solidFill>
                  <a:schemeClr val="bg1"/>
                </a:solidFill>
              </a:rPr>
              <a:t> F</a:t>
            </a:r>
            <a:r>
              <a:rPr lang="en-US" sz="3000" b="1" dirty="0" smtClean="0">
                <a:solidFill>
                  <a:schemeClr val="bg1"/>
                </a:solidFill>
              </a:rPr>
              <a:t>IGURES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9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47726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feature comparison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-9006896" y="-3379808"/>
            <a:ext cx="32006044" cy="8746686"/>
            <a:chOff x="-9006896" y="-3379808"/>
            <a:chExt cx="32006044" cy="874668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49"/>
            <a:stretch/>
          </p:blipFill>
          <p:spPr>
            <a:xfrm>
              <a:off x="-7765681" y="-2704799"/>
              <a:ext cx="7580515" cy="7235687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-9006896" y="-3379808"/>
              <a:ext cx="32006044" cy="8746686"/>
              <a:chOff x="-9006896" y="-3379808"/>
              <a:chExt cx="32006044" cy="8746686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1139885" y="-3379808"/>
                <a:ext cx="11859263" cy="7410663"/>
                <a:chOff x="11139885" y="-3115668"/>
                <a:chExt cx="11859263" cy="7410663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4588999" y="-2106589"/>
                  <a:ext cx="4528519" cy="1538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700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Site-specific stationary state</a:t>
                  </a:r>
                  <a:endParaRPr lang="en-US" sz="47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9002360" y="-2065665"/>
                      <a:ext cx="3996788" cy="15388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4700" i="1" smtClean="0">
                              <a:latin typeface="Cambria Math" charset="0"/>
                              <a:ea typeface="Yu Gothic" charset="-128"/>
                              <a:cs typeface="Yu Gothic" charset="-128"/>
                            </a:rPr>
                            <m:t>Γ</m:t>
                          </m:r>
                          <m:r>
                            <a:rPr lang="en-US" sz="47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oMath>
                      </a14:m>
                      <a:r>
                        <a:rPr lang="en-US" sz="47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 rate variation</a:t>
                      </a:r>
                      <a:endParaRPr lang="en-US" sz="47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02360" y="-2065665"/>
                      <a:ext cx="3996788" cy="153888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9127" b="-19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" name="TextBox 1"/>
                <p:cNvSpPr txBox="1"/>
                <p:nvPr/>
              </p:nvSpPr>
              <p:spPr>
                <a:xfrm>
                  <a:off x="12693644" y="2065629"/>
                  <a:ext cx="2167581" cy="815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4700" dirty="0" err="1" smtClean="0">
                      <a:latin typeface="Yu Gothic" charset="-128"/>
                      <a:ea typeface="Yu Gothic" charset="-128"/>
                      <a:cs typeface="Yu Gothic" charset="-128"/>
                    </a:rPr>
                    <a:t>ExpCM</a:t>
                  </a:r>
                  <a:endParaRPr lang="en-US" sz="47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1139885" y="3348381"/>
                      <a:ext cx="3721340" cy="8156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sz="4700" dirty="0" err="1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ExpCM</a:t>
                      </a:r>
                      <a:r>
                        <a:rPr lang="en-US" sz="47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 +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4700" i="1" smtClean="0">
                              <a:latin typeface="Cambria Math" charset="0"/>
                              <a:ea typeface="Yu Gothic" charset="-128"/>
                              <a:cs typeface="Yu Gothic" charset="-128"/>
                            </a:rPr>
                            <m:t>Γ</m:t>
                          </m:r>
                          <m:r>
                            <a:rPr lang="el-GR" sz="4700" i="1" smtClean="0">
                              <a:latin typeface="Cambria Math" charset="0"/>
                              <a:ea typeface="Yu Gothic" charset="-128"/>
                              <a:cs typeface="Yu Gothic" charset="-128"/>
                            </a:rPr>
                            <m:t>𝜔</m:t>
                          </m:r>
                        </m:oMath>
                      </a14:m>
                      <a:endParaRPr lang="en-US" sz="47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9885" y="3348381"/>
                      <a:ext cx="3721340" cy="81560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383" t="-17164" b="-380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TextBox 3"/>
                <p:cNvSpPr txBox="1"/>
                <p:nvPr/>
              </p:nvSpPr>
              <p:spPr>
                <a:xfrm>
                  <a:off x="13177751" y="-423613"/>
                  <a:ext cx="1683474" cy="815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4700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GY94</a:t>
                  </a:r>
                  <a:endParaRPr lang="en-US" sz="4700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14929789" y="-573460"/>
                  <a:ext cx="7942667" cy="4868455"/>
                  <a:chOff x="6464709" y="8502220"/>
                  <a:chExt cx="4750247" cy="1786797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6464709" y="9445499"/>
                    <a:ext cx="2314577" cy="372728"/>
                  </a:xfrm>
                  <a:prstGeom prst="rect">
                    <a:avLst/>
                  </a:prstGeom>
                  <a:solidFill>
                    <a:srgbClr val="75A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8900379" y="9443801"/>
                    <a:ext cx="2314577" cy="372728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BEBEB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464709" y="9914591"/>
                    <a:ext cx="4750247" cy="374426"/>
                    <a:chOff x="5372099" y="2054004"/>
                    <a:chExt cx="4750247" cy="374426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5372099" y="2055702"/>
                      <a:ext cx="2314576" cy="372728"/>
                    </a:xfrm>
                    <a:prstGeom prst="rect">
                      <a:avLst/>
                    </a:prstGeom>
                    <a:solidFill>
                      <a:srgbClr val="75A8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807770" y="2054004"/>
                      <a:ext cx="2314576" cy="372728"/>
                    </a:xfrm>
                    <a:prstGeom prst="rect">
                      <a:avLst/>
                    </a:prstGeom>
                    <a:solidFill>
                      <a:srgbClr val="75A8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6464709" y="8502220"/>
                    <a:ext cx="4750247" cy="374426"/>
                    <a:chOff x="5372099" y="2054004"/>
                    <a:chExt cx="4750247" cy="374426"/>
                  </a:xfrm>
                </p:grpSpPr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372099" y="2055702"/>
                      <a:ext cx="2314576" cy="372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rgbClr val="BEBEB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7807770" y="2054004"/>
                      <a:ext cx="2314576" cy="3727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rgbClr val="BEBEB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6464709" y="8974708"/>
                    <a:ext cx="2314577" cy="372727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BEBEB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8900379" y="8973011"/>
                    <a:ext cx="2314577" cy="372728"/>
                  </a:xfrm>
                  <a:prstGeom prst="rect">
                    <a:avLst/>
                  </a:prstGeom>
                  <a:solidFill>
                    <a:srgbClr val="75A8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11623992" y="782875"/>
                      <a:ext cx="3237233" cy="8156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sz="47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GY94 +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4700" i="1" smtClean="0">
                              <a:latin typeface="Cambria Math" charset="0"/>
                              <a:ea typeface="Yu Gothic" charset="-128"/>
                              <a:cs typeface="Yu Gothic" charset="-128"/>
                            </a:rPr>
                            <m:t>Γ</m:t>
                          </m:r>
                          <m:r>
                            <a:rPr lang="el-GR" sz="4700" i="1" smtClean="0">
                              <a:latin typeface="Cambria Math" charset="0"/>
                              <a:ea typeface="Yu Gothic" charset="-128"/>
                              <a:cs typeface="Yu Gothic" charset="-128"/>
                            </a:rPr>
                            <m:t>𝜔</m:t>
                          </m:r>
                        </m:oMath>
                      </a14:m>
                      <a:endParaRPr lang="en-US" sz="47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23992" y="782875"/>
                      <a:ext cx="3237233" cy="81560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533" t="-16418" b="-380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TextBox 30"/>
                <p:cNvSpPr txBox="1"/>
                <p:nvPr/>
              </p:nvSpPr>
              <p:spPr>
                <a:xfrm>
                  <a:off x="11724664" y="-3115668"/>
                  <a:ext cx="334751" cy="101566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C</a:t>
                  </a:r>
                  <a:endParaRPr lang="en-US" sz="6000" b="1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206768" y="-3379808"/>
                <a:ext cx="10258062" cy="8746686"/>
                <a:chOff x="-9149952" y="-3161230"/>
                <a:chExt cx="10258062" cy="8746686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9149952" y="-1591769"/>
                  <a:ext cx="10258062" cy="7177225"/>
                </a:xfrm>
                <a:prstGeom prst="rect">
                  <a:avLst/>
                </a:prstGeom>
              </p:spPr>
            </p:pic>
            <p:grpSp>
              <p:nvGrpSpPr>
                <p:cNvPr id="48" name="Group 47"/>
                <p:cNvGrpSpPr/>
                <p:nvPr/>
              </p:nvGrpSpPr>
              <p:grpSpPr>
                <a:xfrm>
                  <a:off x="-8690949" y="-3161230"/>
                  <a:ext cx="9357019" cy="2533743"/>
                  <a:chOff x="-8690949" y="-3161230"/>
                  <a:chExt cx="9357019" cy="2533743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-8690949" y="-2174407"/>
                    <a:ext cx="9357019" cy="1546920"/>
                    <a:chOff x="-4960206" y="-1974181"/>
                    <a:chExt cx="9357019" cy="1546920"/>
                  </a:xfrm>
                </p:grpSpPr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-4960206" y="-1966144"/>
                      <a:ext cx="4823435" cy="15388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47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Uniform stationary state</a:t>
                      </a:r>
                      <a:endParaRPr lang="en-US" sz="47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-136770" y="-1974181"/>
                      <a:ext cx="4533583" cy="15388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47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Site-specific stationary state</a:t>
                      </a:r>
                      <a:endParaRPr lang="en-US" sz="47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p:grp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-8321886" y="-3161230"/>
                    <a:ext cx="334751" cy="10156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b="1" dirty="0">
                        <a:latin typeface="Yu Gothic" charset="-128"/>
                        <a:ea typeface="Yu Gothic" charset="-128"/>
                        <a:cs typeface="Yu Gothic" charset="-128"/>
                      </a:rPr>
                      <a:t>B</a:t>
                    </a:r>
                  </a:p>
                </p:txBody>
              </p: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-9006896" y="-3379808"/>
                <a:ext cx="8161261" cy="8403568"/>
                <a:chOff x="1834177" y="-3161230"/>
                <a:chExt cx="8161261" cy="840356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834177" y="-3161230"/>
                  <a:ext cx="8161261" cy="3681532"/>
                  <a:chOff x="1330438" y="-3161230"/>
                  <a:chExt cx="8161261" cy="3681532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330438" y="-3161230"/>
                    <a:ext cx="334751" cy="10156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b="1" dirty="0">
                        <a:latin typeface="Yu Gothic" charset="-128"/>
                        <a:ea typeface="Yu Gothic" charset="-128"/>
                        <a:cs typeface="Yu Gothic" charset="-128"/>
                      </a:rPr>
                      <a:t>A</a:t>
                    </a:r>
                  </a:p>
                </p:txBody>
              </p: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602188" y="-924677"/>
                    <a:ext cx="3889511" cy="1444979"/>
                    <a:chOff x="5985399" y="4787128"/>
                    <a:chExt cx="3889511" cy="1444979"/>
                  </a:xfrm>
                </p:grpSpPr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6552645" y="5447277"/>
                      <a:ext cx="3322265" cy="7848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4500" dirty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s</a:t>
                      </a:r>
                      <a:r>
                        <a:rPr lang="en-US" sz="45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ingle value</a:t>
                      </a:r>
                      <a:endParaRPr lang="en-US" sz="45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5985399" y="4914902"/>
                      <a:ext cx="517401" cy="517401"/>
                    </a:xfrm>
                    <a:prstGeom prst="ellipse">
                      <a:avLst/>
                    </a:prstGeom>
                    <a:solidFill>
                      <a:srgbClr val="43A0C3"/>
                    </a:solidFill>
                    <a:ln>
                      <a:solidFill>
                        <a:srgbClr val="43A0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6552644" y="4787128"/>
                          <a:ext cx="660738" cy="7848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45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  <m:r>
                                  <a:rPr lang="el-GR" sz="45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4500" dirty="0">
                            <a:latin typeface="Yu Gothic" charset="-128"/>
                            <a:ea typeface="Yu Gothic" charset="-128"/>
                            <a:cs typeface="Yu Gothic" charset="-12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52644" y="4787128"/>
                          <a:ext cx="660738" cy="784830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r="-183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5324747" y="-1588705"/>
                        <a:ext cx="2764772" cy="7848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l-GR" sz="45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oMath>
                        </a14:m>
                        <a:r>
                          <a:rPr lang="en-US" sz="4500" dirty="0" smtClean="0">
                            <a:latin typeface="Yu Gothic" charset="-128"/>
                            <a:ea typeface="Yu Gothic" charset="-128"/>
                            <a:cs typeface="Yu Gothic" charset="-128"/>
                          </a:rPr>
                          <a:t> value</a:t>
                        </a:r>
                        <a:endParaRPr lang="en-US" sz="4500" dirty="0">
                          <a:latin typeface="Yu Gothic" charset="-128"/>
                          <a:ea typeface="Yu Gothic" charset="-128"/>
                          <a:cs typeface="Yu Gothic" charset="-12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24747" y="-1588705"/>
                        <a:ext cx="2764772" cy="78483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t="-17188" b="-38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828486" y="4457508"/>
                      <a:ext cx="2193101" cy="7848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l-GR" sz="4500" i="1" smtClean="0">
                              <a:latin typeface="Cambria Math" charset="0"/>
                              <a:ea typeface="Yu Gothic" charset="-128"/>
                              <a:cs typeface="Yu Gothic" charset="-128"/>
                            </a:rPr>
                            <m:t>𝜔</m:t>
                          </m:r>
                        </m:oMath>
                      </a14:m>
                      <a:r>
                        <a:rPr lang="en-US" sz="45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 value</a:t>
                      </a:r>
                      <a:endParaRPr lang="en-US" sz="45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8486" y="4457508"/>
                      <a:ext cx="2193101" cy="78483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t="-16279" r="-11142" b="-379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Triangle 37"/>
            <p:cNvSpPr/>
            <p:nvPr/>
          </p:nvSpPr>
          <p:spPr>
            <a:xfrm>
              <a:off x="-4792270" y="-370491"/>
              <a:ext cx="569685" cy="491108"/>
            </a:xfrm>
            <a:prstGeom prst="triangle">
              <a:avLst/>
            </a:prstGeom>
            <a:solidFill>
              <a:srgbClr val="FA8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35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9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47726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Decay to stationary state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322034" y="-1846773"/>
            <a:ext cx="14346002" cy="6761743"/>
            <a:chOff x="-322034" y="-1846773"/>
            <a:chExt cx="14346002" cy="67617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7753" b="20811"/>
            <a:stretch/>
          </p:blipFill>
          <p:spPr>
            <a:xfrm>
              <a:off x="455075" y="472267"/>
              <a:ext cx="9716894" cy="4034943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-322034" y="-1846773"/>
              <a:ext cx="14346002" cy="6761743"/>
              <a:chOff x="-322034" y="-1846773"/>
              <a:chExt cx="14346002" cy="676174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44613" y="-3127"/>
                <a:ext cx="9167627" cy="4176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406052" y="-180867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Yu Gothic" charset="-128"/>
                    <a:ea typeface="Yu Gothic" charset="-128"/>
                    <a:cs typeface="Yu Gothic" charset="-128"/>
                  </a:rPr>
                  <a:t>Site in HA</a:t>
                </a:r>
                <a:endParaRPr lang="en-US" i="1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9418752" y="298046"/>
                    <a:ext cx="2235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Implied </a:t>
                    </a:r>
                    <a:r>
                      <a:rPr lang="en-US" i="1" dirty="0" err="1">
                        <a:latin typeface="Yu Gothic" charset="-128"/>
                        <a:ea typeface="Yu Gothic" charset="-128"/>
                        <a:cs typeface="Yu Gothic" charset="-128"/>
                      </a:rPr>
                      <a:t>d</a:t>
                    </a:r>
                    <a:r>
                      <a:rPr lang="en-US" i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N/dS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Yu Gothic" charset="-128"/>
                                <a:cs typeface="Yu Gothic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Yu Gothic" charset="-128"/>
                                <a:cs typeface="Yu Gothic" charset="-128"/>
                              </a:rPr>
                              <m:t>𝑟</m:t>
                            </m:r>
                          </m:sub>
                        </m:sSub>
                      </m:oMath>
                    </a14:m>
                    <a:r>
                      <a:rPr lang="en-US" i="1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)</a:t>
                    </a:r>
                    <a:endParaRPr lang="en-US" i="1" dirty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8752" y="298046"/>
                    <a:ext cx="2235099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180" t="-10000" r="-190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/>
              <p:cNvSpPr txBox="1"/>
              <p:nvPr/>
            </p:nvSpPr>
            <p:spPr>
              <a:xfrm>
                <a:off x="2079280" y="4437916"/>
                <a:ext cx="669766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Yu Gothic" charset="-128"/>
                    <a:ea typeface="Yu Gothic" charset="-128"/>
                    <a:cs typeface="Yu Gothic" charset="-128"/>
                  </a:rPr>
                  <a:t>Branch length (codon substitutions per site)</a:t>
                </a:r>
                <a:endParaRPr lang="en-US" sz="25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-1418692" y="1867597"/>
                <a:ext cx="305508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Yu Gothic" charset="-128"/>
                    <a:ea typeface="Yu Gothic" charset="-128"/>
                    <a:cs typeface="Yu Gothic" charset="-128"/>
                  </a:rPr>
                  <a:t>Expected pairwise </a:t>
                </a:r>
                <a:r>
                  <a:rPr lang="en-US" sz="2500" smtClean="0">
                    <a:latin typeface="Yu Gothic" charset="-128"/>
                    <a:ea typeface="Yu Gothic" charset="-128"/>
                    <a:cs typeface="Yu Gothic" charset="-128"/>
                  </a:rPr>
                  <a:t>amino-acid identity</a:t>
                </a:r>
                <a:endParaRPr lang="en-US" sz="2500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9953594" y="1378060"/>
                <a:ext cx="4070374" cy="1809304"/>
                <a:chOff x="5206189" y="5302733"/>
                <a:chExt cx="4070374" cy="1809304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5206189" y="5302733"/>
                  <a:ext cx="10406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Model</a:t>
                  </a:r>
                  <a:endParaRPr lang="en-US" sz="2200" b="1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5298482" y="5669408"/>
                  <a:ext cx="3978081" cy="1442629"/>
                  <a:chOff x="5298482" y="5669408"/>
                  <a:chExt cx="3978081" cy="1442629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5298482" y="5669408"/>
                    <a:ext cx="1323552" cy="430887"/>
                    <a:chOff x="3547732" y="5860896"/>
                    <a:chExt cx="1323552" cy="430887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3547732" y="5919557"/>
                      <a:ext cx="274964" cy="274964"/>
                    </a:xfrm>
                    <a:prstGeom prst="rect">
                      <a:avLst/>
                    </a:prstGeom>
                    <a:solidFill>
                      <a:srgbClr val="B5292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3758479" y="5860896"/>
                      <a:ext cx="111280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err="1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ExpCM</a:t>
                      </a:r>
                      <a:endParaRPr lang="en-US" sz="22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298482" y="6681150"/>
                    <a:ext cx="3978081" cy="430887"/>
                    <a:chOff x="4512619" y="6248418"/>
                    <a:chExt cx="3978081" cy="430887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4512619" y="6311760"/>
                      <a:ext cx="274964" cy="274964"/>
                    </a:xfrm>
                    <a:prstGeom prst="rect">
                      <a:avLst/>
                    </a:prstGeom>
                    <a:solidFill>
                      <a:srgbClr val="FA8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4738519" y="6248418"/>
                          <a:ext cx="3752181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200" dirty="0" smtClean="0">
                              <a:latin typeface="Yu Gothic" charset="-128"/>
                              <a:ea typeface="Yu Gothic" charset="-128"/>
                              <a:cs typeface="Yu Gothic" charset="-128"/>
                            </a:rPr>
                            <a:t>GY94 + implied dN/dS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charset="0"/>
                                      <a:ea typeface="Yu Gothic" charset="-128"/>
                                      <a:cs typeface="Yu Gothic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  <a:ea typeface="Yu Gothic" charset="-128"/>
                                      <a:cs typeface="Yu Gothic" charset="-128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latin typeface="Yu Gothic" charset="-128"/>
                              <a:ea typeface="Yu Gothic" charset="-128"/>
                              <a:cs typeface="Yu Gothic" charset="-128"/>
                            </a:rPr>
                            <a:t>)</a:t>
                          </a:r>
                          <a:endParaRPr lang="en-US" sz="2200" dirty="0">
                            <a:latin typeface="Yu Gothic" charset="-128"/>
                            <a:ea typeface="Yu Gothic" charset="-128"/>
                            <a:cs typeface="Yu Gothic" charset="-12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38519" y="6248418"/>
                          <a:ext cx="3752181" cy="43088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2110" t="-9859" r="-1136" b="-281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298482" y="6007714"/>
                    <a:ext cx="1097528" cy="430887"/>
                    <a:chOff x="4574302" y="5854546"/>
                    <a:chExt cx="1097528" cy="430887"/>
                  </a:xfrm>
                </p:grpSpPr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4574302" y="5919557"/>
                      <a:ext cx="274964" cy="274964"/>
                    </a:xfrm>
                    <a:prstGeom prst="rect">
                      <a:avLst/>
                    </a:prstGeom>
                    <a:solidFill>
                      <a:srgbClr val="439FC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785049" y="5854546"/>
                      <a:ext cx="8867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>
                          <a:latin typeface="Yu Gothic" charset="-128"/>
                          <a:ea typeface="Yu Gothic" charset="-128"/>
                          <a:cs typeface="Yu Gothic" charset="-128"/>
                        </a:rPr>
                        <a:t>GY94</a:t>
                      </a:r>
                      <a:endParaRPr lang="en-US" sz="2200" dirty="0">
                        <a:latin typeface="Yu Gothic" charset="-128"/>
                        <a:ea typeface="Yu Gothic" charset="-128"/>
                        <a:cs typeface="Yu Gothic" charset="-128"/>
                      </a:endParaRPr>
                    </a:p>
                  </p:txBody>
                </p: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5298482" y="6346020"/>
                    <a:ext cx="1823498" cy="430887"/>
                    <a:chOff x="6003223" y="5848196"/>
                    <a:chExt cx="1823498" cy="430887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6003223" y="5919557"/>
                      <a:ext cx="274964" cy="274964"/>
                    </a:xfrm>
                    <a:prstGeom prst="rect">
                      <a:avLst/>
                    </a:prstGeom>
                    <a:solidFill>
                      <a:srgbClr val="75A8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6213972" y="5848196"/>
                          <a:ext cx="161274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200" dirty="0" smtClean="0">
                              <a:latin typeface="Yu Gothic" charset="-128"/>
                              <a:ea typeface="Yu Gothic" charset="-128"/>
                              <a:cs typeface="Yu Gothic" charset="-128"/>
                            </a:rPr>
                            <a:t>GY94 +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l-GR" sz="2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oMath>
                          </a14:m>
                          <a:endParaRPr lang="en-US" sz="2200" dirty="0">
                            <a:latin typeface="Yu Gothic" charset="-128"/>
                            <a:ea typeface="Yu Gothic" charset="-128"/>
                            <a:cs typeface="Yu Gothic" charset="-12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13972" y="5848196"/>
                          <a:ext cx="1612749" cy="430887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4924" t="-9859" b="-281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3271855" y="-1817157"/>
                <a:ext cx="628698" cy="2558434"/>
                <a:chOff x="3271855" y="-1783273"/>
                <a:chExt cx="628698" cy="255843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271855" y="376385"/>
                  <a:ext cx="628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0.46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365631" y="-1783273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17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61" r="74665"/>
                <a:stretch/>
              </p:blipFill>
              <p:spPr>
                <a:xfrm>
                  <a:off x="3406629" y="-1617984"/>
                  <a:ext cx="422973" cy="2393145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5113765" y="-1823332"/>
                <a:ext cx="628698" cy="2564609"/>
                <a:chOff x="5113765" y="-1783273"/>
                <a:chExt cx="628698" cy="2564609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5113765" y="370771"/>
                  <a:ext cx="628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0.36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03744" y="-1783273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28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907" r="57419"/>
                <a:stretch/>
              </p:blipFill>
              <p:spPr>
                <a:xfrm>
                  <a:off x="5204268" y="-1611809"/>
                  <a:ext cx="422973" cy="2393145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1443762" y="-1800413"/>
                <a:ext cx="628698" cy="2541690"/>
                <a:chOff x="1443762" y="-1795973"/>
                <a:chExt cx="628698" cy="254169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443762" y="370771"/>
                  <a:ext cx="628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0.91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473418" y="-1795973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209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007" r="40319"/>
                <a:stretch/>
              </p:blipFill>
              <p:spPr>
                <a:xfrm>
                  <a:off x="1546625" y="-1647428"/>
                  <a:ext cx="422973" cy="2393145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8790873" y="-1823333"/>
                <a:ext cx="628698" cy="2564610"/>
                <a:chOff x="8790873" y="-1783273"/>
                <a:chExt cx="628698" cy="2564610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8790873" y="370771"/>
                  <a:ext cx="628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0.10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820529" y="-1783273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316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137" r="23959"/>
                <a:stretch/>
              </p:blipFill>
              <p:spPr>
                <a:xfrm>
                  <a:off x="8856858" y="-1611808"/>
                  <a:ext cx="404555" cy="2393145"/>
                </a:xfrm>
                <a:prstGeom prst="rect">
                  <a:avLst/>
                </a:prstGeom>
              </p:spPr>
            </p:pic>
          </p:grpSp>
          <p:grpSp>
            <p:nvGrpSpPr>
              <p:cNvPr id="65" name="Group 64"/>
              <p:cNvGrpSpPr/>
              <p:nvPr/>
            </p:nvGrpSpPr>
            <p:grpSpPr>
              <a:xfrm>
                <a:off x="6938905" y="-1846773"/>
                <a:ext cx="628698" cy="2523376"/>
                <a:chOff x="6938905" y="-1783273"/>
                <a:chExt cx="628698" cy="2523376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6938905" y="370771"/>
                  <a:ext cx="628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0.14</a:t>
                  </a:r>
                  <a:endParaRPr lang="en-US" dirty="0"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950747" y="-1783273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Yu Gothic" charset="-128"/>
                      <a:ea typeface="Yu Gothic" charset="-128"/>
                      <a:cs typeface="Yu Gothic" charset="-128"/>
                    </a:rPr>
                    <a:t>193</a:t>
                  </a: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20" r="40719"/>
            <a:stretch/>
          </p:blipFill>
          <p:spPr>
            <a:xfrm>
              <a:off x="7025690" y="-1690355"/>
              <a:ext cx="418953" cy="2470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836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9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47726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Simulations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12956" y="1724916"/>
            <a:ext cx="10644086" cy="3098578"/>
            <a:chOff x="-212956" y="1724916"/>
            <a:chExt cx="10644086" cy="30985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18" b="34145"/>
            <a:stretch/>
          </p:blipFill>
          <p:spPr>
            <a:xfrm>
              <a:off x="203200" y="2053652"/>
              <a:ext cx="10058400" cy="1808469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-212956" y="1724916"/>
              <a:ext cx="10644086" cy="3098578"/>
              <a:chOff x="-212956" y="1724916"/>
              <a:chExt cx="10644086" cy="3098578"/>
            </a:xfrm>
          </p:grpSpPr>
          <p:sp>
            <p:nvSpPr>
              <p:cNvPr id="3" name="TextBox 2"/>
              <p:cNvSpPr txBox="1"/>
              <p:nvPr/>
            </p:nvSpPr>
            <p:spPr>
              <a:xfrm rot="16200000">
                <a:off x="-848717" y="2572778"/>
                <a:ext cx="191785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Yu Gothic" charset="-128"/>
                    <a:ea typeface="Yu Gothic" charset="-128"/>
                    <a:cs typeface="Yu Gothic" charset="-128"/>
                  </a:rPr>
                  <a:t>Actual branch length</a:t>
                </a:r>
                <a:endParaRPr lang="en-US" dirty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86256" y="4454162"/>
                <a:ext cx="422070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Yu Gothic" charset="-128"/>
                    <a:ea typeface="Yu Gothic" charset="-128"/>
                    <a:cs typeface="Yu Gothic" charset="-128"/>
                  </a:rPr>
                  <a:t>Branch length optimized by the model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69092" y="3859308"/>
                <a:ext cx="99762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latin typeface="Yu Gothic" charset="-128"/>
                    <a:ea typeface="Yu Gothic" charset="-128"/>
                    <a:cs typeface="Yu Gothic" charset="-128"/>
                  </a:rPr>
                  <a:t>ExpCM</a:t>
                </a:r>
                <a:endParaRPr lang="en-US" sz="1600" dirty="0" smtClean="0"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560820" y="3859308"/>
                    <a:ext cx="1335550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ExpCM</a:t>
                    </a:r>
                    <a:r>
                      <a:rPr lang="en-US" sz="1600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+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Γ</m:t>
                        </m:r>
                        <m:r>
                          <a:rPr lang="el-GR" sz="16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𝜔</m:t>
                        </m:r>
                      </m:oMath>
                    </a14:m>
                    <a:endParaRPr lang="en-US" sz="1600" dirty="0" smtClean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820" y="3859308"/>
                    <a:ext cx="133555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741962" y="3859308"/>
                <a:ext cx="133555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Yu Gothic" charset="-128"/>
                    <a:ea typeface="Yu Gothic" charset="-128"/>
                    <a:cs typeface="Yu Gothic" charset="-128"/>
                  </a:rPr>
                  <a:t>GY94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406306" y="3859308"/>
                    <a:ext cx="1335550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GY94 +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l-GR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a14:m>
                    <a:endParaRPr lang="en-US" sz="1600" dirty="0" smtClean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6306" y="3859308"/>
                    <a:ext cx="1335550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5232399" y="3854871"/>
                <a:ext cx="328421" cy="1765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96370" y="3859308"/>
                <a:ext cx="180536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latin typeface="Yu Gothic" charset="-128"/>
                    <a:ea typeface="Yu Gothic" charset="-128"/>
                    <a:cs typeface="Yu Gothic" charset="-128"/>
                  </a:rPr>
                  <a:t>ExpCM</a:t>
                </a:r>
                <a:r>
                  <a:rPr lang="en-US" sz="1600" dirty="0" smtClean="0">
                    <a:latin typeface="Yu Gothic" charset="-128"/>
                    <a:ea typeface="Yu Gothic" charset="-128"/>
                    <a:cs typeface="Yu Gothic" charset="-128"/>
                  </a:rPr>
                  <a:t> averaged across sites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9607" y="1724916"/>
                <a:ext cx="9661993" cy="328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641680" y="3859308"/>
                    <a:ext cx="1789450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ExpCM</a:t>
                    </a:r>
                    <a:r>
                      <a:rPr lang="en-US" sz="1600" dirty="0" smtClean="0">
                        <a:latin typeface="Yu Gothic" charset="-128"/>
                        <a:ea typeface="Yu Gothic" charset="-128"/>
                        <a:cs typeface="Yu Gothic" charset="-128"/>
                      </a:rPr>
                      <a:t> averaged across sites+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Γ</m:t>
                        </m:r>
                        <m:r>
                          <a:rPr lang="el-GR" sz="1600" i="1" smtClean="0">
                            <a:latin typeface="Cambria Math" charset="0"/>
                            <a:ea typeface="Yu Gothic" charset="-128"/>
                            <a:cs typeface="Yu Gothic" charset="-128"/>
                          </a:rPr>
                          <m:t>𝜔</m:t>
                        </m:r>
                      </m:oMath>
                    </a14:m>
                    <a:endParaRPr lang="en-US" sz="1600" dirty="0" smtClean="0"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680" y="3859308"/>
                    <a:ext cx="1789450" cy="5847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83" t="-3125" r="-5119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5433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40072</TotalTime>
  <Words>285</Words>
  <Application>Microsoft Macintosh PowerPoint</Application>
  <PresentationFormat>Widescreen</PresentationFormat>
  <Paragraphs>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Yu Gothic</vt:lpstr>
      <vt:lpstr>Arial</vt:lpstr>
      <vt:lpstr>Office Theme</vt:lpstr>
      <vt:lpstr>Experimentally Informed Site-Specific Substitution Models Substantially Deepen Divergence Estimates </vt:lpstr>
      <vt:lpstr>Notes</vt:lpstr>
      <vt:lpstr>MAIN FIGURES</vt:lpstr>
      <vt:lpstr>Model feature comparison</vt:lpstr>
      <vt:lpstr>PowerPoint Presentation</vt:lpstr>
      <vt:lpstr>Decay to stationary state</vt:lpstr>
      <vt:lpstr>PowerPoint Presentation</vt:lpstr>
      <vt:lpstr>Simulations</vt:lpstr>
      <vt:lpstr>PowerPoint Presentation</vt:lpstr>
      <vt:lpstr>Model Comparison Trees</vt:lpstr>
      <vt:lpstr>PowerPoint Presentation</vt:lpstr>
      <vt:lpstr>Competing effects</vt:lpstr>
      <vt:lpstr>PowerPoint Presentation</vt:lpstr>
      <vt:lpstr>`phylobayes`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Experimentally Informed Site-Specific Substitution Models Substantially Deepen Divergence Estimates </dc:title>
  <dc:creator>Sarah K. Hilton</dc:creator>
  <cp:lastModifiedBy>Sarah K. Hilton</cp:lastModifiedBy>
  <cp:revision>189</cp:revision>
  <dcterms:created xsi:type="dcterms:W3CDTF">2017-11-03T19:06:03Z</dcterms:created>
  <dcterms:modified xsi:type="dcterms:W3CDTF">2018-02-28T05:06:16Z</dcterms:modified>
</cp:coreProperties>
</file>