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7" autoAdjust="0"/>
    <p:restoredTop sz="99322" autoAdjust="0"/>
  </p:normalViewPr>
  <p:slideViewPr>
    <p:cSldViewPr snapToGrid="0" snapToObjects="1">
      <p:cViewPr>
        <p:scale>
          <a:sx n="150" d="100"/>
          <a:sy n="150" d="100"/>
        </p:scale>
        <p:origin x="-80" y="1832"/>
      </p:cViewPr>
      <p:guideLst>
        <p:guide orient="horz" pos="1728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704340"/>
            <a:ext cx="1088136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108960"/>
            <a:ext cx="896112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8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219711"/>
            <a:ext cx="288036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219711"/>
            <a:ext cx="842772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6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3525520"/>
            <a:ext cx="1088136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325371"/>
            <a:ext cx="1088136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0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280161"/>
            <a:ext cx="565404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1280161"/>
            <a:ext cx="565404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6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228090"/>
            <a:ext cx="5656263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1739900"/>
            <a:ext cx="5656263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228090"/>
            <a:ext cx="565848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1739900"/>
            <a:ext cx="565848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18440"/>
            <a:ext cx="4211638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18441"/>
            <a:ext cx="71564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148081"/>
            <a:ext cx="4211638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3840480"/>
            <a:ext cx="768096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490220"/>
            <a:ext cx="768096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4293870"/>
            <a:ext cx="768096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19710"/>
            <a:ext cx="115214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280161"/>
            <a:ext cx="1152144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5085080"/>
            <a:ext cx="29870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8E0E-BD69-4746-933D-7744FC3FACF8}" type="datetimeFigureOut">
              <a:rPr lang="en-US" smtClean="0"/>
              <a:pPr/>
              <a:t>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5085080"/>
            <a:ext cx="4053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5085080"/>
            <a:ext cx="29870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6339-CB8F-8840-87A2-768053121E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2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79"/>
          <p:cNvGrpSpPr/>
          <p:nvPr/>
        </p:nvGrpSpPr>
        <p:grpSpPr>
          <a:xfrm>
            <a:off x="0" y="-46582"/>
            <a:ext cx="7363196" cy="5532982"/>
            <a:chOff x="2119132" y="-66380"/>
            <a:chExt cx="7363196" cy="5532982"/>
          </a:xfrm>
        </p:grpSpPr>
        <p:sp>
          <p:nvSpPr>
            <p:cNvPr id="20" name="Rectangle 19"/>
            <p:cNvSpPr/>
            <p:nvPr/>
          </p:nvSpPr>
          <p:spPr>
            <a:xfrm>
              <a:off x="6053328" y="18288"/>
              <a:ext cx="3429000" cy="5431536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280375" y="1930408"/>
              <a:ext cx="1285146" cy="802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100" dirty="0" smtClean="0">
                  <a:solidFill>
                    <a:srgbClr val="FF0000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 dirty="0" smtClean="0">
                  <a:solidFill>
                    <a:srgbClr val="FF0000"/>
                  </a:solidFill>
                  <a:latin typeface="Courier"/>
                  <a:cs typeface="Courier"/>
                </a:rPr>
                <a:t>CAT</a:t>
              </a:r>
              <a:r>
                <a:rPr lang="en-US" sz="1100" dirty="0" smtClean="0">
                  <a:solidFill>
                    <a:srgbClr val="FF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FF0000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 smtClean="0">
                  <a:solidFill>
                    <a:srgbClr val="FF0000"/>
                  </a:solidFill>
                  <a:latin typeface="Courier"/>
                  <a:cs typeface="Courier"/>
                </a:rPr>
                <a:t> …</a:t>
              </a:r>
            </a:p>
            <a:p>
              <a:pPr>
                <a:lnSpc>
                  <a:spcPts val="1100"/>
                </a:lnSpc>
              </a:pPr>
              <a:r>
                <a:rPr lang="en-US" sz="1100" u="sng" dirty="0" err="1" smtClean="0">
                  <a:solidFill>
                    <a:srgbClr val="FF6600"/>
                  </a:solidFill>
                  <a:latin typeface="Courier"/>
                  <a:cs typeface="Courier"/>
                </a:rPr>
                <a:t>TtC</a:t>
              </a:r>
              <a:r>
                <a:rPr lang="en-US" sz="1100" dirty="0" smtClean="0">
                  <a:solidFill>
                    <a:srgbClr val="FF66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FF6600"/>
                  </a:solidFill>
                  <a:latin typeface="Courier"/>
                  <a:cs typeface="Courier"/>
                </a:rPr>
                <a:t>gct</a:t>
              </a:r>
              <a:r>
                <a:rPr lang="en-US" sz="1100" dirty="0" smtClean="0">
                  <a:solidFill>
                    <a:srgbClr val="FF66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FF6600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 smtClean="0">
                  <a:solidFill>
                    <a:srgbClr val="FF6600"/>
                  </a:solidFill>
                  <a:latin typeface="Courier"/>
                  <a:cs typeface="Courier"/>
                </a:rPr>
                <a:t> …</a:t>
              </a:r>
            </a:p>
            <a:p>
              <a:pPr>
                <a:lnSpc>
                  <a:spcPts val="1100"/>
                </a:lnSpc>
              </a:pPr>
              <a:r>
                <a:rPr lang="en-US" sz="1100" dirty="0" smtClean="0">
                  <a:solidFill>
                    <a:srgbClr val="008000"/>
                  </a:solidFill>
                  <a:latin typeface="Courier"/>
                  <a:cs typeface="Courier"/>
                </a:rPr>
                <a:t>atg </a:t>
              </a:r>
              <a:r>
                <a:rPr lang="en-US" sz="1100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gct</a:t>
              </a:r>
              <a:r>
                <a:rPr lang="en-US" sz="1100" dirty="0" smtClean="0">
                  <a:solidFill>
                    <a:srgbClr val="008000"/>
                  </a:solidFill>
                  <a:latin typeface="Courier"/>
                  <a:cs typeface="Courier"/>
                </a:rPr>
                <a:t> </a:t>
              </a:r>
              <a:r>
                <a:rPr lang="en-US" sz="1100" u="sng" dirty="0" err="1" smtClean="0">
                  <a:solidFill>
                    <a:srgbClr val="008000"/>
                  </a:solidFill>
                  <a:latin typeface="Courier"/>
                  <a:cs typeface="Courier"/>
                </a:rPr>
                <a:t>aCG</a:t>
              </a:r>
              <a:r>
                <a:rPr lang="en-US" sz="1100" dirty="0">
                  <a:solidFill>
                    <a:srgbClr val="008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smtClean="0">
                  <a:solidFill>
                    <a:srgbClr val="008000"/>
                  </a:solidFill>
                  <a:latin typeface="Courier"/>
                  <a:cs typeface="Courier"/>
                </a:rPr>
                <a:t>…</a:t>
              </a:r>
            </a:p>
            <a:p>
              <a:pPr>
                <a:lnSpc>
                  <a:spcPts val="1100"/>
                </a:lnSpc>
              </a:pPr>
              <a:r>
                <a:rPr lang="en-US" sz="1100" dirty="0" smtClean="0">
                  <a:solidFill>
                    <a:srgbClr val="0000FF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gTt</a:t>
              </a:r>
              <a:r>
                <a:rPr lang="en-US" sz="1100" dirty="0">
                  <a:solidFill>
                    <a:srgbClr val="0000FF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 smtClean="0">
                  <a:solidFill>
                    <a:srgbClr val="0000FF"/>
                  </a:solidFill>
                  <a:latin typeface="Courier"/>
                  <a:cs typeface="Courier"/>
                </a:rPr>
                <a:t> …</a:t>
              </a:r>
            </a:p>
            <a:p>
              <a:pPr>
                <a:lnSpc>
                  <a:spcPts val="1100"/>
                </a:lnSpc>
              </a:pPr>
              <a:r>
                <a:rPr lang="en-US" sz="1100" dirty="0" smtClean="0">
                  <a:solidFill>
                    <a:srgbClr val="660066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 dirty="0" smtClean="0">
                  <a:solidFill>
                    <a:srgbClr val="660066"/>
                  </a:solidFill>
                  <a:latin typeface="Courier"/>
                  <a:cs typeface="Courier"/>
                </a:rPr>
                <a:t>CCA</a:t>
              </a:r>
              <a:r>
                <a:rPr lang="en-US" sz="1100" dirty="0" smtClean="0">
                  <a:solidFill>
                    <a:srgbClr val="660066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 smtClean="0">
                  <a:solidFill>
                    <a:srgbClr val="660066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 smtClean="0">
                  <a:solidFill>
                    <a:srgbClr val="660066"/>
                  </a:solidFill>
                  <a:latin typeface="Courier"/>
                  <a:cs typeface="Courier"/>
                </a:rPr>
                <a:t> …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 rot="20960392">
              <a:off x="2333133" y="1288848"/>
              <a:ext cx="502920" cy="228600"/>
              <a:chOff x="3776617" y="2274087"/>
              <a:chExt cx="727428" cy="206130"/>
            </a:xfrm>
          </p:grpSpPr>
          <p:sp>
            <p:nvSpPr>
              <p:cNvPr id="114" name="Delay 113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5" name="Delay 114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809481">
              <a:off x="2872585" y="1280141"/>
              <a:ext cx="502920" cy="228600"/>
              <a:chOff x="3776617" y="2274087"/>
              <a:chExt cx="727428" cy="206130"/>
            </a:xfrm>
            <a:solidFill>
              <a:srgbClr val="FF6600"/>
            </a:solidFill>
          </p:grpSpPr>
          <p:sp>
            <p:nvSpPr>
              <p:cNvPr id="112" name="Delay 111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3" name="Delay 112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rot="346703">
              <a:off x="2342531" y="1589320"/>
              <a:ext cx="502920" cy="228600"/>
              <a:chOff x="3776617" y="2274087"/>
              <a:chExt cx="727428" cy="206130"/>
            </a:xfrm>
            <a:solidFill>
              <a:srgbClr val="008000"/>
            </a:solidFill>
          </p:grpSpPr>
          <p:sp>
            <p:nvSpPr>
              <p:cNvPr id="110" name="Delay 109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1" name="Delay 110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 rot="4441217">
              <a:off x="2739352" y="1639780"/>
              <a:ext cx="502920" cy="228600"/>
              <a:chOff x="3776617" y="2274087"/>
              <a:chExt cx="727428" cy="206130"/>
            </a:xfrm>
            <a:solidFill>
              <a:srgbClr val="660066"/>
            </a:solidFill>
          </p:grpSpPr>
          <p:sp>
            <p:nvSpPr>
              <p:cNvPr id="108" name="Delay 107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9" name="Delay 108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21329269">
              <a:off x="3114347" y="1561290"/>
              <a:ext cx="502920" cy="228600"/>
              <a:chOff x="3776617" y="2274087"/>
              <a:chExt cx="727428" cy="206130"/>
            </a:xfrm>
            <a:solidFill>
              <a:srgbClr val="0000FF"/>
            </a:solidFill>
          </p:grpSpPr>
          <p:sp>
            <p:nvSpPr>
              <p:cNvPr id="106" name="Delay 105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7" name="Delay 106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2159000" y="419957"/>
              <a:ext cx="16002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cells or viruses carrying </a:t>
              </a:r>
              <a:r>
                <a:rPr lang="en-US" sz="1100" b="1" smtClean="0">
                  <a:latin typeface="Arial"/>
                  <a:cs typeface="Arial"/>
                </a:rPr>
                <a:t>codon mutants of gene; frequency of codon </a:t>
              </a:r>
              <a:r>
                <a:rPr lang="en-US" sz="1100" b="1" i="1" smtClean="0">
                  <a:latin typeface="Arial"/>
                  <a:cs typeface="Arial"/>
                </a:rPr>
                <a:t>x</a:t>
              </a:r>
              <a:r>
                <a:rPr lang="en-US" sz="1100" b="1" smtClean="0">
                  <a:latin typeface="Arial"/>
                  <a:cs typeface="Arial"/>
                </a:rPr>
                <a:t> at site </a:t>
              </a:r>
              <a:r>
                <a:rPr lang="en-US" sz="1100" b="1" i="1" smtClean="0">
                  <a:latin typeface="Arial"/>
                  <a:cs typeface="Arial"/>
                </a:rPr>
                <a:t>r</a:t>
              </a:r>
              <a:r>
                <a:rPr lang="en-US" sz="1100" b="1" smtClean="0">
                  <a:latin typeface="Arial"/>
                  <a:cs typeface="Arial"/>
                </a:rPr>
                <a:t> is </a:t>
              </a:r>
              <a:r>
                <a:rPr lang="en-US" sz="1100" b="1" i="1" smtClean="0">
                  <a:latin typeface="Arial"/>
                  <a:cs typeface="Arial"/>
                </a:rPr>
                <a:t>μ</a:t>
              </a:r>
              <a:r>
                <a:rPr lang="en-US" sz="1100" b="1" i="1" baseline="-25000" smtClean="0">
                  <a:latin typeface="Arial"/>
                  <a:cs typeface="Arial"/>
                </a:rPr>
                <a:t>r,x</a:t>
              </a:r>
              <a:endParaRPr lang="en-US" sz="1100" b="1" i="1" dirty="0">
                <a:latin typeface="Arial"/>
                <a:cs typeface="Arial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4677301" y="1280141"/>
              <a:ext cx="1439333" cy="1452623"/>
              <a:chOff x="4677301" y="1213978"/>
              <a:chExt cx="1439333" cy="1452623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4677301" y="1864245"/>
                <a:ext cx="1439333" cy="802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gct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u="sng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aCG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gct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u="sng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aCG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660066"/>
                    </a:solidFill>
                    <a:latin typeface="Courier"/>
                    <a:cs typeface="Courier"/>
                  </a:rPr>
                  <a:t>CCA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660066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660066"/>
                    </a:solidFill>
                    <a:latin typeface="Courier"/>
                    <a:cs typeface="Courier"/>
                  </a:rPr>
                  <a:t>CCA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660066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FF0000"/>
                    </a:solidFill>
                    <a:latin typeface="Courier"/>
                    <a:cs typeface="Courier"/>
                  </a:rPr>
                  <a:t>CAT</a:t>
                </a: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 …</a:t>
                </a: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 rot="20960392">
                <a:off x="4730059" y="1222685"/>
                <a:ext cx="502920" cy="228600"/>
                <a:chOff x="3776617" y="2274087"/>
                <a:chExt cx="727428" cy="206130"/>
              </a:xfrm>
              <a:solidFill>
                <a:srgbClr val="660066"/>
              </a:solidFill>
            </p:grpSpPr>
            <p:sp>
              <p:nvSpPr>
                <p:cNvPr id="131" name="Delay 130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32" name="Delay 131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 rot="809481">
                <a:off x="5269511" y="1213978"/>
                <a:ext cx="502920" cy="228600"/>
                <a:chOff x="3776617" y="2274087"/>
                <a:chExt cx="727428" cy="206130"/>
              </a:xfrm>
              <a:solidFill>
                <a:srgbClr val="008000"/>
              </a:solidFill>
            </p:grpSpPr>
            <p:sp>
              <p:nvSpPr>
                <p:cNvPr id="129" name="Delay 128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30" name="Delay 129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20" name="Group 119"/>
              <p:cNvGrpSpPr/>
              <p:nvPr/>
            </p:nvGrpSpPr>
            <p:grpSpPr>
              <a:xfrm rot="346703">
                <a:off x="4739457" y="1523157"/>
                <a:ext cx="502920" cy="228600"/>
                <a:chOff x="3776617" y="2274087"/>
                <a:chExt cx="727428" cy="206130"/>
              </a:xfrm>
              <a:solidFill>
                <a:srgbClr val="008000"/>
              </a:solidFill>
            </p:grpSpPr>
            <p:sp>
              <p:nvSpPr>
                <p:cNvPr id="127" name="Delay 126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8" name="Delay 127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 rot="4441217">
                <a:off x="5136278" y="1573617"/>
                <a:ext cx="502920" cy="228600"/>
                <a:chOff x="3776617" y="2274087"/>
                <a:chExt cx="727428" cy="206130"/>
              </a:xfrm>
              <a:solidFill>
                <a:srgbClr val="660066"/>
              </a:solidFill>
            </p:grpSpPr>
            <p:sp>
              <p:nvSpPr>
                <p:cNvPr id="125" name="Delay 124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6" name="Delay 125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 rot="21329269">
                <a:off x="5511273" y="1495127"/>
                <a:ext cx="502920" cy="228600"/>
                <a:chOff x="3776617" y="2274087"/>
                <a:chExt cx="727428" cy="206130"/>
              </a:xfrm>
              <a:solidFill>
                <a:srgbClr val="FF0000"/>
              </a:solidFill>
            </p:grpSpPr>
            <p:sp>
              <p:nvSpPr>
                <p:cNvPr id="123" name="Delay 122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4" name="Delay 123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sp>
          <p:nvSpPr>
            <p:cNvPr id="133" name="TextBox 132"/>
            <p:cNvSpPr txBox="1"/>
            <p:nvPr/>
          </p:nvSpPr>
          <p:spPr>
            <a:xfrm>
              <a:off x="4582598" y="419957"/>
              <a:ext cx="139903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cells or viruses after selection for </a:t>
              </a:r>
              <a:r>
                <a:rPr lang="en-US" sz="1100" b="1" smtClean="0">
                  <a:latin typeface="Arial"/>
                  <a:cs typeface="Arial"/>
                </a:rPr>
                <a:t>gene function; frequency of </a:t>
              </a:r>
              <a:r>
                <a:rPr lang="en-US" sz="1100" b="1" i="1" smtClean="0">
                  <a:latin typeface="Arial"/>
                  <a:cs typeface="Arial"/>
                </a:rPr>
                <a:t>x</a:t>
              </a:r>
              <a:r>
                <a:rPr lang="en-US" sz="1100" b="1" smtClean="0">
                  <a:latin typeface="Arial"/>
                  <a:cs typeface="Arial"/>
                </a:rPr>
                <a:t> at </a:t>
              </a:r>
              <a:r>
                <a:rPr lang="en-US" sz="1100" b="1" i="1" smtClean="0">
                  <a:latin typeface="Arial"/>
                  <a:cs typeface="Arial"/>
                </a:rPr>
                <a:t>r </a:t>
              </a:r>
              <a:r>
                <a:rPr lang="en-US" sz="1100" b="1" smtClean="0">
                  <a:latin typeface="Arial"/>
                  <a:cs typeface="Arial"/>
                </a:rPr>
                <a:t>is </a:t>
              </a:r>
              <a:r>
                <a:rPr lang="en-US" sz="1100" b="1" i="1" smtClean="0">
                  <a:latin typeface="Arial"/>
                  <a:cs typeface="Arial"/>
                </a:rPr>
                <a:t>f</a:t>
              </a:r>
              <a:r>
                <a:rPr lang="en-US" sz="1100" b="1" i="1" baseline="-25000" smtClean="0">
                  <a:latin typeface="Arial"/>
                  <a:cs typeface="Arial"/>
                </a:rPr>
                <a:t>r,x</a:t>
              </a:r>
              <a:endParaRPr lang="en-US" sz="1100" b="1" dirty="0">
                <a:latin typeface="Arial"/>
                <a:cs typeface="Arial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3762901" y="1719545"/>
              <a:ext cx="914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6976229" y="57529"/>
              <a:ext cx="1439333" cy="1452623"/>
              <a:chOff x="4677301" y="1213978"/>
              <a:chExt cx="1439333" cy="1452623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677301" y="1864245"/>
                <a:ext cx="1439333" cy="802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gct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u="sng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aCG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gct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u="sng" dirty="0" err="1">
                    <a:solidFill>
                      <a:srgbClr val="008000"/>
                    </a:solidFill>
                    <a:latin typeface="Courier"/>
                    <a:cs typeface="Courier"/>
                  </a:rPr>
                  <a:t>aCG</a:t>
                </a:r>
                <a:r>
                  <a:rPr lang="en-US" sz="1100" dirty="0">
                    <a:solidFill>
                      <a:srgbClr val="008000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660066"/>
                    </a:solidFill>
                    <a:latin typeface="Courier"/>
                    <a:cs typeface="Courier"/>
                  </a:rPr>
                  <a:t>CCA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660066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660066"/>
                    </a:solidFill>
                    <a:latin typeface="Courier"/>
                    <a:cs typeface="Courier"/>
                  </a:rPr>
                  <a:t>CCA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660066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660066"/>
                    </a:solidFill>
                    <a:latin typeface="Courier"/>
                    <a:cs typeface="Courier"/>
                  </a:rPr>
                  <a:t> …</a:t>
                </a:r>
              </a:p>
              <a:p>
                <a:pPr>
                  <a:lnSpc>
                    <a:spcPts val="1100"/>
                  </a:lnSpc>
                </a:pP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atg </a:t>
                </a:r>
                <a:r>
                  <a:rPr lang="en-US" sz="1100" u="sng" dirty="0">
                    <a:solidFill>
                      <a:srgbClr val="FF0000"/>
                    </a:solidFill>
                    <a:latin typeface="Courier"/>
                    <a:cs typeface="Courier"/>
                  </a:rPr>
                  <a:t>CAT</a:t>
                </a: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 </a:t>
                </a:r>
                <a:r>
                  <a:rPr lang="en-US" sz="1100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atc</a:t>
                </a:r>
                <a:r>
                  <a:rPr lang="en-US" sz="1100" dirty="0">
                    <a:solidFill>
                      <a:srgbClr val="FF0000"/>
                    </a:solidFill>
                    <a:latin typeface="Courier"/>
                    <a:cs typeface="Courier"/>
                  </a:rPr>
                  <a:t> …</a:t>
                </a: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 rot="20960392">
                <a:off x="4730059" y="1222685"/>
                <a:ext cx="502920" cy="228600"/>
                <a:chOff x="3776617" y="2274087"/>
                <a:chExt cx="727428" cy="206130"/>
              </a:xfrm>
              <a:solidFill>
                <a:srgbClr val="660066"/>
              </a:solidFill>
            </p:grpSpPr>
            <p:sp>
              <p:nvSpPr>
                <p:cNvPr id="152" name="Delay 151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53" name="Delay 152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 rot="809481">
                <a:off x="5269511" y="1213978"/>
                <a:ext cx="502920" cy="228600"/>
                <a:chOff x="3776617" y="2274087"/>
                <a:chExt cx="727428" cy="206130"/>
              </a:xfrm>
              <a:solidFill>
                <a:srgbClr val="008000"/>
              </a:solidFill>
            </p:grpSpPr>
            <p:sp>
              <p:nvSpPr>
                <p:cNvPr id="150" name="Delay 149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51" name="Delay 150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 rot="346703">
                <a:off x="4739457" y="1523157"/>
                <a:ext cx="502920" cy="228600"/>
                <a:chOff x="3776617" y="2274087"/>
                <a:chExt cx="727428" cy="206130"/>
              </a:xfrm>
              <a:solidFill>
                <a:srgbClr val="008000"/>
              </a:solidFill>
            </p:grpSpPr>
            <p:sp>
              <p:nvSpPr>
                <p:cNvPr id="148" name="Delay 147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49" name="Delay 148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 rot="4441217">
                <a:off x="5136278" y="1573617"/>
                <a:ext cx="502920" cy="228600"/>
                <a:chOff x="3776617" y="2274087"/>
                <a:chExt cx="727428" cy="206130"/>
              </a:xfrm>
              <a:solidFill>
                <a:srgbClr val="660066"/>
              </a:solidFill>
            </p:grpSpPr>
            <p:sp>
              <p:nvSpPr>
                <p:cNvPr id="146" name="Delay 145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47" name="Delay 146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 rot="21329269">
                <a:off x="5511273" y="1495127"/>
                <a:ext cx="502920" cy="228600"/>
                <a:chOff x="3776617" y="2274087"/>
                <a:chExt cx="727428" cy="206130"/>
              </a:xfrm>
              <a:solidFill>
                <a:srgbClr val="FF0000"/>
              </a:solidFill>
            </p:grpSpPr>
            <p:sp>
              <p:nvSpPr>
                <p:cNvPr id="144" name="Delay 143"/>
                <p:cNvSpPr/>
                <p:nvPr/>
              </p:nvSpPr>
              <p:spPr>
                <a:xfrm>
                  <a:off x="4111756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45" name="Delay 144"/>
                <p:cNvSpPr/>
                <p:nvPr/>
              </p:nvSpPr>
              <p:spPr>
                <a:xfrm rot="10800000">
                  <a:off x="3776617" y="2274087"/>
                  <a:ext cx="392289" cy="206130"/>
                </a:xfrm>
                <a:prstGeom prst="flowChartDelay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sp>
          <p:nvSpPr>
            <p:cNvPr id="155" name="Rectangle 154"/>
            <p:cNvSpPr/>
            <p:nvPr/>
          </p:nvSpPr>
          <p:spPr>
            <a:xfrm>
              <a:off x="6976229" y="2656719"/>
              <a:ext cx="1439333" cy="802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US" sz="1100" dirty="0">
                  <a:solidFill>
                    <a:srgbClr val="008000"/>
                  </a:solidFill>
                  <a:latin typeface="Courier"/>
                  <a:cs typeface="Courier"/>
                </a:rPr>
                <a:t>atg </a:t>
              </a:r>
              <a:r>
                <a:rPr lang="en-US" sz="1100" dirty="0" err="1">
                  <a:solidFill>
                    <a:srgbClr val="008000"/>
                  </a:solidFill>
                  <a:latin typeface="Courier"/>
                  <a:cs typeface="Courier"/>
                </a:rPr>
                <a:t>gct</a:t>
              </a:r>
              <a:r>
                <a:rPr lang="en-US" sz="1100" dirty="0">
                  <a:solidFill>
                    <a:srgbClr val="008000"/>
                  </a:solidFill>
                  <a:latin typeface="Courier"/>
                  <a:cs typeface="Courier"/>
                </a:rPr>
                <a:t> </a:t>
              </a:r>
              <a:r>
                <a:rPr lang="en-US" sz="1100" u="sng" dirty="0" err="1">
                  <a:solidFill>
                    <a:srgbClr val="008000"/>
                  </a:solidFill>
                  <a:latin typeface="Courier"/>
                  <a:cs typeface="Courier"/>
                </a:rPr>
                <a:t>aCG</a:t>
              </a:r>
              <a:r>
                <a:rPr lang="en-US" sz="1100" dirty="0">
                  <a:solidFill>
                    <a:srgbClr val="008000"/>
                  </a:solidFill>
                  <a:latin typeface="Courier"/>
                  <a:cs typeface="Courier"/>
                </a:rPr>
                <a:t> …</a:t>
              </a:r>
            </a:p>
            <a:p>
              <a:pPr>
                <a:lnSpc>
                  <a:spcPts val="1100"/>
                </a:lnSpc>
              </a:pPr>
              <a:r>
                <a:rPr lang="en-US" sz="1100">
                  <a:solidFill>
                    <a:srgbClr val="660066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>
                  <a:solidFill>
                    <a:srgbClr val="660066"/>
                  </a:solidFill>
                  <a:latin typeface="Courier"/>
                  <a:cs typeface="Courier"/>
                </a:rPr>
                <a:t>CCA</a:t>
              </a:r>
              <a:r>
                <a:rPr lang="en-US" sz="1100">
                  <a:solidFill>
                    <a:srgbClr val="660066"/>
                  </a:solidFill>
                  <a:latin typeface="Courier"/>
                  <a:cs typeface="Courier"/>
                </a:rPr>
                <a:t> atc …</a:t>
              </a:r>
            </a:p>
            <a:p>
              <a:pPr>
                <a:lnSpc>
                  <a:spcPts val="1100"/>
                </a:lnSpc>
              </a:pPr>
              <a:r>
                <a:rPr lang="en-US" sz="1100">
                  <a:solidFill>
                    <a:srgbClr val="FF0000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>
                  <a:solidFill>
                    <a:srgbClr val="FF0000"/>
                  </a:solidFill>
                  <a:latin typeface="Courier"/>
                  <a:cs typeface="Courier"/>
                </a:rPr>
                <a:t>CAT</a:t>
              </a:r>
              <a:r>
                <a:rPr lang="en-US" sz="1100">
                  <a:solidFill>
                    <a:srgbClr val="FF0000"/>
                  </a:solidFill>
                  <a:latin typeface="Courier"/>
                  <a:cs typeface="Courier"/>
                </a:rPr>
                <a:t> atc …</a:t>
              </a:r>
            </a:p>
            <a:p>
              <a:pPr>
                <a:lnSpc>
                  <a:spcPts val="1100"/>
                </a:lnSpc>
              </a:pPr>
              <a:r>
                <a:rPr lang="en-US" sz="1100" smtClean="0">
                  <a:solidFill>
                    <a:srgbClr val="FF0000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>
                  <a:solidFill>
                    <a:srgbClr val="FF0000"/>
                  </a:solidFill>
                  <a:latin typeface="Courier"/>
                  <a:cs typeface="Courier"/>
                </a:rPr>
                <a:t>CAT</a:t>
              </a:r>
              <a:r>
                <a:rPr lang="en-US" sz="1100">
                  <a:solidFill>
                    <a:srgbClr val="FF0000"/>
                  </a:solidFill>
                  <a:latin typeface="Courier"/>
                  <a:cs typeface="Courier"/>
                </a:rPr>
                <a:t> atc …</a:t>
              </a:r>
            </a:p>
            <a:p>
              <a:pPr>
                <a:lnSpc>
                  <a:spcPts val="1100"/>
                </a:lnSpc>
              </a:pPr>
              <a:r>
                <a:rPr lang="en-US" sz="1100" smtClean="0">
                  <a:solidFill>
                    <a:srgbClr val="FF0000"/>
                  </a:solidFill>
                  <a:latin typeface="Courier"/>
                  <a:cs typeface="Courier"/>
                </a:rPr>
                <a:t>atg </a:t>
              </a:r>
              <a:r>
                <a:rPr lang="en-US" sz="1100" u="sng" dirty="0">
                  <a:solidFill>
                    <a:srgbClr val="FF0000"/>
                  </a:solidFill>
                  <a:latin typeface="Courier"/>
                  <a:cs typeface="Courier"/>
                </a:rPr>
                <a:t>CAT</a:t>
              </a:r>
              <a:r>
                <a:rPr lang="en-US" sz="1100" dirty="0">
                  <a:solidFill>
                    <a:srgbClr val="FF0000"/>
                  </a:solidFill>
                  <a:latin typeface="Courier"/>
                  <a:cs typeface="Courier"/>
                </a:rPr>
                <a:t> </a:t>
              </a:r>
              <a:r>
                <a:rPr lang="en-US" sz="1100" dirty="0" err="1">
                  <a:solidFill>
                    <a:srgbClr val="FF0000"/>
                  </a:solidFill>
                  <a:latin typeface="Courier"/>
                  <a:cs typeface="Courier"/>
                </a:rPr>
                <a:t>atc</a:t>
              </a:r>
              <a:r>
                <a:rPr lang="en-US" sz="1100" dirty="0">
                  <a:solidFill>
                    <a:srgbClr val="FF0000"/>
                  </a:solidFill>
                  <a:latin typeface="Courier"/>
                  <a:cs typeface="Courier"/>
                </a:rPr>
                <a:t> …</a:t>
              </a:r>
            </a:p>
          </p:txBody>
        </p:sp>
        <p:grpSp>
          <p:nvGrpSpPr>
            <p:cNvPr id="156" name="Group 155"/>
            <p:cNvGrpSpPr/>
            <p:nvPr/>
          </p:nvGrpSpPr>
          <p:grpSpPr>
            <a:xfrm rot="20960392">
              <a:off x="7028987" y="2015159"/>
              <a:ext cx="502920" cy="228600"/>
              <a:chOff x="3776617" y="2274087"/>
              <a:chExt cx="727428" cy="206130"/>
            </a:xfrm>
            <a:solidFill>
              <a:srgbClr val="660066"/>
            </a:solidFill>
          </p:grpSpPr>
          <p:sp>
            <p:nvSpPr>
              <p:cNvPr id="169" name="Delay 168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70" name="Delay 169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809481">
              <a:off x="7568439" y="2006452"/>
              <a:ext cx="502920" cy="228600"/>
              <a:chOff x="3776617" y="2274087"/>
              <a:chExt cx="727428" cy="206130"/>
            </a:xfrm>
            <a:solidFill>
              <a:srgbClr val="FF0000"/>
            </a:solidFill>
          </p:grpSpPr>
          <p:sp>
            <p:nvSpPr>
              <p:cNvPr id="167" name="Delay 166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8" name="Delay 167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346703">
              <a:off x="7038385" y="2315631"/>
              <a:ext cx="502920" cy="228600"/>
              <a:chOff x="3776617" y="2274087"/>
              <a:chExt cx="727428" cy="206130"/>
            </a:xfrm>
            <a:solidFill>
              <a:srgbClr val="008000"/>
            </a:solidFill>
          </p:grpSpPr>
          <p:sp>
            <p:nvSpPr>
              <p:cNvPr id="165" name="Delay 164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6" name="Delay 165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4441217">
              <a:off x="7435206" y="2366091"/>
              <a:ext cx="502920" cy="228600"/>
              <a:chOff x="3776617" y="2274087"/>
              <a:chExt cx="727428" cy="206130"/>
            </a:xfrm>
            <a:solidFill>
              <a:srgbClr val="FF0000"/>
            </a:solidFill>
          </p:grpSpPr>
          <p:sp>
            <p:nvSpPr>
              <p:cNvPr id="163" name="Delay 162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4" name="Delay 163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 rot="21329269">
              <a:off x="7810201" y="2287601"/>
              <a:ext cx="502920" cy="228600"/>
              <a:chOff x="3776617" y="2274087"/>
              <a:chExt cx="727428" cy="206130"/>
            </a:xfrm>
            <a:solidFill>
              <a:srgbClr val="FF0000"/>
            </a:solidFill>
          </p:grpSpPr>
          <p:sp>
            <p:nvSpPr>
              <p:cNvPr id="161" name="Delay 160"/>
              <p:cNvSpPr/>
              <p:nvPr/>
            </p:nvSpPr>
            <p:spPr>
              <a:xfrm>
                <a:off x="4111756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2" name="Delay 161"/>
              <p:cNvSpPr/>
              <p:nvPr/>
            </p:nvSpPr>
            <p:spPr>
              <a:xfrm rot="10800000">
                <a:off x="3776617" y="2274087"/>
                <a:ext cx="392289" cy="206130"/>
              </a:xfrm>
              <a:prstGeom prst="flowChartDelay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171" name="Straight Arrow Connector 170"/>
            <p:cNvCxnSpPr/>
            <p:nvPr/>
          </p:nvCxnSpPr>
          <p:spPr>
            <a:xfrm rot="20100000">
              <a:off x="6086111" y="1399558"/>
              <a:ext cx="914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rot="1500000">
              <a:off x="6086111" y="1940949"/>
              <a:ext cx="9144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8415563" y="53896"/>
              <a:ext cx="1004578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cells or viruses </a:t>
              </a:r>
              <a:r>
                <a:rPr lang="en-US" sz="1100" b="1" smtClean="0">
                  <a:latin typeface="Arial"/>
                  <a:cs typeface="Arial"/>
                </a:rPr>
                <a:t>after control selection (</a:t>
              </a:r>
              <a:r>
                <a:rPr lang="en-US" sz="1100" b="1" i="1" smtClean="0">
                  <a:latin typeface="Arial"/>
                  <a:cs typeface="Arial"/>
                </a:rPr>
                <a:t>s1</a:t>
              </a:r>
              <a:r>
                <a:rPr lang="en-US" sz="1100" b="1" smtClean="0">
                  <a:latin typeface="Arial"/>
                  <a:cs typeface="Arial"/>
                </a:rPr>
                <a:t>) to maintain function; frequency of </a:t>
              </a:r>
              <a:r>
                <a:rPr lang="en-US" sz="1100" b="1" i="1" smtClean="0">
                  <a:latin typeface="Arial"/>
                  <a:cs typeface="Arial"/>
                </a:rPr>
                <a:t>x</a:t>
              </a:r>
              <a:r>
                <a:rPr lang="en-US" sz="1100" b="1" smtClean="0">
                  <a:latin typeface="Arial"/>
                  <a:cs typeface="Arial"/>
                </a:rPr>
                <a:t> at </a:t>
              </a:r>
              <a:r>
                <a:rPr lang="en-US" sz="1100" b="1" i="1" smtClean="0">
                  <a:latin typeface="Arial"/>
                  <a:cs typeface="Arial"/>
                </a:rPr>
                <a:t>r </a:t>
              </a:r>
              <a:r>
                <a:rPr lang="en-US" sz="1100" b="1" smtClean="0">
                  <a:latin typeface="Arial"/>
                  <a:cs typeface="Arial"/>
                </a:rPr>
                <a:t>is </a:t>
              </a:r>
              <a:r>
                <a:rPr lang="en-US" sz="1100" b="1" i="1" smtClean="0">
                  <a:latin typeface="Arial"/>
                  <a:cs typeface="Arial"/>
                </a:rPr>
                <a:t>f</a:t>
              </a:r>
              <a:r>
                <a:rPr lang="en-US" sz="1100" b="1" i="1" baseline="-25000" smtClean="0">
                  <a:latin typeface="Arial"/>
                  <a:cs typeface="Arial"/>
                </a:rPr>
                <a:t>r,x</a:t>
              </a:r>
              <a:r>
                <a:rPr lang="en-US" sz="1100" b="1" i="1" spc="-1000" baseline="30000" smtClean="0">
                  <a:latin typeface="Arial"/>
                  <a:cs typeface="Arial"/>
                </a:rPr>
                <a:t>s1</a:t>
              </a:r>
              <a:r>
                <a:rPr lang="en-US" sz="1100" b="1" spc="-500" smtClean="0">
                  <a:latin typeface="Arial"/>
                  <a:cs typeface="Arial"/>
                </a:rPr>
                <a:t> </a:t>
              </a:r>
              <a:r>
                <a:rPr lang="en-US" sz="1100" b="1" smtClean="0">
                  <a:latin typeface="Arial"/>
                  <a:cs typeface="Arial"/>
                </a:rPr>
                <a:t>       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415562" y="2178766"/>
              <a:ext cx="1004579" cy="1277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100" b="1" dirty="0" smtClean="0">
                  <a:latin typeface="Arial"/>
                  <a:cs typeface="Arial"/>
                </a:rPr>
                <a:t>cells or viruses </a:t>
              </a:r>
              <a:r>
                <a:rPr lang="en-US" sz="1100" b="1" smtClean="0">
                  <a:latin typeface="Arial"/>
                  <a:cs typeface="Arial"/>
                </a:rPr>
                <a:t>after selection (</a:t>
              </a:r>
              <a:r>
                <a:rPr lang="en-US" sz="1100" b="1" i="1" smtClean="0">
                  <a:latin typeface="Arial"/>
                  <a:cs typeface="Arial"/>
                </a:rPr>
                <a:t>s2</a:t>
              </a:r>
              <a:r>
                <a:rPr lang="en-US" sz="1100" b="1" smtClean="0">
                  <a:latin typeface="Arial"/>
                  <a:cs typeface="Arial"/>
                </a:rPr>
                <a:t>) in new condition; frequency of </a:t>
              </a:r>
              <a:r>
                <a:rPr lang="en-US" sz="1100" b="1" i="1" smtClean="0">
                  <a:latin typeface="Arial"/>
                  <a:cs typeface="Arial"/>
                </a:rPr>
                <a:t>x</a:t>
              </a:r>
              <a:r>
                <a:rPr lang="en-US" sz="1100" b="1" smtClean="0">
                  <a:latin typeface="Arial"/>
                  <a:cs typeface="Arial"/>
                </a:rPr>
                <a:t> at </a:t>
              </a:r>
              <a:r>
                <a:rPr lang="en-US" sz="1100" b="1" i="1" smtClean="0">
                  <a:latin typeface="Arial"/>
                  <a:cs typeface="Arial"/>
                </a:rPr>
                <a:t>r </a:t>
              </a:r>
              <a:r>
                <a:rPr lang="en-US" sz="1100" b="1" smtClean="0">
                  <a:latin typeface="Arial"/>
                  <a:cs typeface="Arial"/>
                </a:rPr>
                <a:t>is </a:t>
              </a:r>
              <a:r>
                <a:rPr lang="en-US" sz="1100" b="1" i="1" smtClean="0">
                  <a:latin typeface="Arial"/>
                  <a:cs typeface="Arial"/>
                </a:rPr>
                <a:t>f</a:t>
              </a:r>
              <a:r>
                <a:rPr lang="en-US" sz="1100" b="1" i="1" baseline="-25000" smtClean="0">
                  <a:latin typeface="Arial"/>
                  <a:cs typeface="Arial"/>
                </a:rPr>
                <a:t>r,x</a:t>
              </a:r>
              <a:r>
                <a:rPr lang="en-US" sz="1100" b="1" i="1" baseline="30000" smtClean="0">
                  <a:latin typeface="Arial"/>
                  <a:cs typeface="Arial"/>
                </a:rPr>
                <a:t>s2</a:t>
              </a:r>
              <a:endParaRPr lang="en-US" sz="1100" b="1" dirty="0"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94176" y="1298322"/>
              <a:ext cx="9769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>
                  <a:latin typeface="Arial"/>
                  <a:cs typeface="Arial"/>
                </a:rPr>
                <a:t>functional </a:t>
              </a:r>
              <a:r>
                <a:rPr lang="en-US" sz="1100" b="1" i="1" smtClean="0">
                  <a:latin typeface="Arial"/>
                  <a:cs typeface="Arial"/>
                </a:rPr>
                <a:t>selection</a:t>
              </a:r>
              <a:endParaRPr lang="en-US" sz="1100" b="1" i="1">
                <a:latin typeface="Arial"/>
                <a:cs typeface="Arial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0100000">
              <a:off x="5969327" y="1054721"/>
              <a:ext cx="729182" cy="37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b="1" i="1"/>
                <a:t>c</a:t>
              </a:r>
              <a:r>
                <a:rPr lang="en-US" sz="1100" b="1" i="1" smtClean="0"/>
                <a:t>ontrol selection</a:t>
              </a:r>
              <a:endParaRPr lang="en-US" sz="1100" b="1" i="1"/>
            </a:p>
          </p:txBody>
        </p:sp>
        <p:sp>
          <p:nvSpPr>
            <p:cNvPr id="177" name="TextBox 176"/>
            <p:cNvSpPr txBox="1"/>
            <p:nvPr/>
          </p:nvSpPr>
          <p:spPr>
            <a:xfrm rot="1500000">
              <a:off x="5961396" y="1918668"/>
              <a:ext cx="980653" cy="379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sz="1100" b="1" i="1"/>
                <a:t>n</a:t>
              </a:r>
              <a:r>
                <a:rPr lang="en-US" sz="1100" b="1" i="1" smtClean="0"/>
                <a:t>ew selection (e.g. drug)</a:t>
              </a:r>
              <a:endParaRPr lang="en-US" sz="1100" b="1" i="1"/>
            </a:p>
          </p:txBody>
        </p:sp>
        <p:pic>
          <p:nvPicPr>
            <p:cNvPr id="21" name="Picture 20" descr="prefs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5152" y="3332075"/>
              <a:ext cx="2805546" cy="1234440"/>
            </a:xfrm>
            <a:prstGeom prst="rect">
              <a:avLst/>
            </a:prstGeom>
          </p:spPr>
        </p:pic>
        <p:pic>
          <p:nvPicPr>
            <p:cNvPr id="22" name="Picture 21" descr="diffprefs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320" y="3648287"/>
              <a:ext cx="2733403" cy="1234440"/>
            </a:xfrm>
            <a:prstGeom prst="rect">
              <a:avLst/>
            </a:prstGeom>
          </p:spPr>
        </p:pic>
        <p:sp>
          <p:nvSpPr>
            <p:cNvPr id="38" name="Down Arrow 37"/>
            <p:cNvSpPr/>
            <p:nvPr/>
          </p:nvSpPr>
          <p:spPr>
            <a:xfrm>
              <a:off x="3911600" y="2753601"/>
              <a:ext cx="457200" cy="497599"/>
            </a:xfrm>
            <a:prstGeom prst="downArrow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Down Arrow 177"/>
            <p:cNvSpPr/>
            <p:nvPr/>
          </p:nvSpPr>
          <p:spPr>
            <a:xfrm>
              <a:off x="7774022" y="3459076"/>
              <a:ext cx="457200" cy="417812"/>
            </a:xfrm>
            <a:prstGeom prst="downArrow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32301" y="4582673"/>
              <a:ext cx="36768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smtClean="0">
                  <a:latin typeface="Arial"/>
                  <a:cs typeface="Arial"/>
                </a:rPr>
                <a:t>Data are analyzed to infer the </a:t>
              </a:r>
              <a:r>
                <a:rPr lang="en-US" sz="1100" b="1" i="1" u="sng" smtClean="0">
                  <a:latin typeface="Arial"/>
                  <a:cs typeface="Arial"/>
                </a:rPr>
                <a:t>preference</a:t>
              </a:r>
              <a:r>
                <a:rPr lang="en-US" sz="1100" b="1" smtClean="0">
                  <a:latin typeface="Arial"/>
                  <a:cs typeface="Arial"/>
                </a:rPr>
                <a:t> of each site for each amino acid. This example shows a strong preference for</a:t>
              </a:r>
              <a:r>
                <a:rPr lang="en-US" sz="1100" b="1" i="1" smtClean="0">
                  <a:latin typeface="Arial"/>
                  <a:cs typeface="Arial"/>
                </a:rPr>
                <a:t> N</a:t>
              </a:r>
              <a:r>
                <a:rPr lang="en-US" sz="1100" b="1" smtClean="0">
                  <a:latin typeface="Arial"/>
                  <a:cs typeface="Arial"/>
                </a:rPr>
                <a:t> at site 162, and a preference for hydrophic amino acids at sites 163 and 167.</a:t>
              </a:r>
              <a:endParaRPr lang="en-US" sz="1100" b="1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74094" y="4820271"/>
              <a:ext cx="33957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1" u="sng" smtClean="0">
                  <a:latin typeface="Arial"/>
                  <a:cs typeface="Arial"/>
                </a:rPr>
                <a:t>Differential preferences</a:t>
              </a:r>
              <a:r>
                <a:rPr lang="en-US" sz="1200" b="1" smtClean="0">
                  <a:latin typeface="Arial"/>
                  <a:cs typeface="Arial"/>
                </a:rPr>
                <a:t> represent changes in selection. In this example, selection </a:t>
              </a:r>
              <a:r>
                <a:rPr lang="en-US" sz="1200" b="1" i="1" smtClean="0">
                  <a:latin typeface="Arial"/>
                  <a:cs typeface="Arial"/>
                </a:rPr>
                <a:t>s2</a:t>
              </a:r>
              <a:r>
                <a:rPr lang="en-US" sz="1200" b="1" smtClean="0">
                  <a:latin typeface="Arial"/>
                  <a:cs typeface="Arial"/>
                </a:rPr>
                <a:t> favors </a:t>
              </a:r>
              <a:r>
                <a:rPr lang="en-US" sz="1200" b="1" i="1" smtClean="0">
                  <a:latin typeface="Arial"/>
                  <a:cs typeface="Arial"/>
                </a:rPr>
                <a:t>T</a:t>
              </a:r>
              <a:r>
                <a:rPr lang="en-US" sz="1200" b="1" smtClean="0">
                  <a:latin typeface="Arial"/>
                  <a:cs typeface="Arial"/>
                </a:rPr>
                <a:t> at site 165, and </a:t>
              </a:r>
              <a:r>
                <a:rPr lang="en-US" sz="1200" b="1" i="1" smtClean="0">
                  <a:latin typeface="Arial"/>
                  <a:cs typeface="Arial"/>
                </a:rPr>
                <a:t>Q </a:t>
              </a:r>
              <a:r>
                <a:rPr lang="en-US" sz="1200" b="1" smtClean="0">
                  <a:latin typeface="Arial"/>
                  <a:cs typeface="Arial"/>
                </a:rPr>
                <a:t>or </a:t>
              </a:r>
              <a:r>
                <a:rPr lang="en-US" sz="1200" b="1" i="1" smtClean="0">
                  <a:latin typeface="Arial"/>
                  <a:cs typeface="Arial"/>
                </a:rPr>
                <a:t>L</a:t>
              </a:r>
              <a:r>
                <a:rPr lang="en-US" sz="1200" b="1" smtClean="0">
                  <a:latin typeface="Arial"/>
                  <a:cs typeface="Arial"/>
                </a:rPr>
                <a:t> at site 169.</a:t>
              </a:r>
              <a:endParaRPr lang="en-US" sz="1200" b="1">
                <a:latin typeface="Arial"/>
                <a:cs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19132" y="-66380"/>
              <a:ext cx="4969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smtClean="0">
                  <a:latin typeface="Arial"/>
                  <a:cs typeface="Arial"/>
                </a:rPr>
                <a:t>A</a:t>
              </a:r>
              <a:endParaRPr lang="en-US" sz="3000" b="1">
                <a:latin typeface="Arial"/>
                <a:cs typeface="Arial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053328" y="-60185"/>
              <a:ext cx="4969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smtClean="0">
                  <a:latin typeface="Arial"/>
                  <a:cs typeface="Arial"/>
                </a:rPr>
                <a:t>B</a:t>
              </a:r>
              <a:endParaRPr lang="en-US" sz="3000" b="1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34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241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Bloom</dc:creator>
  <cp:lastModifiedBy>Jesse Bloom</cp:lastModifiedBy>
  <cp:revision>35</cp:revision>
  <dcterms:created xsi:type="dcterms:W3CDTF">2014-06-27T02:03:44Z</dcterms:created>
  <dcterms:modified xsi:type="dcterms:W3CDTF">2015-01-01T17:25:21Z</dcterms:modified>
</cp:coreProperties>
</file>