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97" r:id="rId5"/>
    <p:sldId id="298" r:id="rId6"/>
    <p:sldId id="299" r:id="rId7"/>
    <p:sldId id="300" r:id="rId8"/>
    <p:sldId id="268" r:id="rId9"/>
    <p:sldId id="301" r:id="rId10"/>
    <p:sldId id="302" r:id="rId11"/>
    <p:sldId id="303" r:id="rId12"/>
    <p:sldId id="304" r:id="rId13"/>
    <p:sldId id="306" r:id="rId14"/>
    <p:sldId id="307" r:id="rId15"/>
    <p:sldId id="309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9" r:id="rId26"/>
    <p:sldId id="318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55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266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020"/>
    <a:srgbClr val="A71919"/>
    <a:srgbClr val="861414"/>
    <a:srgbClr val="F9C270"/>
    <a:srgbClr val="F5F5F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pos="3840"/>
        <p:guide pos="483"/>
        <p:guide pos="7242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6146F-7F99-4785-89EF-EA784DB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411E6-CF74-4A4C-949A-636DDA73A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88E7E-F8EA-4A29-A126-0118C2B2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C4461-A1B9-4813-94D5-A5E611F4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2810A-251D-4122-94B7-759E2F0B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5084F-C5BE-4952-A03E-45DA79D9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568F4A-9B2C-4CDE-8390-7765B0D7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8BEEB-566E-4D22-BD2D-295DDA03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F73B9-F4CC-4332-9B80-DA6F2F0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57260-F424-4315-9E21-AA9E798C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46B9EF-10F1-4FEB-B8EF-718ED48AB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09F29-3B20-46CF-9EF6-C302B424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E9D09-7AF0-44CB-B573-482F40C3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09D26-5714-4596-91EB-C7CAAB9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D19BD-8DC0-4AC5-BE58-82A71C0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82FA-446C-4E72-98A4-A60BBC4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88B7-4305-49DC-8A56-E208F8CF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A25AB-F5C8-4A28-A5EF-D936E042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BA1D5-CE22-4FB9-9D7E-058CBB11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9A144-8F6E-4EED-A26A-A18D3EF0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9FC49-E4F4-4022-82D7-2E886258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465C1-CEE5-4640-AB64-E33EAC1EB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2B877-9F42-433A-8B25-BBBEF13D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DA0C1-E60F-4AC0-8F99-9EB01E2D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044ED-3A2F-437C-8144-844B37B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AC315-9780-420E-BE97-7BDA213C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56BBE-878D-4B9A-91FC-04112210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9AB0B-0C6C-4D53-82FD-A41FEDDE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2D47F-48E3-45B2-9643-6C34EEF2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28C7F-B354-455C-9129-C7326862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3BE79-2036-4C83-AF08-0619D0B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2E89C-80CB-4FBD-B7A9-96100A3D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39770-1D6D-4888-B80E-9DDF4221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31456-AA18-4906-A433-B9FBE574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F56EC-EA9F-463F-8163-343D1CF4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17124-C029-4734-B152-9DE44524A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98F195-E1CD-440C-AA04-5AD24E0C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D9CCEB-6EBA-40C6-99F7-5B75636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FEDE0F-7E96-4AA2-B343-F57A69BA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E69D-EF0F-486D-AD01-6EE69B76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19C610-9760-47C2-9694-AE45310D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0EFC1-6682-4A6C-93C5-4E2CE10E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E0D63-196F-4BF6-BCDC-0343B234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03F8AC-7354-4816-A4AC-155FDD9E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9E05B-1354-402D-9018-4E056B09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0DAA1-DEE1-41F6-8278-25A89695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AFB5C-7AEC-41EF-BA3D-82A1D2A8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3B431-63C0-4C86-8EF8-4423093E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942F-52AD-41C1-A6FB-F2C9D46C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87BD0-A491-4FD4-B986-84BA052F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B187B-1F97-45D3-B9B2-A1DA75EC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F550-DE19-42B9-9BE8-1CA325E1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6EDF3-E986-4503-802B-64C12F45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5601A9-AAD3-45B7-949D-E5E1141BB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4B43C-E7CB-43A6-BB39-76D2E786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6A0B4-A9CB-4AEA-8ED0-84AFDE31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721BA-3B1A-414A-9F0D-4DD9A4E1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7B3389-743C-4504-AB01-9CE40367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6A3CE4-44AE-467B-9C91-4F7EAC0F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622D0-6B4D-439C-95B9-D712DAF7D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30204-B40B-4F9C-AD4F-533EB64C2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4031-EB3C-4976-9FBF-60744D118B23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670CF-1303-4AF9-891E-705185EC9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39D4D-3F9E-4478-9E29-606D39831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DED4-3BBC-4149-BD3D-B169A2F3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12C6D-3D2C-44BE-834E-DF6C22A2604F}"/>
              </a:ext>
            </a:extLst>
          </p:cNvPr>
          <p:cNvCxnSpPr>
            <a:cxnSpLocks/>
          </p:cNvCxnSpPr>
          <p:nvPr/>
        </p:nvCxnSpPr>
        <p:spPr>
          <a:xfrm>
            <a:off x="666750" y="2599005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BCA2E0-25F3-46FE-86A2-B363839F7072}"/>
              </a:ext>
            </a:extLst>
          </p:cNvPr>
          <p:cNvSpPr txBox="1"/>
          <p:nvPr/>
        </p:nvSpPr>
        <p:spPr>
          <a:xfrm>
            <a:off x="11194901" y="617005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전병무</a:t>
            </a:r>
            <a:endParaRPr 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39212-6A74-433D-BF83-34F7448C0761}"/>
              </a:ext>
            </a:extLst>
          </p:cNvPr>
          <p:cNvSpPr txBox="1"/>
          <p:nvPr/>
        </p:nvSpPr>
        <p:spPr>
          <a:xfrm>
            <a:off x="11041012" y="5862280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20154063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E6DC7-827C-49B2-9E0F-97D16166FA07}"/>
              </a:ext>
            </a:extLst>
          </p:cNvPr>
          <p:cNvSpPr txBox="1"/>
          <p:nvPr/>
        </p:nvSpPr>
        <p:spPr>
          <a:xfrm>
            <a:off x="551826" y="1465417"/>
            <a:ext cx="1986441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빅데이터의 이해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 Project</a:t>
            </a:r>
            <a:endParaRPr 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D5AB8-1604-478F-A5CD-E7B105460574}"/>
              </a:ext>
            </a:extLst>
          </p:cNvPr>
          <p:cNvSpPr txBox="1"/>
          <p:nvPr/>
        </p:nvSpPr>
        <p:spPr>
          <a:xfrm>
            <a:off x="5904111" y="6409455"/>
            <a:ext cx="389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-01-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98A71-579C-42A4-A2A9-A104721C4F35}"/>
              </a:ext>
            </a:extLst>
          </p:cNvPr>
          <p:cNvSpPr txBox="1"/>
          <p:nvPr/>
        </p:nvSpPr>
        <p:spPr>
          <a:xfrm>
            <a:off x="10771158" y="5585281"/>
            <a:ext cx="1031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컴퓨터공학과</a:t>
            </a:r>
            <a:endParaRPr 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27862-34CC-4CD4-AD3F-A802F798ED6F}"/>
              </a:ext>
            </a:extLst>
          </p:cNvPr>
          <p:cNvSpPr txBox="1"/>
          <p:nvPr/>
        </p:nvSpPr>
        <p:spPr>
          <a:xfrm>
            <a:off x="551826" y="3069992"/>
            <a:ext cx="3621504" cy="494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지역별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시장명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농축산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가격 비교 </a:t>
            </a:r>
            <a:endParaRPr 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648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(Spark shell)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4C2993-2907-4B63-BF18-57CB53F0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664691"/>
            <a:ext cx="8092012" cy="126601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C48EC0-928D-40AE-8108-1F7BDD47C0C8}"/>
              </a:ext>
            </a:extLst>
          </p:cNvPr>
          <p:cNvSpPr/>
          <p:nvPr/>
        </p:nvSpPr>
        <p:spPr>
          <a:xfrm>
            <a:off x="766763" y="1645952"/>
            <a:ext cx="8092012" cy="1266018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21D005-5F3F-46B4-AAF9-1F628FD65086}"/>
              </a:ext>
            </a:extLst>
          </p:cNvPr>
          <p:cNvCxnSpPr>
            <a:cxnSpLocks/>
          </p:cNvCxnSpPr>
          <p:nvPr/>
        </p:nvCxnSpPr>
        <p:spPr>
          <a:xfrm flipV="1">
            <a:off x="8858775" y="2013358"/>
            <a:ext cx="1082179" cy="13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D6EE9E-9C44-411B-B973-B112F8C10A18}"/>
              </a:ext>
            </a:extLst>
          </p:cNvPr>
          <p:cNvSpPr/>
          <p:nvPr/>
        </p:nvSpPr>
        <p:spPr>
          <a:xfrm>
            <a:off x="9940953" y="1546573"/>
            <a:ext cx="1929469" cy="10204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37EC2-66B1-43B1-901C-C54980CA0DC1}"/>
              </a:ext>
            </a:extLst>
          </p:cNvPr>
          <p:cNvSpPr txBox="1"/>
          <p:nvPr/>
        </p:nvSpPr>
        <p:spPr>
          <a:xfrm>
            <a:off x="9995307" y="1664691"/>
            <a:ext cx="1648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데이터 적재 후 데이터 프레임 생성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742022-FBEA-4C1C-A8B6-D06C7A8C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40" y="3189338"/>
            <a:ext cx="2630778" cy="2743204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8A750A-F266-43AA-AC4F-02EDA773762C}"/>
              </a:ext>
            </a:extLst>
          </p:cNvPr>
          <p:cNvCxnSpPr>
            <a:cxnSpLocks/>
          </p:cNvCxnSpPr>
          <p:nvPr/>
        </p:nvCxnSpPr>
        <p:spPr>
          <a:xfrm flipV="1">
            <a:off x="9181418" y="3550158"/>
            <a:ext cx="583367" cy="68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C22C62-F08F-4A9D-8D8E-889CD39DE11B}"/>
              </a:ext>
            </a:extLst>
          </p:cNvPr>
          <p:cNvSpPr/>
          <p:nvPr/>
        </p:nvSpPr>
        <p:spPr>
          <a:xfrm>
            <a:off x="6550640" y="3170599"/>
            <a:ext cx="2630778" cy="2724595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BAFAFA-9AE8-4955-AA05-C86D6C89559E}"/>
              </a:ext>
            </a:extLst>
          </p:cNvPr>
          <p:cNvSpPr/>
          <p:nvPr/>
        </p:nvSpPr>
        <p:spPr>
          <a:xfrm>
            <a:off x="9861217" y="3133253"/>
            <a:ext cx="1929469" cy="10204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4E067F-09E7-4ADE-9F90-BB443D06CE1B}"/>
              </a:ext>
            </a:extLst>
          </p:cNvPr>
          <p:cNvSpPr txBox="1"/>
          <p:nvPr/>
        </p:nvSpPr>
        <p:spPr>
          <a:xfrm>
            <a:off x="9861217" y="3189338"/>
            <a:ext cx="164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스키마 프린트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96C509-C947-4C9B-9723-38976F1E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48" y="3180204"/>
            <a:ext cx="5397824" cy="31918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1B75F3B-B74E-4521-A4FC-E973D117CE71}"/>
              </a:ext>
            </a:extLst>
          </p:cNvPr>
          <p:cNvCxnSpPr>
            <a:cxnSpLocks/>
          </p:cNvCxnSpPr>
          <p:nvPr/>
        </p:nvCxnSpPr>
        <p:spPr>
          <a:xfrm>
            <a:off x="3100798" y="3550158"/>
            <a:ext cx="0" cy="42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637DB8A-4F24-4A34-9F68-78B39686A179}"/>
              </a:ext>
            </a:extLst>
          </p:cNvPr>
          <p:cNvSpPr/>
          <p:nvPr/>
        </p:nvSpPr>
        <p:spPr>
          <a:xfrm>
            <a:off x="766762" y="3189339"/>
            <a:ext cx="5397823" cy="310052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25B3B-7CBC-4B7D-B535-D69A96EAC380}"/>
              </a:ext>
            </a:extLst>
          </p:cNvPr>
          <p:cNvSpPr txBox="1"/>
          <p:nvPr/>
        </p:nvSpPr>
        <p:spPr>
          <a:xfrm>
            <a:off x="1669645" y="4030869"/>
            <a:ext cx="30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데이터 프레임을 데이터 세트로 변환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A7EBDB-B827-4527-80FD-C32DAE3BB012}"/>
              </a:ext>
            </a:extLst>
          </p:cNvPr>
          <p:cNvSpPr/>
          <p:nvPr/>
        </p:nvSpPr>
        <p:spPr>
          <a:xfrm>
            <a:off x="1669645" y="4030870"/>
            <a:ext cx="2766919" cy="3397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38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(Zeppelin)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A3B63-CED3-4DE9-93FE-22F2BD9D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2" y="1546572"/>
            <a:ext cx="4895167" cy="36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(Zeppelin)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1A3B63-CED3-4DE9-93FE-22F2BD9D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02" y="1546572"/>
            <a:ext cx="4895167" cy="3671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197AC-1BD2-4F6F-9CF7-F69DC2F9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038" y="1546572"/>
            <a:ext cx="2414733" cy="36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(Zeppelin)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61EE3B-1BBA-4FF2-8175-C0B20637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778148"/>
            <a:ext cx="4992402" cy="27670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58A3EE-7408-4E65-B9DE-0CFEE54F3106}"/>
              </a:ext>
            </a:extLst>
          </p:cNvPr>
          <p:cNvCxnSpPr>
            <a:cxnSpLocks/>
          </p:cNvCxnSpPr>
          <p:nvPr/>
        </p:nvCxnSpPr>
        <p:spPr>
          <a:xfrm flipV="1">
            <a:off x="5804316" y="2281806"/>
            <a:ext cx="501828" cy="19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1C1D53-0E5E-468F-8EAF-4D3813B22C22}"/>
              </a:ext>
            </a:extLst>
          </p:cNvPr>
          <p:cNvSpPr/>
          <p:nvPr/>
        </p:nvSpPr>
        <p:spPr>
          <a:xfrm>
            <a:off x="6432837" y="1778148"/>
            <a:ext cx="1929469" cy="10204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77AEC-F962-4BF0-9E27-844B29EA46C1}"/>
              </a:ext>
            </a:extLst>
          </p:cNvPr>
          <p:cNvSpPr txBox="1"/>
          <p:nvPr/>
        </p:nvSpPr>
        <p:spPr>
          <a:xfrm>
            <a:off x="6573265" y="1871887"/>
            <a:ext cx="1648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한글깨짐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현상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6506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(Zeppelin)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79E28-67A5-45D9-8FEE-039917CF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46573"/>
            <a:ext cx="10335237" cy="1914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9AC73B-B337-46C2-AFE7-E32217689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7" y="3658930"/>
            <a:ext cx="42100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3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/>
              </a:rPr>
              <a:t>텀</a:t>
            </a:r>
            <a:r>
              <a:rPr lang="ko-KR" altLang="en-US" sz="4000" dirty="0">
                <a:latin typeface="나눔스퀘어 Light"/>
              </a:rPr>
              <a:t> 프로젝트 데이터세트 연산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6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지역별로 당일조사가격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today_price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)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의 합계가 가장 높은 지역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5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곳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0A3D36-228F-45A7-A979-8EF67882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778148"/>
            <a:ext cx="98012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26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어느시장이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가장 쌀이 저렴한지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C9F75D-6339-4ACA-A4E1-F372301C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3" y="1755252"/>
            <a:ext cx="10210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3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어느시장이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가장 쌀이 저렴한지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제플린차트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4FAE8F-05D9-4A9A-B2BB-11D85F45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3" y="1682866"/>
            <a:ext cx="9867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9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어느시장이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가장 쌀이 저렴한지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제플린차트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C0A8F2-7480-4E14-8710-B92C06B1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1755252"/>
            <a:ext cx="10980131" cy="25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-02-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/>
              <a:t>빅데이터 </a:t>
            </a:r>
            <a:r>
              <a:rPr lang="ko-KR" altLang="en-US" dirty="0" err="1"/>
              <a:t>텀</a:t>
            </a:r>
            <a:r>
              <a:rPr lang="ko-KR" altLang="en-US" dirty="0"/>
              <a:t> 프로젝트 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3DE70-1040-4468-831B-111E7A53EF5A}"/>
              </a:ext>
            </a:extLst>
          </p:cNvPr>
          <p:cNvSpPr/>
          <p:nvPr/>
        </p:nvSpPr>
        <p:spPr>
          <a:xfrm>
            <a:off x="774247" y="1581158"/>
            <a:ext cx="10729912" cy="44108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5040AD-6640-4BB7-93BD-52EDA6AC0CE4}"/>
              </a:ext>
            </a:extLst>
          </p:cNvPr>
          <p:cNvCxnSpPr/>
          <p:nvPr/>
        </p:nvCxnSpPr>
        <p:spPr>
          <a:xfrm>
            <a:off x="7713262" y="3644089"/>
            <a:ext cx="0" cy="3562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2348ED2-6B02-4D7A-A957-D00155D2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24" y="2178227"/>
            <a:ext cx="10106152" cy="29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2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1084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각 지역에 사는 사람들은 가장 저렴하게 물건을 구입하고 싶은 마음이 있다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.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사람들이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시장에가서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가장 많이 사는 물건이 쌀로 알고있는데 어느 시장에 가야 가장 저렴하게 쌀을 구입 할 수 있는지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그리고 쌀을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사러가면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보통 찹쌀과 콩도 많이 사기 때문에 쌀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찹쌀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콩의 대한 가격을 어느 시장이 제일 저렴한지 평균가격을 분석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6457-9181-4C5D-A5A7-743F904B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2281986"/>
            <a:ext cx="8389952" cy="32257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91CAED-BF92-48B7-805E-1F454AA18BCE}"/>
              </a:ext>
            </a:extLst>
          </p:cNvPr>
          <p:cNvSpPr/>
          <p:nvPr/>
        </p:nvSpPr>
        <p:spPr>
          <a:xfrm>
            <a:off x="766762" y="2275795"/>
            <a:ext cx="5329237" cy="710683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714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F4E2FE-925D-4A2B-944A-750D2E1E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125830"/>
            <a:ext cx="9680895" cy="24163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0B7FF2-A6E3-4A0B-A2E5-6995CA29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7" y="3722295"/>
            <a:ext cx="10595295" cy="219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/>
              </a:rPr>
              <a:t>텀</a:t>
            </a:r>
            <a:r>
              <a:rPr lang="ko-KR" altLang="en-US" sz="4000" dirty="0">
                <a:latin typeface="나눔스퀘어 Light"/>
              </a:rPr>
              <a:t> 프로젝트 데이터세트 연산</a:t>
            </a:r>
            <a:r>
              <a:rPr lang="en-US" altLang="ko-KR" sz="4000" dirty="0">
                <a:latin typeface="나눔스퀘어 Light"/>
              </a:rPr>
              <a:t>2</a:t>
            </a:r>
            <a:endParaRPr lang="ko-KR" altLang="en-US" sz="4000" dirty="0">
              <a:latin typeface="나눔스퀘어 Ligh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캐싱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31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데이터세트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캐싱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246936-4C04-412B-B240-FAF33A49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4" y="1643063"/>
            <a:ext cx="7135666" cy="23107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399F6E-2CD6-41C4-930D-0A57F553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7" y="4162515"/>
            <a:ext cx="9591675" cy="1714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670D45-60C5-45FA-9D0F-6BB8A54F0465}"/>
              </a:ext>
            </a:extLst>
          </p:cNvPr>
          <p:cNvSpPr/>
          <p:nvPr/>
        </p:nvSpPr>
        <p:spPr>
          <a:xfrm>
            <a:off x="775891" y="5571352"/>
            <a:ext cx="2915266" cy="305663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50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데이터세트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캐싱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16CB15-D1DD-4E4A-81E7-B5EE0003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609769"/>
            <a:ext cx="5019675" cy="14573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0EFF68-256E-4D8F-9847-91F9E90CA36E}"/>
              </a:ext>
            </a:extLst>
          </p:cNvPr>
          <p:cNvSpPr/>
          <p:nvPr/>
        </p:nvSpPr>
        <p:spPr>
          <a:xfrm>
            <a:off x="781747" y="2761431"/>
            <a:ext cx="2915266" cy="305663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/>
              </a:rPr>
              <a:t>텀</a:t>
            </a:r>
            <a:r>
              <a:rPr lang="ko-KR" altLang="en-US" sz="4000" dirty="0">
                <a:latin typeface="나눔스퀘어 Light"/>
              </a:rPr>
              <a:t> 프로젝트 데이터세트 연산</a:t>
            </a:r>
            <a:r>
              <a:rPr lang="en-US" altLang="ko-KR" sz="4000" dirty="0">
                <a:latin typeface="나눔스퀘어 Light"/>
              </a:rPr>
              <a:t>2</a:t>
            </a:r>
            <a:endParaRPr lang="ko-KR" altLang="en-US" sz="4000" dirty="0">
              <a:latin typeface="나눔스퀘어 Ligh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</p:spTree>
    <p:extLst>
      <p:ext uri="{BB962C8B-B14F-4D97-AF65-F5344CB8AC3E}">
        <p14:creationId xmlns:p14="http://schemas.microsoft.com/office/powerpoint/2010/main" val="316307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데이터세트 연산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UDF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–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PRICE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C5AE69-D80B-40CF-B92E-77602246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58266"/>
            <a:ext cx="8435732" cy="34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94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SQL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질의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UDF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–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PRICE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실행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C5AE69-D80B-40CF-B92E-77602246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58266"/>
            <a:ext cx="8435732" cy="34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4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SQL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질의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UDF 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인라인 함수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)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–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PRICE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D71414-72A2-4F6E-A953-FE7E9118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643992"/>
            <a:ext cx="8410793" cy="29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02555-5010-4F97-B9CD-1457E04A01DE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등급이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‘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상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’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인 것만 조회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9B8B95-B088-4756-AE3F-F35B8FCC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778148"/>
            <a:ext cx="10751139" cy="23626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AD0139D-9A52-4344-B4A9-3987AD497EA5}"/>
              </a:ext>
            </a:extLst>
          </p:cNvPr>
          <p:cNvSpPr/>
          <p:nvPr/>
        </p:nvSpPr>
        <p:spPr>
          <a:xfrm rot="5400000">
            <a:off x="9824224" y="2811033"/>
            <a:ext cx="1692795" cy="738578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6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083BF-7177-4140-B027-BE89D9F0BCCE}"/>
              </a:ext>
            </a:extLst>
          </p:cNvPr>
          <p:cNvSpPr txBox="1"/>
          <p:nvPr/>
        </p:nvSpPr>
        <p:spPr>
          <a:xfrm>
            <a:off x="9938060" y="6168734"/>
            <a:ext cx="2377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alpha val="50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6F3FB-2943-4796-A923-393AA3CF484F}"/>
              </a:ext>
            </a:extLst>
          </p:cNvPr>
          <p:cNvSpPr txBox="1"/>
          <p:nvPr/>
        </p:nvSpPr>
        <p:spPr>
          <a:xfrm>
            <a:off x="895856" y="2148215"/>
            <a:ext cx="1544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주제 선정 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96259F1-A192-41C2-A7C8-94E4DDD3F578}"/>
              </a:ext>
            </a:extLst>
          </p:cNvPr>
          <p:cNvCxnSpPr>
            <a:cxnSpLocks/>
          </p:cNvCxnSpPr>
          <p:nvPr/>
        </p:nvCxnSpPr>
        <p:spPr>
          <a:xfrm>
            <a:off x="666750" y="2599005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C16ABB-949D-4000-BCF6-E9A3E8D1DB7F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-03-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52835-AD9F-427E-AA90-DEAEE088FB61}"/>
              </a:ext>
            </a:extLst>
          </p:cNvPr>
          <p:cNvSpPr txBox="1"/>
          <p:nvPr/>
        </p:nvSpPr>
        <p:spPr>
          <a:xfrm>
            <a:off x="895856" y="2927348"/>
            <a:ext cx="287450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프로젝트 주제 및 목표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분석 내용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)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기술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프로젝트 소스 데이터 설명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프로젝트 데이터설명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 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데이터 출처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설명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6FED-50F8-4CCD-9C61-3D70F9472E11}"/>
              </a:ext>
            </a:extLst>
          </p:cNvPr>
          <p:cNvSpPr txBox="1"/>
          <p:nvPr/>
        </p:nvSpPr>
        <p:spPr>
          <a:xfrm>
            <a:off x="4627479" y="2119694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데이터 선정 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86379-36A4-43B0-87FD-682A6DE6C5FC}"/>
              </a:ext>
            </a:extLst>
          </p:cNvPr>
          <p:cNvSpPr txBox="1"/>
          <p:nvPr/>
        </p:nvSpPr>
        <p:spPr>
          <a:xfrm>
            <a:off x="4627479" y="2943716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프로젝트 데이터를 사용하여 스파크의 데이터 생성 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스파크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제플린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상에서 각각 실행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2D988-3387-4318-89CD-A300B525B119}"/>
              </a:ext>
            </a:extLst>
          </p:cNvPr>
          <p:cNvSpPr txBox="1"/>
          <p:nvPr/>
        </p:nvSpPr>
        <p:spPr>
          <a:xfrm>
            <a:off x="8207305" y="2116973"/>
            <a:ext cx="19479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데이터세트 연산 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57C08-E40D-423F-B114-6BBE473DB62A}"/>
              </a:ext>
            </a:extLst>
          </p:cNvPr>
          <p:cNvSpPr txBox="1"/>
          <p:nvPr/>
        </p:nvSpPr>
        <p:spPr>
          <a:xfrm>
            <a:off x="8207305" y="2927348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데이터들을 분석하고 연산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E0E48-9E05-46DB-9919-7085FB17CB52}"/>
              </a:ext>
            </a:extLst>
          </p:cNvPr>
          <p:cNvSpPr txBox="1"/>
          <p:nvPr/>
        </p:nvSpPr>
        <p:spPr>
          <a:xfrm>
            <a:off x="666750" y="4704332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스파크 응용구축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ACB043-45E7-4D81-A7BF-D87783400BAE}"/>
              </a:ext>
            </a:extLst>
          </p:cNvPr>
          <p:cNvCxnSpPr>
            <a:cxnSpLocks/>
          </p:cNvCxnSpPr>
          <p:nvPr/>
        </p:nvCxnSpPr>
        <p:spPr>
          <a:xfrm>
            <a:off x="685959" y="5041600"/>
            <a:ext cx="1152525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E49949-159B-44AA-BC06-FDF00ABEAF65}"/>
              </a:ext>
            </a:extLst>
          </p:cNvPr>
          <p:cNvSpPr txBox="1"/>
          <p:nvPr/>
        </p:nvSpPr>
        <p:spPr>
          <a:xfrm>
            <a:off x="3518842" y="4666310"/>
            <a:ext cx="2217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스파크 응용 모니터링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F39226-E8DE-463A-A9F8-896208D7211B}"/>
              </a:ext>
            </a:extLst>
          </p:cNvPr>
          <p:cNvSpPr txBox="1"/>
          <p:nvPr/>
        </p:nvSpPr>
        <p:spPr>
          <a:xfrm>
            <a:off x="6448584" y="4666310"/>
            <a:ext cx="19111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스파크 스트리밍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50732-EA0F-44CF-AB69-A22A930CD496}"/>
              </a:ext>
            </a:extLst>
          </p:cNvPr>
          <p:cNvSpPr txBox="1"/>
          <p:nvPr/>
        </p:nvSpPr>
        <p:spPr>
          <a:xfrm>
            <a:off x="8823484" y="4658978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텀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 프로젝트 </a:t>
            </a:r>
            <a:r>
              <a:rPr lang="en-US" altLang="ko-KR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eebo Black" panose="00000A00000000000000" pitchFamily="2" charset="-79"/>
                <a:cs typeface="Heebo Black" panose="00000A00000000000000" pitchFamily="2" charset="-79"/>
              </a:rPr>
              <a:t>MLib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eebo Black" panose="00000A00000000000000" pitchFamily="2" charset="-79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6528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625B17-FA81-44E5-9D42-1EADA259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670363"/>
            <a:ext cx="10714928" cy="2736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429C7D-7859-4926-A6B8-8447488BEEF7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국산 물품의 각 그룹별로 나타낸 전국의 모든 시장들의 가격 정보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78558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29C7D-7859-4926-A6B8-8447488BEEF7}"/>
              </a:ext>
            </a:extLst>
          </p:cNvPr>
          <p:cNvSpPr txBox="1"/>
          <p:nvPr/>
        </p:nvSpPr>
        <p:spPr>
          <a:xfrm>
            <a:off x="666093" y="1177241"/>
            <a:ext cx="645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국산 물품의 각 그룹별로 나타낸 서울과 부산지역의 모든 시장들의 가격 정보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800E1-43E4-46DB-BFA0-F0FD7EB0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927551"/>
            <a:ext cx="10714928" cy="26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29C7D-7859-4926-A6B8-8447488BEEF7}"/>
              </a:ext>
            </a:extLst>
          </p:cNvPr>
          <p:cNvSpPr txBox="1"/>
          <p:nvPr/>
        </p:nvSpPr>
        <p:spPr>
          <a:xfrm>
            <a:off x="666093" y="1177241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도매가격과 소비자가격의 차이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CB3C7-587A-4EEC-B903-C048D13E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88" y="2031315"/>
            <a:ext cx="10706287" cy="2712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482644-3AAE-49A7-94C5-54EFA19AF4E3}"/>
              </a:ext>
            </a:extLst>
          </p:cNvPr>
          <p:cNvSpPr txBox="1"/>
          <p:nvPr/>
        </p:nvSpPr>
        <p:spPr>
          <a:xfrm>
            <a:off x="790388" y="4920120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도매가격이 소비자가격보다 월등히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저렴한거를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알 수 있음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8677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29C7D-7859-4926-A6B8-8447488BEEF7}"/>
              </a:ext>
            </a:extLst>
          </p:cNvPr>
          <p:cNvSpPr txBox="1"/>
          <p:nvPr/>
        </p:nvSpPr>
        <p:spPr>
          <a:xfrm>
            <a:off x="674482" y="969679"/>
            <a:ext cx="645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전국에서 어느 지역의 시장이 가장 저렴하고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비싼지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분석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5E80FA-648A-4B88-8550-DA6D5536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403493"/>
            <a:ext cx="10821025" cy="25949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30BC3-06F8-4996-9233-8AF84D4137B9}"/>
              </a:ext>
            </a:extLst>
          </p:cNvPr>
          <p:cNvSpPr/>
          <p:nvPr/>
        </p:nvSpPr>
        <p:spPr>
          <a:xfrm rot="5400000">
            <a:off x="9278012" y="2010018"/>
            <a:ext cx="1736596" cy="2240209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7A6A3-2456-43D8-BBDF-F2A30892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7" y="4503865"/>
            <a:ext cx="10821025" cy="434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E8653A-3B0A-44C9-81B7-2F5529DD8A84}"/>
              </a:ext>
            </a:extLst>
          </p:cNvPr>
          <p:cNvSpPr txBox="1"/>
          <p:nvPr/>
        </p:nvSpPr>
        <p:spPr>
          <a:xfrm>
            <a:off x="674481" y="4134533"/>
            <a:ext cx="72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소비자가격의 국산 물품의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1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등급의 땅콩이 전국적으로 가장 저렴한 곳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3EF4-F8FE-4F54-9EA0-EFE8BBA58490}"/>
              </a:ext>
            </a:extLst>
          </p:cNvPr>
          <p:cNvSpPr txBox="1"/>
          <p:nvPr/>
        </p:nvSpPr>
        <p:spPr>
          <a:xfrm>
            <a:off x="674481" y="5074307"/>
            <a:ext cx="72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소비자가격의 국산 물품의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1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등급의 땅콩이 전국적으로 가장 비싼 곳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2848AA-D9B7-4529-BF95-D7536710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47" y="5450281"/>
            <a:ext cx="10821025" cy="195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99382C-8E3A-4921-82D0-B276586094EF}"/>
              </a:ext>
            </a:extLst>
          </p:cNvPr>
          <p:cNvSpPr/>
          <p:nvPr/>
        </p:nvSpPr>
        <p:spPr>
          <a:xfrm rot="5400000">
            <a:off x="10391204" y="3733269"/>
            <a:ext cx="391055" cy="2032080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E558A7-352B-41EA-A27F-3FD60FD3359F}"/>
              </a:ext>
            </a:extLst>
          </p:cNvPr>
          <p:cNvSpPr/>
          <p:nvPr/>
        </p:nvSpPr>
        <p:spPr>
          <a:xfrm rot="5400000">
            <a:off x="10259389" y="4302034"/>
            <a:ext cx="214263" cy="2472502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39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데이터세트 연산</a:t>
            </a:r>
            <a:r>
              <a:rPr lang="en-US" altLang="ko-KR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29C7D-7859-4926-A6B8-8447488BEEF7}"/>
              </a:ext>
            </a:extLst>
          </p:cNvPr>
          <p:cNvSpPr txBox="1"/>
          <p:nvPr/>
        </p:nvSpPr>
        <p:spPr>
          <a:xfrm>
            <a:off x="666092" y="1177241"/>
            <a:ext cx="912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전국에서 어느 지역의 시장중에서 모든 농축산물의 평균 가격이 가장 저렴하고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비싼지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분석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DE638-5D65-4AFE-9638-48052025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568315"/>
            <a:ext cx="10845520" cy="3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6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Light" panose="020B0600000101010101"/>
                <a:ea typeface="나눔스퀘어 Light" panose="020B0600000101010101"/>
              </a:rPr>
              <a:t>Term Project </a:t>
            </a:r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스파크 응용구축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8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81747" y="1969409"/>
            <a:ext cx="404812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프로그램 디렉터리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~/term/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termApp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스크립트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~/term/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termApp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/term ..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sbt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프로그램 소스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~/term/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termApp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src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/main/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scala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termApp.scala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응용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395C9-DD50-486F-94EF-DC474CF4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44" y="1816260"/>
            <a:ext cx="27241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18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81747" y="1944242"/>
            <a:ext cx="40481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SBT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스크립트 작성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빌드 스크립트 및 응용 작성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9E784-55AD-4782-A57F-7DDF0C6AC9B6}"/>
              </a:ext>
            </a:extLst>
          </p:cNvPr>
          <p:cNvSpPr txBox="1"/>
          <p:nvPr/>
        </p:nvSpPr>
        <p:spPr>
          <a:xfrm>
            <a:off x="781747" y="3952299"/>
            <a:ext cx="717940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응용을 빌드하기 위한 라이브러리들의 버전 등 종속성 정보를 기술 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ADE745-37C5-4999-9209-3DBDEB17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38" y="1725082"/>
            <a:ext cx="5676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04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빌드 스크립트 및 응용 작성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8EA70-526A-4A7C-BFEB-E11AA3C962F3}"/>
              </a:ext>
            </a:extLst>
          </p:cNvPr>
          <p:cNvSpPr txBox="1"/>
          <p:nvPr/>
        </p:nvSpPr>
        <p:spPr>
          <a:xfrm>
            <a:off x="6821820" y="1495728"/>
            <a:ext cx="504860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클래스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임포트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 Spark Session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클래스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임포트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클래스 정의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프로그램  소스와 같은 이름의 클래스 정의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SparkSession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객체 생성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: main()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메서드에서 생성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</a:t>
            </a:r>
          </a:p>
          <a:p>
            <a:pPr lvl="4"/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   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응용의 이름 등의 파라미터 지정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lvl="4"/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SparkSession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을 사용하여 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spark.implicits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임포트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데이터세트 생성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(read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 적용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데이터세트 변환 및 액션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0434BE-64FE-404D-B59F-F0139891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6" y="1495728"/>
            <a:ext cx="4535085" cy="43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66763" y="1573132"/>
            <a:ext cx="40481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SBT PACKAGE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응용의 빌드 에러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85BB66-8A26-49B3-ABBE-17457F93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9" y="1573132"/>
            <a:ext cx="4460692" cy="3012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690E67-A75F-4F88-9CB9-79673305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726" y="1573132"/>
            <a:ext cx="4222554" cy="3012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2A0B7-8FFB-43F0-BFC5-FA7D04895EF3}"/>
              </a:ext>
            </a:extLst>
          </p:cNvPr>
          <p:cNvSpPr txBox="1"/>
          <p:nvPr/>
        </p:nvSpPr>
        <p:spPr>
          <a:xfrm>
            <a:off x="766761" y="4662723"/>
            <a:ext cx="1091071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계속해서 라이브러리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종속성 문제가 발생함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Master ,slave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이미지를 계속 지우고 처음부터 다시 시작해봐도 같은 에러가 발생 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.ivy2 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파일을 지우고 다시 설치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공식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사이트가서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버전 호환되는지 확인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환경 설정 확인 등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경우의수는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다했지만 같은 에러 발생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630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/>
              </a:rPr>
              <a:t>텀</a:t>
            </a:r>
            <a:r>
              <a:rPr lang="ko-KR" altLang="en-US" sz="4000" dirty="0">
                <a:latin typeface="나눔스퀘어 Light"/>
              </a:rPr>
              <a:t> 프로젝트 주제 선정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91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74247" y="1553723"/>
            <a:ext cx="40481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SBT PACKAGE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응용의 빌드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2A0B7-8FFB-43F0-BFC5-FA7D04895EF3}"/>
              </a:ext>
            </a:extLst>
          </p:cNvPr>
          <p:cNvSpPr txBox="1"/>
          <p:nvPr/>
        </p:nvSpPr>
        <p:spPr>
          <a:xfrm>
            <a:off x="766761" y="4662723"/>
            <a:ext cx="10910713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제 컴퓨터가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2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대인데 메인으로 쓰고있는 컴퓨터에서는 안되고 다른 컴퓨터는 정상 작동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코드나 환경설정도 똑같은데 이유를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못찾음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메인 컴퓨터에서 작동되게 하고싶은데 몇일동안 밤새 계속 노력해봤지만 도저히 해답을 찾을 수 없음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B0E696-2FF1-4738-98AF-D5C02A9F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36" y="1563580"/>
            <a:ext cx="5229225" cy="14382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0170A-17C9-41AE-BC05-777103396C69}"/>
              </a:ext>
            </a:extLst>
          </p:cNvPr>
          <p:cNvSpPr/>
          <p:nvPr/>
        </p:nvSpPr>
        <p:spPr>
          <a:xfrm>
            <a:off x="2933635" y="1573114"/>
            <a:ext cx="2970476" cy="131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13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66763" y="1573132"/>
            <a:ext cx="4048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응용 실행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ADA6C9-6091-48B3-92BE-EBB09101C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496260"/>
            <a:ext cx="5229225" cy="29146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E91CA9-3693-49D6-9744-FC2A09512435}"/>
              </a:ext>
            </a:extLst>
          </p:cNvPr>
          <p:cNvSpPr/>
          <p:nvPr/>
        </p:nvSpPr>
        <p:spPr>
          <a:xfrm>
            <a:off x="2790825" y="1522624"/>
            <a:ext cx="5229224" cy="281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17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5817367" y="1664757"/>
            <a:ext cx="4048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각 농축산물의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갯수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termApp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응용 실행 결과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17EF3-3453-432B-B696-4F3CD2C12776}"/>
              </a:ext>
            </a:extLst>
          </p:cNvPr>
          <p:cNvSpPr txBox="1"/>
          <p:nvPr/>
        </p:nvSpPr>
        <p:spPr>
          <a:xfrm>
            <a:off x="781747" y="1611915"/>
            <a:ext cx="40481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중복을 제외한 농축산물  종류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F3DBB93-FE0C-4AD5-9465-40A02EE3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3" y="2122969"/>
            <a:ext cx="2343150" cy="3143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B0C098F-09DD-42FE-B2B9-3879105A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27" y="2105443"/>
            <a:ext cx="2628900" cy="3486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1E5D83-F6D4-48E5-BED0-5D9055292DAE}"/>
              </a:ext>
            </a:extLst>
          </p:cNvPr>
          <p:cNvSpPr/>
          <p:nvPr/>
        </p:nvSpPr>
        <p:spPr>
          <a:xfrm>
            <a:off x="1008675" y="2122969"/>
            <a:ext cx="2310098" cy="174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0124E3-439A-4DFC-8184-7B8EE1498C76}"/>
              </a:ext>
            </a:extLst>
          </p:cNvPr>
          <p:cNvSpPr/>
          <p:nvPr/>
        </p:nvSpPr>
        <p:spPr>
          <a:xfrm>
            <a:off x="6086874" y="2473601"/>
            <a:ext cx="2427952" cy="168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09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Light" panose="020B0600000101010101"/>
                <a:ea typeface="나눔스퀘어 Light" panose="020B0600000101010101"/>
              </a:rPr>
              <a:t>Term</a:t>
            </a:r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 </a:t>
            </a:r>
            <a:r>
              <a:rPr lang="en-US" altLang="ko-KR" sz="4000" dirty="0">
                <a:latin typeface="나눔스퀘어 Light" panose="020B0600000101010101"/>
                <a:ea typeface="나눔스퀘어 Light" panose="020B0600000101010101"/>
              </a:rPr>
              <a:t>Project </a:t>
            </a:r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스파크 응용 모니터링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164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81747" y="1969409"/>
            <a:ext cx="404812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NAT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내부의 스파크 드라이버의 웹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UI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4040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 접근하기 위해서 게이트웨이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포트포워딩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설정 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192 .168. 0. 200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 설치되어 진행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–NAT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설정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AD07F7-F729-4B0B-BB33-2817579AE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111" y="1529709"/>
            <a:ext cx="4524402" cy="313966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541BB-62DF-4B58-B798-130F8E9B9C92}"/>
              </a:ext>
            </a:extLst>
          </p:cNvPr>
          <p:cNvSpPr/>
          <p:nvPr/>
        </p:nvSpPr>
        <p:spPr>
          <a:xfrm>
            <a:off x="5382872" y="2477071"/>
            <a:ext cx="4029576" cy="358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36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74247" y="3699747"/>
            <a:ext cx="106012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제플린에서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스파크 실행 시에는 스파크 인터프리터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master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설정  수정해야 스파크 웹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UI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모니터링 가능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Interpretes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에서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로 검색하여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master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속성을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yarn-cluster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에서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spark://master:7077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로 수정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수정하면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yarn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웹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8088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포트에서는 스파크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잡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모니터링 불가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제플린에서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스파크 실행 후 스파크 웹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UI 4040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 모니터링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제플린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스파크 설정 수정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626562-AD49-4576-9E67-F91FF8F3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793941"/>
            <a:ext cx="7028314" cy="11861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5299A8-2D83-461E-BA27-E9624593D7C7}"/>
              </a:ext>
            </a:extLst>
          </p:cNvPr>
          <p:cNvSpPr/>
          <p:nvPr/>
        </p:nvSpPr>
        <p:spPr>
          <a:xfrm>
            <a:off x="766763" y="2505056"/>
            <a:ext cx="7028313" cy="1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52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774247" y="3699747"/>
            <a:ext cx="106012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Spark-default .conf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 위와 같이 수정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참고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설정 방법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DECD6-2C2E-4A45-972E-59EC40A2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1783703"/>
            <a:ext cx="7324725" cy="1400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5AAB0C-1935-4C48-9120-CC094DA952B0}"/>
              </a:ext>
            </a:extLst>
          </p:cNvPr>
          <p:cNvSpPr/>
          <p:nvPr/>
        </p:nvSpPr>
        <p:spPr>
          <a:xfrm>
            <a:off x="919163" y="2334297"/>
            <a:ext cx="7028313" cy="185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81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실행 예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6EF7EF-03D3-49BC-94F2-51E9268D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96265"/>
            <a:ext cx="9287094" cy="395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0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실행 예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2A673F-E218-4458-ABAC-BDDD062B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677522"/>
            <a:ext cx="8210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9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잡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페이지 예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B693F-BD47-44F2-ADF8-41F73D8FAAD7}"/>
              </a:ext>
            </a:extLst>
          </p:cNvPr>
          <p:cNvSpPr txBox="1"/>
          <p:nvPr/>
        </p:nvSpPr>
        <p:spPr>
          <a:xfrm>
            <a:off x="766763" y="4350501"/>
            <a:ext cx="106012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Job id 4, 5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은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spark. Read. Load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메서드에 해당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Job id 6, 7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이 두 개의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count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액션 수행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잡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Jbo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id 4 , 5 , 6 , 7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의 각각 실행시간은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0.1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초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1.0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초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2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초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56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밀리초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37E244-E4CD-4630-899A-7FB9AEB1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2" y="1559702"/>
            <a:ext cx="10241067" cy="27273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F8F6B1-5163-4D9C-B9F9-71BE408F9DAD}"/>
              </a:ext>
            </a:extLst>
          </p:cNvPr>
          <p:cNvSpPr/>
          <p:nvPr/>
        </p:nvSpPr>
        <p:spPr>
          <a:xfrm>
            <a:off x="804514" y="3122379"/>
            <a:ext cx="10241067" cy="1164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43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주제 및 목표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분석 내용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)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기술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767C6-55F4-4633-8943-F222C4E34C7C}"/>
              </a:ext>
            </a:extLst>
          </p:cNvPr>
          <p:cNvSpPr txBox="1"/>
          <p:nvPr/>
        </p:nvSpPr>
        <p:spPr>
          <a:xfrm>
            <a:off x="666093" y="1887771"/>
            <a:ext cx="5998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지역별로 어느 시장이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농축산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가격이 더 저렴하고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비싼지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비교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같은 물건들을 각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시장들별로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구분하여 분석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어느 지역별 시장명이 더 저렴한지 분석하여서 소비자는 원하는 곳에 가서 구매 할 수 있다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0358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5100509" y="111205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Job ID 6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의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잡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상세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B693F-BD47-44F2-ADF8-41F73D8FAAD7}"/>
              </a:ext>
            </a:extLst>
          </p:cNvPr>
          <p:cNvSpPr txBox="1"/>
          <p:nvPr/>
        </p:nvSpPr>
        <p:spPr>
          <a:xfrm>
            <a:off x="781747" y="4319956"/>
            <a:ext cx="10601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2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개의 스테이지로 구성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총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2. 023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초 수행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첫번째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count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F3B5F5-1442-4C10-A7BB-75DA0F6D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95" y="1647772"/>
            <a:ext cx="10729912" cy="23643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72AB7-6E23-4733-81B3-65521CC26A39}"/>
              </a:ext>
            </a:extLst>
          </p:cNvPr>
          <p:cNvSpPr/>
          <p:nvPr/>
        </p:nvSpPr>
        <p:spPr>
          <a:xfrm>
            <a:off x="808055" y="2065720"/>
            <a:ext cx="10746952" cy="1946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504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5100509" y="111205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Job ID 7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의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잡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상세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B693F-BD47-44F2-ADF8-41F73D8FAAD7}"/>
              </a:ext>
            </a:extLst>
          </p:cNvPr>
          <p:cNvSpPr txBox="1"/>
          <p:nvPr/>
        </p:nvSpPr>
        <p:spPr>
          <a:xfrm>
            <a:off x="781747" y="4319956"/>
            <a:ext cx="1060122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2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개의 스테이지로 구성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0. 042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초 수행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두번째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count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39F24A-8101-496D-9259-D08E8882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5" y="1559596"/>
            <a:ext cx="10601225" cy="232778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ECBC2D-876C-44D5-8BCE-AF5A2DC56E38}"/>
              </a:ext>
            </a:extLst>
          </p:cNvPr>
          <p:cNvSpPr/>
          <p:nvPr/>
        </p:nvSpPr>
        <p:spPr>
          <a:xfrm>
            <a:off x="841425" y="1594238"/>
            <a:ext cx="10541547" cy="2293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09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Stage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917CC-73F0-4C07-B1A3-8DCEE9F1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69850"/>
            <a:ext cx="10728082" cy="30594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39F6E-49FC-4558-9E5D-D94095AC913E}"/>
              </a:ext>
            </a:extLst>
          </p:cNvPr>
          <p:cNvSpPr/>
          <p:nvPr/>
        </p:nvSpPr>
        <p:spPr>
          <a:xfrm>
            <a:off x="781747" y="1569850"/>
            <a:ext cx="3899310" cy="118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8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Stage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상세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38B1-E5F6-41F4-9BBE-5074834D8F57}"/>
              </a:ext>
            </a:extLst>
          </p:cNvPr>
          <p:cNvSpPr txBox="1"/>
          <p:nvPr/>
        </p:nvSpPr>
        <p:spPr>
          <a:xfrm>
            <a:off x="781747" y="5298836"/>
            <a:ext cx="90837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스테이지의 완료된 태스크의 요약 통계와 태스크 별로 진행 상황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1FD546-3651-4EF5-B962-B7035BFB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59164"/>
            <a:ext cx="8863329" cy="363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96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32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Storage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페이지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38B1-E5F6-41F4-9BBE-5074834D8F57}"/>
              </a:ext>
            </a:extLst>
          </p:cNvPr>
          <p:cNvSpPr txBox="1"/>
          <p:nvPr/>
        </p:nvSpPr>
        <p:spPr>
          <a:xfrm>
            <a:off x="781747" y="4424296"/>
            <a:ext cx="1072991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Storage page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는 저장된 데이터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세트애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대한 정보 제공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Persist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또는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Cache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된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경우 저장된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데이터세트라고함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아패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페이지는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캐싱된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데이터세트의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RDD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부분을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캐싱된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데이터 크기 및 저장 매체 등이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A032FC-41E1-4B88-90B2-C582AFEB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6" y="1475455"/>
            <a:ext cx="10358833" cy="28492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C20329-E528-4490-B198-3286E583CA73}"/>
              </a:ext>
            </a:extLst>
          </p:cNvPr>
          <p:cNvSpPr/>
          <p:nvPr/>
        </p:nvSpPr>
        <p:spPr>
          <a:xfrm>
            <a:off x="781746" y="3192753"/>
            <a:ext cx="10373816" cy="1131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2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32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Storage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페이지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66B75-8243-4A79-89E0-17BEEF6D3A0D}"/>
              </a:ext>
            </a:extLst>
          </p:cNvPr>
          <p:cNvSpPr txBox="1"/>
          <p:nvPr/>
        </p:nvSpPr>
        <p:spPr>
          <a:xfrm>
            <a:off x="731044" y="4712372"/>
            <a:ext cx="107299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Storage page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에서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RDD  Name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열을 클릭하면 데이터세트에 대한 상세 정보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데이터세트의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RDD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파티션들에 대한 상세 정보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7BAC7F-4098-4664-BD7A-FB5E5ACF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6" y="1507686"/>
            <a:ext cx="8160917" cy="30972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9DD3D2-A470-48C6-9A78-33D902495FCF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7699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32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환경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66B75-8243-4A79-89E0-17BEEF6D3A0D}"/>
              </a:ext>
            </a:extLst>
          </p:cNvPr>
          <p:cNvSpPr txBox="1"/>
          <p:nvPr/>
        </p:nvSpPr>
        <p:spPr>
          <a:xfrm>
            <a:off x="781747" y="4930267"/>
            <a:ext cx="107299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환경 페이지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(Environment Page)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는 스파크 응용 환경에서 활성화된 프로퍼티를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Spark-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defaults.conf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SparkSession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명령행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라인 등에서 설정된 속성 등을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551224-17C3-4A41-81FA-733E6906F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475455"/>
            <a:ext cx="8165804" cy="3031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318745-EFD0-4755-8EBF-3CEB7002C223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39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32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실행자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66B75-8243-4A79-89E0-17BEEF6D3A0D}"/>
              </a:ext>
            </a:extLst>
          </p:cNvPr>
          <p:cNvSpPr txBox="1"/>
          <p:nvPr/>
        </p:nvSpPr>
        <p:spPr>
          <a:xfrm>
            <a:off x="781747" y="4783268"/>
            <a:ext cx="107299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실행자 페이지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(Executor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Page)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는 활성화된 실행자들을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각 실행자의 실행 및 저장 등에 관한 성능 측정값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4C3C32-554B-4A38-B879-19C5186D4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543817"/>
            <a:ext cx="9880660" cy="2950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08267-35A1-48EE-A3A4-69F63418F93A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5508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320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-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SQL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페이지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66B75-8243-4A79-89E0-17BEEF6D3A0D}"/>
              </a:ext>
            </a:extLst>
          </p:cNvPr>
          <p:cNvSpPr txBox="1"/>
          <p:nvPr/>
        </p:nvSpPr>
        <p:spPr>
          <a:xfrm>
            <a:off x="774247" y="4617660"/>
            <a:ext cx="107299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SQL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페이지는 완료된 질의에 대한 정보 표시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Description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열을 누르면 실행된 질의의 정보와 논리적 계획 등이 표시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89A0F-378E-4460-8B5F-721D7D55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6" y="1512324"/>
            <a:ext cx="7212961" cy="2896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0BA5E-D465-4C80-83F4-3DB5498CC956}"/>
              </a:ext>
            </a:extLst>
          </p:cNvPr>
          <p:cNvSpPr/>
          <p:nvPr/>
        </p:nvSpPr>
        <p:spPr>
          <a:xfrm>
            <a:off x="799125" y="2960652"/>
            <a:ext cx="7195582" cy="797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DC6F7-62A5-4E94-933D-ADD397619E51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711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B693F-BD47-44F2-ADF8-41F73D8FAAD7}"/>
              </a:ext>
            </a:extLst>
          </p:cNvPr>
          <p:cNvSpPr txBox="1"/>
          <p:nvPr/>
        </p:nvSpPr>
        <p:spPr>
          <a:xfrm>
            <a:off x="6536596" y="4821714"/>
            <a:ext cx="29093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Spark-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defaults.conf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지정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가상머신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포트포워딩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설정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스파크 히스토리 서비스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DAAF20-072F-41B2-B0F3-9B0D5D6C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474842"/>
            <a:ext cx="5473843" cy="39647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255AAA-994C-4D9E-A5A8-2A548C7F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12" y="1474842"/>
            <a:ext cx="4972225" cy="321011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1C7662-A768-4895-91C5-324992D084EA}"/>
              </a:ext>
            </a:extLst>
          </p:cNvPr>
          <p:cNvSpPr/>
          <p:nvPr/>
        </p:nvSpPr>
        <p:spPr>
          <a:xfrm>
            <a:off x="6644081" y="2563563"/>
            <a:ext cx="4588778" cy="17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5D505-A4B5-4D1D-809E-FE9906584A97}"/>
              </a:ext>
            </a:extLst>
          </p:cNvPr>
          <p:cNvSpPr/>
          <p:nvPr/>
        </p:nvSpPr>
        <p:spPr>
          <a:xfrm>
            <a:off x="834219" y="3668439"/>
            <a:ext cx="5340078" cy="794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AFAA3-FD17-43EE-B737-E7E18B95CB41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201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소스 데이터 설명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767C6-55F4-4633-8943-F222C4E34C7C}"/>
              </a:ext>
            </a:extLst>
          </p:cNvPr>
          <p:cNvSpPr txBox="1"/>
          <p:nvPr/>
        </p:nvSpPr>
        <p:spPr>
          <a:xfrm>
            <a:off x="766763" y="1669182"/>
            <a:ext cx="5836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각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품좀명과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조사가격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조사 단위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당일조사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전일조사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조사지역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표준시장명 등이 구체적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같은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지역이여도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 시장별로 가격차이가 있다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데이터의 개수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:  101,612  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약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10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만개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)</a:t>
            </a: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B5F75-2C09-421A-B866-6FD9F564DABD}"/>
              </a:ext>
            </a:extLst>
          </p:cNvPr>
          <p:cNvSpPr txBox="1"/>
          <p:nvPr/>
        </p:nvSpPr>
        <p:spPr>
          <a:xfrm>
            <a:off x="304734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원천조사가격정보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_201907.csv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9DD5B2-1A63-41CC-AD31-D9E33A56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78" y="2813255"/>
            <a:ext cx="8829675" cy="27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87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히스토리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E541B-5995-4FE1-9BD2-AAD9567B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8" y="1548555"/>
            <a:ext cx="7775024" cy="2406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1DE29-425E-4348-A9C3-A8A94DED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14" y="4028043"/>
            <a:ext cx="7775023" cy="2038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7E8B4-E087-4A71-87F0-D62CC2941C1B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031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AE9C7-F017-46EF-A3A0-A9AE47E118B1}"/>
              </a:ext>
            </a:extLst>
          </p:cNvPr>
          <p:cNvSpPr txBox="1"/>
          <p:nvPr/>
        </p:nvSpPr>
        <p:spPr>
          <a:xfrm>
            <a:off x="766763" y="1106123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히스토리 웹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UI (2)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3F36E-B784-4E67-A999-89BE3FE1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1" y="1684134"/>
            <a:ext cx="10276514" cy="2383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AAB6C-01C0-475F-868A-9A487EBC616F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45975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Light" panose="020B0600000101010101"/>
                <a:ea typeface="나눔스퀘어 Light" panose="020B0600000101010101"/>
              </a:rPr>
              <a:t>Term Project </a:t>
            </a:r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스파크 스트리밍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562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스트리밍 데이터프레임 생성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7E25C-FC28-4377-8D53-6AF711CCBC83}"/>
              </a:ext>
            </a:extLst>
          </p:cNvPr>
          <p:cNvSpPr txBox="1"/>
          <p:nvPr/>
        </p:nvSpPr>
        <p:spPr>
          <a:xfrm>
            <a:off x="781747" y="1585243"/>
            <a:ext cx="10880521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SparkSession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객체 생성 후 데이터프레임 생성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readStream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()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 사용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파일이 위치한 디렉토리 기술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A2E36-5138-4F6A-B2A6-591D2995B024}"/>
              </a:ext>
            </a:extLst>
          </p:cNvPr>
          <p:cNvSpPr txBox="1"/>
          <p:nvPr/>
        </p:nvSpPr>
        <p:spPr>
          <a:xfrm>
            <a:off x="6306144" y="1854574"/>
            <a:ext cx="51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readStream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메서드를 사용하여 읽어 들인다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Option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은 각각의 데이터 구분자를 지정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A032CD-13C3-42C8-B3C8-3890751E5CDC}"/>
              </a:ext>
            </a:extLst>
          </p:cNvPr>
          <p:cNvSpPr/>
          <p:nvPr/>
        </p:nvSpPr>
        <p:spPr>
          <a:xfrm>
            <a:off x="6306144" y="1688894"/>
            <a:ext cx="4968660" cy="134702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24A8C-6352-4542-BEDA-10809FD8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3139568"/>
            <a:ext cx="10467980" cy="310718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29AD2-0BEB-45C4-8275-DC675DCD8242}"/>
              </a:ext>
            </a:extLst>
          </p:cNvPr>
          <p:cNvSpPr/>
          <p:nvPr/>
        </p:nvSpPr>
        <p:spPr>
          <a:xfrm>
            <a:off x="806824" y="5354799"/>
            <a:ext cx="5499320" cy="496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3C07AE-084E-4DA9-B607-F39FA0E038F0}"/>
              </a:ext>
            </a:extLst>
          </p:cNvPr>
          <p:cNvCxnSpPr>
            <a:cxnSpLocks/>
          </p:cNvCxnSpPr>
          <p:nvPr/>
        </p:nvCxnSpPr>
        <p:spPr>
          <a:xfrm flipV="1">
            <a:off x="4024899" y="2854690"/>
            <a:ext cx="2197108" cy="250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7E52F6-0271-477B-B05F-60DB1A5BFEF5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6909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스트리밍 처리 실행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(1)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7E25C-FC28-4377-8D53-6AF711CCBC83}"/>
              </a:ext>
            </a:extLst>
          </p:cNvPr>
          <p:cNvSpPr txBox="1"/>
          <p:nvPr/>
        </p:nvSpPr>
        <p:spPr>
          <a:xfrm>
            <a:off x="766763" y="1527351"/>
            <a:ext cx="1088052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스트리밍 데이터프레임 연산 적용 질의를 설정 및 처리 시작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입력 데이터프레임에 변환 및 액션 적용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writeStream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()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 사용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awaitTermination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()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메서드 사용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A2E36-5138-4F6A-B2A6-591D2995B024}"/>
              </a:ext>
            </a:extLst>
          </p:cNvPr>
          <p:cNvSpPr txBox="1"/>
          <p:nvPr/>
        </p:nvSpPr>
        <p:spPr>
          <a:xfrm>
            <a:off x="6306144" y="1047547"/>
            <a:ext cx="52904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당일 농축산물 가격이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10000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원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이하인 것들만 선택해서 새로운 데이터프레임 생성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writeStream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메서드로 사용하여 저장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결과를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console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로 저장 즉 화면을 의미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awaitTermination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()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메서드를 사용하여 새로운 배치가 올때마다 계속 처리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A032CD-13C3-42C8-B3C8-3890751E5CDC}"/>
              </a:ext>
            </a:extLst>
          </p:cNvPr>
          <p:cNvSpPr/>
          <p:nvPr/>
        </p:nvSpPr>
        <p:spPr>
          <a:xfrm>
            <a:off x="6206235" y="1002616"/>
            <a:ext cx="5290440" cy="226215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86FBF3-3850-4584-AE48-28743096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11" y="3305285"/>
            <a:ext cx="9945209" cy="281445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321ED2-8AFE-4836-AED5-DAB0668D9219}"/>
              </a:ext>
            </a:extLst>
          </p:cNvPr>
          <p:cNvSpPr/>
          <p:nvPr/>
        </p:nvSpPr>
        <p:spPr>
          <a:xfrm>
            <a:off x="859811" y="4144161"/>
            <a:ext cx="9836152" cy="2080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D7904F-96BE-4C8C-8743-0F6C369260C4}"/>
              </a:ext>
            </a:extLst>
          </p:cNvPr>
          <p:cNvSpPr/>
          <p:nvPr/>
        </p:nvSpPr>
        <p:spPr>
          <a:xfrm>
            <a:off x="6540556" y="4592808"/>
            <a:ext cx="632031" cy="1422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028E1CF-5A8E-4059-A22B-3B21FBAADE75}"/>
              </a:ext>
            </a:extLst>
          </p:cNvPr>
          <p:cNvCxnSpPr>
            <a:cxnSpLocks/>
          </p:cNvCxnSpPr>
          <p:nvPr/>
        </p:nvCxnSpPr>
        <p:spPr>
          <a:xfrm flipV="1">
            <a:off x="4404220" y="2835479"/>
            <a:ext cx="1691780" cy="122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617EB1-3CEC-4F43-9255-3A7342120A6D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74255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스트리밍 처리 실행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(2)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1DCE6-8ED5-4515-B133-AD8652506AE1}"/>
              </a:ext>
            </a:extLst>
          </p:cNvPr>
          <p:cNvSpPr txBox="1"/>
          <p:nvPr/>
        </p:nvSpPr>
        <p:spPr>
          <a:xfrm>
            <a:off x="766763" y="1745914"/>
            <a:ext cx="471963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로컬 파일 데이터를 다른 이름으로 저장하여서 새로운 데이터로 인식하여 두 번째 배치로 처리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PRICE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.csv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파일을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PRICE1.csv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로 변경하여 복사하고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HDFS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에 적재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2B5DA7-76CE-45D5-BD11-0FEB58810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9" y="3161606"/>
            <a:ext cx="9538283" cy="28304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447984-7BC8-41DE-AF14-388E87FE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60595"/>
            <a:ext cx="4962525" cy="752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6D2D83-7DF4-4413-ACD5-131307615C2E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79943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나눔스퀘어 Light" panose="020B0600000101010101"/>
                <a:ea typeface="나눔스퀘어 Light" panose="020B0600000101010101"/>
              </a:rPr>
              <a:t>Term </a:t>
            </a:r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데이터 추가 응용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37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농수축산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8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월 조사가격정보 추가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75B89-8BA3-4EEA-8327-BA8AB4257E2C}"/>
              </a:ext>
            </a:extLst>
          </p:cNvPr>
          <p:cNvSpPr txBox="1"/>
          <p:nvPr/>
        </p:nvSpPr>
        <p:spPr>
          <a:xfrm>
            <a:off x="774247" y="1677522"/>
            <a:ext cx="404812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로컬 파일 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PRICE2 . csv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를 </a:t>
            </a:r>
            <a:r>
              <a:rPr lang="ko-KR" altLang="en-US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하둡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파일 시스템에 적재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</a:t>
            </a:r>
            <a:r>
              <a:rPr lang="en-US" altLang="ko-KR" sz="15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termdata</a:t>
            </a:r>
            <a:r>
              <a:rPr lang="en-US" altLang="ko-KR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/price/ </a:t>
            </a:r>
            <a:r>
              <a:rPr lang="ko-KR" altLang="en-US" sz="15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디렉터리에 적재</a:t>
            </a: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DE0062-AB40-44FD-ACAE-1B452D22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521" y="1677522"/>
            <a:ext cx="4886325" cy="6381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4CA799-F7A3-47EF-AE73-B3545B7ABB4F}"/>
              </a:ext>
            </a:extLst>
          </p:cNvPr>
          <p:cNvSpPr/>
          <p:nvPr/>
        </p:nvSpPr>
        <p:spPr>
          <a:xfrm>
            <a:off x="5112521" y="1820680"/>
            <a:ext cx="4820044" cy="318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42AD5-8E7C-4BF4-99E4-A9A726FBD4F8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657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추가 실행 스트리밍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46205-F2C3-4453-8019-0E8425355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968992"/>
            <a:ext cx="10636069" cy="2600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C72240-EEC4-48EE-B254-6C740B416AB5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552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DCCDC-D366-4BC1-802D-48FD6AF97132}"/>
              </a:ext>
            </a:extLst>
          </p:cNvPr>
          <p:cNvSpPr txBox="1"/>
          <p:nvPr/>
        </p:nvSpPr>
        <p:spPr>
          <a:xfrm>
            <a:off x="682873" y="1126928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추가 실행 스트리밍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901D99-B111-4F15-ABCE-5478F0C0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47" y="1883220"/>
            <a:ext cx="10729912" cy="2017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F448B2-3803-4E31-B0B2-5063B391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7" y="3900245"/>
            <a:ext cx="4441054" cy="2239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A599D-1C27-4B9B-9638-FA30DCF04CFB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458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출처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767C6-55F4-4633-8943-F222C4E34C7C}"/>
              </a:ext>
            </a:extLst>
          </p:cNvPr>
          <p:cNvSpPr txBox="1"/>
          <p:nvPr/>
        </p:nvSpPr>
        <p:spPr>
          <a:xfrm>
            <a:off x="766763" y="1669182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공공데이터 포털의 국가중점 데이터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농수축산 경락 및 조사가격정보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8562E4-4039-41A1-A58F-A3CA471D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35" y="2510910"/>
            <a:ext cx="10106152" cy="29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270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나눔스퀘어 Light" panose="020B0600000101010101"/>
                <a:ea typeface="나눔스퀘어 Light" panose="020B0600000101010101"/>
              </a:rPr>
              <a:t>사용자 선택 예측을 위한 협업 필터링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3093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다운로드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6048375" y="1231226"/>
            <a:ext cx="623771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HDFS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적재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B9AA7-38DC-4A13-A631-9155B0BFEAAF}"/>
              </a:ext>
            </a:extLst>
          </p:cNvPr>
          <p:cNvSpPr txBox="1"/>
          <p:nvPr/>
        </p:nvSpPr>
        <p:spPr>
          <a:xfrm>
            <a:off x="826488" y="1690646"/>
            <a:ext cx="403912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농수축산물의 당일 조사 가격 다운로드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371AD0-620A-4188-8DDF-345C0C1C8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417262"/>
            <a:ext cx="3889222" cy="1697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2CCE6D-6756-45BD-B4C3-1879403E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1900622"/>
            <a:ext cx="2495550" cy="3686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E3225E-CCB1-49B3-AB97-E47EB999B739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6243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스키마 정의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케이스 클래스 사용하여 당일 조사 가격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,  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 데이터 스키마 정의 및 클래스 변환 함수 정의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1491E-5BFA-4105-87BD-2D4441A5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86" y="2247802"/>
            <a:ext cx="4076700" cy="1695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696AC-7582-42B7-89DD-35A1D6F976B8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28709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 변환 함수 정의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입력 데이터의 라인을 케이스클래스로 변환하는 함수 정의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991117-D645-4EB3-8426-288F7D81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162521"/>
            <a:ext cx="3686175" cy="1419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9B077-2CFE-4ED5-8003-0E18ED20EEA8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95921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데이터프레임 생성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PRICE2323.dat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적재하고 데이터프레임 생성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52F59-537D-4424-ABE9-28656FE6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95" y="2250936"/>
            <a:ext cx="6419850" cy="1390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B4D8D-2FA9-4C4A-B5E1-79F52AF8662E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5052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스키마 프린트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당일 조사가격과 농수축산물을 뷰로 등록하고 프린트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76A6ED-25DD-4C03-AC4B-55A3A29C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17" y="2362200"/>
            <a:ext cx="3714750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92D0E0-B1A5-4952-BC81-25C345146E7C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798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데이터프레임 질의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데이터프레임 질의로 데이터 조사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농수축산물의 가격이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3000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~10000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조회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9BCF4B-522A-4E4C-A4C2-589B0A6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49" y="2789584"/>
            <a:ext cx="7735480" cy="30718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D4AFD0-530F-4A29-9E05-8C90B27E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636" y="3316146"/>
            <a:ext cx="2074700" cy="25301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866504-1411-48D2-96E0-39E6C9988C95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45001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데이터프레임 질의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농수축산물이 </a:t>
            </a:r>
            <a:r>
              <a:rPr kumimoji="0" lang="ko-KR" altLang="en-US" sz="1500" b="0" i="0" u="none" strike="noStrike" kern="1200" cap="none" spc="-15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대파인것의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가격이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3000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~ 10000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조회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AA4091-B17F-44FE-8852-CA6DC72E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201635"/>
            <a:ext cx="8877300" cy="3552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A491C-5DDA-4230-B4B2-F15BD12ECB9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02250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모델 적용 데이터 분할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모델을 훈련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 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모델 구축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) 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및 테스트 용으로 데이터프레임을 분할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56507E-486E-4C7F-83FC-BFEE0C51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201635"/>
            <a:ext cx="8667750" cy="3105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5E944-D541-4A72-9A6E-CEBD6C9607D9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642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모델 구축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당일 조사 가격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(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훈련 데이터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)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를 </a:t>
            </a:r>
            <a:r>
              <a:rPr kumimoji="0" lang="ko-KR" altLang="en-US" sz="1500" b="0" i="0" u="none" strike="noStrike" kern="1200" cap="none" spc="-15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입력받아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훈련 시켜 모델을 구축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55CC12-EF7E-4D2E-94BC-1E910816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0" y="2222490"/>
            <a:ext cx="10677525" cy="1095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F80A4-09D8-4941-A467-58740CCE9EA8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71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00C070-7D79-4702-A429-6EA897E9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>
                <a:latin typeface="나눔스퀘어 Light"/>
              </a:rPr>
              <a:t>텀</a:t>
            </a:r>
            <a:r>
              <a:rPr lang="ko-KR" altLang="en-US" sz="4000" dirty="0">
                <a:latin typeface="나눔스퀘어 Light"/>
              </a:rPr>
              <a:t> 프로젝트 데이터 선정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1515C3-5923-4270-B0C2-1D35B34D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5685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테스트 데이터 추천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테스트 데이터를 모델에 적용하여 예측된 추천 결과 생성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AA2E0C-7AB2-4194-B453-407BD293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110404"/>
            <a:ext cx="59055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CA1DB-8FEE-4DB6-85AC-465DD5FF4672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914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사용자 추천 결과 조회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(1)	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농수축산물이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‘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콩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’ 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인 </a:t>
            </a:r>
            <a:r>
              <a:rPr kumimoji="0" lang="ko-KR" altLang="en-US" sz="1500" b="0" i="0" u="none" strike="noStrike" kern="1200" cap="none" spc="-15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것중에서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가격이 낮은 순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7B3F00-6829-4554-A539-84330C4B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218040"/>
            <a:ext cx="7581900" cy="2886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B3EDAA-E69B-4D4B-8A5E-BF0E941B0B7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97306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사용자 추천 결과 조회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(2)	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농수축산물이 고구마인 것 중에서 가격이 낮은 순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1E61FE-C3A5-48AD-977D-FB296DD0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222490"/>
            <a:ext cx="7858125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2C3B4-5E19-4F6F-A4D9-C02C88BDD624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19872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거짓 양성 조사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실제 가격 조사와 예측 값이 얼마나 틀린 것을 조사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실제 가격은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3000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이상이고 </a:t>
            </a:r>
            <a:r>
              <a:rPr kumimoji="0" lang="ko-KR" altLang="en-US" sz="1500" b="0" i="0" u="none" strike="noStrike" kern="1200" cap="none" spc="-15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예측값은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2500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</a:t>
            </a:r>
            <a:r>
              <a:rPr kumimoji="0" lang="ko-KR" altLang="en-US" sz="1500" b="0" i="0" u="none" strike="noStrike" kern="1200" cap="none" spc="-15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이하인것을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 조회하였지만 결과 없음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.  500</a:t>
            </a: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원 이상의 오차 없음</a:t>
            </a:r>
            <a:endParaRPr kumimoji="0" lang="en-US" altLang="ko-KR" sz="15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" panose="020B0600000101010101"/>
              <a:cs typeface="Heebo Black" panose="00000A00000000000000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E452BE-5D55-449A-9566-3C63DF08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846911"/>
            <a:ext cx="7953375" cy="200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9DBE82-3E2E-462F-A7CD-532E0F2A416E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26749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-2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  <a:alpha val="50000"/>
                  </a:prstClr>
                </a:solidFill>
                <a:effectLst/>
                <a:uLnTx/>
                <a:uFillTx/>
                <a:ea typeface="나눔스퀘어" panose="020B0600000101010101" pitchFamily="50" charset="-127"/>
                <a:cs typeface="Heebo" panose="00000500000000000000" pitchFamily="2" charset="-79"/>
              </a:rPr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C254-F452-4D92-845D-72EC31CA00CC}"/>
              </a:ext>
            </a:extLst>
          </p:cNvPr>
          <p:cNvSpPr txBox="1"/>
          <p:nvPr/>
        </p:nvSpPr>
        <p:spPr>
          <a:xfrm>
            <a:off x="766763" y="1133490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모델 평가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	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</a:t>
            </a:r>
            <a:endParaRPr kumimoji="0" lang="en-US" altLang="ko-KR" sz="1800" b="0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Light" panose="020B0600000101010101" pitchFamily="50" charset="-127"/>
              <a:ea typeface="나눔스퀘어 Light" panose="020B0600000101010101" pitchFamily="50" charset="-127"/>
              <a:cs typeface="Heebo Black" panose="00000A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E1CE5-9608-4181-8989-D2ADBE762ACF}"/>
              </a:ext>
            </a:extLst>
          </p:cNvPr>
          <p:cNvSpPr txBox="1"/>
          <p:nvPr/>
        </p:nvSpPr>
        <p:spPr>
          <a:xfrm>
            <a:off x="826488" y="1690646"/>
            <a:ext cx="98023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실제 가격조사와 예측 가격사이의 오차 계산</a:t>
            </a:r>
            <a:r>
              <a:rPr kumimoji="0" lang="en-US" altLang="ko-KR" sz="1500" b="0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Light" panose="020B0600000101010101" pitchFamily="50" charset="-127"/>
                <a:ea typeface="나눔스퀘어" panose="020B0600000101010101"/>
                <a:cs typeface="Heebo Black" panose="00000A00000000000000" pitchFamily="2" charset="-79"/>
              </a:rPr>
              <a:t>	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689F09-5535-41B0-9654-C64A829C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" y="2201635"/>
            <a:ext cx="8248650" cy="3257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5A3DC-6409-4170-A282-F43FEEFBA55D}"/>
              </a:ext>
            </a:extLst>
          </p:cNvPr>
          <p:cNvSpPr txBox="1"/>
          <p:nvPr/>
        </p:nvSpPr>
        <p:spPr>
          <a:xfrm>
            <a:off x="781747" y="670930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과제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234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502D582-DBDF-4497-ABC2-E436468A0284}"/>
              </a:ext>
            </a:extLst>
          </p:cNvPr>
          <p:cNvSpPr txBox="1"/>
          <p:nvPr/>
        </p:nvSpPr>
        <p:spPr>
          <a:xfrm>
            <a:off x="5212587" y="3136612"/>
            <a:ext cx="1766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reat Vibes" panose="02000507080000020002" pitchFamily="2" charset="0"/>
                <a:ea typeface="나눔스퀘어 Light" panose="020B0600000101010101" pitchFamily="50" charset="-127"/>
                <a:cs typeface="Heebo Black" panose="00000A00000000000000" pitchFamily="2" charset="-79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2362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679579-8A82-4284-A09B-527227C1FC39}"/>
              </a:ext>
            </a:extLst>
          </p:cNvPr>
          <p:cNvCxnSpPr/>
          <p:nvPr/>
        </p:nvCxnSpPr>
        <p:spPr>
          <a:xfrm>
            <a:off x="766763" y="6200775"/>
            <a:ext cx="1072991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CA4BD2-2E95-4663-8F47-A019BC19143D}"/>
              </a:ext>
            </a:extLst>
          </p:cNvPr>
          <p:cNvSpPr txBox="1"/>
          <p:nvPr/>
        </p:nvSpPr>
        <p:spPr>
          <a:xfrm>
            <a:off x="5904111" y="6409455"/>
            <a:ext cx="402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50000"/>
                  </a:schemeClr>
                </a:solidFill>
                <a:latin typeface="Heebo" panose="00000500000000000000" pitchFamily="2" charset="-79"/>
                <a:ea typeface="나눔스퀘어" panose="020B0600000101010101" pitchFamily="50" charset="-127"/>
                <a:cs typeface="Heebo" panose="00000500000000000000" pitchFamily="2" charset="-79"/>
              </a:defRPr>
            </a:lvl1pPr>
          </a:lstStyle>
          <a:p>
            <a:r>
              <a:rPr lang="en-US" altLang="ko-KR" dirty="0"/>
              <a:t>-05-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29C628A-A19D-431B-8BD5-8B9462E3D265}"/>
              </a:ext>
            </a:extLst>
          </p:cNvPr>
          <p:cNvSpPr/>
          <p:nvPr/>
        </p:nvSpPr>
        <p:spPr>
          <a:xfrm>
            <a:off x="774247" y="635871"/>
            <a:ext cx="10735582" cy="3097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67A0BB0-34AC-4B78-9458-4DC0290F7654}"/>
              </a:ext>
            </a:extLst>
          </p:cNvPr>
          <p:cNvSpPr txBox="1"/>
          <p:nvPr/>
        </p:nvSpPr>
        <p:spPr>
          <a:xfrm>
            <a:off x="781747" y="67093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defRPr>
            </a:lvl1pPr>
          </a:lstStyle>
          <a:p>
            <a:r>
              <a:rPr lang="ko-KR" altLang="en-US" dirty="0" err="1"/>
              <a:t>텀</a:t>
            </a:r>
            <a:r>
              <a:rPr lang="ko-KR" altLang="en-US" dirty="0"/>
              <a:t> 프로젝트 주제 선정</a:t>
            </a:r>
            <a:endParaRPr lang="en-US" altLang="ko-K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E49BC-25B1-4E99-999F-57C1B45C6589}"/>
              </a:ext>
            </a:extLst>
          </p:cNvPr>
          <p:cNvSpPr txBox="1"/>
          <p:nvPr/>
        </p:nvSpPr>
        <p:spPr>
          <a:xfrm>
            <a:off x="666093" y="1177241"/>
            <a:ext cx="4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텀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 프로젝트 데이터 생성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Heebo Black" panose="00000A00000000000000" pitchFamily="2" charset="-79"/>
              </a:rPr>
              <a:t>(Spark shell)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4767C6-55F4-4633-8943-F222C4E34C7C}"/>
              </a:ext>
            </a:extLst>
          </p:cNvPr>
          <p:cNvSpPr txBox="1"/>
          <p:nvPr/>
        </p:nvSpPr>
        <p:spPr>
          <a:xfrm>
            <a:off x="5377562" y="1597047"/>
            <a:ext cx="137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Class import</a:t>
            </a: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B4DD76-BC67-4538-9384-EF5F9000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7" y="1597047"/>
            <a:ext cx="2850016" cy="8835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50834A-82C3-40EA-8A03-0C1B31945969}"/>
              </a:ext>
            </a:extLst>
          </p:cNvPr>
          <p:cNvSpPr/>
          <p:nvPr/>
        </p:nvSpPr>
        <p:spPr>
          <a:xfrm>
            <a:off x="774247" y="1604004"/>
            <a:ext cx="2850016" cy="876547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009763-CD85-405F-A10D-EE7AB3548D3A}"/>
              </a:ext>
            </a:extLst>
          </p:cNvPr>
          <p:cNvCxnSpPr>
            <a:cxnSpLocks/>
          </p:cNvCxnSpPr>
          <p:nvPr/>
        </p:nvCxnSpPr>
        <p:spPr>
          <a:xfrm flipV="1">
            <a:off x="3624263" y="1778148"/>
            <a:ext cx="1451076" cy="1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A940F0-F78A-4E49-A643-845294293C01}"/>
              </a:ext>
            </a:extLst>
          </p:cNvPr>
          <p:cNvSpPr/>
          <p:nvPr/>
        </p:nvSpPr>
        <p:spPr>
          <a:xfrm>
            <a:off x="5364423" y="1597048"/>
            <a:ext cx="1388715" cy="3827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D9A977-0CA0-4502-AFA3-A0954514C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531026"/>
            <a:ext cx="3416941" cy="22706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38B576-D87A-451E-B67B-A3DAB50E7851}"/>
              </a:ext>
            </a:extLst>
          </p:cNvPr>
          <p:cNvSpPr/>
          <p:nvPr/>
        </p:nvSpPr>
        <p:spPr>
          <a:xfrm>
            <a:off x="774246" y="2552453"/>
            <a:ext cx="3286025" cy="1927268"/>
          </a:xfrm>
          <a:prstGeom prst="rect">
            <a:avLst/>
          </a:prstGeom>
          <a:noFill/>
          <a:ln w="38100">
            <a:solidFill>
              <a:srgbClr val="D2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41CD35-068A-4322-80A9-A0BA168299F3}"/>
              </a:ext>
            </a:extLst>
          </p:cNvPr>
          <p:cNvCxnSpPr>
            <a:cxnSpLocks/>
          </p:cNvCxnSpPr>
          <p:nvPr/>
        </p:nvCxnSpPr>
        <p:spPr>
          <a:xfrm flipV="1">
            <a:off x="4067754" y="2833812"/>
            <a:ext cx="1296669" cy="10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1453C2-BAD5-4BFE-A1F2-755596CA1198}"/>
              </a:ext>
            </a:extLst>
          </p:cNvPr>
          <p:cNvSpPr/>
          <p:nvPr/>
        </p:nvSpPr>
        <p:spPr>
          <a:xfrm>
            <a:off x="5459281" y="2656968"/>
            <a:ext cx="1463036" cy="5022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D077D3-79A0-45BB-9FD6-60828F3C43B9}"/>
              </a:ext>
            </a:extLst>
          </p:cNvPr>
          <p:cNvSpPr txBox="1"/>
          <p:nvPr/>
        </p:nvSpPr>
        <p:spPr>
          <a:xfrm>
            <a:off x="5546740" y="2688362"/>
            <a:ext cx="137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eebo Black" panose="00000A00000000000000" pitchFamily="2" charset="-79"/>
              </a:rPr>
              <a:t>스키마 생성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  <a:p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eebo Black" panose="00000A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62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5958</TotalTime>
  <Words>1799</Words>
  <Application>Microsoft Office PowerPoint</Application>
  <PresentationFormat>와이드스크린</PresentationFormat>
  <Paragraphs>426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4" baseType="lpstr">
      <vt:lpstr>Great Vibes</vt:lpstr>
      <vt:lpstr>Heebo</vt:lpstr>
      <vt:lpstr>Heebo Black</vt:lpstr>
      <vt:lpstr>나눔스퀘어</vt:lpstr>
      <vt:lpstr>나눔스퀘어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텀 프로젝트 주제 선정</vt:lpstr>
      <vt:lpstr>PowerPoint 프레젠테이션</vt:lpstr>
      <vt:lpstr>PowerPoint 프레젠테이션</vt:lpstr>
      <vt:lpstr>PowerPoint 프레젠테이션</vt:lpstr>
      <vt:lpstr>텀 프로젝트 데이터 선정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텀 프로젝트 데이터세트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텀 프로젝트 데이터세트 연산2</vt:lpstr>
      <vt:lpstr>PowerPoint 프레젠테이션</vt:lpstr>
      <vt:lpstr>PowerPoint 프레젠테이션</vt:lpstr>
      <vt:lpstr>텀 프로젝트 데이터세트 연산2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Term Project 스파크 응용구축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Term Project 스파크 응용 모니터링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Term Project 스파크 스트리밍</vt:lpstr>
      <vt:lpstr>PowerPoint 프레젠테이션</vt:lpstr>
      <vt:lpstr>PowerPoint 프레젠테이션</vt:lpstr>
      <vt:lpstr>PowerPoint 프레젠테이션</vt:lpstr>
      <vt:lpstr>Term 데이터 추가 응용</vt:lpstr>
      <vt:lpstr>PowerPoint 프레젠테이션</vt:lpstr>
      <vt:lpstr>PowerPoint 프레젠테이션</vt:lpstr>
      <vt:lpstr>PowerPoint 프레젠테이션</vt:lpstr>
      <vt:lpstr>사용자 선택 예측을 위한 협업 필터링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전병무</cp:lastModifiedBy>
  <cp:revision>174</cp:revision>
  <dcterms:created xsi:type="dcterms:W3CDTF">2019-08-03T08:01:22Z</dcterms:created>
  <dcterms:modified xsi:type="dcterms:W3CDTF">2020-06-27T16:52:43Z</dcterms:modified>
</cp:coreProperties>
</file>