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217" d="100"/>
          <a:sy n="217" d="100"/>
        </p:scale>
        <p:origin x="-240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45CE-4719-4FC9-B907-BD8BBC34E05C}" type="datetimeFigureOut">
              <a:rPr lang="en-US" smtClean="0"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7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45CE-4719-4FC9-B907-BD8BBC34E05C}" type="datetimeFigureOut">
              <a:rPr lang="en-US" smtClean="0"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84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45CE-4719-4FC9-B907-BD8BBC34E05C}" type="datetimeFigureOut">
              <a:rPr lang="en-US" smtClean="0"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19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45CE-4719-4FC9-B907-BD8BBC34E05C}" type="datetimeFigureOut">
              <a:rPr lang="en-US" smtClean="0"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20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45CE-4719-4FC9-B907-BD8BBC34E05C}" type="datetimeFigureOut">
              <a:rPr lang="en-US" smtClean="0"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49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45CE-4719-4FC9-B907-BD8BBC34E05C}" type="datetimeFigureOut">
              <a:rPr lang="en-US" smtClean="0"/>
              <a:t>9/28/15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30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45CE-4719-4FC9-B907-BD8BBC34E05C}" type="datetimeFigureOut">
              <a:rPr lang="en-US" smtClean="0"/>
              <a:t>9/28/15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19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45CE-4719-4FC9-B907-BD8BBC34E05C}" type="datetimeFigureOut">
              <a:rPr lang="en-US" smtClean="0"/>
              <a:t>9/28/15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2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45CE-4719-4FC9-B907-BD8BBC34E05C}" type="datetimeFigureOut">
              <a:rPr lang="en-US" smtClean="0"/>
              <a:t>9/28/15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65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45CE-4719-4FC9-B907-BD8BBC34E05C}" type="datetimeFigureOut">
              <a:rPr lang="en-US" smtClean="0"/>
              <a:t>9/28/15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4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45CE-4719-4FC9-B907-BD8BBC34E05C}" type="datetimeFigureOut">
              <a:rPr lang="en-US" smtClean="0"/>
              <a:t>9/28/15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7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245CE-4719-4FC9-B907-BD8BBC34E05C}" type="datetimeFigureOut">
              <a:rPr lang="en-US" smtClean="0"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0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700" dirty="0" smtClean="0"/>
              <a:t>Version Control </a:t>
            </a:r>
            <a:br>
              <a:rPr lang="en-US" sz="6700" dirty="0" smtClean="0"/>
            </a:br>
            <a:r>
              <a:rPr lang="en-US" sz="5300" dirty="0" smtClean="0"/>
              <a:t>and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6700" dirty="0" err="1" smtClean="0"/>
              <a:t>Git</a:t>
            </a:r>
            <a:endParaRPr lang="en-US" sz="6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15803"/>
            <a:ext cx="9144000" cy="1655762"/>
          </a:xfrm>
        </p:spPr>
        <p:txBody>
          <a:bodyPr/>
          <a:lstStyle/>
          <a:p>
            <a:r>
              <a:rPr lang="en-US" dirty="0" smtClean="0"/>
              <a:t>By: James Milam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499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Conceptually Save vs. Commit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511" y="1831607"/>
            <a:ext cx="3249450" cy="3249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980" y="1708928"/>
            <a:ext cx="3494809" cy="3494809"/>
          </a:xfrm>
          <a:prstGeom prst="rect">
            <a:avLst/>
          </a:prstGeom>
        </p:spPr>
      </p:pic>
      <p:pic>
        <p:nvPicPr>
          <p:cNvPr id="7" name="Content Placeholder 4"/>
          <p:cNvPicPr>
            <a:picLocks noChangeAspect="1"/>
          </p:cNvPicPr>
          <p:nvPr/>
        </p:nvPicPr>
        <p:blipFill>
          <a:blip r:embed="rId4"/>
          <a:srcRect t="14388" b="14388"/>
          <a:stretch>
            <a:fillRect/>
          </a:stretch>
        </p:blipFill>
        <p:spPr>
          <a:xfrm>
            <a:off x="4604680" y="2839226"/>
            <a:ext cx="2982640" cy="123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853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448698" y="5198140"/>
            <a:ext cx="4123070" cy="1329069"/>
          </a:xfrm>
          <a:prstGeom prst="rect">
            <a:avLst/>
          </a:prstGeom>
          <a:gradFill flip="none" rotWithShape="1">
            <a:gsLst>
              <a:gs pos="0">
                <a:schemeClr val="accent1">
                  <a:satMod val="103000"/>
                  <a:lumMod val="102000"/>
                  <a:tint val="94000"/>
                  <a:alpha val="56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  <a:alpha val="56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  <a:alpha val="56000"/>
                </a:schemeClr>
              </a:gs>
            </a:gsLst>
            <a:lin ang="54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8572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Conceptually Commit Staging Process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44686" y="4594476"/>
            <a:ext cx="11662281" cy="374"/>
          </a:xfrm>
          <a:prstGeom prst="line">
            <a:avLst/>
          </a:prstGeom>
          <a:ln w="317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44686" y="2809377"/>
            <a:ext cx="11662281" cy="374"/>
          </a:xfrm>
          <a:prstGeom prst="line">
            <a:avLst/>
          </a:prstGeom>
          <a:ln w="317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 noChangeAspect="1"/>
          </p:cNvCxnSpPr>
          <p:nvPr/>
        </p:nvCxnSpPr>
        <p:spPr>
          <a:xfrm flipH="1">
            <a:off x="5343478" y="2639606"/>
            <a:ext cx="5109" cy="500418"/>
          </a:xfrm>
          <a:prstGeom prst="straightConnector1">
            <a:avLst/>
          </a:prstGeom>
          <a:ln w="57150" cmpd="sng">
            <a:solidFill>
              <a:srgbClr val="5B9BD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 noChangeAspect="1"/>
          </p:cNvCxnSpPr>
          <p:nvPr/>
        </p:nvCxnSpPr>
        <p:spPr>
          <a:xfrm flipH="1">
            <a:off x="5343478" y="4389328"/>
            <a:ext cx="5109" cy="500418"/>
          </a:xfrm>
          <a:prstGeom prst="straightConnector1">
            <a:avLst/>
          </a:prstGeom>
          <a:ln w="57150" cmpd="sng">
            <a:solidFill>
              <a:srgbClr val="5B9BD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 noChangeAspect="1"/>
          </p:cNvCxnSpPr>
          <p:nvPr/>
        </p:nvCxnSpPr>
        <p:spPr>
          <a:xfrm flipH="1" flipV="1">
            <a:off x="5343478" y="2487661"/>
            <a:ext cx="5109" cy="500418"/>
          </a:xfrm>
          <a:prstGeom prst="straightConnector1">
            <a:avLst/>
          </a:prstGeom>
          <a:ln w="57150" cmpd="sng">
            <a:solidFill>
              <a:srgbClr val="5B9BD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26001" y="1861186"/>
            <a:ext cx="128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File_A.txt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86988" y="1861414"/>
            <a:ext cx="128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File_B.txt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68652" y="1949205"/>
            <a:ext cx="128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File_C.txt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9719" y="2382083"/>
            <a:ext cx="189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Altered Files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8015" y="4219857"/>
            <a:ext cx="1784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Staged Files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63357" y="5858636"/>
            <a:ext cx="1666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Committed files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25442" y="5251302"/>
            <a:ext cx="1187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Commit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026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15262E-6 -0.00254 L 0.00039 0.224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113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1366 L 0.00052 0.2235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39 0.22472 L -0.00039 -0.00162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1131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53 0.22356 L 0.00066 -0.00116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24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" presetClass="emph" presetSubtype="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2222 " pathEditMode="relative" ptsTypes="AA">
                                      <p:cBhvr>
                                        <p:cTn id="3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3" presetClass="emph" presetSubtype="2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7037E-7 L 0.00052 0.212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fill="hold" grpId="6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39 0.22476 C 0.0474 0.35694 0.09453 0.48912 0.17878 0.54606 C 0.26302 0.60301 0.44597 0.56759 0.50573 0.56574 " pathEditMode="relative" rAng="0" ptsTypes="aaA">
                                      <p:cBhvr>
                                        <p:cTn id="5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60" y="18912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3" presetClass="emph" presetSubtype="2" fill="hold" grpId="7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52 0.2125 C 0.01003 0.25602 0.03867 0.41736 0.05781 0.47384 C 0.07695 0.53032 0.10352 0.53588 0.1155 0.55208 " pathEditMode="relative" rAng="0" ptsTypes="aaa">
                                      <p:cBhvr>
                                        <p:cTn id="62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2" y="16968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3" presetClass="emph" presetSubtype="2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  <p:bldP spid="10" grpId="1"/>
      <p:bldP spid="10" grpId="2"/>
      <p:bldP spid="10" grpId="3"/>
      <p:bldP spid="10" grpId="4"/>
      <p:bldP spid="10" grpId="5"/>
      <p:bldP spid="10" grpId="6"/>
      <p:bldP spid="10" grpId="7"/>
      <p:bldP spid="11" grpId="0"/>
      <p:bldP spid="11" grpId="1"/>
      <p:bldP spid="11" grpId="2"/>
      <p:bldP spid="11" grpId="3"/>
      <p:bldP spid="12" grpId="0" build="allAtOnce"/>
      <p:bldP spid="12" grpId="1" build="allAtOnce"/>
      <p:bldP spid="12" grpId="2" build="allAtOnce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Conceptually Push/Pull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051" y="1305442"/>
            <a:ext cx="1919458" cy="19194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26" y="4198679"/>
            <a:ext cx="1919458" cy="19194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082" y="4198679"/>
            <a:ext cx="1919458" cy="19194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04787" y="1682581"/>
            <a:ext cx="2712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Commits: 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48370" y="4991020"/>
            <a:ext cx="2712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Commits: 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004326" y="4991020"/>
            <a:ext cx="2712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Commits: 5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61409" y="5496791"/>
            <a:ext cx="189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John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403773" y="5496791"/>
            <a:ext cx="956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Sally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93082" y="2431196"/>
            <a:ext cx="2337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Remote Repository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48369" y="4991020"/>
            <a:ext cx="2712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Commits: 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48368" y="4991020"/>
            <a:ext cx="2712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Commits: 7</a:t>
            </a:r>
            <a:endParaRPr lang="en-US" dirty="0"/>
          </a:p>
        </p:txBody>
      </p:sp>
      <p:cxnSp>
        <p:nvCxnSpPr>
          <p:cNvPr id="15" name="Elbow Connector 14"/>
          <p:cNvCxnSpPr>
            <a:stCxn id="6" idx="0"/>
            <a:endCxn id="4" idx="2"/>
          </p:cNvCxnSpPr>
          <p:nvPr/>
        </p:nvCxnSpPr>
        <p:spPr>
          <a:xfrm rot="5400000" flipH="1" flipV="1">
            <a:off x="3318928" y="1702828"/>
            <a:ext cx="973779" cy="4017925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4" idx="2"/>
            <a:endCxn id="7" idx="0"/>
          </p:cNvCxnSpPr>
          <p:nvPr/>
        </p:nvCxnSpPr>
        <p:spPr>
          <a:xfrm rot="16200000" flipH="1">
            <a:off x="6396906" y="2642773"/>
            <a:ext cx="973779" cy="2138031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004787" y="1682581"/>
            <a:ext cx="2712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Commits: 7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448147" y="3245615"/>
            <a:ext cx="71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352193" y="3245615"/>
            <a:ext cx="106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Pull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004326" y="4991020"/>
            <a:ext cx="2712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Commits: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97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12" grpId="0"/>
      <p:bldP spid="12" grpId="1"/>
      <p:bldP spid="13" grpId="0"/>
      <p:bldP spid="28" grpId="0"/>
      <p:bldP spid="29" grpId="0"/>
      <p:bldP spid="29" grpId="1"/>
      <p:bldP spid="30" grpId="0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894880" y="4477380"/>
            <a:ext cx="3944513" cy="2048474"/>
          </a:xfrm>
          <a:prstGeom prst="rect">
            <a:avLst/>
          </a:prstGeom>
          <a:gradFill flip="none" rotWithShape="1">
            <a:gsLst>
              <a:gs pos="0">
                <a:schemeClr val="accent1">
                  <a:satMod val="103000"/>
                  <a:lumMod val="102000"/>
                  <a:tint val="94000"/>
                  <a:alpha val="37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  <a:alpha val="37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  <a:alpha val="37000"/>
                </a:schemeClr>
              </a:gs>
            </a:gsLst>
            <a:lin ang="54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895" y="330008"/>
            <a:ext cx="10515600" cy="1325563"/>
          </a:xfrm>
        </p:spPr>
        <p:txBody>
          <a:bodyPr/>
          <a:lstStyle/>
          <a:p>
            <a:r>
              <a:rPr lang="en-US" dirty="0" smtClean="0"/>
              <a:t>Obtain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15427"/>
            <a:ext cx="5558468" cy="1498756"/>
          </a:xfrm>
        </p:spPr>
        <p:txBody>
          <a:bodyPr/>
          <a:lstStyle/>
          <a:p>
            <a:r>
              <a:rPr lang="en-US" dirty="0" smtClean="0"/>
              <a:t>On Mac or Linux obtaining is simple</a:t>
            </a:r>
          </a:p>
          <a:p>
            <a:r>
              <a:rPr lang="en-US" dirty="0" smtClean="0"/>
              <a:t>On Windows follow guide: </a:t>
            </a:r>
          </a:p>
          <a:p>
            <a:pPr marL="0" indent="0">
              <a:buNone/>
            </a:pPr>
            <a:r>
              <a:rPr lang="en-US" sz="2000" dirty="0"/>
              <a:t>https://</a:t>
            </a:r>
            <a:r>
              <a:rPr lang="en-US" sz="2000" dirty="0" err="1"/>
              <a:t>git-scm.com</a:t>
            </a:r>
            <a:r>
              <a:rPr lang="en-US" sz="2000" dirty="0"/>
              <a:t>/downloads</a:t>
            </a:r>
            <a:endParaRPr lang="en-US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56895" y="2967362"/>
            <a:ext cx="10515600" cy="1023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Git</a:t>
            </a:r>
            <a:r>
              <a:rPr lang="en-US" dirty="0" smtClean="0"/>
              <a:t> Clone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199" y="4003305"/>
            <a:ext cx="6402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&gt;&gt; $ </a:t>
            </a:r>
            <a:r>
              <a:rPr lang="en-US" sz="2400" dirty="0" err="1" smtClean="0"/>
              <a:t>git</a:t>
            </a:r>
            <a:r>
              <a:rPr lang="en-US" sz="2400" dirty="0" smtClean="0"/>
              <a:t> clone &lt;remote location&gt; (&lt;new location&gt;) 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036" y="3072712"/>
            <a:ext cx="1276148" cy="12761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273" y="5039475"/>
            <a:ext cx="1276148" cy="127614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970960" y="4565171"/>
            <a:ext cx="187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Workstation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970960" y="3564346"/>
            <a:ext cx="1773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 Location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7" idx="2"/>
            <a:endCxn id="8" idx="0"/>
          </p:cNvCxnSpPr>
          <p:nvPr/>
        </p:nvCxnSpPr>
        <p:spPr>
          <a:xfrm>
            <a:off x="10737110" y="4348860"/>
            <a:ext cx="237" cy="690615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980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718" y="365125"/>
            <a:ext cx="10515600" cy="1325563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766" y="1825625"/>
            <a:ext cx="10515600" cy="9251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&gt;&gt; $ </a:t>
            </a:r>
            <a:r>
              <a:rPr lang="en-US" dirty="0" err="1" smtClean="0"/>
              <a:t>git</a:t>
            </a:r>
            <a:r>
              <a:rPr lang="en-US" dirty="0" smtClean="0"/>
              <a:t> push</a:t>
            </a:r>
          </a:p>
          <a:p>
            <a:r>
              <a:rPr lang="en-US" dirty="0" smtClean="0"/>
              <a:t>Local to remote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68718" y="28410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Git</a:t>
            </a:r>
            <a:r>
              <a:rPr lang="en-US" dirty="0" smtClean="0"/>
              <a:t> Pull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85766" y="4096732"/>
            <a:ext cx="10515600" cy="8664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&gt;&gt; $ </a:t>
            </a:r>
            <a:r>
              <a:rPr lang="en-US" dirty="0" err="1" smtClean="0"/>
              <a:t>git</a:t>
            </a:r>
            <a:r>
              <a:rPr lang="en-US" dirty="0" smtClean="0"/>
              <a:t> pull</a:t>
            </a:r>
          </a:p>
          <a:p>
            <a:r>
              <a:rPr lang="en-US" dirty="0" smtClean="0"/>
              <a:t>Remote to local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94880" y="4477380"/>
            <a:ext cx="3944513" cy="2048474"/>
          </a:xfrm>
          <a:prstGeom prst="rect">
            <a:avLst/>
          </a:prstGeom>
          <a:gradFill flip="none" rotWithShape="1">
            <a:gsLst>
              <a:gs pos="0">
                <a:schemeClr val="accent1">
                  <a:satMod val="103000"/>
                  <a:lumMod val="102000"/>
                  <a:tint val="94000"/>
                  <a:alpha val="37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  <a:alpha val="37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  <a:alpha val="37000"/>
                </a:schemeClr>
              </a:gs>
            </a:gsLst>
            <a:lin ang="54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036" y="3072712"/>
            <a:ext cx="1276148" cy="12761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273" y="5039475"/>
            <a:ext cx="1276148" cy="12761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970960" y="4565171"/>
            <a:ext cx="187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Workstation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970960" y="3564346"/>
            <a:ext cx="1773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 Location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734303" y="4348860"/>
            <a:ext cx="237" cy="690615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0734303" y="4337382"/>
            <a:ext cx="237" cy="690615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840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status/add/reset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61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3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diff/</a:t>
            </a:r>
            <a:r>
              <a:rPr lang="en-US" dirty="0" err="1" smtClean="0"/>
              <a:t>git</a:t>
            </a:r>
            <a:r>
              <a:rPr lang="en-US" dirty="0" smtClean="0"/>
              <a:t>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75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commands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72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Brief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41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of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and why use version control</a:t>
            </a:r>
          </a:p>
          <a:p>
            <a:r>
              <a:rPr lang="en-US" dirty="0" smtClean="0"/>
              <a:t>Two main types of version control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conceptually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commands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brief overview</a:t>
            </a:r>
          </a:p>
          <a:p>
            <a:r>
              <a:rPr lang="en-US" dirty="0" smtClean="0"/>
              <a:t>Moving Forward</a:t>
            </a:r>
          </a:p>
        </p:txBody>
      </p:sp>
    </p:spTree>
    <p:extLst>
      <p:ext uri="{BB962C8B-B14F-4D97-AF65-F5344CB8AC3E}">
        <p14:creationId xmlns:p14="http://schemas.microsoft.com/office/powerpoint/2010/main" val="1831184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13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70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Saving of Files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14388" b="14388"/>
          <a:stretch>
            <a:fillRect/>
          </a:stretch>
        </p:blipFill>
        <p:spPr>
          <a:xfrm>
            <a:off x="3981558" y="2432327"/>
            <a:ext cx="4206133" cy="1740491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6830" y="1676972"/>
            <a:ext cx="3251200" cy="3251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4953" y="1830159"/>
            <a:ext cx="2944827" cy="294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952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5511E-7 -2.96133E-6 L -0.54628 -0.00092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1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>
          <a:blip r:embed="rId2"/>
          <a:srcRect t="14388" b="14388"/>
          <a:stretch>
            <a:fillRect/>
          </a:stretch>
        </p:blipFill>
        <p:spPr>
          <a:xfrm>
            <a:off x="6679676" y="3474587"/>
            <a:ext cx="2414340" cy="999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Saving of Files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/>
          <a:srcRect t="14388" b="14388"/>
          <a:stretch>
            <a:fillRect/>
          </a:stretch>
        </p:blipFill>
        <p:spPr>
          <a:xfrm>
            <a:off x="2257597" y="3474587"/>
            <a:ext cx="2414340" cy="999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54" y="2797294"/>
            <a:ext cx="2353637" cy="23536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365" y="2905493"/>
            <a:ext cx="2137238" cy="2137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0911" y="2735442"/>
            <a:ext cx="2477340" cy="24773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66445" y="1790106"/>
            <a:ext cx="2626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“Started work on rotation matrix function”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46436" y="1790106"/>
            <a:ext cx="2792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“Added comments to the transition matrix function”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91587" y="2433738"/>
            <a:ext cx="121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John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378453" y="2433738"/>
            <a:ext cx="117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Steve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522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Uses of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</a:p>
          <a:p>
            <a:r>
              <a:rPr lang="en-US" dirty="0" smtClean="0"/>
              <a:t>Group Planning</a:t>
            </a:r>
          </a:p>
          <a:p>
            <a:r>
              <a:rPr lang="en-US" dirty="0" smtClean="0"/>
              <a:t>Legal documents</a:t>
            </a:r>
          </a:p>
          <a:p>
            <a:r>
              <a:rPr lang="en-US" dirty="0" smtClean="0"/>
              <a:t>Creative Writing (Novels/Screenplays)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747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309" y="15586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Repository             vs.                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511" y="1837459"/>
            <a:ext cx="3249450" cy="3249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1714780"/>
            <a:ext cx="3494809" cy="349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674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Types of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3727" y="2982191"/>
            <a:ext cx="4315691" cy="139238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Centralized Version Control</a:t>
            </a:r>
          </a:p>
          <a:p>
            <a:r>
              <a:rPr lang="en-US" dirty="0" smtClean="0"/>
              <a:t>Ex. Subversion (SVN)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53200" y="2982191"/>
            <a:ext cx="4800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Distributed Version Control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Ex. </a:t>
            </a:r>
            <a:r>
              <a:rPr lang="en-US" sz="2800" dirty="0" err="1" smtClean="0"/>
              <a:t>Git</a:t>
            </a:r>
            <a:r>
              <a:rPr lang="en-US" sz="2800" dirty="0" smtClean="0"/>
              <a:t>, Mercurial (hg)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53705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874" y="186527"/>
            <a:ext cx="6404481" cy="862955"/>
          </a:xfrm>
        </p:spPr>
        <p:txBody>
          <a:bodyPr/>
          <a:lstStyle/>
          <a:p>
            <a:r>
              <a:rPr lang="en-US" dirty="0" smtClean="0"/>
              <a:t>Centralized Version Control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192" y="1253746"/>
            <a:ext cx="1822439" cy="18224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452" y="4461685"/>
            <a:ext cx="1774248" cy="12221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288" y="4461685"/>
            <a:ext cx="1774248" cy="12221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670" y="4461684"/>
            <a:ext cx="1774248" cy="122214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354291" y="488373"/>
            <a:ext cx="3200400" cy="17352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802" y="1488786"/>
            <a:ext cx="933922" cy="6433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091" y="613063"/>
            <a:ext cx="838633" cy="83863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645794" y="815103"/>
            <a:ext cx="2293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 Repository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645794" y="1542058"/>
            <a:ext cx="181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2285999" y="3247635"/>
            <a:ext cx="2" cy="101575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85999" y="3247635"/>
            <a:ext cx="368141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6" idx="0"/>
          </p:cNvCxnSpPr>
          <p:nvPr/>
        </p:nvCxnSpPr>
        <p:spPr>
          <a:xfrm>
            <a:off x="5967412" y="3247635"/>
            <a:ext cx="0" cy="121405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0"/>
          </p:cNvCxnSpPr>
          <p:nvPr/>
        </p:nvCxnSpPr>
        <p:spPr>
          <a:xfrm flipV="1">
            <a:off x="9645794" y="3247635"/>
            <a:ext cx="0" cy="121404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967412" y="3247635"/>
            <a:ext cx="3678382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4" idx="2"/>
          </p:cNvCxnSpPr>
          <p:nvPr/>
        </p:nvCxnSpPr>
        <p:spPr>
          <a:xfrm flipH="1">
            <a:off x="5967411" y="3076185"/>
            <a:ext cx="1" cy="127864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76874" y="3049341"/>
            <a:ext cx="11662281" cy="374"/>
          </a:xfrm>
          <a:prstGeom prst="line">
            <a:avLst/>
          </a:prstGeom>
          <a:ln w="317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76874" y="2455991"/>
            <a:ext cx="2731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Server</a:t>
            </a:r>
            <a:endParaRPr lang="en-US" sz="2800" dirty="0"/>
          </a:p>
        </p:txBody>
      </p:sp>
      <p:sp>
        <p:nvSpPr>
          <p:cNvPr id="41" name="TextBox 40"/>
          <p:cNvSpPr txBox="1"/>
          <p:nvPr/>
        </p:nvSpPr>
        <p:spPr>
          <a:xfrm>
            <a:off x="276874" y="3161910"/>
            <a:ext cx="2457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Local Workstations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1950070" y="5817870"/>
            <a:ext cx="2117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 John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5656919" y="5817870"/>
            <a:ext cx="1794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 Steve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9235440" y="5817870"/>
            <a:ext cx="178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 Sally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1855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22" y="49075"/>
            <a:ext cx="7004008" cy="1325563"/>
          </a:xfrm>
        </p:spPr>
        <p:txBody>
          <a:bodyPr/>
          <a:lstStyle/>
          <a:p>
            <a:r>
              <a:rPr lang="en-US" dirty="0" smtClean="0"/>
              <a:t>Decentralized Version Control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192" y="1253746"/>
            <a:ext cx="1822439" cy="182243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354291" y="488373"/>
            <a:ext cx="3200400" cy="17352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802" y="1488786"/>
            <a:ext cx="933922" cy="6433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091" y="613063"/>
            <a:ext cx="838633" cy="83863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645794" y="815103"/>
            <a:ext cx="2293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 Repository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645794" y="1542058"/>
            <a:ext cx="181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2285999" y="3247635"/>
            <a:ext cx="2" cy="101575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85999" y="3247635"/>
            <a:ext cx="368141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967412" y="3247635"/>
            <a:ext cx="0" cy="121405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9645794" y="3247635"/>
            <a:ext cx="0" cy="121404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967412" y="3247635"/>
            <a:ext cx="3678382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2"/>
          </p:cNvCxnSpPr>
          <p:nvPr/>
        </p:nvCxnSpPr>
        <p:spPr>
          <a:xfrm flipH="1">
            <a:off x="5967411" y="3076185"/>
            <a:ext cx="1" cy="127864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76874" y="3049341"/>
            <a:ext cx="11662281" cy="374"/>
          </a:xfrm>
          <a:prstGeom prst="line">
            <a:avLst/>
          </a:prstGeom>
          <a:ln w="317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76874" y="2455991"/>
            <a:ext cx="2731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Server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276874" y="3161910"/>
            <a:ext cx="2457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Local Workstations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1950070" y="5817870"/>
            <a:ext cx="2117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 John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5656919" y="5817870"/>
            <a:ext cx="1794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 Steve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9235440" y="5817870"/>
            <a:ext cx="178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 Sally</a:t>
            </a:r>
            <a:endParaRPr lang="en-US" sz="24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731" y="4156955"/>
            <a:ext cx="1822439" cy="182243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101" y="4233041"/>
            <a:ext cx="1822439" cy="182243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552" y="4233041"/>
            <a:ext cx="1822439" cy="182243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552" y="4227188"/>
            <a:ext cx="1822439" cy="18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224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83136E-6 -2.14534E-6 L -0.31489 -0.43601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44" y="-21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</TotalTime>
  <Words>298</Words>
  <Application>Microsoft Macintosh PowerPoint</Application>
  <PresentationFormat>Custom</PresentationFormat>
  <Paragraphs>87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Version Control  and Git</vt:lpstr>
      <vt:lpstr>Contents of Presentation</vt:lpstr>
      <vt:lpstr>Traditional Saving of Files</vt:lpstr>
      <vt:lpstr>Version Control Saving of Files</vt:lpstr>
      <vt:lpstr>Extra Uses of Version Control</vt:lpstr>
      <vt:lpstr>Repository             vs.                File</vt:lpstr>
      <vt:lpstr>Main Types of Version Control</vt:lpstr>
      <vt:lpstr>Centralized Version Control</vt:lpstr>
      <vt:lpstr>Decentralized Version Control</vt:lpstr>
      <vt:lpstr>Git Conceptually Save vs. Commit</vt:lpstr>
      <vt:lpstr>Git Conceptually Commit Staging Process</vt:lpstr>
      <vt:lpstr>Git Conceptually Push/Pull</vt:lpstr>
      <vt:lpstr>Obtain Git Commands</vt:lpstr>
      <vt:lpstr>Git Push</vt:lpstr>
      <vt:lpstr>Git status/add/reset</vt:lpstr>
      <vt:lpstr>Git commit</vt:lpstr>
      <vt:lpstr>Git diff/git help</vt:lpstr>
      <vt:lpstr>Git commands diagram</vt:lpstr>
      <vt:lpstr>Github Brief Overview</vt:lpstr>
      <vt:lpstr>Moving Forward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Milam, James B. (MU-Student)</dc:creator>
  <cp:lastModifiedBy>James</cp:lastModifiedBy>
  <cp:revision>52</cp:revision>
  <dcterms:created xsi:type="dcterms:W3CDTF">2015-09-20T22:33:46Z</dcterms:created>
  <dcterms:modified xsi:type="dcterms:W3CDTF">2015-09-28T14:28:54Z</dcterms:modified>
</cp:coreProperties>
</file>