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f7a30947d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f7a30947d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3eb51ad5a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3eb51ad5a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3fb69ce9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3fb69ce9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f7a3094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f7a3094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e8bc6df95_1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e8bc6df95_1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eb51ad5a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eb51ad5a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eb51ad5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3eb51ad5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ed784987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ed78498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f7a3094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f7a3094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e8bc6df9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e8bc6df9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fb2f6130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fb2f6130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jalal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3f7a3094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3f7a3094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i.org/10.3847/1538-3881/ab5182" TargetMode="External"/><Relationship Id="rId4" Type="http://schemas.openxmlformats.org/officeDocument/2006/relationships/hyperlink" Target="https://doi.org/10.3847/1538-3881/ab5182" TargetMode="External"/><Relationship Id="rId5" Type="http://schemas.openxmlformats.org/officeDocument/2006/relationships/hyperlink" Target="https://doi.org/10.1093/mnras/sty838" TargetMode="External"/><Relationship Id="rId6" Type="http://schemas.openxmlformats.org/officeDocument/2006/relationships/hyperlink" Target="https://doi.org/10.1093/mnras/sty838" TargetMode="External"/><Relationship Id="rId7" Type="http://schemas.openxmlformats.org/officeDocument/2006/relationships/hyperlink" Target="https://doi.org/10.1088/1538-3873/acf15e" TargetMode="External"/><Relationship Id="rId8" Type="http://schemas.openxmlformats.org/officeDocument/2006/relationships/hyperlink" Target="https://doi.org/10.1088/1538-3873/acf15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 Star Classification: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Preparation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Sage and Jalal (</a:t>
            </a:r>
            <a:r>
              <a:rPr lang="en">
                <a:latin typeface="Impact"/>
                <a:ea typeface="Impact"/>
                <a:cs typeface="Impact"/>
                <a:sym typeface="Impact"/>
              </a:rPr>
              <a:t>Multimodal Maestros</a:t>
            </a:r>
            <a:r>
              <a:rPr lang="en"/>
              <a:t>)</a:t>
            </a:r>
            <a:endParaRPr/>
          </a:p>
        </p:txBody>
      </p:sp>
      <p:pic>
        <p:nvPicPr>
          <p:cNvPr id="136" name="Google Shape;13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25" y="3357775"/>
            <a:ext cx="295275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297500" y="967200"/>
            <a:ext cx="7038900" cy="36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Scikit optimizer and Markov Chain Monte Carlo simulation for hyperparameter selection + uncertainty estimation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Number of points drawn from a distribution resembling the dataset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To simulate x (time) values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density</a:t>
            </a:r>
            <a:r>
              <a:rPr lang="en" sz="1500"/>
              <a:t> kernel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number of points is similar to input length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choose a random sub-sequence from the generated curve over a </a:t>
            </a:r>
            <a:r>
              <a:rPr b="1" lang="en" sz="1500"/>
              <a:t>time</a:t>
            </a:r>
            <a:r>
              <a:rPr lang="en" sz="1500"/>
              <a:t> range similar to the input time range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Order of ops: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Train-val-test split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Break train into subsets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equal # of classes in each of 10 subsets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Augment subsets so that there are 1000 of each class in each subset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either remove curves or GP-generate new ones</a:t>
            </a:r>
            <a:endParaRPr sz="1500"/>
          </a:p>
        </p:txBody>
      </p:sp>
      <p:sp>
        <p:nvSpPr>
          <p:cNvPr id="199" name="Google Shape;19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GP Cont.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23" title="simulated_lc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475" y="553799"/>
            <a:ext cx="7583027" cy="4035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Ongoing Work</a:t>
            </a:r>
            <a:endParaRPr/>
          </a:p>
        </p:txBody>
      </p:sp>
      <p:sp>
        <p:nvSpPr>
          <p:cNvPr id="212" name="Google Shape;212;p24"/>
          <p:cNvSpPr txBox="1"/>
          <p:nvPr>
            <p:ph idx="1" type="body"/>
          </p:nvPr>
        </p:nvSpPr>
        <p:spPr>
          <a:xfrm>
            <a:off x="1297500" y="11911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Data synthesization / augmentation is compute-intensive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Ongoing reading on different population-level standardization techniques for complex time-series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Standard method of z-normalization may not be appropriate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Data is already zero-pointed (elimination of systematic telescope bias)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Normalization can sometimes be harmful for data of this type (</a:t>
            </a:r>
            <a:r>
              <a:rPr lang="en" sz="1800"/>
              <a:t>Hoppner 2014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Modification of dataset size to address compute constraints</a:t>
            </a:r>
            <a:endParaRPr sz="18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Bibliography</a:t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Boone, Kyle.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Avocado: Photometric Classification of Astronomical Transients with Gaussian Process Augmentation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 11 July 2019.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4"/>
              </a:rPr>
              <a:t>https://doi.org/10.3847/1538-3881/ab5182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Höppner, Frank. “Less Is More: Similarity of Time Series under Linear Transformations.” Proceedings of the 2014 SIAM International Conference on Data Mining (SDM), Society for Industrial and Applied Mathematics, 2014, pp. 560–68. epubs.siam.org (Atypon), https://doi.org/10.1137/1.9781611973440.65.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Jayasinghe, T., et al. “The ASAS-SN Catalog of Variable Stars I: The Serendipitous Survey.”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Monthly Notices of the Royal Astronomical Society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vol. 477, no. 3, July 2018, pp. 3145–63.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6"/>
              </a:rPr>
              <a:t>https://doi.org/10.1093/mnras/sty838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79400" lvl="0" marL="279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Arial"/>
                <a:ea typeface="Arial"/>
                <a:cs typeface="Arial"/>
                <a:sym typeface="Arial"/>
              </a:rPr>
              <a:t>Kang, Zihan, et al. “Periodic Variable Star Classification with Deep Learning: Handling Data Imbalance in an Ensemble Augmentation Way.”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Publications of the Astronomical Society of the Pacific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 vol. 135, no. 1051, Sept. 2023, p. 094501. </a:t>
            </a:r>
            <a:r>
              <a:rPr i="1" lang="en" sz="1100">
                <a:latin typeface="Arial"/>
                <a:ea typeface="Arial"/>
                <a:cs typeface="Arial"/>
                <a:sym typeface="Arial"/>
              </a:rPr>
              <a:t>arXiv.org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,</a:t>
            </a:r>
            <a:r>
              <a:rPr lang="en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100" u="sng">
                <a:latin typeface="Arial"/>
                <a:ea typeface="Arial"/>
                <a:cs typeface="Arial"/>
                <a:sym typeface="Arial"/>
                <a:hlinkClick r:id="rId8"/>
              </a:rPr>
              <a:t>https://doi.org/10.1088/1538-3873/acf15e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solutions</a:t>
            </a:r>
            <a:endParaRPr/>
          </a:p>
        </p:txBody>
      </p:sp>
      <p:sp>
        <p:nvSpPr>
          <p:cNvPr id="142" name="Google Shape;142;p14"/>
          <p:cNvSpPr txBox="1"/>
          <p:nvPr>
            <p:ph idx="1" type="body"/>
          </p:nvPr>
        </p:nvSpPr>
        <p:spPr>
          <a:xfrm>
            <a:off x="1109325" y="922350"/>
            <a:ext cx="77190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lang="en" sz="1700"/>
              <a:t>Periodic variable star classification with deep learning: handling data imbalance in an ensemble augmentation way” 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To clean the dataset, used phase-folded light curves and excluded points with extra high deviation/error values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Deals with class imbalance by generating artificial light curves for data augmentation, applying Gaussian Process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Best model reached about 86% overall accuracy, with the most misclassifications coming from the classes with the least data</a:t>
            </a:r>
            <a:endParaRPr sz="1500"/>
          </a:p>
          <a:p>
            <a:pPr indent="0" lvl="0" marL="9144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3655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“The ASASSN catalogue of variable stars: </a:t>
            </a:r>
            <a:r>
              <a:rPr i="1" lang="en" sz="1700"/>
              <a:t>The </a:t>
            </a:r>
            <a:r>
              <a:rPr i="1" lang="en" sz="1700"/>
              <a:t>Serendipitous</a:t>
            </a:r>
            <a:r>
              <a:rPr i="1" lang="en" sz="1700"/>
              <a:t> Survey</a:t>
            </a:r>
            <a:r>
              <a:rPr lang="en" sz="1700"/>
              <a:t>”</a:t>
            </a:r>
            <a:endParaRPr sz="17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Used a random forest classifier, trained on 16 variability features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Model was designed to classify 10 distinct classes of stars</a:t>
            </a:r>
            <a:endParaRPr sz="1500"/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Removed variables with irregular </a:t>
            </a:r>
            <a:r>
              <a:rPr lang="en" sz="1500"/>
              <a:t>characteristics</a:t>
            </a:r>
            <a:r>
              <a:rPr lang="en" sz="1500"/>
              <a:t> from consideration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052550" y="3847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879975" y="887350"/>
            <a:ext cx="34857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378,319 lightcurves, 180,733,005 </a:t>
            </a:r>
            <a:r>
              <a:rPr lang="en" sz="1700"/>
              <a:t>observations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Time, apparent mag (brightness), mag err, FWHM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We divided the data to 70% training, 20% validation, and 10% testing.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We're </a:t>
            </a:r>
            <a:r>
              <a:rPr lang="en" sz="1700"/>
              <a:t>storing/accessing</a:t>
            </a:r>
            <a:r>
              <a:rPr lang="en" sz="1700"/>
              <a:t> this on EBS on an EC2 instance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Gabor pls give us money for this and for an elastic vpc allocation</a:t>
            </a:r>
            <a:endParaRPr sz="15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149" name="Google Shape;14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0876" y="994050"/>
            <a:ext cx="4761741" cy="3665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challenge: distance</a:t>
            </a:r>
            <a:endParaRPr/>
          </a:p>
        </p:txBody>
      </p:sp>
      <p:sp>
        <p:nvSpPr>
          <p:cNvPr id="155" name="Google Shape;155;p16"/>
          <p:cNvSpPr txBox="1"/>
          <p:nvPr>
            <p:ph idx="1" type="body"/>
          </p:nvPr>
        </p:nvSpPr>
        <p:spPr>
          <a:xfrm>
            <a:off x="1297500" y="10713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Basics: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stars observed in this dataset are at a variety of distances from Earth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 stars of equal intrinsic luminosity observed from different distances will </a:t>
            </a:r>
            <a:r>
              <a:rPr b="1" lang="en" sz="1600"/>
              <a:t>appear </a:t>
            </a:r>
            <a:r>
              <a:rPr lang="en" sz="1600"/>
              <a:t>to differ in brightness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From this, a problem: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variation in amplitude and mean of the lightcurves is partially a function of distance. We're trying to determine star classification, which is not a (meaningful) function of distance, though distance does skew class frequency. If we do not correct this, the model could learn the wrong features from the data.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</a:t>
            </a:r>
            <a:r>
              <a:rPr i="1" lang="en"/>
              <a:t>Gaia </a:t>
            </a:r>
            <a:r>
              <a:rPr lang="en"/>
              <a:t>mission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1297500" y="11161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/>
              <a:t>Gaia</a:t>
            </a:r>
            <a:r>
              <a:rPr lang="en" sz="1800"/>
              <a:t>: parallax (distance) measurements for 1.5+ billion stars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Strategy:</a:t>
            </a:r>
            <a:endParaRPr sz="18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Join ASASSN dataset with </a:t>
            </a:r>
            <a:r>
              <a:rPr i="1" lang="en" sz="1600"/>
              <a:t>Gaia</a:t>
            </a:r>
            <a:r>
              <a:rPr lang="en" sz="1600"/>
              <a:t> Data Release 3 to get distances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 Calculate </a:t>
            </a:r>
            <a:r>
              <a:rPr b="1" lang="en" sz="1600"/>
              <a:t>absolute </a:t>
            </a:r>
            <a:r>
              <a:rPr lang="en" sz="1600"/>
              <a:t>magnitude (</a:t>
            </a:r>
            <a:r>
              <a:rPr b="1" lang="en" sz="1600"/>
              <a:t>distance-independent measurement of intrinsic brightness</a:t>
            </a:r>
            <a:r>
              <a:rPr lang="en" sz="1600"/>
              <a:t>) from the lightcurve mags and the </a:t>
            </a:r>
            <a:r>
              <a:rPr i="1" lang="en" sz="1600"/>
              <a:t>Gaia </a:t>
            </a:r>
            <a:r>
              <a:rPr lang="en" sz="1600"/>
              <a:t>distances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Propagate </a:t>
            </a:r>
            <a:r>
              <a:rPr i="1" lang="en" sz="1600"/>
              <a:t>Gaia</a:t>
            </a:r>
            <a:r>
              <a:rPr lang="en" sz="1600"/>
              <a:t> distance uncertainties to absolute magnitude uncertainties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Absolute magnitude and abs mag uncertainties will be inputs for our model</a:t>
            </a:r>
            <a:endParaRPr sz="1600"/>
          </a:p>
        </p:txBody>
      </p:sp>
      <p:pic>
        <p:nvPicPr>
          <p:cNvPr id="162" name="Google Shape;16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0700" y="149076"/>
            <a:ext cx="1664575" cy="166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3063" y="249000"/>
            <a:ext cx="7427774" cy="464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data challenge: class imbalance</a:t>
            </a:r>
            <a:endParaRPr/>
          </a:p>
        </p:txBody>
      </p:sp>
      <p:pic>
        <p:nvPicPr>
          <p:cNvPr id="175" name="Google Shape;17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9925" y="1246875"/>
            <a:ext cx="4352374" cy="3610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275" y="1710050"/>
            <a:ext cx="4190676" cy="285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Biggest data challenge: class imbalance</a:t>
            </a:r>
            <a:endParaRPr/>
          </a:p>
        </p:txBody>
      </p:sp>
      <p:pic>
        <p:nvPicPr>
          <p:cNvPr id="182" name="Google Shape;18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75" y="1710050"/>
            <a:ext cx="4190676" cy="285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1500" y="1384375"/>
            <a:ext cx="4532024" cy="349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Gaussian Processes</a:t>
            </a:r>
            <a:endParaRPr/>
          </a:p>
        </p:txBody>
      </p:sp>
      <p:pic>
        <p:nvPicPr>
          <p:cNvPr id="189" name="Google Shape;189;p21"/>
          <p:cNvPicPr preferRelativeResize="0"/>
          <p:nvPr/>
        </p:nvPicPr>
        <p:blipFill rotWithShape="1">
          <a:blip r:embed="rId3">
            <a:alphaModFix/>
          </a:blip>
          <a:srcRect b="3100" l="0" r="0" t="0"/>
          <a:stretch/>
        </p:blipFill>
        <p:spPr>
          <a:xfrm>
            <a:off x="2267875" y="958450"/>
            <a:ext cx="4608275" cy="3919799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1"/>
          <p:cNvSpPr/>
          <p:nvPr/>
        </p:nvSpPr>
        <p:spPr>
          <a:xfrm>
            <a:off x="2242000" y="1365625"/>
            <a:ext cx="4634100" cy="63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21"/>
          <p:cNvSpPr/>
          <p:nvPr/>
        </p:nvSpPr>
        <p:spPr>
          <a:xfrm>
            <a:off x="2242000" y="2001925"/>
            <a:ext cx="4634100" cy="119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21"/>
          <p:cNvSpPr/>
          <p:nvPr/>
        </p:nvSpPr>
        <p:spPr>
          <a:xfrm>
            <a:off x="2242000" y="3193525"/>
            <a:ext cx="4634100" cy="110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21"/>
          <p:cNvSpPr/>
          <p:nvPr/>
        </p:nvSpPr>
        <p:spPr>
          <a:xfrm>
            <a:off x="2267875" y="4295725"/>
            <a:ext cx="4634100" cy="636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