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obster"/>
      <p:regular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bst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8f3dad4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8f3dad4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8b2e9256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8b2e9256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8f3dad4e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8f3dad4e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8b2e9256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8b2e9256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8b2e9256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8b2e9256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8b2e9256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8b2e9256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8b2e92560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8b2e92560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b2e9256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b2e9256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b9019b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b9019b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8b9019b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8b9019b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8b9019b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8b9019b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3847/1538-3881/ab5182" TargetMode="External"/><Relationship Id="rId4" Type="http://schemas.openxmlformats.org/officeDocument/2006/relationships/hyperlink" Target="https://doi.org/10.3847/1538-3881/ab5182" TargetMode="External"/><Relationship Id="rId5" Type="http://schemas.openxmlformats.org/officeDocument/2006/relationships/hyperlink" Target="https://doi.org/10.1093/mnras/sty838" TargetMode="External"/><Relationship Id="rId6" Type="http://schemas.openxmlformats.org/officeDocument/2006/relationships/hyperlink" Target="https://doi.org/10.1093/mnras/sty838" TargetMode="External"/><Relationship Id="rId7" Type="http://schemas.openxmlformats.org/officeDocument/2006/relationships/hyperlink" Target="https://doi.org/10.1088/1538-3873/acf15e" TargetMode="External"/><Relationship Id="rId8" Type="http://schemas.openxmlformats.org/officeDocument/2006/relationships/hyperlink" Target="https://doi.org/10.1088/1538-3873/acf15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Star Classification with Deep Learning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and Jalal (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The MultiModal Maestros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 title="confusion_matrix.png"/>
          <p:cNvPicPr preferRelativeResize="0"/>
          <p:nvPr/>
        </p:nvPicPr>
        <p:blipFill rotWithShape="1">
          <a:blip r:embed="rId3">
            <a:alphaModFix/>
          </a:blip>
          <a:srcRect b="0" l="0" r="14987" t="0"/>
          <a:stretch/>
        </p:blipFill>
        <p:spPr>
          <a:xfrm>
            <a:off x="3174038" y="1239475"/>
            <a:ext cx="2795882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baseline.png"/>
          <p:cNvPicPr preferRelativeResize="0"/>
          <p:nvPr/>
        </p:nvPicPr>
        <p:blipFill rotWithShape="1">
          <a:blip r:embed="rId4">
            <a:alphaModFix/>
          </a:blip>
          <a:srcRect b="0" l="0" r="15383" t="0"/>
          <a:stretch/>
        </p:blipFill>
        <p:spPr>
          <a:xfrm>
            <a:off x="122950" y="1239475"/>
            <a:ext cx="2782949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5">
            <a:alphaModFix/>
          </a:blip>
          <a:srcRect b="0" l="0" r="13993" t="0"/>
          <a:stretch/>
        </p:blipFill>
        <p:spPr>
          <a:xfrm>
            <a:off x="6238075" y="1240450"/>
            <a:ext cx="2782950" cy="2986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04775" y="4338150"/>
            <a:ext cx="2619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174475" y="4338150"/>
            <a:ext cx="2736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319900" y="4338150"/>
            <a:ext cx="2502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RNN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58525" y="443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Model 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use of Gaussian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to use more of the dataset (more compute required)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distance </a:t>
            </a:r>
            <a:r>
              <a:rPr lang="en"/>
              <a:t>estimates for tighter errors with Gaia DR4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exploration of metric choice 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exploration in RNN/LSTM model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definitely more potential for different RNN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and MLP models show overlap in misclassifications - probably a feature of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limitations make exploring the solution space difficult (as anticipated)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Boone, Kyle.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Avocado: Photometric Classification of Astronomical Transients with Gaussian Process Augmentation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11 July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https://doi.org/10.3847/1538-3881/ab5182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Höppner, Frank. “Less Is More: Similarity of Time Series under Linear Transformations.” Proceedings of the 2014 SIAM International Conference on Data Mining (SDM), Society for Industrial and Applied Mathematics, 2014, pp. 560–68. epubs.siam.org (Atypon), https://doi.org/10.1137/1.9781611973440.65.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Jayasinghe, T., et al. “The ASAS-SN Catalog of Variable Stars I: The Serendipitous Survey.”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Monthly Notices of the Royal Astronomical Society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vol. 477, no. 3, July 2018, pp. 3145–63.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6"/>
              </a:rPr>
              <a:t>https://doi.org/10.1093/mnras/sty838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Kang, Zihan, et al. “Periodic Variable Star Classification with Deep Learning: Handling Data Imbalance in an Ensemble Augmentation Way.”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Publications of the Astronomical Society of the Pacific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vol. 135, no. 1051, Sept. 2023, p. 094501.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https://doi.org/10.1088/1538-3873/acf15e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7825" y="1514350"/>
            <a:ext cx="74733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variable stars?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Stars whose apparent brightness change with time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Extrinsic vs intrinsic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do they change?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Why do we care?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Stellar formation histories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Galactic evolution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Cepheid variables + the Hubble Tension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Past work?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Spectral vs photometric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Dataset-specific</a:t>
            </a:r>
            <a:endParaRPr sz="16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0" y="2501800"/>
            <a:ext cx="4007700" cy="2003700"/>
          </a:xfrm>
          <a:prstGeom prst="roundRect">
            <a:avLst>
              <a:gd fmla="val 144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09325" y="1442075"/>
            <a:ext cx="77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“Periodic variable star classification with deep learning: handling data imbalance in an ensemble augmentation way” </a:t>
            </a:r>
            <a:endParaRPr sz="15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clean the dataset, used phase-folded light curves and excluded points with extra high deviation/error values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Deals with class imbalance by generating artificial light curves for data augmentation, applying Gaussian Process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Best model reached about 86% overall accuracy, with the most misclassifications coming from the classes with the least data</a:t>
            </a:r>
            <a:endParaRPr sz="13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“The ASASSN catalogue of variable stars: </a:t>
            </a:r>
            <a:r>
              <a:rPr i="1" lang="en" sz="1500"/>
              <a:t>The Serendipitous Survey</a:t>
            </a:r>
            <a:r>
              <a:rPr lang="en" sz="1500"/>
              <a:t>”</a:t>
            </a:r>
            <a:endParaRPr sz="15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Used a random forest classifier, trained on 16 variability features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was designed to classify 10 distinct classes of stars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variables with irregular characteristics from consideration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The ASASSN Catalogue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Variable Stars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Contains light curves 378,319 variable stars with over 180 million total observations.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19 classifications of stars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Very wide class imbalances! (Classes range from 175,000 entries to &lt; 100)</a:t>
            </a:r>
            <a:endParaRPr sz="17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925" y="1489825"/>
            <a:ext cx="3993586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504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63075" y="1450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each lightcurve:</a:t>
            </a:r>
            <a:endParaRPr sz="23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Subtract off initial timestamp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Drop outlying points with large errors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Fit with SuperSmoother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Denoise with GHKSS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Downsample if oversampled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Distance normalization with Gaia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Gaia uncertainty propagation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calculate catch22+2 metrics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Create class-balanced training set from most populated classes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8200" y="1567550"/>
            <a:ext cx="40080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 Random Forest Classifier as our baseline model through TensorFlow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small hyper parameters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Multiple smaller trees, small max depth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F1 as our metric of evaluation to compare the deep learning model and the baseline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0" y="1234661"/>
            <a:ext cx="4396275" cy="35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 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297500" y="1567550"/>
            <a:ext cx="70389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lassifying based on derived metrics (arrays of scalars)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LeakyReLU to avoid both vanishing gradient and dead neurons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HeNormal because LeakyReLU is asymmetric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Tweaked design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layers, batch normalization, reduced dropout rate/batch size, increased number of neurons, L2 regularization</a:t>
            </a:r>
            <a:endParaRPr/>
          </a:p>
        </p:txBody>
      </p:sp>
      <p:pic>
        <p:nvPicPr>
          <p:cNvPr id="104" name="Google Shape;104;p19" title="final_model.h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6975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38" y="2484800"/>
            <a:ext cx="7262899" cy="18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Model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136225" y="1218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Some research has suggested that RNNs can learn to deal with non-uniformly-sampled data, so our reach goal was to make an RNN model that could classify based on the lightcurves themselves, not just their metric representations.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71450"/>
            <a:ext cx="1933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99851">
            <a:off x="4051" y="4616459"/>
            <a:ext cx="242640" cy="2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3187" y="274388"/>
            <a:ext cx="4977626" cy="45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Model Performance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Baseline model: </a:t>
            </a:r>
            <a:r>
              <a:rPr lang="en" u="sng"/>
              <a:t>F1 = 0.645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MLP </a:t>
            </a:r>
            <a:r>
              <a:rPr lang="en"/>
              <a:t>(first iteration): </a:t>
            </a:r>
            <a:r>
              <a:rPr lang="en" u="sng"/>
              <a:t>F1 = 0.118</a:t>
            </a:r>
            <a:endParaRPr u="sng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overhaul: F1 = 0.478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dropout rate: F1 = 0.529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batch size: F1 = </a:t>
            </a:r>
            <a:r>
              <a:rPr lang="en"/>
              <a:t>0.565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Batch </a:t>
            </a:r>
            <a:r>
              <a:rPr lang="en"/>
              <a:t>normalization</a:t>
            </a:r>
            <a:r>
              <a:rPr lang="en"/>
              <a:t>: F1 =  0.535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Increased number of neurons: F1 = 0.640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L2 regularization: F1 = 0.668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MLP (final iteration) = </a:t>
            </a:r>
            <a:r>
              <a:rPr lang="en" u="sng"/>
              <a:t>F1 = 0.668</a:t>
            </a:r>
            <a:endParaRPr u="sng"/>
          </a:p>
        </p:txBody>
      </p:sp>
      <p:pic>
        <p:nvPicPr>
          <p:cNvPr id="121" name="Google Shape;121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1225"/>
            <a:ext cx="4198524" cy="25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