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vFDn7lKeH5puPEHr5PO+iEdO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21cdaf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b21cdaf8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21cdaf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b21cdaf8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b21cdaf8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b21cdaf8d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21cdaf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b21cdaf8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mRC-r8UjAFTQo2ZZRh2CPVP_FtCqBDuY/view?usp=sharin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KR"/>
              <a:t>DisenGCN-코드구현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KR"/>
              <a:t>논</a:t>
            </a:r>
            <a:r>
              <a:rPr lang="en-KR"/>
              <a:t>문대로 구현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1341350" y="4557050"/>
            <a:ext cx="25344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KR" sz="1990"/>
              <a:t>(mlp + Routing Layer)</a:t>
            </a:r>
            <a:endParaRPr sz="19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KR" sz="1990"/>
              <a:t> 0.78</a:t>
            </a:r>
            <a:endParaRPr sz="199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856700" y="4493775"/>
            <a:ext cx="30843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KR" sz="1879"/>
              <a:t>(Factor</a:t>
            </a:r>
            <a:r>
              <a:rPr lang="en-KR" sz="1879"/>
              <a:t>별 weight noramalize</a:t>
            </a:r>
            <a:r>
              <a:rPr lang="en-KR" sz="1879"/>
              <a:t>)</a:t>
            </a:r>
            <a:endParaRPr sz="1879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KR" sz="1879"/>
              <a:t>0.79 </a:t>
            </a:r>
            <a:endParaRPr sz="1879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9425875" y="4493775"/>
            <a:ext cx="17088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KR" sz="1990"/>
              <a:t>(residual 추가)</a:t>
            </a:r>
            <a:endParaRPr sz="19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KR" sz="1990"/>
              <a:t> 0.80</a:t>
            </a:r>
            <a:endParaRPr sz="1990"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3206250" y="5737650"/>
            <a:ext cx="6385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KR" sz="1879"/>
              <a:t>mlp를 넣지 않은 것 보다 1~2%의 성능 하락이 있었습니다.</a:t>
            </a:r>
            <a:endParaRPr sz="1879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KR" sz="1879"/>
              <a:t>(</a:t>
            </a:r>
            <a:r>
              <a:rPr lang="en-KR" sz="1879" u="sng">
                <a:solidFill>
                  <a:schemeClr val="hlink"/>
                </a:solidFill>
                <a:hlinkClick r:id="rId3"/>
              </a:rPr>
              <a:t>코드</a:t>
            </a:r>
            <a:r>
              <a:rPr lang="en-KR" sz="1879"/>
              <a:t>)</a:t>
            </a:r>
            <a:r>
              <a:rPr lang="en-KR" sz="1879"/>
              <a:t> </a:t>
            </a:r>
            <a:endParaRPr sz="2380"/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00" y="1554725"/>
            <a:ext cx="3438575" cy="255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488" y="1525525"/>
            <a:ext cx="3355023" cy="25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5425" y="1643800"/>
            <a:ext cx="3084351" cy="22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KR"/>
              <a:t>원본 코드와 달라진 점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KR" sz="2000"/>
              <a:t>Neighbor sampling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KR" sz="2000"/>
              <a:t>Neighborhood sampling</a:t>
            </a:r>
            <a:r>
              <a:rPr lang="en-KR" sz="2000"/>
              <a:t>을 이용하지 않고, 모든 이웃들의 영향을 고려하도록 구현하였습니다.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KR" sz="2000"/>
              <a:t>bidirected edges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KR" sz="2000"/>
              <a:t>인덱스가 높은 노드(최근 논문)들은 피인용이 없거나 적기 때문에, d in_neighbor가 적습니다.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KR" sz="2000"/>
              <a:t>그것을 해결하기 위해 자신이 인용한 논문들도 in_neighbor로 만들어(bidirect) edge의 개수를 늘렸습니다.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21cdaf8d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KR"/>
              <a:t>실험 내용</a:t>
            </a:r>
            <a:endParaRPr b="1"/>
          </a:p>
        </p:txBody>
      </p:sp>
      <p:sp>
        <p:nvSpPr>
          <p:cNvPr id="108" name="Google Shape;108;geb21cdaf8d_0_19"/>
          <p:cNvSpPr txBox="1"/>
          <p:nvPr>
            <p:ph idx="1" type="body"/>
          </p:nvPr>
        </p:nvSpPr>
        <p:spPr>
          <a:xfrm>
            <a:off x="1945800" y="1462225"/>
            <a:ext cx="98652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/>
              <a:t>실험은 epoch 200, early-stopping을 적용하지 않고 진행하였습니다.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/>
              <a:t>처음에는 랜덤 서치를 통해 어느정도 괜찮은 하이퍼파라미터를 찾은 뒤, 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/>
              <a:t>괜찮은 하이퍼파라미터 몇개를 찾아 grid &amp; greedy하게 서치하였습니다.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/>
              <a:t>최종 찾은 하이퍼파라미터를 100번 실험하여 정확도의 평균과 표준편차를 구하였습니다.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/>
              <a:t> 원본 코드는 디폴트 하이퍼 파라미터로 50번 실험하여 비교하였습니다.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109" name="Google Shape;109;geb21cdaf8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913" y="4091725"/>
            <a:ext cx="5571775" cy="24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21cdaf8d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KR"/>
              <a:t>실험 결과 - Cora</a:t>
            </a:r>
            <a:endParaRPr/>
          </a:p>
        </p:txBody>
      </p:sp>
      <p:pic>
        <p:nvPicPr>
          <p:cNvPr id="115" name="Google Shape;115;geb21cdaf8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5" y="1805550"/>
            <a:ext cx="3263120" cy="25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eb21cdaf8d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050" y="1780813"/>
            <a:ext cx="3622425" cy="250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eb21cdaf8d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900" y="1805550"/>
            <a:ext cx="3622426" cy="245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b21cdaf8d_0_24"/>
          <p:cNvSpPr txBox="1"/>
          <p:nvPr>
            <p:ph idx="1" type="body"/>
          </p:nvPr>
        </p:nvSpPr>
        <p:spPr>
          <a:xfrm>
            <a:off x="2873125" y="4533250"/>
            <a:ext cx="98652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>
                <a:solidFill>
                  <a:schemeClr val="accent1"/>
                </a:solidFill>
              </a:rPr>
              <a:t>원본 코드</a:t>
            </a:r>
            <a:r>
              <a:rPr lang="en-KR" sz="2000"/>
              <a:t> mean: 0.811351852, std: 0.009888353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>
                <a:solidFill>
                  <a:srgbClr val="980000"/>
                </a:solidFill>
              </a:rPr>
              <a:t>구현 코드</a:t>
            </a:r>
            <a:r>
              <a:rPr lang="en-KR" sz="2000"/>
              <a:t> mean: 0.814200039, std: 0.009438748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KR" sz="2000">
                <a:solidFill>
                  <a:srgbClr val="351C75"/>
                </a:solidFill>
              </a:rPr>
              <a:t>논문 정확도</a:t>
            </a:r>
            <a:r>
              <a:rPr lang="en-KR" sz="2000"/>
              <a:t> : 0.837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21cdaf8d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KR"/>
              <a:t>실험 결과 - Pubmed</a:t>
            </a:r>
            <a:endParaRPr/>
          </a:p>
        </p:txBody>
      </p:sp>
      <p:sp>
        <p:nvSpPr>
          <p:cNvPr id="124" name="Google Shape;124;geb21cdaf8d_0_67"/>
          <p:cNvSpPr txBox="1"/>
          <p:nvPr>
            <p:ph idx="1" type="body"/>
          </p:nvPr>
        </p:nvSpPr>
        <p:spPr>
          <a:xfrm>
            <a:off x="2720725" y="4533250"/>
            <a:ext cx="98652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>
                <a:solidFill>
                  <a:schemeClr val="accent1"/>
                </a:solidFill>
              </a:rPr>
              <a:t>원본 코드</a:t>
            </a:r>
            <a:r>
              <a:rPr lang="en-KR" sz="2000"/>
              <a:t> mean: 0.78575, std: 0.016432368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>
                <a:solidFill>
                  <a:srgbClr val="980000"/>
                </a:solidFill>
              </a:rPr>
              <a:t>구현 코드</a:t>
            </a:r>
            <a:r>
              <a:rPr lang="en-KR" sz="2000"/>
              <a:t> mean: 0.792180036, std: 0.006662408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>
                <a:solidFill>
                  <a:srgbClr val="351C75"/>
                </a:solidFill>
              </a:rPr>
              <a:t>논</a:t>
            </a:r>
            <a:r>
              <a:rPr lang="en-KR" sz="2000">
                <a:solidFill>
                  <a:srgbClr val="351C75"/>
                </a:solidFill>
              </a:rPr>
              <a:t>문 정확도</a:t>
            </a:r>
            <a:r>
              <a:rPr lang="en-KR" sz="2000"/>
              <a:t> : 0.805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125" name="Google Shape;125;geb21cdaf8d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950" y="1805550"/>
            <a:ext cx="3731988" cy="24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b21cdaf8d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63" y="1770775"/>
            <a:ext cx="3511644" cy="24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eb21cdaf8d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725" y="1846975"/>
            <a:ext cx="3499762" cy="24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21cdaf8d_0_75"/>
          <p:cNvSpPr txBox="1"/>
          <p:nvPr>
            <p:ph type="title"/>
          </p:nvPr>
        </p:nvSpPr>
        <p:spPr>
          <a:xfrm>
            <a:off x="838200" y="371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KR"/>
              <a:t>실험 결과 - Citeseer </a:t>
            </a:r>
            <a:endParaRPr/>
          </a:p>
        </p:txBody>
      </p:sp>
      <p:sp>
        <p:nvSpPr>
          <p:cNvPr id="133" name="Google Shape;133;geb21cdaf8d_0_75"/>
          <p:cNvSpPr txBox="1"/>
          <p:nvPr>
            <p:ph idx="1" type="body"/>
          </p:nvPr>
        </p:nvSpPr>
        <p:spPr>
          <a:xfrm>
            <a:off x="2720725" y="4533250"/>
            <a:ext cx="98652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>
                <a:solidFill>
                  <a:schemeClr val="accent1"/>
                </a:solidFill>
              </a:rPr>
              <a:t>원본 코드</a:t>
            </a:r>
            <a:r>
              <a:rPr lang="en-KR" sz="2000"/>
              <a:t> </a:t>
            </a:r>
            <a:r>
              <a:rPr lang="en-KR" sz="2000"/>
              <a:t>mean: 0.691515152, std: 0.012145582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KR" sz="2000">
                <a:solidFill>
                  <a:srgbClr val="980000"/>
                </a:solidFill>
              </a:rPr>
              <a:t>구현 코드</a:t>
            </a:r>
            <a:r>
              <a:rPr lang="en-KR" sz="2000"/>
              <a:t> </a:t>
            </a:r>
            <a:r>
              <a:rPr lang="en-KR" sz="2000"/>
              <a:t>mean: 0.704819999, std: 0.008961452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KR" sz="2000">
                <a:solidFill>
                  <a:srgbClr val="351C75"/>
                </a:solidFill>
              </a:rPr>
              <a:t>논문 정확도</a:t>
            </a:r>
            <a:r>
              <a:rPr lang="en-KR" sz="2000"/>
              <a:t> : 0.734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134" name="Google Shape;134;geb21cdaf8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54" y="1770775"/>
            <a:ext cx="3249906" cy="24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eb21cdaf8d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25" y="1735950"/>
            <a:ext cx="3155000" cy="24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eb21cdaf8d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1600" y="1818560"/>
            <a:ext cx="3001826" cy="22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2021-06-21T05:20:36Z</dcterms:created>
  <dc:creator>Jung Jinhong</dc:creator>
</cp:coreProperties>
</file>