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E519-976F-9F41-B1F7-886BA57ED9F3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4" Type="http://schemas.openxmlformats.org/officeDocument/2006/relationships/hyperlink" Target="https://websec.github.io/unicode-security-guide/character-transformations/" TargetMode="External"/><Relationship Id="rId5" Type="http://schemas.openxmlformats.org/officeDocument/2006/relationships/hyperlink" Target="http://www.unicode.org/reports/tr36/" TargetMode="External"/><Relationship Id="rId6" Type="http://schemas.openxmlformats.org/officeDocument/2006/relationships/hyperlink" Target="http://www.unicode.org/reports/tr39/" TargetMode="External"/><Relationship Id="rId7" Type="http://schemas.openxmlformats.org/officeDocument/2006/relationships/hyperlink" Target="https://www.blackhat.com/presentations/bh-usa-09/WEBER/BHUSA09-Weber-UnicodeSecurityPreview-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unststube.net/encod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377"/>
            <a:ext cx="7772400" cy="3862093"/>
          </a:xfrm>
        </p:spPr>
        <p:txBody>
          <a:bodyPr>
            <a:normAutofit/>
          </a:bodyPr>
          <a:lstStyle/>
          <a:p>
            <a:r>
              <a:rPr lang="fr-FR" sz="1000" dirty="0" smtClean="0">
                <a:latin typeface="Consolas"/>
                <a:cs typeface="Consolas"/>
              </a:rPr>
              <a:t>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       </a:t>
            </a:r>
            <a:r>
              <a:rPr lang="fr-FR" sz="1000" dirty="0">
                <a:latin typeface="Consolas"/>
                <a:cs typeface="Consolas"/>
              </a:rPr>
              <a:t> </a:t>
            </a:r>
            <a:r>
              <a:rPr lang="fr-FR" sz="1000" dirty="0" smtClean="0">
                <a:latin typeface="Consolas"/>
                <a:cs typeface="Consolas"/>
              </a:rPr>
              <a:t>,--.               ,----..                                 ,--.         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   ,---,.       ,--.'|  ,----..     /   /   \      ,---,       ,---,       ,--.'|  ,----..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 ,'  .' |   ,--,:  : | /   /   \   /   .     :   .'  .' `\  ,`--.' |   ,--,:  : | /   /   \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,---.'   |,`--.'`|  ' :|   :     : .   /   ;.  \,---.'     \ |   :  :,`--.'`|  ' :|   :     :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  .'|   :  :  | |.   |  ;. /.   ;   /  ` ;|   |  .`\  |:   |  '|   :  :  | |.   |  ;. /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:   :  |-,:   |   \ | :.   ; /--` ;   |  ; \ ; |:   : |  '  ||   :  |:   |   \ | :.   ; /--`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:   |  ;/||   : '  '; |;   | ;    |   :  | ; | '|   ' '  ;  :'   '  ;|   : '  '; |;   | ;  __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:   .''   ' ;.    ;|   : |    .   |  ' ' ' :'   | ;  .  ||   |  |'   ' ;.    ;|   : |.' .'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 |-,|   | | \   |.   | '___ '   ;  \; /  ||   | :  |  ''   :  ;|   | | \   |.   | '_.' :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'   :  ;/|'   : |  ; .''   ; : .'| \   \  ',  / '   : | /  ; |   |  ''   : |  ; .''   ; : \  |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   \|   | '`--'  '   | '/  :  ;   :    /  |   | '` ,/  '   :  ||   | '`--'  '   | '/  .'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:   .''   : |      |   :    /    \   \ .'   ;   :  .'    ;   |.' '   : |      |   :    /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,'  ;   |.'       \   \ .'      `---`     |   ,.'      '---'   ;   |.'       \   \ .'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`----'    '---'          `---`                  '---'                '---'          `---`  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165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UTF-32 uses 32bits to encode all Unicode code points. Simple, but wastes space.</a:t>
            </a:r>
          </a:p>
          <a:p>
            <a:r>
              <a:rPr lang="en-US" dirty="0" smtClean="0"/>
              <a:t>UTF-16 and UTF-8 are variable-length encodings</a:t>
            </a:r>
          </a:p>
          <a:p>
            <a:pPr lvl="1"/>
            <a:r>
              <a:rPr lang="en-US" dirty="0" smtClean="0"/>
              <a:t>(UTF-8) If a character can be encoded using a single byte it will</a:t>
            </a:r>
          </a:p>
          <a:p>
            <a:pPr lvl="1"/>
            <a:r>
              <a:rPr lang="en-US" dirty="0" smtClean="0"/>
              <a:t>If it requires two bytes then it will use that instead</a:t>
            </a:r>
          </a:p>
          <a:p>
            <a:pPr lvl="1"/>
            <a:r>
              <a:rPr lang="en-US" dirty="0" smtClean="0"/>
              <a:t>UTF-16 uses two bytes by default, up to 4 bytes</a:t>
            </a:r>
          </a:p>
          <a:p>
            <a:pPr lvl="1"/>
            <a:r>
              <a:rPr lang="en-US" dirty="0" smtClean="0"/>
              <a:t>The encoding uses the highest bits to signal how may bytes the character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6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character	encoding	bits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A		UTF-8		01000001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A		UTF-16		00000000 01000001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A		UTF-32		00000000 00000000 00000000 01000001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</a:t>
            </a:r>
            <a:r>
              <a:rPr lang="ja-JP" altLang="en-US" sz="2000" dirty="0" smtClean="0">
                <a:latin typeface="Consolas"/>
                <a:cs typeface="Consolas"/>
              </a:rPr>
              <a:t>あ	</a:t>
            </a:r>
            <a:r>
              <a:rPr lang="en-US" altLang="ja-JP" sz="2000" dirty="0" smtClean="0">
                <a:latin typeface="Consolas"/>
                <a:cs typeface="Consolas"/>
              </a:rPr>
              <a:t>	UTF-8		11100011 10000001 10000010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</a:t>
            </a:r>
            <a:r>
              <a:rPr lang="ja-JP" altLang="en-US" sz="2000" dirty="0" smtClean="0">
                <a:latin typeface="Consolas"/>
                <a:cs typeface="Consolas"/>
              </a:rPr>
              <a:t>あ	</a:t>
            </a:r>
            <a:r>
              <a:rPr lang="en-US" altLang="ja-JP" sz="2000" dirty="0" smtClean="0">
                <a:latin typeface="Consolas"/>
                <a:cs typeface="Consolas"/>
              </a:rPr>
              <a:t>	UTF-16		00110000 01000010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</a:t>
            </a:r>
            <a:r>
              <a:rPr lang="ja-JP" altLang="en-US" sz="2000" dirty="0" smtClean="0">
                <a:latin typeface="Consolas"/>
                <a:cs typeface="Consolas"/>
              </a:rPr>
              <a:t>あ	</a:t>
            </a:r>
            <a:r>
              <a:rPr lang="en-US" altLang="ja-JP" sz="2000" dirty="0" smtClean="0">
                <a:latin typeface="Consolas"/>
                <a:cs typeface="Consolas"/>
              </a:rPr>
              <a:t>	UTF-32		00000000 00000000 00110000 01000010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584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are often referred to by their Unicode code point</a:t>
            </a:r>
          </a:p>
          <a:p>
            <a:r>
              <a:rPr lang="en-US" dirty="0" smtClean="0"/>
              <a:t>Written in hex to keep numbers short</a:t>
            </a:r>
          </a:p>
          <a:p>
            <a:r>
              <a:rPr lang="en-US" dirty="0" smtClean="0"/>
              <a:t>Starts with a U+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Ḁ</a:t>
            </a:r>
            <a:r>
              <a:rPr lang="en-US" dirty="0" smtClean="0"/>
              <a:t> = U+1E00 = 7680</a:t>
            </a:r>
            <a:r>
              <a:rPr lang="en-US" baseline="30000" dirty="0" smtClean="0"/>
              <a:t>th</a:t>
            </a:r>
            <a:r>
              <a:rPr lang="en-US" dirty="0" smtClean="0"/>
              <a:t>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latin typeface="Consolas"/>
                <a:cs typeface="Consolas"/>
              </a:rPr>
              <a:t>bits</a:t>
            </a:r>
            <a:r>
              <a:rPr lang="pl-PL" sz="1600" dirty="0" smtClean="0">
                <a:latin typeface="Consolas"/>
                <a:cs typeface="Consolas"/>
              </a:rPr>
              <a:t>			</a:t>
            </a:r>
            <a:r>
              <a:rPr lang="pl-PL" sz="1600" dirty="0" err="1" smtClean="0">
                <a:latin typeface="Consolas"/>
                <a:cs typeface="Consolas"/>
              </a:rPr>
              <a:t>encoding</a:t>
            </a:r>
            <a:r>
              <a:rPr lang="pl-PL" sz="1600" dirty="0" smtClean="0">
                <a:latin typeface="Consolas"/>
                <a:cs typeface="Consolas"/>
              </a:rPr>
              <a:t>		</a:t>
            </a:r>
            <a:r>
              <a:rPr lang="pl-PL" sz="1600" dirty="0" err="1" smtClean="0">
                <a:latin typeface="Consolas"/>
                <a:cs typeface="Consolas"/>
              </a:rPr>
              <a:t>characters</a:t>
            </a: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/>
                <a:cs typeface="Consolas"/>
              </a:rPr>
              <a:t>11000100 	01000010		Windows </a:t>
            </a:r>
            <a:r>
              <a:rPr lang="pl-PL" sz="1600" dirty="0" err="1" smtClean="0">
                <a:latin typeface="Consolas"/>
                <a:cs typeface="Consolas"/>
              </a:rPr>
              <a:t>Latin</a:t>
            </a:r>
            <a:r>
              <a:rPr lang="pl-PL" sz="1600" dirty="0" smtClean="0">
                <a:latin typeface="Consolas"/>
                <a:cs typeface="Consolas"/>
              </a:rPr>
              <a:t> 1	ÄB</a:t>
            </a:r>
          </a:p>
          <a:p>
            <a:pPr marL="0" indent="0">
              <a:buNone/>
            </a:pPr>
            <a:r>
              <a:rPr lang="pl-PL" sz="1600" dirty="0" smtClean="0">
                <a:latin typeface="Consolas"/>
                <a:cs typeface="Consolas"/>
              </a:rPr>
              <a:t>11000100 	01000010		Mac Roman	</a:t>
            </a:r>
            <a:r>
              <a:rPr lang="pl-PL" sz="1600" dirty="0" err="1" smtClean="0">
                <a:latin typeface="Consolas"/>
                <a:cs typeface="Consolas"/>
              </a:rPr>
              <a:t>ƒB</a:t>
            </a: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/>
                <a:cs typeface="Consolas"/>
              </a:rPr>
              <a:t>11000100 	01000010		GB18030	</a:t>
            </a:r>
            <a:r>
              <a:rPr lang="pl-PL" sz="1600" dirty="0" err="1" smtClean="0">
                <a:latin typeface="Consolas"/>
                <a:cs typeface="Consolas"/>
              </a:rPr>
              <a:t>腂</a:t>
            </a: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characters</a:t>
            </a:r>
            <a:r>
              <a:rPr lang="pl-PL" sz="1400" dirty="0" smtClean="0">
                <a:latin typeface="Consolas"/>
                <a:cs typeface="Consolas"/>
              </a:rPr>
              <a:t>	</a:t>
            </a:r>
            <a:r>
              <a:rPr lang="pl-PL" sz="1400" dirty="0" err="1" smtClean="0">
                <a:latin typeface="Consolas"/>
                <a:cs typeface="Consolas"/>
              </a:rPr>
              <a:t>encoding</a:t>
            </a:r>
            <a:r>
              <a:rPr lang="pl-PL" sz="1400" dirty="0" smtClean="0">
                <a:latin typeface="Consolas"/>
                <a:cs typeface="Consolas"/>
              </a:rPr>
              <a:t>				</a:t>
            </a:r>
            <a:r>
              <a:rPr lang="pl-PL" sz="1400" dirty="0" err="1" smtClean="0">
                <a:latin typeface="Consolas"/>
                <a:cs typeface="Consolas"/>
              </a:rPr>
              <a:t>bits</a:t>
            </a:r>
            <a:endParaRPr lang="pl-PL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Føö</a:t>
            </a:r>
            <a:r>
              <a:rPr lang="pl-PL" sz="1400" dirty="0" smtClean="0">
                <a:latin typeface="Consolas"/>
                <a:cs typeface="Consolas"/>
              </a:rPr>
              <a:t>			Windows </a:t>
            </a:r>
            <a:r>
              <a:rPr lang="pl-PL" sz="1400" dirty="0" err="1" smtClean="0">
                <a:latin typeface="Consolas"/>
                <a:cs typeface="Consolas"/>
              </a:rPr>
              <a:t>Latin</a:t>
            </a:r>
            <a:r>
              <a:rPr lang="pl-PL" sz="1400" dirty="0" smtClean="0">
                <a:latin typeface="Consolas"/>
                <a:cs typeface="Consolas"/>
              </a:rPr>
              <a:t> 1		01000110 11111000 11110110</a:t>
            </a: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Føö</a:t>
            </a:r>
            <a:r>
              <a:rPr lang="pl-PL" sz="1400" dirty="0" smtClean="0">
                <a:latin typeface="Consolas"/>
                <a:cs typeface="Consolas"/>
              </a:rPr>
              <a:t>			Mac Roman				01000110 10111111 10011010</a:t>
            </a: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Føö</a:t>
            </a:r>
            <a:r>
              <a:rPr lang="pl-PL" sz="1400" dirty="0" smtClean="0">
                <a:latin typeface="Consolas"/>
                <a:cs typeface="Consolas"/>
              </a:rPr>
              <a:t>			UTF-8				01000110 11000011 10111000 11000011 10110110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821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encoding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10000011 01000111 10000011 10010011 10000011 01010010 10000001 01011011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10000011 01100110 10000011 01000010 10000011 10010011 10000011 01001111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10000010 11001101 10010011 11101111 10000010 10110101 10000010 10101101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10000010 11001000 10000010 10100010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436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bytes start with 1 so not ASCII</a:t>
            </a:r>
          </a:p>
          <a:p>
            <a:r>
              <a:rPr lang="en-US" dirty="0" smtClean="0"/>
              <a:t>Most is not valid UTF-8</a:t>
            </a:r>
          </a:p>
          <a:p>
            <a:r>
              <a:rPr lang="en-US" dirty="0" smtClean="0"/>
              <a:t>Mac Roman works but you get </a:t>
            </a:r>
          </a:p>
          <a:p>
            <a:pPr lvl="1"/>
            <a:r>
              <a:rPr lang="en-US" dirty="0" err="1" smtClean="0"/>
              <a:t>ÉGÉìÉRÅ</a:t>
            </a:r>
            <a:r>
              <a:rPr lang="en-US" dirty="0" smtClean="0"/>
              <a:t>[</a:t>
            </a:r>
            <a:r>
              <a:rPr lang="en-US" dirty="0" err="1" smtClean="0"/>
              <a:t>ÉfÉBÉìÉOÇÕìÔÇµÇ≠Ç»Ç</a:t>
            </a:r>
            <a:r>
              <a:rPr lang="en-US" dirty="0" smtClean="0"/>
              <a:t>¢</a:t>
            </a:r>
          </a:p>
          <a:p>
            <a:r>
              <a:rPr lang="en-US" dirty="0" smtClean="0"/>
              <a:t>Its Japanese Shift-JIS</a:t>
            </a:r>
          </a:p>
          <a:p>
            <a:pPr lvl="1"/>
            <a:r>
              <a:rPr lang="ja-JP" altLang="en-US" dirty="0" smtClean="0"/>
              <a:t>エンコーディングは難しくない</a:t>
            </a:r>
            <a:endParaRPr lang="en-US" altLang="ja-JP" dirty="0" smtClean="0"/>
          </a:p>
          <a:p>
            <a:r>
              <a:rPr lang="en-US" dirty="0" smtClean="0"/>
              <a:t>Some document viewers (and browsers) will start to read the bits and guess what the encoding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����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There's also the "Unicode replacement character" � (U+FFFD)</a:t>
            </a:r>
          </a:p>
          <a:p>
            <a:r>
              <a:rPr lang="en-US" dirty="0" smtClean="0"/>
              <a:t>A program may decide to insert for any character it couldn't decode correctly when trying to handle Unicode </a:t>
            </a:r>
          </a:p>
          <a:p>
            <a:r>
              <a:rPr lang="en-US" dirty="0" smtClean="0"/>
              <a:t>If a document is saved with some characters gone or replaced, then those characters are really gone for good with no way to reverse-engineer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Imagine a scenario where:</a:t>
            </a:r>
          </a:p>
          <a:p>
            <a:pPr lvl="1"/>
            <a:r>
              <a:rPr lang="en-US" dirty="0"/>
              <a:t>An input validation filter rejects characters such as &lt;, &gt;, ', and " in a Web-application accepting UTF-8 encoded text.</a:t>
            </a:r>
          </a:p>
          <a:p>
            <a:pPr lvl="1"/>
            <a:r>
              <a:rPr lang="en-US" dirty="0"/>
              <a:t>An attacker sends in a U+FF1C FULLWIDTH LESS-THAN SIGN ＜ in place of the ASCII &lt;.</a:t>
            </a:r>
          </a:p>
          <a:p>
            <a:pPr lvl="1"/>
            <a:r>
              <a:rPr lang="en-US" dirty="0"/>
              <a:t>The attacker’s input looks like: ＜script&gt;</a:t>
            </a:r>
          </a:p>
          <a:p>
            <a:pPr lvl="1"/>
            <a:r>
              <a:rPr lang="en-US" dirty="0"/>
              <a:t>After passing through the XSS filter unchanged, the input moves deeper into the application.</a:t>
            </a:r>
          </a:p>
          <a:p>
            <a:pPr lvl="1"/>
            <a:r>
              <a:rPr lang="en-US" dirty="0"/>
              <a:t>Another API, perhaps at the data access layer, is configured to use a different character set such as windows-1252.</a:t>
            </a:r>
          </a:p>
          <a:p>
            <a:pPr lvl="1"/>
            <a:r>
              <a:rPr lang="en-US" dirty="0"/>
              <a:t>On receiving the input, a data access layer converts the multi-byte UTF-8 text to the single-byte windows-1252 code page, forcing a best-fit conversion to the dangerous characters the original XSS filter was trying to block. 7.The attacker’s input successfully persists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6984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115"/>
          </a:xfrm>
        </p:spPr>
        <p:txBody>
          <a:bodyPr/>
          <a:lstStyle/>
          <a:p>
            <a:r>
              <a:rPr lang="en-US" dirty="0" smtClean="0"/>
              <a:t>Best-fit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014"/>
            <a:ext cx="8229600" cy="4752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Target char	Target code point	Test code point	Name</a:t>
            </a:r>
          </a:p>
          <a:p>
            <a:pPr marL="0" indent="0">
              <a:buNone/>
            </a:pPr>
            <a:r>
              <a:rPr lang="en-US" sz="900" dirty="0" smtClean="0"/>
              <a:t>	o</a:t>
            </a:r>
            <a:r>
              <a:rPr lang="en-US" sz="900" dirty="0"/>
              <a:t>	\u006F	</a:t>
            </a:r>
            <a:r>
              <a:rPr lang="en-US" sz="900" dirty="0" smtClean="0"/>
              <a:t>	\</a:t>
            </a:r>
            <a:r>
              <a:rPr lang="en-US" sz="900" dirty="0"/>
              <a:t>u2134	</a:t>
            </a:r>
            <a:r>
              <a:rPr lang="en-US" sz="900" dirty="0" smtClean="0"/>
              <a:t>	SCRIPT </a:t>
            </a:r>
            <a:r>
              <a:rPr lang="en-US" sz="900" dirty="0"/>
              <a:t>SMALL O</a:t>
            </a:r>
          </a:p>
          <a:p>
            <a:pPr marL="0" indent="0">
              <a:buNone/>
            </a:pPr>
            <a:r>
              <a:rPr lang="en-US" sz="900" dirty="0" smtClean="0"/>
              <a:t>	o</a:t>
            </a:r>
            <a:r>
              <a:rPr lang="en-US" sz="900" dirty="0"/>
              <a:t>	\u006F	</a:t>
            </a:r>
            <a:r>
              <a:rPr lang="en-US" sz="900" dirty="0" smtClean="0"/>
              <a:t>	\</a:t>
            </a:r>
            <a:r>
              <a:rPr lang="en-US" sz="900" dirty="0"/>
              <a:t>u014D	</a:t>
            </a:r>
            <a:r>
              <a:rPr lang="en-US" sz="900" dirty="0" smtClean="0"/>
              <a:t>	LATIN </a:t>
            </a:r>
            <a:r>
              <a:rPr lang="en-US" sz="900" dirty="0"/>
              <a:t>SMALL LETTER O WITH MACRON</a:t>
            </a:r>
          </a:p>
          <a:p>
            <a:pPr marL="0" indent="0">
              <a:buNone/>
            </a:pPr>
            <a:r>
              <a:rPr lang="en-US" sz="900" dirty="0" smtClean="0"/>
              <a:t>	s</a:t>
            </a:r>
            <a:r>
              <a:rPr lang="en-US" sz="900" dirty="0"/>
              <a:t>	\u0073	</a:t>
            </a:r>
            <a:r>
              <a:rPr lang="en-US" sz="900" dirty="0" smtClean="0"/>
              <a:t>	\</a:t>
            </a:r>
            <a:r>
              <a:rPr lang="en-US" sz="900" dirty="0"/>
              <a:t>u017F	</a:t>
            </a:r>
            <a:r>
              <a:rPr lang="en-US" sz="900" dirty="0" smtClean="0"/>
              <a:t>	LATIN </a:t>
            </a:r>
            <a:r>
              <a:rPr lang="en-US" sz="900" dirty="0"/>
              <a:t>SMALL LETTER LONG S</a:t>
            </a:r>
          </a:p>
          <a:p>
            <a:pPr marL="0" indent="0">
              <a:buNone/>
            </a:pPr>
            <a:r>
              <a:rPr lang="en-US" sz="900" dirty="0" smtClean="0"/>
              <a:t>	I</a:t>
            </a:r>
            <a:r>
              <a:rPr lang="en-US" sz="900" dirty="0"/>
              <a:t>	\u0049	</a:t>
            </a:r>
            <a:r>
              <a:rPr lang="en-US" sz="900" dirty="0" smtClean="0"/>
              <a:t>	\</a:t>
            </a:r>
            <a:r>
              <a:rPr lang="en-US" sz="900" dirty="0"/>
              <a:t>u0131	</a:t>
            </a:r>
            <a:r>
              <a:rPr lang="en-US" sz="900" dirty="0" smtClean="0"/>
              <a:t>	LATIN </a:t>
            </a:r>
            <a:r>
              <a:rPr lang="en-US" sz="900" dirty="0"/>
              <a:t>SMALL LETTER DOTLESS I</a:t>
            </a:r>
          </a:p>
          <a:p>
            <a:pPr marL="0" indent="0">
              <a:buNone/>
            </a:pPr>
            <a:r>
              <a:rPr lang="en-US" sz="900" dirty="0" smtClean="0"/>
              <a:t>	</a:t>
            </a:r>
            <a:r>
              <a:rPr lang="en-US" sz="900" dirty="0" err="1" smtClean="0"/>
              <a:t>i</a:t>
            </a:r>
            <a:r>
              <a:rPr lang="en-US" sz="900" dirty="0"/>
              <a:t>	\u0069	</a:t>
            </a:r>
            <a:r>
              <a:rPr lang="en-US" sz="900" dirty="0" smtClean="0"/>
              <a:t>	\</a:t>
            </a:r>
            <a:r>
              <a:rPr lang="en-US" sz="900" dirty="0"/>
              <a:t>u0129	</a:t>
            </a:r>
            <a:r>
              <a:rPr lang="en-US" sz="900" dirty="0" smtClean="0"/>
              <a:t>	LATIN </a:t>
            </a:r>
            <a:r>
              <a:rPr lang="en-US" sz="900" dirty="0"/>
              <a:t>SMALL LETTER I WITH TILDE</a:t>
            </a:r>
          </a:p>
          <a:p>
            <a:pPr marL="0" indent="0">
              <a:buNone/>
            </a:pPr>
            <a:r>
              <a:rPr lang="en-US" sz="900" dirty="0" smtClean="0"/>
              <a:t>	K</a:t>
            </a:r>
            <a:r>
              <a:rPr lang="en-US" sz="900" dirty="0"/>
              <a:t>	\u004B	</a:t>
            </a:r>
            <a:r>
              <a:rPr lang="en-US" sz="900" dirty="0" smtClean="0"/>
              <a:t>	\</a:t>
            </a:r>
            <a:r>
              <a:rPr lang="en-US" sz="900" dirty="0"/>
              <a:t>u212A	</a:t>
            </a:r>
            <a:r>
              <a:rPr lang="en-US" sz="900" dirty="0" smtClean="0"/>
              <a:t>	KELVIN </a:t>
            </a:r>
            <a:r>
              <a:rPr lang="en-US" sz="900" dirty="0"/>
              <a:t>SIGN</a:t>
            </a:r>
          </a:p>
          <a:p>
            <a:pPr marL="0" indent="0">
              <a:buNone/>
            </a:pPr>
            <a:r>
              <a:rPr lang="en-US" sz="900" dirty="0" smtClean="0"/>
              <a:t>	k</a:t>
            </a:r>
            <a:r>
              <a:rPr lang="en-US" sz="900" dirty="0"/>
              <a:t>	\u006B	</a:t>
            </a:r>
            <a:r>
              <a:rPr lang="en-US" sz="900" dirty="0" smtClean="0"/>
              <a:t>	\</a:t>
            </a:r>
            <a:r>
              <a:rPr lang="en-US" sz="900" dirty="0"/>
              <a:t>u0137	</a:t>
            </a:r>
            <a:r>
              <a:rPr lang="en-US" sz="900" dirty="0" smtClean="0"/>
              <a:t>	LATIN </a:t>
            </a:r>
            <a:r>
              <a:rPr lang="en-US" sz="900" dirty="0"/>
              <a:t>SMALL LETTER K WITH CEDILLA</a:t>
            </a:r>
          </a:p>
          <a:p>
            <a:pPr marL="0" indent="0">
              <a:buNone/>
            </a:pPr>
            <a:r>
              <a:rPr lang="en-US" sz="900" dirty="0" smtClean="0"/>
              <a:t>	A</a:t>
            </a:r>
            <a:r>
              <a:rPr lang="en-US" sz="900" dirty="0"/>
              <a:t>	\u0041	</a:t>
            </a:r>
            <a:r>
              <a:rPr lang="en-US" sz="900" dirty="0" smtClean="0"/>
              <a:t>	\</a:t>
            </a:r>
            <a:r>
              <a:rPr lang="en-US" sz="900" dirty="0"/>
              <a:t>uFF21	</a:t>
            </a:r>
            <a:r>
              <a:rPr lang="en-US" sz="900" dirty="0" smtClean="0"/>
              <a:t>	FULLWIDTH </a:t>
            </a:r>
            <a:r>
              <a:rPr lang="en-US" sz="900" dirty="0"/>
              <a:t>LATIN CAPITAL LETTER A</a:t>
            </a:r>
          </a:p>
          <a:p>
            <a:pPr marL="0" indent="0">
              <a:buNone/>
            </a:pPr>
            <a:r>
              <a:rPr lang="en-US" sz="900" dirty="0" smtClean="0"/>
              <a:t>	a</a:t>
            </a:r>
            <a:r>
              <a:rPr lang="en-US" sz="900" dirty="0"/>
              <a:t>	\u0061	</a:t>
            </a:r>
            <a:r>
              <a:rPr lang="en-US" sz="900" dirty="0" smtClean="0"/>
              <a:t>	\</a:t>
            </a:r>
            <a:r>
              <a:rPr lang="en-US" sz="900" dirty="0"/>
              <a:t>u03B1	</a:t>
            </a:r>
            <a:r>
              <a:rPr lang="en-US" sz="900" dirty="0" smtClean="0"/>
              <a:t>	GREEK </a:t>
            </a:r>
            <a:r>
              <a:rPr lang="en-US" sz="900" dirty="0"/>
              <a:t>SMALL LETTER ALPHA</a:t>
            </a:r>
          </a:p>
          <a:p>
            <a:pPr marL="0" indent="0">
              <a:buNone/>
            </a:pPr>
            <a:r>
              <a:rPr lang="en-US" sz="900" dirty="0" smtClean="0"/>
              <a:t>	"</a:t>
            </a:r>
            <a:r>
              <a:rPr lang="en-US" sz="900" dirty="0"/>
              <a:t>	\u0022	</a:t>
            </a:r>
            <a:r>
              <a:rPr lang="en-US" sz="900" dirty="0" smtClean="0"/>
              <a:t>	\</a:t>
            </a:r>
            <a:r>
              <a:rPr lang="en-US" sz="900" dirty="0"/>
              <a:t>u02BA	</a:t>
            </a:r>
            <a:r>
              <a:rPr lang="en-US" sz="900" dirty="0" smtClean="0"/>
              <a:t>	MODIFIER </a:t>
            </a:r>
            <a:r>
              <a:rPr lang="en-US" sz="900" dirty="0"/>
              <a:t>LETTER DOUBLE PRIME</a:t>
            </a:r>
          </a:p>
          <a:p>
            <a:pPr marL="0" indent="0">
              <a:buNone/>
            </a:pPr>
            <a:r>
              <a:rPr lang="en-US" sz="900" dirty="0" smtClean="0"/>
              <a:t>	"</a:t>
            </a:r>
            <a:r>
              <a:rPr lang="en-US" sz="900" dirty="0"/>
              <a:t>	\u0022	</a:t>
            </a:r>
            <a:r>
              <a:rPr lang="en-US" sz="900" dirty="0" smtClean="0"/>
              <a:t>	\</a:t>
            </a:r>
            <a:r>
              <a:rPr lang="en-US" sz="900" dirty="0"/>
              <a:t>u030E	</a:t>
            </a:r>
            <a:r>
              <a:rPr lang="en-US" sz="900" dirty="0" smtClean="0"/>
              <a:t>	COMBINING </a:t>
            </a:r>
            <a:r>
              <a:rPr lang="en-US" sz="900" dirty="0"/>
              <a:t>DOUBLE VERTICAL LINE ABOVE</a:t>
            </a:r>
          </a:p>
          <a:p>
            <a:pPr marL="0" indent="0">
              <a:buNone/>
            </a:pPr>
            <a:r>
              <a:rPr lang="en-US" sz="900" dirty="0" smtClean="0"/>
              <a:t>	"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uFF02	</a:t>
            </a:r>
            <a:r>
              <a:rPr lang="en-US" sz="900" dirty="0" smtClean="0"/>
              <a:t>	FULLWIDTH </a:t>
            </a:r>
            <a:r>
              <a:rPr lang="en-US" sz="900" dirty="0"/>
              <a:t>QUOTATION MARK</a:t>
            </a:r>
          </a:p>
          <a:p>
            <a:pPr marL="0" indent="0">
              <a:buNone/>
            </a:pPr>
            <a:r>
              <a:rPr lang="en-US" sz="900" dirty="0" smtClean="0"/>
              <a:t>	'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u02B9	</a:t>
            </a:r>
            <a:r>
              <a:rPr lang="en-US" sz="900" dirty="0" smtClean="0"/>
              <a:t>	MODIFIER </a:t>
            </a:r>
            <a:r>
              <a:rPr lang="en-US" sz="900" dirty="0"/>
              <a:t>LETTER PRIME</a:t>
            </a:r>
          </a:p>
          <a:p>
            <a:pPr marL="0" indent="0">
              <a:buNone/>
            </a:pPr>
            <a:r>
              <a:rPr lang="en-US" sz="900" dirty="0" smtClean="0"/>
              <a:t>	'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u030D	</a:t>
            </a:r>
            <a:r>
              <a:rPr lang="en-US" sz="900" dirty="0" smtClean="0"/>
              <a:t>	COMBINING </a:t>
            </a:r>
            <a:r>
              <a:rPr lang="en-US" sz="900" dirty="0"/>
              <a:t>VERTICAL LINE ABOVE</a:t>
            </a:r>
          </a:p>
          <a:p>
            <a:pPr marL="0" indent="0">
              <a:buNone/>
            </a:pPr>
            <a:r>
              <a:rPr lang="en-US" sz="900" dirty="0" smtClean="0"/>
              <a:t>	'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uFF07	</a:t>
            </a:r>
            <a:r>
              <a:rPr lang="en-US" sz="900" dirty="0" smtClean="0"/>
              <a:t>	FULLWIDTH </a:t>
            </a:r>
            <a:r>
              <a:rPr lang="en-US" sz="900" dirty="0"/>
              <a:t>APOSTROPHE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uFF1C	</a:t>
            </a:r>
            <a:r>
              <a:rPr lang="en-US" sz="900" dirty="0" smtClean="0"/>
              <a:t>	FULLWIDTH </a:t>
            </a:r>
            <a:r>
              <a:rPr lang="en-US" sz="900" dirty="0"/>
              <a:t>LESS-THAN SIGN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uFE64	</a:t>
            </a:r>
            <a:r>
              <a:rPr lang="en-US" sz="900" dirty="0" smtClean="0"/>
              <a:t>	SMALL </a:t>
            </a:r>
            <a:r>
              <a:rPr lang="en-US" sz="900" dirty="0"/>
              <a:t>LESS-THAN SIGN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u2329	</a:t>
            </a:r>
            <a:r>
              <a:rPr lang="en-US" sz="900" dirty="0" smtClean="0"/>
              <a:t>	LEFT</a:t>
            </a:r>
            <a:r>
              <a:rPr lang="en-US" sz="900" dirty="0"/>
              <a:t>-POINTING ANGLE BRACKET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u3008	</a:t>
            </a:r>
            <a:r>
              <a:rPr lang="en-US" sz="900" dirty="0" smtClean="0"/>
              <a:t>	LEFT </a:t>
            </a:r>
            <a:r>
              <a:rPr lang="en-US" sz="900" dirty="0"/>
              <a:t>ANGLE BRACKET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u00AB	</a:t>
            </a:r>
            <a:r>
              <a:rPr lang="en-US" sz="900" dirty="0" smtClean="0"/>
              <a:t>	LEFT</a:t>
            </a:r>
            <a:r>
              <a:rPr lang="en-US" sz="900" dirty="0"/>
              <a:t>-POINTING DOUBLE ANGLE QUOTATION MARK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u00BB	</a:t>
            </a:r>
            <a:r>
              <a:rPr lang="en-US" sz="900" dirty="0" smtClean="0"/>
              <a:t>	RIGHT</a:t>
            </a:r>
            <a:r>
              <a:rPr lang="en-US" sz="900" dirty="0"/>
              <a:t>-POINTING DOUBLE ANGLE QUOTATION MARK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u3009	</a:t>
            </a:r>
            <a:r>
              <a:rPr lang="en-US" sz="900" dirty="0" smtClean="0"/>
              <a:t>	RIGHT </a:t>
            </a:r>
            <a:r>
              <a:rPr lang="en-US" sz="900" dirty="0"/>
              <a:t>ANGLE BRACKET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u232A	</a:t>
            </a:r>
            <a:r>
              <a:rPr lang="en-US" sz="900" dirty="0" smtClean="0"/>
              <a:t>	RIGHT</a:t>
            </a:r>
            <a:r>
              <a:rPr lang="en-US" sz="900" dirty="0"/>
              <a:t>-POINTING ANGLE BRACKET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uFE65	</a:t>
            </a:r>
            <a:r>
              <a:rPr lang="en-US" sz="900" dirty="0" smtClean="0"/>
              <a:t>	SMALL </a:t>
            </a:r>
            <a:r>
              <a:rPr lang="en-US" sz="900" dirty="0"/>
              <a:t>GREATER-THAN SIGN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uFF1E	</a:t>
            </a:r>
            <a:r>
              <a:rPr lang="en-US" sz="900" dirty="0" smtClean="0"/>
              <a:t>	FULLWIDTH </a:t>
            </a:r>
            <a:r>
              <a:rPr lang="en-US" sz="900" dirty="0"/>
              <a:t>GREATER-THAN SIGN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u2236	</a:t>
            </a:r>
            <a:r>
              <a:rPr lang="en-US" sz="900" dirty="0" smtClean="0"/>
              <a:t>	RATIO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u0589	</a:t>
            </a:r>
            <a:r>
              <a:rPr lang="en-US" sz="900" dirty="0" smtClean="0"/>
              <a:t>	ARMENIAN </a:t>
            </a:r>
            <a:r>
              <a:rPr lang="en-US" sz="900" dirty="0"/>
              <a:t>FULL STOP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uFE13	</a:t>
            </a:r>
            <a:r>
              <a:rPr lang="en-US" sz="900" dirty="0" smtClean="0"/>
              <a:t>	PRESENTATION </a:t>
            </a:r>
            <a:r>
              <a:rPr lang="en-US" sz="900" dirty="0"/>
              <a:t>FORM FOR VERTICAL COLON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uFE55	</a:t>
            </a:r>
            <a:r>
              <a:rPr lang="en-US" sz="900" dirty="0" smtClean="0"/>
              <a:t>	SMALL </a:t>
            </a:r>
            <a:r>
              <a:rPr lang="en-US" sz="900" dirty="0"/>
              <a:t>COLON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uFF1A	</a:t>
            </a:r>
            <a:r>
              <a:rPr lang="en-US" sz="900" dirty="0" smtClean="0"/>
              <a:t>	FULLWIDTH </a:t>
            </a:r>
            <a:r>
              <a:rPr lang="en-US" sz="900" dirty="0"/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380573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Overconsumption bug</a:t>
            </a:r>
          </a:p>
          <a:p>
            <a:pPr lvl="1"/>
            <a:r>
              <a:rPr lang="hr-HR" sz="2200" dirty="0">
                <a:latin typeface="Consolas"/>
                <a:cs typeface="Consolas"/>
              </a:rPr>
              <a:t>&lt;img src="#[0xC2]"&gt; " onerror="alert(1)"&lt;/ br</a:t>
            </a:r>
            <a:r>
              <a:rPr lang="hr-HR" sz="2200" dirty="0" smtClean="0"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200" dirty="0">
                <a:latin typeface="Consolas"/>
                <a:cs typeface="Consolas"/>
              </a:rPr>
              <a:t>&lt;</a:t>
            </a:r>
            <a:r>
              <a:rPr lang="en-US" sz="2200" dirty="0" err="1">
                <a:latin typeface="Consolas"/>
                <a:cs typeface="Consolas"/>
              </a:rPr>
              <a:t>img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src</a:t>
            </a:r>
            <a:r>
              <a:rPr lang="en-US" sz="2200" dirty="0">
                <a:latin typeface="Consolas"/>
                <a:cs typeface="Consolas"/>
              </a:rPr>
              <a:t>="#&gt; " </a:t>
            </a:r>
            <a:r>
              <a:rPr lang="en-US" sz="2200" dirty="0" err="1">
                <a:latin typeface="Consolas"/>
                <a:cs typeface="Consolas"/>
              </a:rPr>
              <a:t>onerror</a:t>
            </a:r>
            <a:r>
              <a:rPr lang="en-US" sz="2200" dirty="0">
                <a:latin typeface="Consolas"/>
                <a:cs typeface="Consolas"/>
              </a:rPr>
              <a:t>="alert(1)"&lt;/ </a:t>
            </a:r>
            <a:r>
              <a:rPr lang="en-US" sz="2200" dirty="0" err="1">
                <a:latin typeface="Consolas"/>
                <a:cs typeface="Consolas"/>
              </a:rPr>
              <a:t>br</a:t>
            </a:r>
            <a:r>
              <a:rPr lang="en-US" sz="2200" dirty="0">
                <a:latin typeface="Consolas"/>
                <a:cs typeface="Consolas"/>
              </a:rPr>
              <a:t>&gt;</a:t>
            </a:r>
            <a:endParaRPr lang="en-US" sz="2200" dirty="0" smtClean="0">
              <a:latin typeface="Consolas"/>
              <a:cs typeface="Consolas"/>
            </a:endParaRPr>
          </a:p>
          <a:p>
            <a:r>
              <a:rPr lang="en-US" dirty="0" smtClean="0"/>
              <a:t>Character deletion</a:t>
            </a:r>
          </a:p>
          <a:p>
            <a:pPr lvl="1"/>
            <a:r>
              <a:rPr lang="en-US" sz="2200" dirty="0" smtClean="0">
                <a:latin typeface="Consolas"/>
                <a:cs typeface="Consolas"/>
              </a:rPr>
              <a:t>Unicode BOM (Byte Order </a:t>
            </a:r>
            <a:r>
              <a:rPr lang="en-US" sz="2200" dirty="0">
                <a:latin typeface="Consolas"/>
                <a:cs typeface="Consolas"/>
              </a:rPr>
              <a:t>M</a:t>
            </a:r>
            <a:r>
              <a:rPr lang="en-US" sz="2200" dirty="0" smtClean="0">
                <a:latin typeface="Consolas"/>
                <a:cs typeface="Consolas"/>
              </a:rPr>
              <a:t>ark) U+FEFF</a:t>
            </a:r>
          </a:p>
          <a:p>
            <a:pPr lvl="1"/>
            <a:r>
              <a:rPr lang="en-US" sz="2200" dirty="0" smtClean="0">
                <a:latin typeface="Consolas"/>
                <a:cs typeface="Consolas"/>
              </a:rPr>
              <a:t>Word Joiner (in Unicode 3.2 and up)  U+2060</a:t>
            </a:r>
          </a:p>
          <a:p>
            <a:pPr lvl="1"/>
            <a:r>
              <a:rPr lang="en-US" sz="2200" dirty="0">
                <a:latin typeface="Consolas"/>
                <a:cs typeface="Consolas"/>
              </a:rPr>
              <a:t>&lt;</a:t>
            </a:r>
            <a:r>
              <a:rPr lang="en-US" sz="2200" dirty="0" err="1">
                <a:latin typeface="Consolas"/>
                <a:cs typeface="Consolas"/>
              </a:rPr>
              <a:t>scr</a:t>
            </a:r>
            <a:r>
              <a:rPr lang="en-US" sz="2200" dirty="0">
                <a:latin typeface="Consolas"/>
                <a:cs typeface="Consolas"/>
              </a:rPr>
              <a:t>[U+FEFF]</a:t>
            </a:r>
            <a:r>
              <a:rPr lang="en-US" sz="2200" dirty="0" err="1">
                <a:latin typeface="Consolas"/>
                <a:cs typeface="Consolas"/>
              </a:rPr>
              <a:t>ipt</a:t>
            </a:r>
            <a:r>
              <a:rPr lang="en-US" sz="2200" dirty="0" smtClean="0"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String transformation</a:t>
            </a:r>
          </a:p>
          <a:p>
            <a:pPr lvl="1"/>
            <a:r>
              <a:rPr lang="pl-PL" sz="2200" dirty="0" err="1">
                <a:latin typeface="Consolas"/>
                <a:cs typeface="Consolas"/>
              </a:rPr>
              <a:t>toLower</a:t>
            </a:r>
            <a:r>
              <a:rPr lang="pl-PL" sz="2200" dirty="0">
                <a:latin typeface="Consolas"/>
                <a:cs typeface="Consolas"/>
              </a:rPr>
              <a:t>("&amp;#x0130") == "</a:t>
            </a:r>
            <a:r>
              <a:rPr lang="pl-PL" sz="2200" dirty="0" smtClean="0">
                <a:latin typeface="Consolas"/>
                <a:cs typeface="Consolas"/>
              </a:rPr>
              <a:t>i”</a:t>
            </a:r>
          </a:p>
          <a:p>
            <a:pPr lvl="1"/>
            <a:r>
              <a:rPr lang="pl-PL" sz="2200" dirty="0" err="1">
                <a:latin typeface="Consolas"/>
                <a:cs typeface="Consolas"/>
              </a:rPr>
              <a:t>toLower</a:t>
            </a:r>
            <a:r>
              <a:rPr lang="pl-PL" sz="2200" dirty="0">
                <a:latin typeface="Consolas"/>
                <a:cs typeface="Consolas"/>
              </a:rPr>
              <a:t>("</a:t>
            </a:r>
            <a:r>
              <a:rPr lang="pl-PL" sz="2200" dirty="0" err="1">
                <a:latin typeface="Consolas"/>
                <a:cs typeface="Consolas"/>
              </a:rPr>
              <a:t>scr</a:t>
            </a:r>
            <a:r>
              <a:rPr lang="pl-PL" sz="2200" dirty="0">
                <a:latin typeface="Consolas"/>
                <a:cs typeface="Consolas"/>
              </a:rPr>
              <a:t>&amp;#x0130pt") == "</a:t>
            </a:r>
            <a:r>
              <a:rPr lang="pl-PL" sz="2200" dirty="0" err="1" smtClean="0">
                <a:latin typeface="Consolas"/>
                <a:cs typeface="Consolas"/>
              </a:rPr>
              <a:t>script</a:t>
            </a:r>
            <a:r>
              <a:rPr lang="pl-PL" sz="2200" dirty="0" smtClean="0">
                <a:latin typeface="Consolas"/>
                <a:cs typeface="Consolas"/>
              </a:rPr>
              <a:t>”</a:t>
            </a:r>
          </a:p>
          <a:p>
            <a:pPr lvl="1"/>
            <a:r>
              <a:rPr lang="pl-PL" sz="2200" dirty="0" err="1" smtClean="0">
                <a:latin typeface="Consolas"/>
                <a:cs typeface="Consolas"/>
              </a:rPr>
              <a:t>Never</a:t>
            </a:r>
            <a:r>
              <a:rPr lang="pl-PL" sz="2200" dirty="0" smtClean="0">
                <a:latin typeface="Consolas"/>
                <a:cs typeface="Consolas"/>
              </a:rPr>
              <a:t> </a:t>
            </a:r>
            <a:r>
              <a:rPr lang="pl-PL" sz="2200" dirty="0" err="1" smtClean="0">
                <a:latin typeface="Consolas"/>
                <a:cs typeface="Consolas"/>
              </a:rPr>
              <a:t>assume</a:t>
            </a:r>
            <a:r>
              <a:rPr lang="pl-PL" sz="2200" dirty="0">
                <a:latin typeface="Consolas"/>
                <a:cs typeface="Consolas"/>
              </a:rPr>
              <a:t>: len(x) != len(</a:t>
            </a:r>
            <a:r>
              <a:rPr lang="pl-PL" sz="2200" dirty="0" err="1">
                <a:latin typeface="Consolas"/>
                <a:cs typeface="Consolas"/>
              </a:rPr>
              <a:t>toLower</a:t>
            </a:r>
            <a:r>
              <a:rPr lang="pl-PL" sz="2200" dirty="0">
                <a:latin typeface="Consolas"/>
                <a:cs typeface="Consolas"/>
              </a:rPr>
              <a:t>(x))</a:t>
            </a:r>
          </a:p>
          <a:p>
            <a:r>
              <a:rPr lang="en-US" dirty="0" smtClean="0"/>
              <a:t>Whitespace (assigned the whitespace category and whitespace binary property)</a:t>
            </a:r>
          </a:p>
          <a:p>
            <a:pPr lvl="1"/>
            <a:r>
              <a:rPr lang="en-US" dirty="0" err="1"/>
              <a:t>Ogham</a:t>
            </a:r>
            <a:r>
              <a:rPr lang="en-US" dirty="0"/>
              <a:t> space </a:t>
            </a:r>
            <a:r>
              <a:rPr lang="en-US" dirty="0" smtClean="0"/>
              <a:t>mark U+1680</a:t>
            </a:r>
          </a:p>
          <a:p>
            <a:pPr lvl="1"/>
            <a:r>
              <a:rPr lang="en-US" dirty="0"/>
              <a:t>Mongolian vowel </a:t>
            </a:r>
            <a:r>
              <a:rPr lang="en-US" dirty="0" smtClean="0"/>
              <a:t>separator U+180E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&lt;a </a:t>
            </a:r>
            <a:r>
              <a:rPr lang="en-US" dirty="0" err="1">
                <a:latin typeface="Consolas"/>
                <a:cs typeface="Consolas"/>
              </a:rPr>
              <a:t>href</a:t>
            </a:r>
            <a:r>
              <a:rPr lang="en-US" dirty="0">
                <a:latin typeface="Consolas"/>
                <a:cs typeface="Consolas"/>
              </a:rPr>
              <a:t>=#[U+180E]</a:t>
            </a:r>
            <a:r>
              <a:rPr lang="en-US" dirty="0" err="1">
                <a:latin typeface="Consolas"/>
                <a:cs typeface="Consolas"/>
              </a:rPr>
              <a:t>onclick</a:t>
            </a:r>
            <a:r>
              <a:rPr lang="en-US" dirty="0">
                <a:latin typeface="Consolas"/>
                <a:cs typeface="Consolas"/>
              </a:rPr>
              <a:t>=alert()&gt;</a:t>
            </a:r>
          </a:p>
        </p:txBody>
      </p:sp>
    </p:spTree>
    <p:extLst>
      <p:ext uri="{BB962C8B-B14F-4D97-AF65-F5344CB8AC3E}">
        <p14:creationId xmlns:p14="http://schemas.microsoft.com/office/powerpoint/2010/main" val="16920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can’t store letters, numbers, pictures, etc.</a:t>
            </a:r>
          </a:p>
          <a:p>
            <a:r>
              <a:rPr lang="en-US" dirty="0" smtClean="0"/>
              <a:t>Computers store bits: 1 or 0</a:t>
            </a:r>
          </a:p>
          <a:p>
            <a:r>
              <a:rPr lang="en-US" dirty="0" smtClean="0"/>
              <a:t>Given that, then how do computers interpret letter and number characters?</a:t>
            </a:r>
          </a:p>
        </p:txBody>
      </p:sp>
    </p:spTree>
    <p:extLst>
      <p:ext uri="{BB962C8B-B14F-4D97-AF65-F5344CB8AC3E}">
        <p14:creationId xmlns:p14="http://schemas.microsoft.com/office/powerpoint/2010/main" val="94420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Subtle Crypto Bugs</a:t>
            </a:r>
          </a:p>
          <a:p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Who had the </a:t>
            </a:r>
            <a:r>
              <a:rPr lang="en-US" smtClean="0"/>
              <a:t>| domain?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http://kunststube.net/encoding/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http://www.joelonsoftware.com/articles/Unicode.html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https://websec.github.io/unicode-security-guide/character-transformations/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http://www.unicode.org/reports/tr36/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http://www.unicode.org/reports/tr39/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https://www.blackhat.com/presentations/bh-usa-09/WEBER/BHUSA09-Weber-UnicodeSecurityPreview-PAPER.pdf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encoding scheme is a set of rules that translates bits to letter and numbers characters</a:t>
            </a:r>
          </a:p>
          <a:p>
            <a:r>
              <a:rPr lang="en-US" dirty="0" smtClean="0"/>
              <a:t>Encode: convert into a coded form</a:t>
            </a:r>
          </a:p>
          <a:p>
            <a:r>
              <a:rPr lang="en-US" dirty="0" smtClean="0"/>
              <a:t>In ASCII each character is one byte (8 bits)</a:t>
            </a:r>
          </a:p>
          <a:p>
            <a:r>
              <a:rPr lang="en-US" sz="2000" dirty="0" smtClean="0">
                <a:latin typeface="Consolas"/>
                <a:cs typeface="Consolas"/>
              </a:rPr>
              <a:t>01100010 01101001 01110100 01110011</a:t>
            </a:r>
          </a:p>
          <a:p>
            <a:r>
              <a:rPr lang="en-US" sz="2000" dirty="0" smtClean="0">
                <a:latin typeface="Consolas"/>
                <a:cs typeface="Consolas"/>
              </a:rPr>
              <a:t>b       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       t        s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600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E</a:t>
            </a:r>
            <a:r>
              <a:rPr lang="en-US" dirty="0" smtClean="0"/>
              <a:t>nglish letters a-zA-Z0-9, punctuation, some things like space, line feed, tab, backspace, etc.</a:t>
            </a:r>
          </a:p>
          <a:p>
            <a:r>
              <a:rPr lang="en-US" dirty="0" smtClean="0"/>
              <a:t>128 characters in total = 7 bits</a:t>
            </a:r>
          </a:p>
          <a:p>
            <a:r>
              <a:rPr lang="en-US" dirty="0" smtClean="0"/>
              <a:t>Read left to right converting bits to characters</a:t>
            </a:r>
          </a:p>
          <a:p>
            <a:r>
              <a:rPr lang="en-US" sz="2000" dirty="0" smtClean="0">
                <a:latin typeface="Consolas"/>
                <a:cs typeface="Consolas"/>
              </a:rPr>
              <a:t>01001000 01100101 01101100 01101100 01101111 00100000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01010111 01101111 01110010 01101100 01100100</a:t>
            </a:r>
          </a:p>
          <a:p>
            <a:r>
              <a:rPr lang="en-US" sz="2000" dirty="0" smtClean="0">
                <a:latin typeface="Consolas"/>
                <a:cs typeface="Consolas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1270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 other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128 characters covers </a:t>
            </a:r>
            <a:r>
              <a:rPr lang="en-US" dirty="0"/>
              <a:t>E</a:t>
            </a:r>
            <a:r>
              <a:rPr lang="en-US" dirty="0" smtClean="0"/>
              <a:t>nglish, but what about Korean, Chinese, Hindi, Arabic, Russian, etc.</a:t>
            </a:r>
          </a:p>
          <a:p>
            <a:r>
              <a:rPr lang="en-US" dirty="0" smtClean="0"/>
              <a:t>To encompass all of these characters and languages more than a single byte (8 bits) is needed</a:t>
            </a:r>
          </a:p>
          <a:p>
            <a:r>
              <a:rPr lang="en-US" dirty="0" smtClean="0"/>
              <a:t>BIG-5 is a double-byte encoding that covers Traditional Chinese characters</a:t>
            </a:r>
          </a:p>
          <a:p>
            <a:r>
              <a:rPr lang="en-US" dirty="0" smtClean="0"/>
              <a:t>GB18030 does the same thing but covers simplified and traditional Chinese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GB18030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bits				character</a:t>
            </a:r>
          </a:p>
          <a:p>
            <a:pPr marL="0" indent="0">
              <a:buNone/>
            </a:pPr>
            <a:r>
              <a:rPr lang="en-US" dirty="0" smtClean="0"/>
              <a:t>   10000001 01000000	丂</a:t>
            </a:r>
          </a:p>
          <a:p>
            <a:pPr marL="0" indent="0">
              <a:buNone/>
            </a:pPr>
            <a:r>
              <a:rPr lang="en-US" dirty="0" smtClean="0"/>
              <a:t>   10000001 01000001	丄</a:t>
            </a:r>
          </a:p>
          <a:p>
            <a:pPr marL="0" indent="0">
              <a:buNone/>
            </a:pPr>
            <a:r>
              <a:rPr lang="en-US" dirty="0" smtClean="0"/>
              <a:t>   10000001 01000010	丅</a:t>
            </a:r>
          </a:p>
          <a:p>
            <a:pPr marL="0" indent="0">
              <a:buNone/>
            </a:pPr>
            <a:r>
              <a:rPr lang="en-US" dirty="0" smtClean="0"/>
              <a:t>   10000001 01000011	丆</a:t>
            </a:r>
          </a:p>
          <a:p>
            <a:pPr marL="0" indent="0">
              <a:buNone/>
            </a:pPr>
            <a:r>
              <a:rPr lang="en-US" dirty="0" smtClean="0"/>
              <a:t>   10000001 01000100	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attempt to unify all encoding standards</a:t>
            </a:r>
          </a:p>
          <a:p>
            <a:r>
              <a:rPr lang="en-US" dirty="0" smtClean="0"/>
              <a:t>A code table of 1,114,112 code points</a:t>
            </a:r>
          </a:p>
          <a:p>
            <a:r>
              <a:rPr lang="en-US" dirty="0" smtClean="0"/>
              <a:t>Enough to encode all European, Middle-Eastern, Far-Eastern, Southern, Northern, Western, pre-historic and future characters</a:t>
            </a:r>
          </a:p>
          <a:p>
            <a:r>
              <a:rPr lang="en-US" dirty="0" smtClean="0"/>
              <a:t>Big enough for unofficial private-use sections</a:t>
            </a:r>
          </a:p>
          <a:p>
            <a:r>
              <a:rPr lang="en-US" dirty="0" smtClean="0"/>
              <a:t>There is an unofficial section for Klingon</a:t>
            </a:r>
          </a:p>
          <a:p>
            <a:r>
              <a:rPr lang="en-US" dirty="0" smtClean="0"/>
              <a:t>How many bits does Unicode use to encode all of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Unicode is not an encoding</a:t>
            </a:r>
          </a:p>
          <a:p>
            <a:r>
              <a:rPr lang="en-US" dirty="0" smtClean="0"/>
              <a:t>Unicode is a table of code points for characters</a:t>
            </a:r>
          </a:p>
          <a:p>
            <a:r>
              <a:rPr lang="en-US" dirty="0" smtClean="0"/>
              <a:t>Does not concern itself with how to represent those code points as bits</a:t>
            </a:r>
          </a:p>
          <a:p>
            <a:r>
              <a:rPr lang="en-US" dirty="0" smtClean="0"/>
              <a:t>"65 stands for A, 66 stands for B and 9,731 stands for ☃” </a:t>
            </a:r>
          </a:p>
          <a:p>
            <a:r>
              <a:rPr lang="en-US" dirty="0" smtClean="0"/>
              <a:t>There are several ways to encode Unicode code points into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1038</Words>
  <Application>Microsoft Macintosh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     ,--.               ,----..                                 ,--.                  ,---,.       ,--.'|  ,----..     /   /   \      ,---,       ,---,       ,--.'|  ,----..       ,'  .' |   ,--,:  : | /   /   \   /   .     :   .'  .' `\  ,`--.' |   ,--,:  : | /   /   \    ,---.'   |,`--.'`|  ' :|   :     : .   /   ;.  \,---.'     \ |   :  :,`--.'`|  ' :|   :     :   |   |   .'|   :  :  | |.   |  ;. /.   ;   /  ` ;|   |  .`\  |:   |  '|   :  :  | |.   |  ;. /   :   :  |-,:   |   \ | :.   ; /--` ;   |  ; \ ; |:   : |  '  ||   :  |:   |   \ | :.   ; /--`    :   |  ;/||   : '  '; |;   | ;    |   :  | ; | '|   ' '  ;  :'   '  ;|   : '  '; |;   | ;  __   |   :   .''   ' ;.    ;|   : |    .   |  ' ' ' :'   | ;  .  ||   |  |'   ' ;.    ;|   : |.' .'  |   |  |-,|   | | \   |.   | '___ '   ;  \; /  ||   | :  |  ''   :  ;|   | | \   |.   | '_.' :  '   :  ;/|'   : |  ; .''   ; : .'| \   \  ',  / '   : | /  ; |   |  ''   : |  ; .''   ; : \  |  |   |    \|   | '`--'  '   | '/  :  ;   :    /  |   | '` ,/  '   :  ||   | '`--'  '   | '/  .'  |   :   .''   : |      |   :    /    \   \ .'   ;   :  .'    ;   |.' '   : |      |   :    /    |   | ,'  ;   |.'       \   \ .'      `---`     |   ,.'      '---'   ;   |.'       \   \ .'     `----'    '---'          `---`                  '---'                '---'          `---`        </vt:lpstr>
      <vt:lpstr>First off</vt:lpstr>
      <vt:lpstr>Encoding</vt:lpstr>
      <vt:lpstr>ASCII</vt:lpstr>
      <vt:lpstr>What about  other languages?</vt:lpstr>
      <vt:lpstr>GB18030</vt:lpstr>
      <vt:lpstr>Unicode Overview</vt:lpstr>
      <vt:lpstr>PowerPoint Presentation</vt:lpstr>
      <vt:lpstr>Unicode</vt:lpstr>
      <vt:lpstr>UTF-X</vt:lpstr>
      <vt:lpstr>PowerPoint Presentation</vt:lpstr>
      <vt:lpstr>Code Points</vt:lpstr>
      <vt:lpstr>Encoding Issues</vt:lpstr>
      <vt:lpstr>What encoding is this?</vt:lpstr>
      <vt:lpstr>Well…</vt:lpstr>
      <vt:lpstr>����</vt:lpstr>
      <vt:lpstr>Security Considerations</vt:lpstr>
      <vt:lpstr>Best-fit Mappings</vt:lpstr>
      <vt:lpstr>Filter Bypass</vt:lpstr>
      <vt:lpstr>Other Attacks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asdf</dc:creator>
  <cp:lastModifiedBy>_</cp:lastModifiedBy>
  <cp:revision>15</cp:revision>
  <dcterms:created xsi:type="dcterms:W3CDTF">2014-05-07T20:06:23Z</dcterms:created>
  <dcterms:modified xsi:type="dcterms:W3CDTF">2016-04-07T20:16:17Z</dcterms:modified>
</cp:coreProperties>
</file>