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60" r:id="rId5"/>
    <p:sldId id="261" r:id="rId6"/>
    <p:sldId id="264" r:id="rId7"/>
    <p:sldId id="265" r:id="rId8"/>
    <p:sldId id="266" r:id="rId9"/>
    <p:sldId id="267" r:id="rId10"/>
    <p:sldId id="268" r:id="rId11"/>
    <p:sldId id="269" r:id="rId12"/>
    <p:sldId id="271" r:id="rId13"/>
    <p:sldId id="272" r:id="rId14"/>
    <p:sldId id="273" r:id="rId15"/>
    <p:sldId id="276" r:id="rId16"/>
    <p:sldId id="274" r:id="rId17"/>
    <p:sldId id="262" r:id="rId1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C5011-F282-43E7-AB49-09F527964E4A}" v="38" dt="2019-10-11T19:18:25.814"/>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94660"/>
  </p:normalViewPr>
  <p:slideViewPr>
    <p:cSldViewPr snapToGrid="0">
      <p:cViewPr varScale="1">
        <p:scale>
          <a:sx n="37" d="100"/>
          <a:sy n="37" d="100"/>
        </p:scale>
        <p:origin x="16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chenek, Jennifer L" userId="80be2fa5-41db-4450-9d02-21760d9e3ded" providerId="ADAL" clId="{CB5C5011-F282-43E7-AB49-09F527964E4A}"/>
    <pc:docChg chg="custSel addSld delSld modSld">
      <pc:chgData name="Bochenek, Jennifer L" userId="80be2fa5-41db-4450-9d02-21760d9e3ded" providerId="ADAL" clId="{CB5C5011-F282-43E7-AB49-09F527964E4A}" dt="2019-10-11T19:18:25.814" v="34" actId="2696"/>
      <pc:docMkLst>
        <pc:docMk/>
      </pc:docMkLst>
      <pc:sldChg chg="delSp">
        <pc:chgData name="Bochenek, Jennifer L" userId="80be2fa5-41db-4450-9d02-21760d9e3ded" providerId="ADAL" clId="{CB5C5011-F282-43E7-AB49-09F527964E4A}" dt="2019-10-11T19:06:48.638" v="15" actId="478"/>
        <pc:sldMkLst>
          <pc:docMk/>
          <pc:sldMk cId="3511667803" sldId="273"/>
        </pc:sldMkLst>
        <pc:spChg chg="del">
          <ac:chgData name="Bochenek, Jennifer L" userId="80be2fa5-41db-4450-9d02-21760d9e3ded" providerId="ADAL" clId="{CB5C5011-F282-43E7-AB49-09F527964E4A}" dt="2019-10-11T19:06:48.638" v="15" actId="478"/>
          <ac:spMkLst>
            <pc:docMk/>
            <pc:sldMk cId="3511667803" sldId="273"/>
            <ac:spMk id="15" creationId="{334C2491-F073-435C-A14C-1E374805365D}"/>
          </ac:spMkLst>
        </pc:spChg>
        <pc:spChg chg="del">
          <ac:chgData name="Bochenek, Jennifer L" userId="80be2fa5-41db-4450-9d02-21760d9e3ded" providerId="ADAL" clId="{CB5C5011-F282-43E7-AB49-09F527964E4A}" dt="2019-10-11T19:06:42.654" v="13" actId="478"/>
          <ac:spMkLst>
            <pc:docMk/>
            <pc:sldMk cId="3511667803" sldId="273"/>
            <ac:spMk id="16" creationId="{EDD78B04-4A79-4AE6-8F20-4A366EB90C89}"/>
          </ac:spMkLst>
        </pc:spChg>
        <pc:spChg chg="del">
          <ac:chgData name="Bochenek, Jennifer L" userId="80be2fa5-41db-4450-9d02-21760d9e3ded" providerId="ADAL" clId="{CB5C5011-F282-43E7-AB49-09F527964E4A}" dt="2019-10-11T19:06:39.982" v="12" actId="478"/>
          <ac:spMkLst>
            <pc:docMk/>
            <pc:sldMk cId="3511667803" sldId="273"/>
            <ac:spMk id="17" creationId="{FEE28564-CF88-486C-A546-902B05EC749E}"/>
          </ac:spMkLst>
        </pc:spChg>
        <pc:spChg chg="del">
          <ac:chgData name="Bochenek, Jennifer L" userId="80be2fa5-41db-4450-9d02-21760d9e3ded" providerId="ADAL" clId="{CB5C5011-F282-43E7-AB49-09F527964E4A}" dt="2019-10-11T19:06:45.135" v="14" actId="478"/>
          <ac:spMkLst>
            <pc:docMk/>
            <pc:sldMk cId="3511667803" sldId="273"/>
            <ac:spMk id="18" creationId="{92BD712B-50ED-444A-9811-C6B803C0B086}"/>
          </ac:spMkLst>
        </pc:spChg>
      </pc:sldChg>
      <pc:sldChg chg="del">
        <pc:chgData name="Bochenek, Jennifer L" userId="80be2fa5-41db-4450-9d02-21760d9e3ded" providerId="ADAL" clId="{CB5C5011-F282-43E7-AB49-09F527964E4A}" dt="2019-10-11T19:18:25.814" v="34" actId="2696"/>
        <pc:sldMkLst>
          <pc:docMk/>
          <pc:sldMk cId="588122840" sldId="275"/>
        </pc:sldMkLst>
      </pc:sldChg>
      <pc:sldChg chg="addSp delSp modSp add mod modAnim">
        <pc:chgData name="Bochenek, Jennifer L" userId="80be2fa5-41db-4450-9d02-21760d9e3ded" providerId="ADAL" clId="{CB5C5011-F282-43E7-AB49-09F527964E4A}" dt="2019-10-11T19:08:40.180" v="33"/>
        <pc:sldMkLst>
          <pc:docMk/>
          <pc:sldMk cId="699746616" sldId="276"/>
        </pc:sldMkLst>
        <pc:spChg chg="mod">
          <ac:chgData name="Bochenek, Jennifer L" userId="80be2fa5-41db-4450-9d02-21760d9e3ded" providerId="ADAL" clId="{CB5C5011-F282-43E7-AB49-09F527964E4A}" dt="2019-10-11T19:08:40.180" v="33"/>
          <ac:spMkLst>
            <pc:docMk/>
            <pc:sldMk cId="699746616" sldId="276"/>
            <ac:spMk id="2" creationId="{28414F5A-930B-478E-A316-AC71504230B1}"/>
          </ac:spMkLst>
        </pc:spChg>
        <pc:spChg chg="del">
          <ac:chgData name="Bochenek, Jennifer L" userId="80be2fa5-41db-4450-9d02-21760d9e3ded" providerId="ADAL" clId="{CB5C5011-F282-43E7-AB49-09F527964E4A}" dt="2019-10-11T19:05:34.011" v="2"/>
          <ac:spMkLst>
            <pc:docMk/>
            <pc:sldMk cId="699746616" sldId="276"/>
            <ac:spMk id="3" creationId="{73255D6B-0C6C-48C0-B2CD-C5BA2DDB6CF3}"/>
          </ac:spMkLst>
        </pc:spChg>
        <pc:spChg chg="del">
          <ac:chgData name="Bochenek, Jennifer L" userId="80be2fa5-41db-4450-9d02-21760d9e3ded" providerId="ADAL" clId="{CB5C5011-F282-43E7-AB49-09F527964E4A}" dt="2019-10-11T19:06:28.919" v="8" actId="478"/>
          <ac:spMkLst>
            <pc:docMk/>
            <pc:sldMk cId="699746616" sldId="276"/>
            <ac:spMk id="7" creationId="{C6B534EF-4DDF-4DB5-9B96-B14A00CB7DAB}"/>
          </ac:spMkLst>
        </pc:spChg>
        <pc:spChg chg="del">
          <ac:chgData name="Bochenek, Jennifer L" userId="80be2fa5-41db-4450-9d02-21760d9e3ded" providerId="ADAL" clId="{CB5C5011-F282-43E7-AB49-09F527964E4A}" dt="2019-10-11T19:06:30.595" v="9" actId="478"/>
          <ac:spMkLst>
            <pc:docMk/>
            <pc:sldMk cId="699746616" sldId="276"/>
            <ac:spMk id="8" creationId="{AB3C1845-56A1-412F-B0AE-75199C08F54E}"/>
          </ac:spMkLst>
        </pc:spChg>
        <pc:spChg chg="del">
          <ac:chgData name="Bochenek, Jennifer L" userId="80be2fa5-41db-4450-9d02-21760d9e3ded" providerId="ADAL" clId="{CB5C5011-F282-43E7-AB49-09F527964E4A}" dt="2019-10-11T19:06:33.278" v="10" actId="478"/>
          <ac:spMkLst>
            <pc:docMk/>
            <pc:sldMk cId="699746616" sldId="276"/>
            <ac:spMk id="9" creationId="{4B99579B-5710-4E98-BC11-9AB5612AAAB5}"/>
          </ac:spMkLst>
        </pc:spChg>
        <pc:spChg chg="del">
          <ac:chgData name="Bochenek, Jennifer L" userId="80be2fa5-41db-4450-9d02-21760d9e3ded" providerId="ADAL" clId="{CB5C5011-F282-43E7-AB49-09F527964E4A}" dt="2019-10-11T19:06:35.106" v="11" actId="478"/>
          <ac:spMkLst>
            <pc:docMk/>
            <pc:sldMk cId="699746616" sldId="276"/>
            <ac:spMk id="10" creationId="{0F4A6028-2BBD-4421-BB34-3543628A01F9}"/>
          </ac:spMkLst>
        </pc:spChg>
        <pc:spChg chg="mod">
          <ac:chgData name="Bochenek, Jennifer L" userId="80be2fa5-41db-4450-9d02-21760d9e3ded" providerId="ADAL" clId="{CB5C5011-F282-43E7-AB49-09F527964E4A}" dt="2019-10-11T19:08:29.026" v="32" actId="1076"/>
          <ac:spMkLst>
            <pc:docMk/>
            <pc:sldMk cId="699746616" sldId="276"/>
            <ac:spMk id="11" creationId="{7CC49865-DC83-4007-882C-FEF740F5B3B0}"/>
          </ac:spMkLst>
        </pc:spChg>
        <pc:spChg chg="mod">
          <ac:chgData name="Bochenek, Jennifer L" userId="80be2fa5-41db-4450-9d02-21760d9e3ded" providerId="ADAL" clId="{CB5C5011-F282-43E7-AB49-09F527964E4A}" dt="2019-10-11T19:07:14.405" v="22" actId="1076"/>
          <ac:spMkLst>
            <pc:docMk/>
            <pc:sldMk cId="699746616" sldId="276"/>
            <ac:spMk id="12" creationId="{B9D1F69F-7E85-4BA7-B218-63DFB8DBD325}"/>
          </ac:spMkLst>
        </pc:spChg>
        <pc:spChg chg="mod">
          <ac:chgData name="Bochenek, Jennifer L" userId="80be2fa5-41db-4450-9d02-21760d9e3ded" providerId="ADAL" clId="{CB5C5011-F282-43E7-AB49-09F527964E4A}" dt="2019-10-11T19:08:11.158" v="31" actId="1076"/>
          <ac:spMkLst>
            <pc:docMk/>
            <pc:sldMk cId="699746616" sldId="276"/>
            <ac:spMk id="13" creationId="{BFB086FC-C529-4CC4-A3CE-9B4C8F09AFB4}"/>
          </ac:spMkLst>
        </pc:spChg>
        <pc:spChg chg="mod">
          <ac:chgData name="Bochenek, Jennifer L" userId="80be2fa5-41db-4450-9d02-21760d9e3ded" providerId="ADAL" clId="{CB5C5011-F282-43E7-AB49-09F527964E4A}" dt="2019-10-11T19:07:59.356" v="30" actId="1076"/>
          <ac:spMkLst>
            <pc:docMk/>
            <pc:sldMk cId="699746616" sldId="276"/>
            <ac:spMk id="14" creationId="{AED999B8-F589-4F4D-A9B9-42CF9D70FA38}"/>
          </ac:spMkLst>
        </pc:spChg>
        <pc:grpChg chg="add mod">
          <ac:chgData name="Bochenek, Jennifer L" userId="80be2fa5-41db-4450-9d02-21760d9e3ded" providerId="ADAL" clId="{CB5C5011-F282-43E7-AB49-09F527964E4A}" dt="2019-10-11T19:06:56.513" v="17" actId="14100"/>
          <ac:grpSpMkLst>
            <pc:docMk/>
            <pc:sldMk cId="699746616" sldId="276"/>
            <ac:grpSpMk id="6" creationId="{4DF9F784-7A37-4D5F-9842-A2BCEFFA4989}"/>
          </ac:grpSpMkLst>
        </pc:grpChg>
        <pc:graphicFrameChg chg="add mod">
          <ac:chgData name="Bochenek, Jennifer L" userId="80be2fa5-41db-4450-9d02-21760d9e3ded" providerId="ADAL" clId="{CB5C5011-F282-43E7-AB49-09F527964E4A}" dt="2019-10-11T19:07:54.512" v="29" actId="1076"/>
          <ac:graphicFrameMkLst>
            <pc:docMk/>
            <pc:sldMk cId="699746616" sldId="276"/>
            <ac:graphicFrameMk id="5" creationId="{D565A391-D566-4D51-BB5A-5FA95901C922}"/>
          </ac:graphicFrameMkLst>
        </pc:graphicFrameChg>
      </pc:sldChg>
    </pc:docChg>
  </pc:docChgLst>
  <pc:docChgLst>
    <pc:chgData name="Bochenek, Jennifer L" userId="80be2fa5-41db-4450-9d02-21760d9e3ded" providerId="ADAL" clId="{CA7A5484-F3F4-44A3-9ACA-95F01E110138}"/>
    <pc:docChg chg="modSld">
      <pc:chgData name="Bochenek, Jennifer L" userId="80be2fa5-41db-4450-9d02-21760d9e3ded" providerId="ADAL" clId="{CA7A5484-F3F4-44A3-9ACA-95F01E110138}" dt="2019-10-09T20:28:21.898" v="2" actId="12100"/>
      <pc:docMkLst>
        <pc:docMk/>
      </pc:docMkLst>
      <pc:sldChg chg="modSp">
        <pc:chgData name="Bochenek, Jennifer L" userId="80be2fa5-41db-4450-9d02-21760d9e3ded" providerId="ADAL" clId="{CA7A5484-F3F4-44A3-9ACA-95F01E110138}" dt="2019-10-09T20:28:21.898" v="2" actId="12100"/>
        <pc:sldMkLst>
          <pc:docMk/>
          <pc:sldMk cId="321746122" sldId="267"/>
        </pc:sldMkLst>
        <pc:graphicFrameChg chg="mod">
          <ac:chgData name="Bochenek, Jennifer L" userId="80be2fa5-41db-4450-9d02-21760d9e3ded" providerId="ADAL" clId="{CA7A5484-F3F4-44A3-9ACA-95F01E110138}" dt="2019-10-09T20:28:21.898" v="2" actId="12100"/>
          <ac:graphicFrameMkLst>
            <pc:docMk/>
            <pc:sldMk cId="321746122" sldId="267"/>
            <ac:graphicFrameMk id="5" creationId="{4BF737E1-7CA2-420E-B5C9-7D58ECBA011A}"/>
          </ac:graphicFrameMkLst>
        </pc:graphicFrameChg>
      </pc:sldChg>
      <pc:sldChg chg="modSp">
        <pc:chgData name="Bochenek, Jennifer L" userId="80be2fa5-41db-4450-9d02-21760d9e3ded" providerId="ADAL" clId="{CA7A5484-F3F4-44A3-9ACA-95F01E110138}" dt="2019-10-09T20:20:46.872" v="1"/>
        <pc:sldMkLst>
          <pc:docMk/>
          <pc:sldMk cId="871989820" sldId="271"/>
        </pc:sldMkLst>
        <pc:graphicFrameChg chg="mod">
          <ac:chgData name="Bochenek, Jennifer L" userId="80be2fa5-41db-4450-9d02-21760d9e3ded" providerId="ADAL" clId="{CA7A5484-F3F4-44A3-9ACA-95F01E110138}" dt="2019-10-09T20:20:46.872" v="1"/>
          <ac:graphicFrameMkLst>
            <pc:docMk/>
            <pc:sldMk cId="871989820" sldId="271"/>
            <ac:graphicFrameMk id="7" creationId="{58EAFF47-39C4-47AB-8253-2AB412E5AA1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tsorg1-my.sharepoint.com/personal/jlbochenek_ets_org/Documents/Documented%20Accomplishments%20and%20FACETS/Facets%20data%20entry.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etsorg1-my.sharepoint.com/personal/jlbochenek_ets_org/Documents/Documented%20Accomplishments%20and%20FACETS/Facets%20data%20ent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Sheet7!$C$23</c:f>
              <c:strCache>
                <c:ptCount val="1"/>
                <c:pt idx="0">
                  <c:v>Humanities</c:v>
                </c:pt>
              </c:strCache>
            </c:strRef>
          </c:tx>
          <c:spPr>
            <a:solidFill>
              <a:schemeClr val="accent1"/>
            </a:solidFill>
            <a:ln>
              <a:noFill/>
            </a:ln>
            <a:effectLst/>
          </c:spPr>
          <c:invertIfNegative val="0"/>
          <c:cat>
            <c:strRef>
              <c:f>Sheet7!$B$24:$B$48</c:f>
              <c:strCache>
                <c:ptCount val="25"/>
                <c:pt idx="0">
                  <c:v> Diligence </c:v>
                </c:pt>
                <c:pt idx="1">
                  <c:v> Self-Discipline </c:v>
                </c:pt>
                <c:pt idx="2">
                  <c:v> Dependability </c:v>
                </c:pt>
                <c:pt idx="3">
                  <c:v> Character </c:v>
                </c:pt>
                <c:pt idx="4">
                  <c:v> Organization </c:v>
                </c:pt>
                <c:pt idx="5">
                  <c:v> Rule Following </c:v>
                </c:pt>
                <c:pt idx="7">
                  <c:v> Inquisitiveness </c:v>
                </c:pt>
                <c:pt idx="8">
                  <c:v> Intellectual Orientation </c:v>
                </c:pt>
                <c:pt idx="9">
                  <c:v> Open-mindedness </c:v>
                </c:pt>
                <c:pt idx="10">
                  <c:v> Creativity </c:v>
                </c:pt>
                <c:pt idx="11">
                  <c:v> Introspectiveness </c:v>
                </c:pt>
                <c:pt idx="12">
                  <c:v> Aesthetic Taste </c:v>
                </c:pt>
                <c:pt idx="14">
                  <c:v> Stability </c:v>
                </c:pt>
                <c:pt idx="15">
                  <c:v> Optimism </c:v>
                </c:pt>
                <c:pt idx="16">
                  <c:v> Calmness </c:v>
                </c:pt>
                <c:pt idx="18">
                  <c:v> Collaboration </c:v>
                </c:pt>
                <c:pt idx="19">
                  <c:v> Thoughtfulness/Compassion  </c:v>
                </c:pt>
                <c:pt idx="20">
                  <c:v> Generosity </c:v>
                </c:pt>
                <c:pt idx="22">
                  <c:v> Experience Seeking </c:v>
                </c:pt>
                <c:pt idx="23">
                  <c:v> Assertiveness </c:v>
                </c:pt>
                <c:pt idx="24">
                  <c:v> Friendliness </c:v>
                </c:pt>
              </c:strCache>
            </c:strRef>
          </c:cat>
          <c:val>
            <c:numRef>
              <c:f>Sheet7!$C$24:$C$48</c:f>
              <c:numCache>
                <c:formatCode>0.00</c:formatCode>
                <c:ptCount val="25"/>
                <c:pt idx="0">
                  <c:v>4.4285714285714288</c:v>
                </c:pt>
                <c:pt idx="1">
                  <c:v>4.1428571428571432</c:v>
                </c:pt>
                <c:pt idx="2">
                  <c:v>4.1428571428571432</c:v>
                </c:pt>
                <c:pt idx="3">
                  <c:v>3.7142857142857144</c:v>
                </c:pt>
                <c:pt idx="4">
                  <c:v>4</c:v>
                </c:pt>
                <c:pt idx="5">
                  <c:v>2.8571428571428572</c:v>
                </c:pt>
                <c:pt idx="6" formatCode="General">
                  <c:v>0</c:v>
                </c:pt>
                <c:pt idx="7">
                  <c:v>4.2857142857142856</c:v>
                </c:pt>
                <c:pt idx="8">
                  <c:v>4</c:v>
                </c:pt>
                <c:pt idx="9">
                  <c:v>4.4285714285714288</c:v>
                </c:pt>
                <c:pt idx="10">
                  <c:v>4.333333333333333</c:v>
                </c:pt>
                <c:pt idx="11">
                  <c:v>3.4285714285714284</c:v>
                </c:pt>
                <c:pt idx="12">
                  <c:v>2.7142857142857144</c:v>
                </c:pt>
                <c:pt idx="13" formatCode="General">
                  <c:v>0</c:v>
                </c:pt>
                <c:pt idx="14">
                  <c:v>3.8571428571428572</c:v>
                </c:pt>
                <c:pt idx="15">
                  <c:v>3.2857142857142856</c:v>
                </c:pt>
                <c:pt idx="16">
                  <c:v>2.8571428571428572</c:v>
                </c:pt>
                <c:pt idx="17" formatCode="General">
                  <c:v>0</c:v>
                </c:pt>
                <c:pt idx="18">
                  <c:v>4</c:v>
                </c:pt>
                <c:pt idx="19">
                  <c:v>3.7142857142857144</c:v>
                </c:pt>
                <c:pt idx="20">
                  <c:v>3.4285714285714284</c:v>
                </c:pt>
                <c:pt idx="21" formatCode="General">
                  <c:v>0</c:v>
                </c:pt>
                <c:pt idx="22">
                  <c:v>3.2857142857142856</c:v>
                </c:pt>
                <c:pt idx="23">
                  <c:v>2.8571428571428572</c:v>
                </c:pt>
                <c:pt idx="24">
                  <c:v>3</c:v>
                </c:pt>
              </c:numCache>
            </c:numRef>
          </c:val>
          <c:extLst>
            <c:ext xmlns:c16="http://schemas.microsoft.com/office/drawing/2014/chart" uri="{C3380CC4-5D6E-409C-BE32-E72D297353CC}">
              <c16:uniqueId val="{00000000-2B85-4294-B243-B750D4DD8E5B}"/>
            </c:ext>
          </c:extLst>
        </c:ser>
        <c:ser>
          <c:idx val="1"/>
          <c:order val="1"/>
          <c:tx>
            <c:strRef>
              <c:f>Sheet7!$D$23</c:f>
              <c:strCache>
                <c:ptCount val="1"/>
                <c:pt idx="0">
                  <c:v>Social Sciences</c:v>
                </c:pt>
              </c:strCache>
            </c:strRef>
          </c:tx>
          <c:spPr>
            <a:solidFill>
              <a:schemeClr val="accent2"/>
            </a:solidFill>
            <a:ln>
              <a:noFill/>
            </a:ln>
            <a:effectLst/>
          </c:spPr>
          <c:invertIfNegative val="0"/>
          <c:cat>
            <c:strRef>
              <c:f>Sheet7!$B$24:$B$48</c:f>
              <c:strCache>
                <c:ptCount val="25"/>
                <c:pt idx="0">
                  <c:v> Diligence </c:v>
                </c:pt>
                <c:pt idx="1">
                  <c:v> Self-Discipline </c:v>
                </c:pt>
                <c:pt idx="2">
                  <c:v> Dependability </c:v>
                </c:pt>
                <c:pt idx="3">
                  <c:v> Character </c:v>
                </c:pt>
                <c:pt idx="4">
                  <c:v> Organization </c:v>
                </c:pt>
                <c:pt idx="5">
                  <c:v> Rule Following </c:v>
                </c:pt>
                <c:pt idx="7">
                  <c:v> Inquisitiveness </c:v>
                </c:pt>
                <c:pt idx="8">
                  <c:v> Intellectual Orientation </c:v>
                </c:pt>
                <c:pt idx="9">
                  <c:v> Open-mindedness </c:v>
                </c:pt>
                <c:pt idx="10">
                  <c:v> Creativity </c:v>
                </c:pt>
                <c:pt idx="11">
                  <c:v> Introspectiveness </c:v>
                </c:pt>
                <c:pt idx="12">
                  <c:v> Aesthetic Taste </c:v>
                </c:pt>
                <c:pt idx="14">
                  <c:v> Stability </c:v>
                </c:pt>
                <c:pt idx="15">
                  <c:v> Optimism </c:v>
                </c:pt>
                <c:pt idx="16">
                  <c:v> Calmness </c:v>
                </c:pt>
                <c:pt idx="18">
                  <c:v> Collaboration </c:v>
                </c:pt>
                <c:pt idx="19">
                  <c:v> Thoughtfulness/Compassion  </c:v>
                </c:pt>
                <c:pt idx="20">
                  <c:v> Generosity </c:v>
                </c:pt>
                <c:pt idx="22">
                  <c:v> Experience Seeking </c:v>
                </c:pt>
                <c:pt idx="23">
                  <c:v> Assertiveness </c:v>
                </c:pt>
                <c:pt idx="24">
                  <c:v> Friendliness </c:v>
                </c:pt>
              </c:strCache>
            </c:strRef>
          </c:cat>
          <c:val>
            <c:numRef>
              <c:f>Sheet7!$D$24:$D$48</c:f>
              <c:numCache>
                <c:formatCode>0.00</c:formatCode>
                <c:ptCount val="25"/>
                <c:pt idx="0">
                  <c:v>4.1428570000000002</c:v>
                </c:pt>
                <c:pt idx="1">
                  <c:v>3.8571430000000002</c:v>
                </c:pt>
                <c:pt idx="2">
                  <c:v>3.5714290000000002</c:v>
                </c:pt>
                <c:pt idx="3">
                  <c:v>3.714286</c:v>
                </c:pt>
                <c:pt idx="4">
                  <c:v>3.285714</c:v>
                </c:pt>
                <c:pt idx="5">
                  <c:v>1.714286</c:v>
                </c:pt>
                <c:pt idx="6" formatCode="General">
                  <c:v>0</c:v>
                </c:pt>
                <c:pt idx="7">
                  <c:v>4.4285709999999998</c:v>
                </c:pt>
                <c:pt idx="8">
                  <c:v>3.8571430000000002</c:v>
                </c:pt>
                <c:pt idx="9">
                  <c:v>4.1428570000000002</c:v>
                </c:pt>
                <c:pt idx="10">
                  <c:v>3.714286</c:v>
                </c:pt>
                <c:pt idx="11">
                  <c:v>3.5714290000000002</c:v>
                </c:pt>
                <c:pt idx="12">
                  <c:v>2</c:v>
                </c:pt>
                <c:pt idx="13" formatCode="General">
                  <c:v>0</c:v>
                </c:pt>
                <c:pt idx="14">
                  <c:v>2.5</c:v>
                </c:pt>
                <c:pt idx="15">
                  <c:v>2.5714290000000002</c:v>
                </c:pt>
                <c:pt idx="16">
                  <c:v>2.5714290000000002</c:v>
                </c:pt>
                <c:pt idx="17" formatCode="General">
                  <c:v>0</c:v>
                </c:pt>
                <c:pt idx="18">
                  <c:v>3.5714290000000002</c:v>
                </c:pt>
                <c:pt idx="19">
                  <c:v>3.714286</c:v>
                </c:pt>
                <c:pt idx="20">
                  <c:v>2.8571430000000002</c:v>
                </c:pt>
                <c:pt idx="21" formatCode="General">
                  <c:v>0</c:v>
                </c:pt>
                <c:pt idx="22">
                  <c:v>2.4285709999999998</c:v>
                </c:pt>
                <c:pt idx="23">
                  <c:v>2.285714</c:v>
                </c:pt>
                <c:pt idx="24">
                  <c:v>2.285714</c:v>
                </c:pt>
              </c:numCache>
            </c:numRef>
          </c:val>
          <c:extLst>
            <c:ext xmlns:c16="http://schemas.microsoft.com/office/drawing/2014/chart" uri="{C3380CC4-5D6E-409C-BE32-E72D297353CC}">
              <c16:uniqueId val="{00000001-2B85-4294-B243-B750D4DD8E5B}"/>
            </c:ext>
          </c:extLst>
        </c:ser>
        <c:ser>
          <c:idx val="2"/>
          <c:order val="2"/>
          <c:tx>
            <c:strRef>
              <c:f>Sheet7!$E$23</c:f>
              <c:strCache>
                <c:ptCount val="1"/>
                <c:pt idx="0">
                  <c:v>STEM</c:v>
                </c:pt>
              </c:strCache>
            </c:strRef>
          </c:tx>
          <c:spPr>
            <a:solidFill>
              <a:schemeClr val="accent3"/>
            </a:solidFill>
            <a:ln>
              <a:noFill/>
            </a:ln>
            <a:effectLst/>
          </c:spPr>
          <c:invertIfNegative val="0"/>
          <c:cat>
            <c:strRef>
              <c:f>Sheet7!$B$24:$B$48</c:f>
              <c:strCache>
                <c:ptCount val="25"/>
                <c:pt idx="0">
                  <c:v> Diligence </c:v>
                </c:pt>
                <c:pt idx="1">
                  <c:v> Self-Discipline </c:v>
                </c:pt>
                <c:pt idx="2">
                  <c:v> Dependability </c:v>
                </c:pt>
                <c:pt idx="3">
                  <c:v> Character </c:v>
                </c:pt>
                <c:pt idx="4">
                  <c:v> Organization </c:v>
                </c:pt>
                <c:pt idx="5">
                  <c:v> Rule Following </c:v>
                </c:pt>
                <c:pt idx="7">
                  <c:v> Inquisitiveness </c:v>
                </c:pt>
                <c:pt idx="8">
                  <c:v> Intellectual Orientation </c:v>
                </c:pt>
                <c:pt idx="9">
                  <c:v> Open-mindedness </c:v>
                </c:pt>
                <c:pt idx="10">
                  <c:v> Creativity </c:v>
                </c:pt>
                <c:pt idx="11">
                  <c:v> Introspectiveness </c:v>
                </c:pt>
                <c:pt idx="12">
                  <c:v> Aesthetic Taste </c:v>
                </c:pt>
                <c:pt idx="14">
                  <c:v> Stability </c:v>
                </c:pt>
                <c:pt idx="15">
                  <c:v> Optimism </c:v>
                </c:pt>
                <c:pt idx="16">
                  <c:v> Calmness </c:v>
                </c:pt>
                <c:pt idx="18">
                  <c:v> Collaboration </c:v>
                </c:pt>
                <c:pt idx="19">
                  <c:v> Thoughtfulness/Compassion  </c:v>
                </c:pt>
                <c:pt idx="20">
                  <c:v> Generosity </c:v>
                </c:pt>
                <c:pt idx="22">
                  <c:v> Experience Seeking </c:v>
                </c:pt>
                <c:pt idx="23">
                  <c:v> Assertiveness </c:v>
                </c:pt>
                <c:pt idx="24">
                  <c:v> Friendliness </c:v>
                </c:pt>
              </c:strCache>
            </c:strRef>
          </c:cat>
          <c:val>
            <c:numRef>
              <c:f>Sheet7!$E$24:$E$48</c:f>
              <c:numCache>
                <c:formatCode>0.00</c:formatCode>
                <c:ptCount val="25"/>
                <c:pt idx="0">
                  <c:v>4.7777779999999996</c:v>
                </c:pt>
                <c:pt idx="1">
                  <c:v>4.4444439999999998</c:v>
                </c:pt>
                <c:pt idx="2">
                  <c:v>4.3333329999999997</c:v>
                </c:pt>
                <c:pt idx="3">
                  <c:v>4.4444439999999998</c:v>
                </c:pt>
                <c:pt idx="4">
                  <c:v>3.7777780000000001</c:v>
                </c:pt>
                <c:pt idx="5">
                  <c:v>3</c:v>
                </c:pt>
                <c:pt idx="6" formatCode="General">
                  <c:v>0</c:v>
                </c:pt>
                <c:pt idx="7">
                  <c:v>4.1111110000000002</c:v>
                </c:pt>
                <c:pt idx="8">
                  <c:v>4.3333329999999997</c:v>
                </c:pt>
                <c:pt idx="9">
                  <c:v>3.6666669999999999</c:v>
                </c:pt>
                <c:pt idx="10">
                  <c:v>4</c:v>
                </c:pt>
                <c:pt idx="11">
                  <c:v>3.4444439999999998</c:v>
                </c:pt>
                <c:pt idx="12">
                  <c:v>1.6666669999999999</c:v>
                </c:pt>
                <c:pt idx="13" formatCode="General">
                  <c:v>0</c:v>
                </c:pt>
                <c:pt idx="14">
                  <c:v>4.1111110000000002</c:v>
                </c:pt>
                <c:pt idx="15">
                  <c:v>3.3333330000000001</c:v>
                </c:pt>
                <c:pt idx="16">
                  <c:v>3.3333330000000001</c:v>
                </c:pt>
                <c:pt idx="17" formatCode="General">
                  <c:v>0</c:v>
                </c:pt>
                <c:pt idx="18">
                  <c:v>4.1111110000000002</c:v>
                </c:pt>
                <c:pt idx="19">
                  <c:v>2.7777780000000001</c:v>
                </c:pt>
                <c:pt idx="20">
                  <c:v>2.625</c:v>
                </c:pt>
                <c:pt idx="21" formatCode="General">
                  <c:v>0</c:v>
                </c:pt>
                <c:pt idx="22">
                  <c:v>2.7777780000000001</c:v>
                </c:pt>
                <c:pt idx="23">
                  <c:v>3</c:v>
                </c:pt>
                <c:pt idx="24">
                  <c:v>2.3333330000000001</c:v>
                </c:pt>
              </c:numCache>
            </c:numRef>
          </c:val>
          <c:extLst>
            <c:ext xmlns:c16="http://schemas.microsoft.com/office/drawing/2014/chart" uri="{C3380CC4-5D6E-409C-BE32-E72D297353CC}">
              <c16:uniqueId val="{00000002-2B85-4294-B243-B750D4DD8E5B}"/>
            </c:ext>
          </c:extLst>
        </c:ser>
        <c:ser>
          <c:idx val="3"/>
          <c:order val="3"/>
          <c:tx>
            <c:strRef>
              <c:f>Sheet7!$F$23</c:f>
              <c:strCache>
                <c:ptCount val="1"/>
                <c:pt idx="0">
                  <c:v>Overall</c:v>
                </c:pt>
              </c:strCache>
            </c:strRef>
          </c:tx>
          <c:spPr>
            <a:solidFill>
              <a:schemeClr val="accent4"/>
            </a:solidFill>
            <a:ln>
              <a:noFill/>
            </a:ln>
            <a:effectLst/>
          </c:spPr>
          <c:invertIfNegative val="0"/>
          <c:cat>
            <c:strRef>
              <c:f>Sheet7!$B$24:$B$48</c:f>
              <c:strCache>
                <c:ptCount val="25"/>
                <c:pt idx="0">
                  <c:v> Diligence </c:v>
                </c:pt>
                <c:pt idx="1">
                  <c:v> Self-Discipline </c:v>
                </c:pt>
                <c:pt idx="2">
                  <c:v> Dependability </c:v>
                </c:pt>
                <c:pt idx="3">
                  <c:v> Character </c:v>
                </c:pt>
                <c:pt idx="4">
                  <c:v> Organization </c:v>
                </c:pt>
                <c:pt idx="5">
                  <c:v> Rule Following </c:v>
                </c:pt>
                <c:pt idx="7">
                  <c:v> Inquisitiveness </c:v>
                </c:pt>
                <c:pt idx="8">
                  <c:v> Intellectual Orientation </c:v>
                </c:pt>
                <c:pt idx="9">
                  <c:v> Open-mindedness </c:v>
                </c:pt>
                <c:pt idx="10">
                  <c:v> Creativity </c:v>
                </c:pt>
                <c:pt idx="11">
                  <c:v> Introspectiveness </c:v>
                </c:pt>
                <c:pt idx="12">
                  <c:v> Aesthetic Taste </c:v>
                </c:pt>
                <c:pt idx="14">
                  <c:v> Stability </c:v>
                </c:pt>
                <c:pt idx="15">
                  <c:v> Optimism </c:v>
                </c:pt>
                <c:pt idx="16">
                  <c:v> Calmness </c:v>
                </c:pt>
                <c:pt idx="18">
                  <c:v> Collaboration </c:v>
                </c:pt>
                <c:pt idx="19">
                  <c:v> Thoughtfulness/Compassion  </c:v>
                </c:pt>
                <c:pt idx="20">
                  <c:v> Generosity </c:v>
                </c:pt>
                <c:pt idx="22">
                  <c:v> Experience Seeking </c:v>
                </c:pt>
                <c:pt idx="23">
                  <c:v> Assertiveness </c:v>
                </c:pt>
                <c:pt idx="24">
                  <c:v> Friendliness </c:v>
                </c:pt>
              </c:strCache>
            </c:strRef>
          </c:cat>
          <c:val>
            <c:numRef>
              <c:f>Sheet7!$F$24:$F$48</c:f>
              <c:numCache>
                <c:formatCode>0.00</c:formatCode>
                <c:ptCount val="25"/>
                <c:pt idx="0">
                  <c:v>4.4782608695652204</c:v>
                </c:pt>
                <c:pt idx="1">
                  <c:v>4.1739130434782608</c:v>
                </c:pt>
                <c:pt idx="2">
                  <c:v>4.0434782608695654</c:v>
                </c:pt>
                <c:pt idx="3">
                  <c:v>4</c:v>
                </c:pt>
                <c:pt idx="4">
                  <c:v>3.6956521739130435</c:v>
                </c:pt>
                <c:pt idx="5">
                  <c:v>2.5652173913043477</c:v>
                </c:pt>
                <c:pt idx="6" formatCode="General">
                  <c:v>0</c:v>
                </c:pt>
                <c:pt idx="7">
                  <c:v>4.2608695652173916</c:v>
                </c:pt>
                <c:pt idx="8">
                  <c:v>4.0869565217391308</c:v>
                </c:pt>
                <c:pt idx="9">
                  <c:v>4.0434782608695654</c:v>
                </c:pt>
                <c:pt idx="10">
                  <c:v>4</c:v>
                </c:pt>
                <c:pt idx="11">
                  <c:v>3.4782608695652173</c:v>
                </c:pt>
                <c:pt idx="12">
                  <c:v>2.0909090909090908</c:v>
                </c:pt>
                <c:pt idx="13" formatCode="General">
                  <c:v>0</c:v>
                </c:pt>
                <c:pt idx="14">
                  <c:v>3.5909090909090908</c:v>
                </c:pt>
                <c:pt idx="15">
                  <c:v>3.0869565217391304</c:v>
                </c:pt>
                <c:pt idx="16">
                  <c:v>2.9565217391304346</c:v>
                </c:pt>
                <c:pt idx="17" formatCode="General">
                  <c:v>0</c:v>
                </c:pt>
                <c:pt idx="18">
                  <c:v>3.9130434782608696</c:v>
                </c:pt>
                <c:pt idx="19">
                  <c:v>3.347826086956522</c:v>
                </c:pt>
                <c:pt idx="20">
                  <c:v>2.9545454545454546</c:v>
                </c:pt>
                <c:pt idx="21" formatCode="General">
                  <c:v>0</c:v>
                </c:pt>
                <c:pt idx="22">
                  <c:v>2.8260869565217392</c:v>
                </c:pt>
                <c:pt idx="23">
                  <c:v>2.7391304347826089</c:v>
                </c:pt>
                <c:pt idx="24">
                  <c:v>2.5217391304347827</c:v>
                </c:pt>
              </c:numCache>
            </c:numRef>
          </c:val>
          <c:extLst>
            <c:ext xmlns:c16="http://schemas.microsoft.com/office/drawing/2014/chart" uri="{C3380CC4-5D6E-409C-BE32-E72D297353CC}">
              <c16:uniqueId val="{00000003-2B85-4294-B243-B750D4DD8E5B}"/>
            </c:ext>
          </c:extLst>
        </c:ser>
        <c:dLbls>
          <c:showLegendKey val="0"/>
          <c:showVal val="0"/>
          <c:showCatName val="0"/>
          <c:showSerName val="0"/>
          <c:showPercent val="0"/>
          <c:showBubbleSize val="0"/>
        </c:dLbls>
        <c:gapWidth val="219"/>
        <c:overlap val="-27"/>
        <c:axId val="709976248"/>
        <c:axId val="709976576"/>
      </c:barChart>
      <c:catAx>
        <c:axId val="709976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09976576"/>
        <c:crosses val="autoZero"/>
        <c:auto val="1"/>
        <c:lblAlgn val="ctr"/>
        <c:lblOffset val="100"/>
        <c:noMultiLvlLbl val="0"/>
      </c:catAx>
      <c:valAx>
        <c:axId val="709976576"/>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09976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0">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Sheet7!$C$81</c:f>
              <c:strCache>
                <c:ptCount val="1"/>
                <c:pt idx="0">
                  <c:v>Humanities</c:v>
                </c:pt>
              </c:strCache>
            </c:strRef>
          </c:tx>
          <c:spPr>
            <a:solidFill>
              <a:schemeClr val="accent1"/>
            </a:solidFill>
            <a:ln>
              <a:noFill/>
            </a:ln>
            <a:effectLst/>
          </c:spPr>
          <c:invertIfNegative val="0"/>
          <c:cat>
            <c:strRef>
              <c:f>Sheet7!$B$82:$B$85</c:f>
              <c:strCache>
                <c:ptCount val="4"/>
                <c:pt idx="0">
                  <c:v> Rule Following </c:v>
                </c:pt>
                <c:pt idx="1">
                  <c:v> Aesthetic Taste </c:v>
                </c:pt>
                <c:pt idx="2">
                  <c:v> Stability </c:v>
                </c:pt>
                <c:pt idx="3">
                  <c:v> Thoughtfulness/Compassion  </c:v>
                </c:pt>
              </c:strCache>
            </c:strRef>
          </c:cat>
          <c:val>
            <c:numRef>
              <c:f>Sheet7!$C$82:$C$85</c:f>
              <c:numCache>
                <c:formatCode>0.00</c:formatCode>
                <c:ptCount val="4"/>
                <c:pt idx="0">
                  <c:v>2.8571428571428572</c:v>
                </c:pt>
                <c:pt idx="1">
                  <c:v>2.7142857142857144</c:v>
                </c:pt>
                <c:pt idx="2">
                  <c:v>3.8571428571428572</c:v>
                </c:pt>
                <c:pt idx="3">
                  <c:v>3.7142857142857144</c:v>
                </c:pt>
              </c:numCache>
            </c:numRef>
          </c:val>
          <c:extLst>
            <c:ext xmlns:c16="http://schemas.microsoft.com/office/drawing/2014/chart" uri="{C3380CC4-5D6E-409C-BE32-E72D297353CC}">
              <c16:uniqueId val="{00000000-320E-485F-A71A-1EB52EA66EA6}"/>
            </c:ext>
          </c:extLst>
        </c:ser>
        <c:ser>
          <c:idx val="1"/>
          <c:order val="1"/>
          <c:tx>
            <c:strRef>
              <c:f>Sheet7!$D$81</c:f>
              <c:strCache>
                <c:ptCount val="1"/>
                <c:pt idx="0">
                  <c:v>Social Sciences</c:v>
                </c:pt>
              </c:strCache>
            </c:strRef>
          </c:tx>
          <c:spPr>
            <a:solidFill>
              <a:schemeClr val="accent2"/>
            </a:solidFill>
            <a:ln>
              <a:noFill/>
            </a:ln>
            <a:effectLst/>
          </c:spPr>
          <c:invertIfNegative val="0"/>
          <c:cat>
            <c:strRef>
              <c:f>Sheet7!$B$82:$B$85</c:f>
              <c:strCache>
                <c:ptCount val="4"/>
                <c:pt idx="0">
                  <c:v> Rule Following </c:v>
                </c:pt>
                <c:pt idx="1">
                  <c:v> Aesthetic Taste </c:v>
                </c:pt>
                <c:pt idx="2">
                  <c:v> Stability </c:v>
                </c:pt>
                <c:pt idx="3">
                  <c:v> Thoughtfulness/Compassion  </c:v>
                </c:pt>
              </c:strCache>
            </c:strRef>
          </c:cat>
          <c:val>
            <c:numRef>
              <c:f>Sheet7!$D$82:$D$85</c:f>
              <c:numCache>
                <c:formatCode>0.00</c:formatCode>
                <c:ptCount val="4"/>
                <c:pt idx="0">
                  <c:v>1.714286</c:v>
                </c:pt>
                <c:pt idx="1">
                  <c:v>2</c:v>
                </c:pt>
                <c:pt idx="2">
                  <c:v>2.5</c:v>
                </c:pt>
                <c:pt idx="3">
                  <c:v>3.714286</c:v>
                </c:pt>
              </c:numCache>
            </c:numRef>
          </c:val>
          <c:extLst>
            <c:ext xmlns:c16="http://schemas.microsoft.com/office/drawing/2014/chart" uri="{C3380CC4-5D6E-409C-BE32-E72D297353CC}">
              <c16:uniqueId val="{00000001-320E-485F-A71A-1EB52EA66EA6}"/>
            </c:ext>
          </c:extLst>
        </c:ser>
        <c:ser>
          <c:idx val="2"/>
          <c:order val="2"/>
          <c:tx>
            <c:strRef>
              <c:f>Sheet7!$E$81</c:f>
              <c:strCache>
                <c:ptCount val="1"/>
                <c:pt idx="0">
                  <c:v>STEM</c:v>
                </c:pt>
              </c:strCache>
            </c:strRef>
          </c:tx>
          <c:spPr>
            <a:solidFill>
              <a:schemeClr val="accent3"/>
            </a:solidFill>
            <a:ln>
              <a:noFill/>
            </a:ln>
            <a:effectLst/>
          </c:spPr>
          <c:invertIfNegative val="0"/>
          <c:cat>
            <c:strRef>
              <c:f>Sheet7!$B$82:$B$85</c:f>
              <c:strCache>
                <c:ptCount val="4"/>
                <c:pt idx="0">
                  <c:v> Rule Following </c:v>
                </c:pt>
                <c:pt idx="1">
                  <c:v> Aesthetic Taste </c:v>
                </c:pt>
                <c:pt idx="2">
                  <c:v> Stability </c:v>
                </c:pt>
                <c:pt idx="3">
                  <c:v> Thoughtfulness/Compassion  </c:v>
                </c:pt>
              </c:strCache>
            </c:strRef>
          </c:cat>
          <c:val>
            <c:numRef>
              <c:f>Sheet7!$E$82:$E$85</c:f>
              <c:numCache>
                <c:formatCode>0.00</c:formatCode>
                <c:ptCount val="4"/>
                <c:pt idx="0">
                  <c:v>3</c:v>
                </c:pt>
                <c:pt idx="1">
                  <c:v>1.6666669999999999</c:v>
                </c:pt>
                <c:pt idx="2">
                  <c:v>4.1111110000000002</c:v>
                </c:pt>
                <c:pt idx="3">
                  <c:v>2.7777780000000001</c:v>
                </c:pt>
              </c:numCache>
            </c:numRef>
          </c:val>
          <c:extLst>
            <c:ext xmlns:c16="http://schemas.microsoft.com/office/drawing/2014/chart" uri="{C3380CC4-5D6E-409C-BE32-E72D297353CC}">
              <c16:uniqueId val="{00000002-320E-485F-A71A-1EB52EA66EA6}"/>
            </c:ext>
          </c:extLst>
        </c:ser>
        <c:ser>
          <c:idx val="3"/>
          <c:order val="3"/>
          <c:tx>
            <c:strRef>
              <c:f>Sheet7!$F$81</c:f>
              <c:strCache>
                <c:ptCount val="1"/>
                <c:pt idx="0">
                  <c:v>Overall</c:v>
                </c:pt>
              </c:strCache>
            </c:strRef>
          </c:tx>
          <c:spPr>
            <a:solidFill>
              <a:schemeClr val="accent4"/>
            </a:solidFill>
            <a:ln>
              <a:noFill/>
            </a:ln>
            <a:effectLst/>
          </c:spPr>
          <c:invertIfNegative val="0"/>
          <c:cat>
            <c:strRef>
              <c:f>Sheet7!$B$82:$B$85</c:f>
              <c:strCache>
                <c:ptCount val="4"/>
                <c:pt idx="0">
                  <c:v> Rule Following </c:v>
                </c:pt>
                <c:pt idx="1">
                  <c:v> Aesthetic Taste </c:v>
                </c:pt>
                <c:pt idx="2">
                  <c:v> Stability </c:v>
                </c:pt>
                <c:pt idx="3">
                  <c:v> Thoughtfulness/Compassion  </c:v>
                </c:pt>
              </c:strCache>
            </c:strRef>
          </c:cat>
          <c:val>
            <c:numRef>
              <c:f>Sheet7!$F$82:$F$85</c:f>
              <c:numCache>
                <c:formatCode>0.00</c:formatCode>
                <c:ptCount val="4"/>
                <c:pt idx="0">
                  <c:v>2.5652173913043477</c:v>
                </c:pt>
                <c:pt idx="1">
                  <c:v>2.0909090909090908</c:v>
                </c:pt>
                <c:pt idx="2">
                  <c:v>3.5909090909090908</c:v>
                </c:pt>
                <c:pt idx="3">
                  <c:v>3.347826086956522</c:v>
                </c:pt>
              </c:numCache>
            </c:numRef>
          </c:val>
          <c:extLst>
            <c:ext xmlns:c16="http://schemas.microsoft.com/office/drawing/2014/chart" uri="{C3380CC4-5D6E-409C-BE32-E72D297353CC}">
              <c16:uniqueId val="{00000003-320E-485F-A71A-1EB52EA66EA6}"/>
            </c:ext>
          </c:extLst>
        </c:ser>
        <c:dLbls>
          <c:showLegendKey val="0"/>
          <c:showVal val="0"/>
          <c:showCatName val="0"/>
          <c:showSerName val="0"/>
          <c:showPercent val="0"/>
          <c:showBubbleSize val="0"/>
        </c:dLbls>
        <c:gapWidth val="219"/>
        <c:overlap val="-27"/>
        <c:axId val="911832632"/>
        <c:axId val="911824760"/>
      </c:barChart>
      <c:catAx>
        <c:axId val="911832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11824760"/>
        <c:crosses val="autoZero"/>
        <c:auto val="1"/>
        <c:lblAlgn val="ctr"/>
        <c:lblOffset val="100"/>
        <c:noMultiLvlLbl val="0"/>
      </c:catAx>
      <c:valAx>
        <c:axId val="911824760"/>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11832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61ABF-C6C1-4B91-8180-6B323A7D234A}" type="doc">
      <dgm:prSet loTypeId="urn:microsoft.com/office/officeart/2008/layout/LinedList" loCatId="hierarchy" qsTypeId="urn:microsoft.com/office/officeart/2005/8/quickstyle/3d2" qsCatId="3D" csTypeId="urn:microsoft.com/office/officeart/2005/8/colors/accent5_3" csCatId="accent5" phldr="1"/>
      <dgm:spPr/>
      <dgm:t>
        <a:bodyPr/>
        <a:lstStyle/>
        <a:p>
          <a:endParaRPr lang="en-US"/>
        </a:p>
      </dgm:t>
    </dgm:pt>
    <dgm:pt modelId="{CDE8DDB2-DE83-49F4-ACE8-C2AE1303ABD3}">
      <dgm:prSet phldrT="[Text]"/>
      <dgm:spPr/>
      <dgm:t>
        <a:bodyPr/>
        <a:lstStyle/>
        <a:p>
          <a:pPr>
            <a:buFont typeface="+mj-lt"/>
            <a:buAutoNum type="arabicPeriod"/>
          </a:pPr>
          <a:r>
            <a:rPr lang="en-US" dirty="0"/>
            <a:t>1. </a:t>
          </a:r>
        </a:p>
      </dgm:t>
    </dgm:pt>
    <dgm:pt modelId="{5CAFF66A-CCF4-4127-A642-262F7A9FCFDD}" type="parTrans" cxnId="{0E9A4B3B-E9B9-4E51-85A2-70E8478E8560}">
      <dgm:prSet/>
      <dgm:spPr/>
      <dgm:t>
        <a:bodyPr/>
        <a:lstStyle/>
        <a:p>
          <a:endParaRPr lang="en-US"/>
        </a:p>
      </dgm:t>
    </dgm:pt>
    <dgm:pt modelId="{54755204-F000-4421-A65F-22CBB8A9F328}" type="sibTrans" cxnId="{0E9A4B3B-E9B9-4E51-85A2-70E8478E8560}">
      <dgm:prSet/>
      <dgm:spPr/>
      <dgm:t>
        <a:bodyPr/>
        <a:lstStyle/>
        <a:p>
          <a:endParaRPr lang="en-US"/>
        </a:p>
      </dgm:t>
    </dgm:pt>
    <dgm:pt modelId="{55EBA5F7-00D8-4B02-8058-11BCC37E5AA3}">
      <dgm:prSet/>
      <dgm:spPr/>
      <dgm:t>
        <a:bodyPr/>
        <a:lstStyle/>
        <a:p>
          <a:r>
            <a:rPr lang="en-US" dirty="0"/>
            <a:t>2. </a:t>
          </a:r>
        </a:p>
      </dgm:t>
    </dgm:pt>
    <dgm:pt modelId="{618756FC-DB77-4390-B802-2B360678F52F}" type="parTrans" cxnId="{41AE5B51-194D-44F2-9F35-73E2CDBEB4D6}">
      <dgm:prSet/>
      <dgm:spPr/>
      <dgm:t>
        <a:bodyPr/>
        <a:lstStyle/>
        <a:p>
          <a:endParaRPr lang="en-US"/>
        </a:p>
      </dgm:t>
    </dgm:pt>
    <dgm:pt modelId="{F77FDFF2-061E-43CA-8025-DAD7B92E008E}" type="sibTrans" cxnId="{41AE5B51-194D-44F2-9F35-73E2CDBEB4D6}">
      <dgm:prSet/>
      <dgm:spPr/>
      <dgm:t>
        <a:bodyPr/>
        <a:lstStyle/>
        <a:p>
          <a:endParaRPr lang="en-US"/>
        </a:p>
      </dgm:t>
    </dgm:pt>
    <dgm:pt modelId="{8A8AAFB9-06D8-401A-9715-24AFEF69BBDE}">
      <dgm:prSet/>
      <dgm:spPr/>
      <dgm:t>
        <a:bodyPr/>
        <a:lstStyle/>
        <a:p>
          <a:r>
            <a:rPr lang="en-US" dirty="0"/>
            <a:t>3. </a:t>
          </a:r>
        </a:p>
      </dgm:t>
    </dgm:pt>
    <dgm:pt modelId="{C653C5AB-C27B-4EFD-8B34-50361E2B0DDA}" type="parTrans" cxnId="{700716F1-2343-4E3E-BC09-027419E482CE}">
      <dgm:prSet/>
      <dgm:spPr/>
      <dgm:t>
        <a:bodyPr/>
        <a:lstStyle/>
        <a:p>
          <a:endParaRPr lang="en-US"/>
        </a:p>
      </dgm:t>
    </dgm:pt>
    <dgm:pt modelId="{E5034B80-EBAC-4404-B9D5-6CD57F948BDF}" type="sibTrans" cxnId="{700716F1-2343-4E3E-BC09-027419E482CE}">
      <dgm:prSet/>
      <dgm:spPr/>
      <dgm:t>
        <a:bodyPr/>
        <a:lstStyle/>
        <a:p>
          <a:endParaRPr lang="en-US"/>
        </a:p>
      </dgm:t>
    </dgm:pt>
    <dgm:pt modelId="{FF1F5244-A58D-4747-80F2-7283402CCC96}">
      <dgm:prSet phldrT="[Text]" custT="1"/>
      <dgm:spPr/>
      <dgm:t>
        <a:bodyPr anchor="ctr"/>
        <a:lstStyle/>
        <a:p>
          <a:pPr>
            <a:buFont typeface="Arial" panose="020B0604020202020204" pitchFamily="34" charset="0"/>
            <a:buChar char="•"/>
          </a:pPr>
          <a:r>
            <a:rPr lang="en-US" sz="2000" dirty="0"/>
            <a:t>Would faculty be interested in using FACETS or a FACETS-like personality measure?</a:t>
          </a:r>
        </a:p>
      </dgm:t>
    </dgm:pt>
    <dgm:pt modelId="{A7D9A31D-5055-44DC-90EA-EFB9BCEC378B}" type="parTrans" cxnId="{DC54D8AF-A676-4F9C-944E-3E244194A937}">
      <dgm:prSet/>
      <dgm:spPr/>
      <dgm:t>
        <a:bodyPr/>
        <a:lstStyle/>
        <a:p>
          <a:endParaRPr lang="en-US"/>
        </a:p>
      </dgm:t>
    </dgm:pt>
    <dgm:pt modelId="{7D08B528-9D1E-40D3-9D57-1B435F09955E}" type="sibTrans" cxnId="{DC54D8AF-A676-4F9C-944E-3E244194A937}">
      <dgm:prSet/>
      <dgm:spPr/>
      <dgm:t>
        <a:bodyPr/>
        <a:lstStyle/>
        <a:p>
          <a:endParaRPr lang="en-US"/>
        </a:p>
      </dgm:t>
    </dgm:pt>
    <dgm:pt modelId="{5924D5F0-4964-4D4A-A0A9-237A3F99B9FF}">
      <dgm:prSet custT="1"/>
      <dgm:spPr/>
      <dgm:t>
        <a:bodyPr anchor="ctr"/>
        <a:lstStyle/>
        <a:p>
          <a:r>
            <a:rPr lang="en-US" sz="2000" dirty="0"/>
            <a:t>How would faculty be interested in using FACETS or a FACETS-like personality measure? (e.g., for admissions, development, cohort/team selection, etc.)</a:t>
          </a:r>
        </a:p>
      </dgm:t>
    </dgm:pt>
    <dgm:pt modelId="{1661F11D-E92F-442D-9C4B-0EDA8131B944}" type="parTrans" cxnId="{3B05CE61-5962-481B-8036-35D369783DC5}">
      <dgm:prSet/>
      <dgm:spPr/>
      <dgm:t>
        <a:bodyPr/>
        <a:lstStyle/>
        <a:p>
          <a:endParaRPr lang="en-US"/>
        </a:p>
      </dgm:t>
    </dgm:pt>
    <dgm:pt modelId="{FA412583-801E-44D0-981B-C49CA91F8BD3}" type="sibTrans" cxnId="{3B05CE61-5962-481B-8036-35D369783DC5}">
      <dgm:prSet/>
      <dgm:spPr/>
      <dgm:t>
        <a:bodyPr/>
        <a:lstStyle/>
        <a:p>
          <a:endParaRPr lang="en-US"/>
        </a:p>
      </dgm:t>
    </dgm:pt>
    <dgm:pt modelId="{8A200A4D-27BB-4C4E-A635-4EDC4DCABA0C}">
      <dgm:prSet custT="1"/>
      <dgm:spPr/>
      <dgm:t>
        <a:bodyPr anchor="ctr"/>
        <a:lstStyle/>
        <a:p>
          <a:r>
            <a:rPr lang="en-US" sz="2000"/>
            <a:t>What </a:t>
          </a:r>
          <a:r>
            <a:rPr lang="en-US" sz="2000" dirty="0"/>
            <a:t>dimensions of FACETS would faculty find to be the most relevant and useful for graduate school?</a:t>
          </a:r>
        </a:p>
      </dgm:t>
    </dgm:pt>
    <dgm:pt modelId="{8AF4D7C9-9D0F-4194-BBA1-E11326E569ED}" type="parTrans" cxnId="{F42EB8D7-365B-4245-8F59-975530C8AF9D}">
      <dgm:prSet/>
      <dgm:spPr/>
      <dgm:t>
        <a:bodyPr/>
        <a:lstStyle/>
        <a:p>
          <a:endParaRPr lang="en-US"/>
        </a:p>
      </dgm:t>
    </dgm:pt>
    <dgm:pt modelId="{DC795606-6E8C-4F2D-B4A7-F9614A01B7DF}" type="sibTrans" cxnId="{F42EB8D7-365B-4245-8F59-975530C8AF9D}">
      <dgm:prSet/>
      <dgm:spPr/>
      <dgm:t>
        <a:bodyPr/>
        <a:lstStyle/>
        <a:p>
          <a:endParaRPr lang="en-US"/>
        </a:p>
      </dgm:t>
    </dgm:pt>
    <dgm:pt modelId="{FE166380-3E50-4BDA-A7D9-FB8682F152EE}" type="pres">
      <dgm:prSet presAssocID="{84461ABF-C6C1-4B91-8180-6B323A7D234A}" presName="vert0" presStyleCnt="0">
        <dgm:presLayoutVars>
          <dgm:dir/>
          <dgm:animOne val="branch"/>
          <dgm:animLvl val="lvl"/>
        </dgm:presLayoutVars>
      </dgm:prSet>
      <dgm:spPr/>
    </dgm:pt>
    <dgm:pt modelId="{67361A9F-BEEF-4AE5-B5A0-B4268298BD45}" type="pres">
      <dgm:prSet presAssocID="{CDE8DDB2-DE83-49F4-ACE8-C2AE1303ABD3}" presName="thickLine" presStyleLbl="alignNode1" presStyleIdx="0" presStyleCnt="3"/>
      <dgm:spPr/>
    </dgm:pt>
    <dgm:pt modelId="{8ACCF4B7-1EB2-495E-A1DE-902125801775}" type="pres">
      <dgm:prSet presAssocID="{CDE8DDB2-DE83-49F4-ACE8-C2AE1303ABD3}" presName="horz1" presStyleCnt="0"/>
      <dgm:spPr/>
    </dgm:pt>
    <dgm:pt modelId="{B76206FE-3AA9-4B79-B2A8-C97B83687128}" type="pres">
      <dgm:prSet presAssocID="{CDE8DDB2-DE83-49F4-ACE8-C2AE1303ABD3}" presName="tx1" presStyleLbl="revTx" presStyleIdx="0" presStyleCnt="6"/>
      <dgm:spPr/>
    </dgm:pt>
    <dgm:pt modelId="{54C99EE1-C84E-4651-BDF7-49019B2E3CEB}" type="pres">
      <dgm:prSet presAssocID="{CDE8DDB2-DE83-49F4-ACE8-C2AE1303ABD3}" presName="vert1" presStyleCnt="0"/>
      <dgm:spPr/>
    </dgm:pt>
    <dgm:pt modelId="{DA5340B3-1160-47D3-B104-D22F1F63B902}" type="pres">
      <dgm:prSet presAssocID="{FF1F5244-A58D-4747-80F2-7283402CCC96}" presName="vertSpace2a" presStyleCnt="0"/>
      <dgm:spPr/>
    </dgm:pt>
    <dgm:pt modelId="{CDD13998-DF36-4AB3-9CDB-F5521EB3B10F}" type="pres">
      <dgm:prSet presAssocID="{FF1F5244-A58D-4747-80F2-7283402CCC96}" presName="horz2" presStyleCnt="0"/>
      <dgm:spPr/>
    </dgm:pt>
    <dgm:pt modelId="{79D7E440-9113-4C9B-AE16-65920FB13A17}" type="pres">
      <dgm:prSet presAssocID="{FF1F5244-A58D-4747-80F2-7283402CCC96}" presName="horzSpace2" presStyleCnt="0"/>
      <dgm:spPr/>
    </dgm:pt>
    <dgm:pt modelId="{D8B1ED75-51F9-4AE8-AE0C-E1199FDB1C94}" type="pres">
      <dgm:prSet presAssocID="{FF1F5244-A58D-4747-80F2-7283402CCC96}" presName="tx2" presStyleLbl="revTx" presStyleIdx="1" presStyleCnt="6"/>
      <dgm:spPr/>
    </dgm:pt>
    <dgm:pt modelId="{136FA7A8-3597-4579-B42A-F1146B5554EA}" type="pres">
      <dgm:prSet presAssocID="{FF1F5244-A58D-4747-80F2-7283402CCC96}" presName="vert2" presStyleCnt="0"/>
      <dgm:spPr/>
    </dgm:pt>
    <dgm:pt modelId="{1523DAC2-5CF6-473D-BB8D-0C981215D45E}" type="pres">
      <dgm:prSet presAssocID="{FF1F5244-A58D-4747-80F2-7283402CCC96}" presName="thinLine2b" presStyleLbl="callout" presStyleIdx="0" presStyleCnt="3"/>
      <dgm:spPr/>
    </dgm:pt>
    <dgm:pt modelId="{F56F8834-641B-467F-B773-A107EEB50F1A}" type="pres">
      <dgm:prSet presAssocID="{FF1F5244-A58D-4747-80F2-7283402CCC96}" presName="vertSpace2b" presStyleCnt="0"/>
      <dgm:spPr/>
    </dgm:pt>
    <dgm:pt modelId="{42900C51-6DC8-4731-971C-24953D94ED33}" type="pres">
      <dgm:prSet presAssocID="{55EBA5F7-00D8-4B02-8058-11BCC37E5AA3}" presName="thickLine" presStyleLbl="alignNode1" presStyleIdx="1" presStyleCnt="3"/>
      <dgm:spPr/>
    </dgm:pt>
    <dgm:pt modelId="{6F95B117-D721-4CAE-B9E1-DE75D3C2FA10}" type="pres">
      <dgm:prSet presAssocID="{55EBA5F7-00D8-4B02-8058-11BCC37E5AA3}" presName="horz1" presStyleCnt="0"/>
      <dgm:spPr/>
    </dgm:pt>
    <dgm:pt modelId="{B510AEC3-1FF0-4001-85F1-A6A8D254C0C6}" type="pres">
      <dgm:prSet presAssocID="{55EBA5F7-00D8-4B02-8058-11BCC37E5AA3}" presName="tx1" presStyleLbl="revTx" presStyleIdx="2" presStyleCnt="6"/>
      <dgm:spPr/>
    </dgm:pt>
    <dgm:pt modelId="{5504A2FB-E609-443E-B8D8-B915B49534E8}" type="pres">
      <dgm:prSet presAssocID="{55EBA5F7-00D8-4B02-8058-11BCC37E5AA3}" presName="vert1" presStyleCnt="0"/>
      <dgm:spPr/>
    </dgm:pt>
    <dgm:pt modelId="{2263275D-6D1C-4597-A79D-72F3BC6E5572}" type="pres">
      <dgm:prSet presAssocID="{5924D5F0-4964-4D4A-A0A9-237A3F99B9FF}" presName="vertSpace2a" presStyleCnt="0"/>
      <dgm:spPr/>
    </dgm:pt>
    <dgm:pt modelId="{BBB4B2C4-0F8B-4725-8D55-531884514367}" type="pres">
      <dgm:prSet presAssocID="{5924D5F0-4964-4D4A-A0A9-237A3F99B9FF}" presName="horz2" presStyleCnt="0"/>
      <dgm:spPr/>
    </dgm:pt>
    <dgm:pt modelId="{2AEFD6DB-2794-4418-A966-63E0A633F421}" type="pres">
      <dgm:prSet presAssocID="{5924D5F0-4964-4D4A-A0A9-237A3F99B9FF}" presName="horzSpace2" presStyleCnt="0"/>
      <dgm:spPr/>
    </dgm:pt>
    <dgm:pt modelId="{B8771A3D-BACA-4A9A-949E-75B304BD2FE7}" type="pres">
      <dgm:prSet presAssocID="{5924D5F0-4964-4D4A-A0A9-237A3F99B9FF}" presName="tx2" presStyleLbl="revTx" presStyleIdx="3" presStyleCnt="6"/>
      <dgm:spPr/>
    </dgm:pt>
    <dgm:pt modelId="{24AA9044-ACE9-417F-ACA5-BEC257E894DA}" type="pres">
      <dgm:prSet presAssocID="{5924D5F0-4964-4D4A-A0A9-237A3F99B9FF}" presName="vert2" presStyleCnt="0"/>
      <dgm:spPr/>
    </dgm:pt>
    <dgm:pt modelId="{B7699293-EC15-4B59-A236-D36F3D9F8ABC}" type="pres">
      <dgm:prSet presAssocID="{5924D5F0-4964-4D4A-A0A9-237A3F99B9FF}" presName="thinLine2b" presStyleLbl="callout" presStyleIdx="1" presStyleCnt="3"/>
      <dgm:spPr/>
    </dgm:pt>
    <dgm:pt modelId="{F792F610-0779-449C-A4E6-CED51156C504}" type="pres">
      <dgm:prSet presAssocID="{5924D5F0-4964-4D4A-A0A9-237A3F99B9FF}" presName="vertSpace2b" presStyleCnt="0"/>
      <dgm:spPr/>
    </dgm:pt>
    <dgm:pt modelId="{60622024-0C0F-4DB3-988D-9E4E05DB87EF}" type="pres">
      <dgm:prSet presAssocID="{8A8AAFB9-06D8-401A-9715-24AFEF69BBDE}" presName="thickLine" presStyleLbl="alignNode1" presStyleIdx="2" presStyleCnt="3"/>
      <dgm:spPr/>
    </dgm:pt>
    <dgm:pt modelId="{3649F5B3-F3D6-4C20-A424-C0D459213F0F}" type="pres">
      <dgm:prSet presAssocID="{8A8AAFB9-06D8-401A-9715-24AFEF69BBDE}" presName="horz1" presStyleCnt="0"/>
      <dgm:spPr/>
    </dgm:pt>
    <dgm:pt modelId="{97A4DF24-49BE-4464-B5B8-266D60EAFD29}" type="pres">
      <dgm:prSet presAssocID="{8A8AAFB9-06D8-401A-9715-24AFEF69BBDE}" presName="tx1" presStyleLbl="revTx" presStyleIdx="4" presStyleCnt="6"/>
      <dgm:spPr/>
    </dgm:pt>
    <dgm:pt modelId="{9E9634A2-3B0F-465A-9B25-E2ED766F8E57}" type="pres">
      <dgm:prSet presAssocID="{8A8AAFB9-06D8-401A-9715-24AFEF69BBDE}" presName="vert1" presStyleCnt="0"/>
      <dgm:spPr/>
    </dgm:pt>
    <dgm:pt modelId="{61CF33E8-D635-4A21-9A25-79F61A49199E}" type="pres">
      <dgm:prSet presAssocID="{8A200A4D-27BB-4C4E-A635-4EDC4DCABA0C}" presName="vertSpace2a" presStyleCnt="0"/>
      <dgm:spPr/>
    </dgm:pt>
    <dgm:pt modelId="{40DB118E-DF08-43C4-9C27-743D0A00230B}" type="pres">
      <dgm:prSet presAssocID="{8A200A4D-27BB-4C4E-A635-4EDC4DCABA0C}" presName="horz2" presStyleCnt="0"/>
      <dgm:spPr/>
    </dgm:pt>
    <dgm:pt modelId="{6D2A59CB-415A-4B38-838D-C558FA5B3460}" type="pres">
      <dgm:prSet presAssocID="{8A200A4D-27BB-4C4E-A635-4EDC4DCABA0C}" presName="horzSpace2" presStyleCnt="0"/>
      <dgm:spPr/>
    </dgm:pt>
    <dgm:pt modelId="{15761747-D901-48A7-B89A-D1F191E26566}" type="pres">
      <dgm:prSet presAssocID="{8A200A4D-27BB-4C4E-A635-4EDC4DCABA0C}" presName="tx2" presStyleLbl="revTx" presStyleIdx="5" presStyleCnt="6"/>
      <dgm:spPr/>
    </dgm:pt>
    <dgm:pt modelId="{C32BCBCC-4E89-40A2-B68F-AAA6831F3BF8}" type="pres">
      <dgm:prSet presAssocID="{8A200A4D-27BB-4C4E-A635-4EDC4DCABA0C}" presName="vert2" presStyleCnt="0"/>
      <dgm:spPr/>
    </dgm:pt>
    <dgm:pt modelId="{E32FA7A5-38EA-4B6A-B53B-8C4E56B48D4B}" type="pres">
      <dgm:prSet presAssocID="{8A200A4D-27BB-4C4E-A635-4EDC4DCABA0C}" presName="thinLine2b" presStyleLbl="callout" presStyleIdx="2" presStyleCnt="3"/>
      <dgm:spPr/>
    </dgm:pt>
    <dgm:pt modelId="{67A1D73C-1B8B-4837-BD7E-ACDB795657AA}" type="pres">
      <dgm:prSet presAssocID="{8A200A4D-27BB-4C4E-A635-4EDC4DCABA0C}" presName="vertSpace2b" presStyleCnt="0"/>
      <dgm:spPr/>
    </dgm:pt>
  </dgm:ptLst>
  <dgm:cxnLst>
    <dgm:cxn modelId="{8AEB7218-53CE-447D-A0B8-C3CA955F3BD5}" type="presOf" srcId="{CDE8DDB2-DE83-49F4-ACE8-C2AE1303ABD3}" destId="{B76206FE-3AA9-4B79-B2A8-C97B83687128}" srcOrd="0" destOrd="0" presId="urn:microsoft.com/office/officeart/2008/layout/LinedList"/>
    <dgm:cxn modelId="{F527AA20-FFAD-4B5B-A4C6-AF54B66224B2}" type="presOf" srcId="{5924D5F0-4964-4D4A-A0A9-237A3F99B9FF}" destId="{B8771A3D-BACA-4A9A-949E-75B304BD2FE7}" srcOrd="0" destOrd="0" presId="urn:microsoft.com/office/officeart/2008/layout/LinedList"/>
    <dgm:cxn modelId="{EFBE0021-141A-454A-A453-8849674DE03A}" type="presOf" srcId="{8A8AAFB9-06D8-401A-9715-24AFEF69BBDE}" destId="{97A4DF24-49BE-4464-B5B8-266D60EAFD29}" srcOrd="0" destOrd="0" presId="urn:microsoft.com/office/officeart/2008/layout/LinedList"/>
    <dgm:cxn modelId="{0E9A4B3B-E9B9-4E51-85A2-70E8478E8560}" srcId="{84461ABF-C6C1-4B91-8180-6B323A7D234A}" destId="{CDE8DDB2-DE83-49F4-ACE8-C2AE1303ABD3}" srcOrd="0" destOrd="0" parTransId="{5CAFF66A-CCF4-4127-A642-262F7A9FCFDD}" sibTransId="{54755204-F000-4421-A65F-22CBB8A9F328}"/>
    <dgm:cxn modelId="{8DBA8960-313F-41DD-8942-082B02B540A7}" type="presOf" srcId="{55EBA5F7-00D8-4B02-8058-11BCC37E5AA3}" destId="{B510AEC3-1FF0-4001-85F1-A6A8D254C0C6}" srcOrd="0" destOrd="0" presId="urn:microsoft.com/office/officeart/2008/layout/LinedList"/>
    <dgm:cxn modelId="{3B05CE61-5962-481B-8036-35D369783DC5}" srcId="{55EBA5F7-00D8-4B02-8058-11BCC37E5AA3}" destId="{5924D5F0-4964-4D4A-A0A9-237A3F99B9FF}" srcOrd="0" destOrd="0" parTransId="{1661F11D-E92F-442D-9C4B-0EDA8131B944}" sibTransId="{FA412583-801E-44D0-981B-C49CA91F8BD3}"/>
    <dgm:cxn modelId="{41AE5B51-194D-44F2-9F35-73E2CDBEB4D6}" srcId="{84461ABF-C6C1-4B91-8180-6B323A7D234A}" destId="{55EBA5F7-00D8-4B02-8058-11BCC37E5AA3}" srcOrd="1" destOrd="0" parTransId="{618756FC-DB77-4390-B802-2B360678F52F}" sibTransId="{F77FDFF2-061E-43CA-8025-DAD7B92E008E}"/>
    <dgm:cxn modelId="{3E9E63A9-1EF1-4A9F-9CD6-991342592BF8}" type="presOf" srcId="{FF1F5244-A58D-4747-80F2-7283402CCC96}" destId="{D8B1ED75-51F9-4AE8-AE0C-E1199FDB1C94}" srcOrd="0" destOrd="0" presId="urn:microsoft.com/office/officeart/2008/layout/LinedList"/>
    <dgm:cxn modelId="{DC54D8AF-A676-4F9C-944E-3E244194A937}" srcId="{CDE8DDB2-DE83-49F4-ACE8-C2AE1303ABD3}" destId="{FF1F5244-A58D-4747-80F2-7283402CCC96}" srcOrd="0" destOrd="0" parTransId="{A7D9A31D-5055-44DC-90EA-EFB9BCEC378B}" sibTransId="{7D08B528-9D1E-40D3-9D57-1B435F09955E}"/>
    <dgm:cxn modelId="{F42EB8D7-365B-4245-8F59-975530C8AF9D}" srcId="{8A8AAFB9-06D8-401A-9715-24AFEF69BBDE}" destId="{8A200A4D-27BB-4C4E-A635-4EDC4DCABA0C}" srcOrd="0" destOrd="0" parTransId="{8AF4D7C9-9D0F-4194-BBA1-E11326E569ED}" sibTransId="{DC795606-6E8C-4F2D-B4A7-F9614A01B7DF}"/>
    <dgm:cxn modelId="{57633DDE-BA18-4022-A475-7DBDD8F94D5F}" type="presOf" srcId="{84461ABF-C6C1-4B91-8180-6B323A7D234A}" destId="{FE166380-3E50-4BDA-A7D9-FB8682F152EE}" srcOrd="0" destOrd="0" presId="urn:microsoft.com/office/officeart/2008/layout/LinedList"/>
    <dgm:cxn modelId="{E74ABEEA-BAD1-4D9D-B273-B815ED4972D4}" type="presOf" srcId="{8A200A4D-27BB-4C4E-A635-4EDC4DCABA0C}" destId="{15761747-D901-48A7-B89A-D1F191E26566}" srcOrd="0" destOrd="0" presId="urn:microsoft.com/office/officeart/2008/layout/LinedList"/>
    <dgm:cxn modelId="{700716F1-2343-4E3E-BC09-027419E482CE}" srcId="{84461ABF-C6C1-4B91-8180-6B323A7D234A}" destId="{8A8AAFB9-06D8-401A-9715-24AFEF69BBDE}" srcOrd="2" destOrd="0" parTransId="{C653C5AB-C27B-4EFD-8B34-50361E2B0DDA}" sibTransId="{E5034B80-EBAC-4404-B9D5-6CD57F948BDF}"/>
    <dgm:cxn modelId="{9E379BC8-4EAF-4603-9431-9B55401C499C}" type="presParOf" srcId="{FE166380-3E50-4BDA-A7D9-FB8682F152EE}" destId="{67361A9F-BEEF-4AE5-B5A0-B4268298BD45}" srcOrd="0" destOrd="0" presId="urn:microsoft.com/office/officeart/2008/layout/LinedList"/>
    <dgm:cxn modelId="{095D0859-757F-498B-965A-A8B2B03F98F2}" type="presParOf" srcId="{FE166380-3E50-4BDA-A7D9-FB8682F152EE}" destId="{8ACCF4B7-1EB2-495E-A1DE-902125801775}" srcOrd="1" destOrd="0" presId="urn:microsoft.com/office/officeart/2008/layout/LinedList"/>
    <dgm:cxn modelId="{2A3EE689-0958-455D-ACB3-F70FE9C1D214}" type="presParOf" srcId="{8ACCF4B7-1EB2-495E-A1DE-902125801775}" destId="{B76206FE-3AA9-4B79-B2A8-C97B83687128}" srcOrd="0" destOrd="0" presId="urn:microsoft.com/office/officeart/2008/layout/LinedList"/>
    <dgm:cxn modelId="{108F69FD-1F01-45B0-8C43-6CFAA576B10A}" type="presParOf" srcId="{8ACCF4B7-1EB2-495E-A1DE-902125801775}" destId="{54C99EE1-C84E-4651-BDF7-49019B2E3CEB}" srcOrd="1" destOrd="0" presId="urn:microsoft.com/office/officeart/2008/layout/LinedList"/>
    <dgm:cxn modelId="{AAE92E0E-19B4-4E22-ADC3-BD13986749DB}" type="presParOf" srcId="{54C99EE1-C84E-4651-BDF7-49019B2E3CEB}" destId="{DA5340B3-1160-47D3-B104-D22F1F63B902}" srcOrd="0" destOrd="0" presId="urn:microsoft.com/office/officeart/2008/layout/LinedList"/>
    <dgm:cxn modelId="{11F97E7B-C22C-4C35-A8CC-7234DBB031DB}" type="presParOf" srcId="{54C99EE1-C84E-4651-BDF7-49019B2E3CEB}" destId="{CDD13998-DF36-4AB3-9CDB-F5521EB3B10F}" srcOrd="1" destOrd="0" presId="urn:microsoft.com/office/officeart/2008/layout/LinedList"/>
    <dgm:cxn modelId="{BFEBA955-FF93-488E-9E9A-2185235AAAF9}" type="presParOf" srcId="{CDD13998-DF36-4AB3-9CDB-F5521EB3B10F}" destId="{79D7E440-9113-4C9B-AE16-65920FB13A17}" srcOrd="0" destOrd="0" presId="urn:microsoft.com/office/officeart/2008/layout/LinedList"/>
    <dgm:cxn modelId="{0ABB3821-6E04-42CF-B0C1-1AC6076C8CEF}" type="presParOf" srcId="{CDD13998-DF36-4AB3-9CDB-F5521EB3B10F}" destId="{D8B1ED75-51F9-4AE8-AE0C-E1199FDB1C94}" srcOrd="1" destOrd="0" presId="urn:microsoft.com/office/officeart/2008/layout/LinedList"/>
    <dgm:cxn modelId="{9FE6B4AE-BD68-42E2-BE4E-5B8F379D94AD}" type="presParOf" srcId="{CDD13998-DF36-4AB3-9CDB-F5521EB3B10F}" destId="{136FA7A8-3597-4579-B42A-F1146B5554EA}" srcOrd="2" destOrd="0" presId="urn:microsoft.com/office/officeart/2008/layout/LinedList"/>
    <dgm:cxn modelId="{A726C33F-7AC4-473F-95FA-D501B5AB4306}" type="presParOf" srcId="{54C99EE1-C84E-4651-BDF7-49019B2E3CEB}" destId="{1523DAC2-5CF6-473D-BB8D-0C981215D45E}" srcOrd="2" destOrd="0" presId="urn:microsoft.com/office/officeart/2008/layout/LinedList"/>
    <dgm:cxn modelId="{135CDC8C-9EB5-4E51-A0E3-84EE79B87A84}" type="presParOf" srcId="{54C99EE1-C84E-4651-BDF7-49019B2E3CEB}" destId="{F56F8834-641B-467F-B773-A107EEB50F1A}" srcOrd="3" destOrd="0" presId="urn:microsoft.com/office/officeart/2008/layout/LinedList"/>
    <dgm:cxn modelId="{CCE8961E-1D61-438C-B338-72E8A4E1C196}" type="presParOf" srcId="{FE166380-3E50-4BDA-A7D9-FB8682F152EE}" destId="{42900C51-6DC8-4731-971C-24953D94ED33}" srcOrd="2" destOrd="0" presId="urn:microsoft.com/office/officeart/2008/layout/LinedList"/>
    <dgm:cxn modelId="{66716422-7209-4D9F-AA2F-EFCA997513BF}" type="presParOf" srcId="{FE166380-3E50-4BDA-A7D9-FB8682F152EE}" destId="{6F95B117-D721-4CAE-B9E1-DE75D3C2FA10}" srcOrd="3" destOrd="0" presId="urn:microsoft.com/office/officeart/2008/layout/LinedList"/>
    <dgm:cxn modelId="{1D03748D-7AEF-420D-9116-8D9E2B5472FD}" type="presParOf" srcId="{6F95B117-D721-4CAE-B9E1-DE75D3C2FA10}" destId="{B510AEC3-1FF0-4001-85F1-A6A8D254C0C6}" srcOrd="0" destOrd="0" presId="urn:microsoft.com/office/officeart/2008/layout/LinedList"/>
    <dgm:cxn modelId="{67875692-EC44-4979-A094-0659A7230644}" type="presParOf" srcId="{6F95B117-D721-4CAE-B9E1-DE75D3C2FA10}" destId="{5504A2FB-E609-443E-B8D8-B915B49534E8}" srcOrd="1" destOrd="0" presId="urn:microsoft.com/office/officeart/2008/layout/LinedList"/>
    <dgm:cxn modelId="{5DF2A8F2-D207-4F6C-8DA9-368294360198}" type="presParOf" srcId="{5504A2FB-E609-443E-B8D8-B915B49534E8}" destId="{2263275D-6D1C-4597-A79D-72F3BC6E5572}" srcOrd="0" destOrd="0" presId="urn:microsoft.com/office/officeart/2008/layout/LinedList"/>
    <dgm:cxn modelId="{53B60CE7-D545-437F-B434-43D6FD7554F8}" type="presParOf" srcId="{5504A2FB-E609-443E-B8D8-B915B49534E8}" destId="{BBB4B2C4-0F8B-4725-8D55-531884514367}" srcOrd="1" destOrd="0" presId="urn:microsoft.com/office/officeart/2008/layout/LinedList"/>
    <dgm:cxn modelId="{889DCF97-278B-48AE-9F5A-30CE9390DC8C}" type="presParOf" srcId="{BBB4B2C4-0F8B-4725-8D55-531884514367}" destId="{2AEFD6DB-2794-4418-A966-63E0A633F421}" srcOrd="0" destOrd="0" presId="urn:microsoft.com/office/officeart/2008/layout/LinedList"/>
    <dgm:cxn modelId="{5DE078DE-1CF6-4FDA-8B8F-F54DC06C6680}" type="presParOf" srcId="{BBB4B2C4-0F8B-4725-8D55-531884514367}" destId="{B8771A3D-BACA-4A9A-949E-75B304BD2FE7}" srcOrd="1" destOrd="0" presId="urn:microsoft.com/office/officeart/2008/layout/LinedList"/>
    <dgm:cxn modelId="{9CC907BB-CA6C-4AE3-BFBC-B4CBC74739A1}" type="presParOf" srcId="{BBB4B2C4-0F8B-4725-8D55-531884514367}" destId="{24AA9044-ACE9-417F-ACA5-BEC257E894DA}" srcOrd="2" destOrd="0" presId="urn:microsoft.com/office/officeart/2008/layout/LinedList"/>
    <dgm:cxn modelId="{1D6E9BCE-CDA8-4025-85D0-EB6A4B120D9C}" type="presParOf" srcId="{5504A2FB-E609-443E-B8D8-B915B49534E8}" destId="{B7699293-EC15-4B59-A236-D36F3D9F8ABC}" srcOrd="2" destOrd="0" presId="urn:microsoft.com/office/officeart/2008/layout/LinedList"/>
    <dgm:cxn modelId="{6E3F9A8A-F811-45A2-9451-9DFCCA12A645}" type="presParOf" srcId="{5504A2FB-E609-443E-B8D8-B915B49534E8}" destId="{F792F610-0779-449C-A4E6-CED51156C504}" srcOrd="3" destOrd="0" presId="urn:microsoft.com/office/officeart/2008/layout/LinedList"/>
    <dgm:cxn modelId="{2AB0911C-A567-449D-8D7A-8ABD44ABD586}" type="presParOf" srcId="{FE166380-3E50-4BDA-A7D9-FB8682F152EE}" destId="{60622024-0C0F-4DB3-988D-9E4E05DB87EF}" srcOrd="4" destOrd="0" presId="urn:microsoft.com/office/officeart/2008/layout/LinedList"/>
    <dgm:cxn modelId="{BA397ECD-9957-4A92-A58B-FD3A94C5F1F3}" type="presParOf" srcId="{FE166380-3E50-4BDA-A7D9-FB8682F152EE}" destId="{3649F5B3-F3D6-4C20-A424-C0D459213F0F}" srcOrd="5" destOrd="0" presId="urn:microsoft.com/office/officeart/2008/layout/LinedList"/>
    <dgm:cxn modelId="{64E8CCEF-7E47-496B-948C-6519CB0C5CCB}" type="presParOf" srcId="{3649F5B3-F3D6-4C20-A424-C0D459213F0F}" destId="{97A4DF24-49BE-4464-B5B8-266D60EAFD29}" srcOrd="0" destOrd="0" presId="urn:microsoft.com/office/officeart/2008/layout/LinedList"/>
    <dgm:cxn modelId="{10FB7145-1A73-4588-A7E0-07BBC00DE5CD}" type="presParOf" srcId="{3649F5B3-F3D6-4C20-A424-C0D459213F0F}" destId="{9E9634A2-3B0F-465A-9B25-E2ED766F8E57}" srcOrd="1" destOrd="0" presId="urn:microsoft.com/office/officeart/2008/layout/LinedList"/>
    <dgm:cxn modelId="{3D759DF1-C9C8-42AF-8FCA-E9DD3D1A9FD6}" type="presParOf" srcId="{9E9634A2-3B0F-465A-9B25-E2ED766F8E57}" destId="{61CF33E8-D635-4A21-9A25-79F61A49199E}" srcOrd="0" destOrd="0" presId="urn:microsoft.com/office/officeart/2008/layout/LinedList"/>
    <dgm:cxn modelId="{792EDCE0-0F8C-4BD2-8995-31621C73FC8E}" type="presParOf" srcId="{9E9634A2-3B0F-465A-9B25-E2ED766F8E57}" destId="{40DB118E-DF08-43C4-9C27-743D0A00230B}" srcOrd="1" destOrd="0" presId="urn:microsoft.com/office/officeart/2008/layout/LinedList"/>
    <dgm:cxn modelId="{7BE6521A-E4E9-4F3D-B7B7-4BE53D2A8E47}" type="presParOf" srcId="{40DB118E-DF08-43C4-9C27-743D0A00230B}" destId="{6D2A59CB-415A-4B38-838D-C558FA5B3460}" srcOrd="0" destOrd="0" presId="urn:microsoft.com/office/officeart/2008/layout/LinedList"/>
    <dgm:cxn modelId="{9D62E834-AF22-4908-A30B-8DB240C523A5}" type="presParOf" srcId="{40DB118E-DF08-43C4-9C27-743D0A00230B}" destId="{15761747-D901-48A7-B89A-D1F191E26566}" srcOrd="1" destOrd="0" presId="urn:microsoft.com/office/officeart/2008/layout/LinedList"/>
    <dgm:cxn modelId="{42538E4E-BD93-4578-8082-DC33AF2ED53B}" type="presParOf" srcId="{40DB118E-DF08-43C4-9C27-743D0A00230B}" destId="{C32BCBCC-4E89-40A2-B68F-AAA6831F3BF8}" srcOrd="2" destOrd="0" presId="urn:microsoft.com/office/officeart/2008/layout/LinedList"/>
    <dgm:cxn modelId="{2D646548-6ED5-454C-BA36-90B549D85BCE}" type="presParOf" srcId="{9E9634A2-3B0F-465A-9B25-E2ED766F8E57}" destId="{E32FA7A5-38EA-4B6A-B53B-8C4E56B48D4B}" srcOrd="2" destOrd="0" presId="urn:microsoft.com/office/officeart/2008/layout/LinedList"/>
    <dgm:cxn modelId="{647BFA6D-7316-4E68-891B-2897FFD036D4}" type="presParOf" srcId="{9E9634A2-3B0F-465A-9B25-E2ED766F8E57}" destId="{67A1D73C-1B8B-4837-BD7E-ACDB795657A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0904A-12B5-48F8-BC31-8933D0F06CF7}" type="doc">
      <dgm:prSet loTypeId="urn:microsoft.com/office/officeart/2005/8/layout/chevronAccent+Icon" loCatId="officeonline" qsTypeId="urn:microsoft.com/office/officeart/2005/8/quickstyle/simple2" qsCatId="simple" csTypeId="urn:microsoft.com/office/officeart/2005/8/colors/accent5_2" csCatId="accent5" phldr="1"/>
      <dgm:spPr/>
      <dgm:t>
        <a:bodyPr/>
        <a:lstStyle/>
        <a:p>
          <a:endParaRPr lang="en-US"/>
        </a:p>
      </dgm:t>
    </dgm:pt>
    <dgm:pt modelId="{9A94FE3F-0ED7-4E3A-863C-1A033D27906A}">
      <dgm:prSet custT="1"/>
      <dgm:spPr/>
      <dgm:t>
        <a:bodyPr/>
        <a:lstStyle/>
        <a:p>
          <a:r>
            <a:rPr lang="en-US" sz="1800" b="0" i="0" u="none" dirty="0"/>
            <a:t>STEM</a:t>
          </a:r>
        </a:p>
      </dgm:t>
    </dgm:pt>
    <dgm:pt modelId="{06F42221-F0F3-4DB6-AC81-4E30FEB203A8}" type="parTrans" cxnId="{6758A97C-4920-40B8-ADFF-09FCF8932D67}">
      <dgm:prSet/>
      <dgm:spPr/>
      <dgm:t>
        <a:bodyPr/>
        <a:lstStyle/>
        <a:p>
          <a:endParaRPr lang="en-US"/>
        </a:p>
      </dgm:t>
    </dgm:pt>
    <dgm:pt modelId="{30B23020-3278-4C0F-8EE3-67D034572D35}" type="sibTrans" cxnId="{6758A97C-4920-40B8-ADFF-09FCF8932D67}">
      <dgm:prSet/>
      <dgm:spPr/>
      <dgm:t>
        <a:bodyPr/>
        <a:lstStyle/>
        <a:p>
          <a:endParaRPr lang="en-US"/>
        </a:p>
      </dgm:t>
    </dgm:pt>
    <dgm:pt modelId="{7A381EF2-85F2-4F72-B568-C5D1EEFDEE85}">
      <dgm:prSet custT="1"/>
      <dgm:spPr/>
      <dgm:t>
        <a:bodyPr/>
        <a:lstStyle/>
        <a:p>
          <a:r>
            <a:rPr lang="en-US" sz="1200" b="0" i="0" u="none" dirty="0"/>
            <a:t>Economics (3), Chemistry (3), Computer Science, Mechanical Engineering, Mathematics, Physics</a:t>
          </a:r>
        </a:p>
      </dgm:t>
    </dgm:pt>
    <dgm:pt modelId="{BCCB4D44-62C0-43EA-8759-BBCA920D4516}" type="parTrans" cxnId="{14541AAA-D082-460F-AAD3-B0CFB51FAC75}">
      <dgm:prSet/>
      <dgm:spPr/>
      <dgm:t>
        <a:bodyPr/>
        <a:lstStyle/>
        <a:p>
          <a:endParaRPr lang="en-US"/>
        </a:p>
      </dgm:t>
    </dgm:pt>
    <dgm:pt modelId="{0503168D-7A72-4671-B69C-B8E058C4BC1B}" type="sibTrans" cxnId="{14541AAA-D082-460F-AAD3-B0CFB51FAC75}">
      <dgm:prSet/>
      <dgm:spPr/>
      <dgm:t>
        <a:bodyPr/>
        <a:lstStyle/>
        <a:p>
          <a:endParaRPr lang="en-US"/>
        </a:p>
      </dgm:t>
    </dgm:pt>
    <dgm:pt modelId="{E918E4E2-1477-465E-B299-9BC97CCCDBC1}">
      <dgm:prSet custT="1"/>
      <dgm:spPr/>
      <dgm:t>
        <a:bodyPr/>
        <a:lstStyle/>
        <a:p>
          <a:r>
            <a:rPr lang="en-US" sz="1800" b="0" i="0" u="none" dirty="0"/>
            <a:t>Social Sciences</a:t>
          </a:r>
        </a:p>
      </dgm:t>
    </dgm:pt>
    <dgm:pt modelId="{1815B5CE-05F4-4052-AEF9-982E006E9317}" type="parTrans" cxnId="{9C6154D2-4334-4805-A298-EEACAB988C28}">
      <dgm:prSet/>
      <dgm:spPr/>
      <dgm:t>
        <a:bodyPr/>
        <a:lstStyle/>
        <a:p>
          <a:endParaRPr lang="en-US"/>
        </a:p>
      </dgm:t>
    </dgm:pt>
    <dgm:pt modelId="{8F95F64B-84B6-4AF3-895C-9ECD5B6E20B5}" type="sibTrans" cxnId="{9C6154D2-4334-4805-A298-EEACAB988C28}">
      <dgm:prSet/>
      <dgm:spPr/>
      <dgm:t>
        <a:bodyPr/>
        <a:lstStyle/>
        <a:p>
          <a:endParaRPr lang="en-US"/>
        </a:p>
      </dgm:t>
    </dgm:pt>
    <dgm:pt modelId="{AC055F82-A6EC-49D4-9F95-864351A05E14}">
      <dgm:prSet custT="1"/>
      <dgm:spPr/>
      <dgm:t>
        <a:bodyPr/>
        <a:lstStyle/>
        <a:p>
          <a:r>
            <a:rPr lang="en-US" sz="1200" b="0" i="0" u="none" dirty="0"/>
            <a:t>Public Affairs, International Service, History, Geography and Environmental Systems, Public Policy, Curriculum and Instruction, School Psychology, Clinical Psychology</a:t>
          </a:r>
        </a:p>
      </dgm:t>
    </dgm:pt>
    <dgm:pt modelId="{66522111-234C-493F-8B1A-8A30C08D66EC}" type="parTrans" cxnId="{6EB7260B-6E20-427D-91BE-40BB4CAE47F0}">
      <dgm:prSet/>
      <dgm:spPr/>
      <dgm:t>
        <a:bodyPr/>
        <a:lstStyle/>
        <a:p>
          <a:endParaRPr lang="en-US"/>
        </a:p>
      </dgm:t>
    </dgm:pt>
    <dgm:pt modelId="{45AEF4B5-68AB-47A7-8B3F-CDD631582563}" type="sibTrans" cxnId="{6EB7260B-6E20-427D-91BE-40BB4CAE47F0}">
      <dgm:prSet/>
      <dgm:spPr/>
      <dgm:t>
        <a:bodyPr/>
        <a:lstStyle/>
        <a:p>
          <a:endParaRPr lang="en-US"/>
        </a:p>
      </dgm:t>
    </dgm:pt>
    <dgm:pt modelId="{2AB7218E-A890-484D-AB5E-C6189484B359}">
      <dgm:prSet custT="1"/>
      <dgm:spPr/>
      <dgm:t>
        <a:bodyPr/>
        <a:lstStyle/>
        <a:p>
          <a:r>
            <a:rPr lang="en-US" sz="1600" b="0" i="0" u="none" dirty="0"/>
            <a:t>Humanities</a:t>
          </a:r>
        </a:p>
      </dgm:t>
    </dgm:pt>
    <dgm:pt modelId="{AB6E6E0B-F849-4727-9231-EC21074373E1}" type="parTrans" cxnId="{2D4E0798-D83D-4E52-B7CC-B78A92402D0B}">
      <dgm:prSet/>
      <dgm:spPr/>
      <dgm:t>
        <a:bodyPr/>
        <a:lstStyle/>
        <a:p>
          <a:endParaRPr lang="en-US"/>
        </a:p>
      </dgm:t>
    </dgm:pt>
    <dgm:pt modelId="{ED31A9C8-216D-4EF7-9CBE-1E74C4F0EBAD}" type="sibTrans" cxnId="{2D4E0798-D83D-4E52-B7CC-B78A92402D0B}">
      <dgm:prSet/>
      <dgm:spPr/>
      <dgm:t>
        <a:bodyPr/>
        <a:lstStyle/>
        <a:p>
          <a:endParaRPr lang="en-US"/>
        </a:p>
      </dgm:t>
    </dgm:pt>
    <dgm:pt modelId="{93641016-29F2-443F-BD40-8501D7DF9075}">
      <dgm:prSet custT="1"/>
      <dgm:spPr/>
      <dgm:t>
        <a:bodyPr/>
        <a:lstStyle/>
        <a:p>
          <a:r>
            <a:rPr lang="en-US" sz="1200" b="0" i="0" u="none" dirty="0"/>
            <a:t>Audio Technology, Arts Management, Art History, Language Literacy and Culture, Intermedia and Digital Arts, Afro-American Studies, Theatre Arts, English</a:t>
          </a:r>
        </a:p>
      </dgm:t>
    </dgm:pt>
    <dgm:pt modelId="{BE2487CF-2D11-4130-A04E-9FE88C304A1F}" type="parTrans" cxnId="{618A7BDF-E4D9-49F5-A9FA-350A9024115B}">
      <dgm:prSet/>
      <dgm:spPr/>
      <dgm:t>
        <a:bodyPr/>
        <a:lstStyle/>
        <a:p>
          <a:endParaRPr lang="en-US"/>
        </a:p>
      </dgm:t>
    </dgm:pt>
    <dgm:pt modelId="{2A372B2F-28F5-470A-9601-92A70DB32637}" type="sibTrans" cxnId="{618A7BDF-E4D9-49F5-A9FA-350A9024115B}">
      <dgm:prSet/>
      <dgm:spPr/>
      <dgm:t>
        <a:bodyPr/>
        <a:lstStyle/>
        <a:p>
          <a:endParaRPr lang="en-US"/>
        </a:p>
      </dgm:t>
    </dgm:pt>
    <dgm:pt modelId="{286FAD32-701D-4F08-9596-225FD03136EF}" type="pres">
      <dgm:prSet presAssocID="{0610904A-12B5-48F8-BC31-8933D0F06CF7}" presName="Name0" presStyleCnt="0">
        <dgm:presLayoutVars>
          <dgm:dir/>
          <dgm:resizeHandles val="exact"/>
        </dgm:presLayoutVars>
      </dgm:prSet>
      <dgm:spPr/>
    </dgm:pt>
    <dgm:pt modelId="{2477932F-DA56-4BF2-AA47-5D19D688503B}" type="pres">
      <dgm:prSet presAssocID="{9A94FE3F-0ED7-4E3A-863C-1A033D27906A}" presName="composite" presStyleCnt="0"/>
      <dgm:spPr/>
    </dgm:pt>
    <dgm:pt modelId="{77214342-1554-4CDA-96D8-C38699786945}" type="pres">
      <dgm:prSet presAssocID="{9A94FE3F-0ED7-4E3A-863C-1A033D27906A}" presName="bgChev" presStyleLbl="node1" presStyleIdx="0" presStyleCnt="3" custScaleY="245457"/>
      <dgm:spPr>
        <a:prstGeom prst="diagStripe">
          <a:avLst/>
        </a:prstGeom>
      </dgm:spPr>
    </dgm:pt>
    <dgm:pt modelId="{C3144BD9-62BD-452A-9E78-2AD237E98236}" type="pres">
      <dgm:prSet presAssocID="{9A94FE3F-0ED7-4E3A-863C-1A033D27906A}" presName="txNode" presStyleLbl="fgAcc1" presStyleIdx="0" presStyleCnt="3" custScaleX="118660" custScaleY="251665">
        <dgm:presLayoutVars>
          <dgm:bulletEnabled val="1"/>
        </dgm:presLayoutVars>
      </dgm:prSet>
      <dgm:spPr/>
    </dgm:pt>
    <dgm:pt modelId="{81B385B4-C3AD-4611-B2B9-E50E397CD8F9}" type="pres">
      <dgm:prSet presAssocID="{30B23020-3278-4C0F-8EE3-67D034572D35}" presName="compositeSpace" presStyleCnt="0"/>
      <dgm:spPr/>
    </dgm:pt>
    <dgm:pt modelId="{9EBBCB21-07DA-4878-B7A5-49004006A21C}" type="pres">
      <dgm:prSet presAssocID="{E918E4E2-1477-465E-B299-9BC97CCCDBC1}" presName="composite" presStyleCnt="0"/>
      <dgm:spPr/>
    </dgm:pt>
    <dgm:pt modelId="{E27F9751-FE24-4F82-AA02-683E389EFFE4}" type="pres">
      <dgm:prSet presAssocID="{E918E4E2-1477-465E-B299-9BC97CCCDBC1}" presName="bgChev" presStyleLbl="node1" presStyleIdx="1" presStyleCnt="3" custScaleY="245457"/>
      <dgm:spPr>
        <a:prstGeom prst="diagStripe">
          <a:avLst/>
        </a:prstGeom>
      </dgm:spPr>
    </dgm:pt>
    <dgm:pt modelId="{8CD6D4AC-F0FA-45B5-A754-F12FFA31E605}" type="pres">
      <dgm:prSet presAssocID="{E918E4E2-1477-465E-B299-9BC97CCCDBC1}" presName="txNode" presStyleLbl="fgAcc1" presStyleIdx="1" presStyleCnt="3" custScaleX="118660" custScaleY="251665">
        <dgm:presLayoutVars>
          <dgm:bulletEnabled val="1"/>
        </dgm:presLayoutVars>
      </dgm:prSet>
      <dgm:spPr/>
    </dgm:pt>
    <dgm:pt modelId="{1864D2EF-38FE-4F30-97EA-6A6A0D7D253D}" type="pres">
      <dgm:prSet presAssocID="{8F95F64B-84B6-4AF3-895C-9ECD5B6E20B5}" presName="compositeSpace" presStyleCnt="0"/>
      <dgm:spPr/>
    </dgm:pt>
    <dgm:pt modelId="{B3A94CB3-74BD-4124-A795-CAA15EF4A16C}" type="pres">
      <dgm:prSet presAssocID="{2AB7218E-A890-484D-AB5E-C6189484B359}" presName="composite" presStyleCnt="0"/>
      <dgm:spPr/>
    </dgm:pt>
    <dgm:pt modelId="{6BECE3DE-E04E-4BE0-A8D6-E44B358CDFE8}" type="pres">
      <dgm:prSet presAssocID="{2AB7218E-A890-484D-AB5E-C6189484B359}" presName="bgChev" presStyleLbl="node1" presStyleIdx="2" presStyleCnt="3" custScaleY="245457"/>
      <dgm:spPr>
        <a:prstGeom prst="diagStripe">
          <a:avLst/>
        </a:prstGeom>
      </dgm:spPr>
    </dgm:pt>
    <dgm:pt modelId="{8956C8A3-8206-4A25-9A92-D7D312EAA7E1}" type="pres">
      <dgm:prSet presAssocID="{2AB7218E-A890-484D-AB5E-C6189484B359}" presName="txNode" presStyleLbl="fgAcc1" presStyleIdx="2" presStyleCnt="3" custScaleX="118660" custScaleY="251665">
        <dgm:presLayoutVars>
          <dgm:bulletEnabled val="1"/>
        </dgm:presLayoutVars>
      </dgm:prSet>
      <dgm:spPr/>
    </dgm:pt>
  </dgm:ptLst>
  <dgm:cxnLst>
    <dgm:cxn modelId="{6EB7260B-6E20-427D-91BE-40BB4CAE47F0}" srcId="{E918E4E2-1477-465E-B299-9BC97CCCDBC1}" destId="{AC055F82-A6EC-49D4-9F95-864351A05E14}" srcOrd="0" destOrd="0" parTransId="{66522111-234C-493F-8B1A-8A30C08D66EC}" sibTransId="{45AEF4B5-68AB-47A7-8B3F-CDD631582563}"/>
    <dgm:cxn modelId="{FF9E8D24-A6CD-4B60-9D65-69B8264274DD}" type="presOf" srcId="{93641016-29F2-443F-BD40-8501D7DF9075}" destId="{8956C8A3-8206-4A25-9A92-D7D312EAA7E1}" srcOrd="0" destOrd="1" presId="urn:microsoft.com/office/officeart/2005/8/layout/chevronAccent+Icon"/>
    <dgm:cxn modelId="{D1345B30-CE46-4A2D-B428-CA4B64EEC918}" type="presOf" srcId="{9A94FE3F-0ED7-4E3A-863C-1A033D27906A}" destId="{C3144BD9-62BD-452A-9E78-2AD237E98236}" srcOrd="0" destOrd="0" presId="urn:microsoft.com/office/officeart/2005/8/layout/chevronAccent+Icon"/>
    <dgm:cxn modelId="{D9F2DB52-60CC-4E59-BE90-5504D8FBEB1C}" type="presOf" srcId="{AC055F82-A6EC-49D4-9F95-864351A05E14}" destId="{8CD6D4AC-F0FA-45B5-A754-F12FFA31E605}" srcOrd="0" destOrd="1" presId="urn:microsoft.com/office/officeart/2005/8/layout/chevronAccent+Icon"/>
    <dgm:cxn modelId="{6758A97C-4920-40B8-ADFF-09FCF8932D67}" srcId="{0610904A-12B5-48F8-BC31-8933D0F06CF7}" destId="{9A94FE3F-0ED7-4E3A-863C-1A033D27906A}" srcOrd="0" destOrd="0" parTransId="{06F42221-F0F3-4DB6-AC81-4E30FEB203A8}" sibTransId="{30B23020-3278-4C0F-8EE3-67D034572D35}"/>
    <dgm:cxn modelId="{F101AB8A-70FB-4F94-9D48-5F5FAC137B47}" type="presOf" srcId="{0610904A-12B5-48F8-BC31-8933D0F06CF7}" destId="{286FAD32-701D-4F08-9596-225FD03136EF}" srcOrd="0" destOrd="0" presId="urn:microsoft.com/office/officeart/2005/8/layout/chevronAccent+Icon"/>
    <dgm:cxn modelId="{2D4E0798-D83D-4E52-B7CC-B78A92402D0B}" srcId="{0610904A-12B5-48F8-BC31-8933D0F06CF7}" destId="{2AB7218E-A890-484D-AB5E-C6189484B359}" srcOrd="2" destOrd="0" parTransId="{AB6E6E0B-F849-4727-9231-EC21074373E1}" sibTransId="{ED31A9C8-216D-4EF7-9CBE-1E74C4F0EBAD}"/>
    <dgm:cxn modelId="{14541AAA-D082-460F-AAD3-B0CFB51FAC75}" srcId="{9A94FE3F-0ED7-4E3A-863C-1A033D27906A}" destId="{7A381EF2-85F2-4F72-B568-C5D1EEFDEE85}" srcOrd="0" destOrd="0" parTransId="{BCCB4D44-62C0-43EA-8759-BBCA920D4516}" sibTransId="{0503168D-7A72-4671-B69C-B8E058C4BC1B}"/>
    <dgm:cxn modelId="{6870C5C2-E57F-489A-BACA-AD6E5743547C}" type="presOf" srcId="{7A381EF2-85F2-4F72-B568-C5D1EEFDEE85}" destId="{C3144BD9-62BD-452A-9E78-2AD237E98236}" srcOrd="0" destOrd="1" presId="urn:microsoft.com/office/officeart/2005/8/layout/chevronAccent+Icon"/>
    <dgm:cxn modelId="{9C6154D2-4334-4805-A298-EEACAB988C28}" srcId="{0610904A-12B5-48F8-BC31-8933D0F06CF7}" destId="{E918E4E2-1477-465E-B299-9BC97CCCDBC1}" srcOrd="1" destOrd="0" parTransId="{1815B5CE-05F4-4052-AEF9-982E006E9317}" sibTransId="{8F95F64B-84B6-4AF3-895C-9ECD5B6E20B5}"/>
    <dgm:cxn modelId="{D39E7DDE-D5D6-404F-8B15-CF937A7D9ACC}" type="presOf" srcId="{E918E4E2-1477-465E-B299-9BC97CCCDBC1}" destId="{8CD6D4AC-F0FA-45B5-A754-F12FFA31E605}" srcOrd="0" destOrd="0" presId="urn:microsoft.com/office/officeart/2005/8/layout/chevronAccent+Icon"/>
    <dgm:cxn modelId="{618A7BDF-E4D9-49F5-A9FA-350A9024115B}" srcId="{2AB7218E-A890-484D-AB5E-C6189484B359}" destId="{93641016-29F2-443F-BD40-8501D7DF9075}" srcOrd="0" destOrd="0" parTransId="{BE2487CF-2D11-4130-A04E-9FE88C304A1F}" sibTransId="{2A372B2F-28F5-470A-9601-92A70DB32637}"/>
    <dgm:cxn modelId="{C65796FE-4010-4E0B-8CC1-A2D908DC67FF}" type="presOf" srcId="{2AB7218E-A890-484D-AB5E-C6189484B359}" destId="{8956C8A3-8206-4A25-9A92-D7D312EAA7E1}" srcOrd="0" destOrd="0" presId="urn:microsoft.com/office/officeart/2005/8/layout/chevronAccent+Icon"/>
    <dgm:cxn modelId="{08193C57-8A90-4008-8BC2-04581FC4F567}" type="presParOf" srcId="{286FAD32-701D-4F08-9596-225FD03136EF}" destId="{2477932F-DA56-4BF2-AA47-5D19D688503B}" srcOrd="0" destOrd="0" presId="urn:microsoft.com/office/officeart/2005/8/layout/chevronAccent+Icon"/>
    <dgm:cxn modelId="{52816DE5-7409-40E9-9602-98D84682F89E}" type="presParOf" srcId="{2477932F-DA56-4BF2-AA47-5D19D688503B}" destId="{77214342-1554-4CDA-96D8-C38699786945}" srcOrd="0" destOrd="0" presId="urn:microsoft.com/office/officeart/2005/8/layout/chevronAccent+Icon"/>
    <dgm:cxn modelId="{1BA1DB96-FD6D-42BE-A658-588C870C88B1}" type="presParOf" srcId="{2477932F-DA56-4BF2-AA47-5D19D688503B}" destId="{C3144BD9-62BD-452A-9E78-2AD237E98236}" srcOrd="1" destOrd="0" presId="urn:microsoft.com/office/officeart/2005/8/layout/chevronAccent+Icon"/>
    <dgm:cxn modelId="{7E0112AD-6048-4733-856E-A02E0DEA07CC}" type="presParOf" srcId="{286FAD32-701D-4F08-9596-225FD03136EF}" destId="{81B385B4-C3AD-4611-B2B9-E50E397CD8F9}" srcOrd="1" destOrd="0" presId="urn:microsoft.com/office/officeart/2005/8/layout/chevronAccent+Icon"/>
    <dgm:cxn modelId="{5ED42D7E-15CB-47E0-A082-D6EDBBE26AE0}" type="presParOf" srcId="{286FAD32-701D-4F08-9596-225FD03136EF}" destId="{9EBBCB21-07DA-4878-B7A5-49004006A21C}" srcOrd="2" destOrd="0" presId="urn:microsoft.com/office/officeart/2005/8/layout/chevronAccent+Icon"/>
    <dgm:cxn modelId="{593E2348-D57A-42CD-9476-8CBF145EFC59}" type="presParOf" srcId="{9EBBCB21-07DA-4878-B7A5-49004006A21C}" destId="{E27F9751-FE24-4F82-AA02-683E389EFFE4}" srcOrd="0" destOrd="0" presId="urn:microsoft.com/office/officeart/2005/8/layout/chevronAccent+Icon"/>
    <dgm:cxn modelId="{30683EB2-BAED-49C5-83FA-88C84BDF7F2C}" type="presParOf" srcId="{9EBBCB21-07DA-4878-B7A5-49004006A21C}" destId="{8CD6D4AC-F0FA-45B5-A754-F12FFA31E605}" srcOrd="1" destOrd="0" presId="urn:microsoft.com/office/officeart/2005/8/layout/chevronAccent+Icon"/>
    <dgm:cxn modelId="{6D47346F-D1DE-4FD9-810E-4911CD848255}" type="presParOf" srcId="{286FAD32-701D-4F08-9596-225FD03136EF}" destId="{1864D2EF-38FE-4F30-97EA-6A6A0D7D253D}" srcOrd="3" destOrd="0" presId="urn:microsoft.com/office/officeart/2005/8/layout/chevronAccent+Icon"/>
    <dgm:cxn modelId="{860C1B39-34FF-41E1-A876-0D6F26ED8D59}" type="presParOf" srcId="{286FAD32-701D-4F08-9596-225FD03136EF}" destId="{B3A94CB3-74BD-4124-A795-CAA15EF4A16C}" srcOrd="4" destOrd="0" presId="urn:microsoft.com/office/officeart/2005/8/layout/chevronAccent+Icon"/>
    <dgm:cxn modelId="{5F247DF3-9E17-40C2-9BB9-68B910C60BCC}" type="presParOf" srcId="{B3A94CB3-74BD-4124-A795-CAA15EF4A16C}" destId="{6BECE3DE-E04E-4BE0-A8D6-E44B358CDFE8}" srcOrd="0" destOrd="0" presId="urn:microsoft.com/office/officeart/2005/8/layout/chevronAccent+Icon"/>
    <dgm:cxn modelId="{E6D49B2F-3636-4ABB-B81C-DF8AC498223A}" type="presParOf" srcId="{B3A94CB3-74BD-4124-A795-CAA15EF4A16C}" destId="{8956C8A3-8206-4A25-9A92-D7D312EAA7E1}"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D607F-E8DD-49DC-98EF-6E9614521D0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A0C4DD-1B80-426F-BCCB-76AFB605EF8E}">
      <dgm:prSet phldrT="[Text]"/>
      <dgm:spPr/>
      <dgm:t>
        <a:bodyPr/>
        <a:lstStyle/>
        <a:p>
          <a:pPr>
            <a:buFont typeface="+mj-lt"/>
            <a:buAutoNum type="arabicPeriod"/>
          </a:pPr>
          <a:r>
            <a:rPr lang="en-US" dirty="0"/>
            <a:t>1. Diligence</a:t>
          </a:r>
        </a:p>
      </dgm:t>
    </dgm:pt>
    <dgm:pt modelId="{54CD4BF1-EC23-4039-9291-AF491980BB79}" type="parTrans" cxnId="{CE51680E-93B1-45F2-B436-7313481DD981}">
      <dgm:prSet/>
      <dgm:spPr/>
      <dgm:t>
        <a:bodyPr/>
        <a:lstStyle/>
        <a:p>
          <a:endParaRPr lang="en-US"/>
        </a:p>
      </dgm:t>
    </dgm:pt>
    <dgm:pt modelId="{237A51B4-AFAF-4E50-9832-BCA5CCCF1D89}" type="sibTrans" cxnId="{CE51680E-93B1-45F2-B436-7313481DD981}">
      <dgm:prSet/>
      <dgm:spPr/>
      <dgm:t>
        <a:bodyPr/>
        <a:lstStyle/>
        <a:p>
          <a:endParaRPr lang="en-US"/>
        </a:p>
      </dgm:t>
    </dgm:pt>
    <dgm:pt modelId="{DD41F642-0ED9-4A1B-A95F-90AA12A7F7E9}">
      <dgm:prSet/>
      <dgm:spPr/>
      <dgm:t>
        <a:bodyPr/>
        <a:lstStyle/>
        <a:p>
          <a:r>
            <a:rPr lang="en-US" dirty="0"/>
            <a:t>2. Inquisitiveness</a:t>
          </a:r>
        </a:p>
      </dgm:t>
    </dgm:pt>
    <dgm:pt modelId="{A328DEDA-A57B-4AE4-AD46-912036DB55F4}" type="parTrans" cxnId="{D912DA19-2080-4EBF-B4DA-0A8AA905EA5F}">
      <dgm:prSet/>
      <dgm:spPr/>
      <dgm:t>
        <a:bodyPr/>
        <a:lstStyle/>
        <a:p>
          <a:endParaRPr lang="en-US"/>
        </a:p>
      </dgm:t>
    </dgm:pt>
    <dgm:pt modelId="{922BE37D-2750-4428-AA31-5E6EBB23D9CD}" type="sibTrans" cxnId="{D912DA19-2080-4EBF-B4DA-0A8AA905EA5F}">
      <dgm:prSet/>
      <dgm:spPr/>
      <dgm:t>
        <a:bodyPr/>
        <a:lstStyle/>
        <a:p>
          <a:endParaRPr lang="en-US"/>
        </a:p>
      </dgm:t>
    </dgm:pt>
    <dgm:pt modelId="{0CBA771D-C1AA-4C6F-8797-AE6815C2FAE5}">
      <dgm:prSet/>
      <dgm:spPr/>
      <dgm:t>
        <a:bodyPr/>
        <a:lstStyle/>
        <a:p>
          <a:r>
            <a:rPr lang="en-US" dirty="0"/>
            <a:t>3. Self-Discipline</a:t>
          </a:r>
        </a:p>
      </dgm:t>
    </dgm:pt>
    <dgm:pt modelId="{6F27D75A-7BC1-407B-987A-EBADEEF4533D}" type="parTrans" cxnId="{86516FCB-6A42-4253-A3BF-0FC7E545F868}">
      <dgm:prSet/>
      <dgm:spPr/>
      <dgm:t>
        <a:bodyPr/>
        <a:lstStyle/>
        <a:p>
          <a:endParaRPr lang="en-US"/>
        </a:p>
      </dgm:t>
    </dgm:pt>
    <dgm:pt modelId="{5DCD9C57-FA9D-4D3C-AB56-1D76F123D3A9}" type="sibTrans" cxnId="{86516FCB-6A42-4253-A3BF-0FC7E545F868}">
      <dgm:prSet/>
      <dgm:spPr/>
      <dgm:t>
        <a:bodyPr/>
        <a:lstStyle/>
        <a:p>
          <a:endParaRPr lang="en-US"/>
        </a:p>
      </dgm:t>
    </dgm:pt>
    <dgm:pt modelId="{EF24B84B-9F95-4C11-9EF6-7459B5E8FE09}">
      <dgm:prSet/>
      <dgm:spPr/>
      <dgm:t>
        <a:bodyPr/>
        <a:lstStyle/>
        <a:p>
          <a:r>
            <a:rPr lang="en-US" dirty="0"/>
            <a:t>4. Intellectual Orientation</a:t>
          </a:r>
        </a:p>
      </dgm:t>
    </dgm:pt>
    <dgm:pt modelId="{E14F6BB5-B076-47BF-9A98-3EA6483BBE05}" type="parTrans" cxnId="{948FEBCC-59DD-44CB-AC9F-2E4CF5B840AB}">
      <dgm:prSet/>
      <dgm:spPr/>
      <dgm:t>
        <a:bodyPr/>
        <a:lstStyle/>
        <a:p>
          <a:endParaRPr lang="en-US"/>
        </a:p>
      </dgm:t>
    </dgm:pt>
    <dgm:pt modelId="{6A76BC01-5D59-4A20-BF13-A677FE7848E2}" type="sibTrans" cxnId="{948FEBCC-59DD-44CB-AC9F-2E4CF5B840AB}">
      <dgm:prSet/>
      <dgm:spPr/>
      <dgm:t>
        <a:bodyPr/>
        <a:lstStyle/>
        <a:p>
          <a:endParaRPr lang="en-US"/>
        </a:p>
      </dgm:t>
    </dgm:pt>
    <dgm:pt modelId="{C046A133-0D9F-47EE-9B0A-EF46FA43C688}">
      <dgm:prSet/>
      <dgm:spPr/>
      <dgm:t>
        <a:bodyPr/>
        <a:lstStyle/>
        <a:p>
          <a:r>
            <a:rPr lang="en-US" dirty="0"/>
            <a:t>5. Dependability</a:t>
          </a:r>
        </a:p>
      </dgm:t>
    </dgm:pt>
    <dgm:pt modelId="{7FD0AF5F-32A4-4D40-AC58-4DE1B82D054C}" type="parTrans" cxnId="{89071BC5-F668-489C-AAEC-07A681258A59}">
      <dgm:prSet/>
      <dgm:spPr/>
      <dgm:t>
        <a:bodyPr/>
        <a:lstStyle/>
        <a:p>
          <a:endParaRPr lang="en-US"/>
        </a:p>
      </dgm:t>
    </dgm:pt>
    <dgm:pt modelId="{BE75B7B3-22D5-4FE1-BDB5-020F16D1474E}" type="sibTrans" cxnId="{89071BC5-F668-489C-AAEC-07A681258A59}">
      <dgm:prSet/>
      <dgm:spPr/>
      <dgm:t>
        <a:bodyPr/>
        <a:lstStyle/>
        <a:p>
          <a:endParaRPr lang="en-US"/>
        </a:p>
      </dgm:t>
    </dgm:pt>
    <dgm:pt modelId="{85B61971-E477-4889-BD8B-1EDB682500CC}">
      <dgm:prSet/>
      <dgm:spPr/>
      <dgm:t>
        <a:bodyPr/>
        <a:lstStyle/>
        <a:p>
          <a:r>
            <a:rPr lang="en-US" dirty="0"/>
            <a:t>6. Open-Mindedness</a:t>
          </a:r>
        </a:p>
      </dgm:t>
    </dgm:pt>
    <dgm:pt modelId="{BA7A3BAC-A860-43CA-8C8D-92594F591F86}" type="parTrans" cxnId="{B42F046D-3E39-4D6B-A9DE-C1E7D7842324}">
      <dgm:prSet/>
      <dgm:spPr/>
      <dgm:t>
        <a:bodyPr/>
        <a:lstStyle/>
        <a:p>
          <a:endParaRPr lang="en-US"/>
        </a:p>
      </dgm:t>
    </dgm:pt>
    <dgm:pt modelId="{E7303BA1-14DF-40A0-89E8-268C3CC0E213}" type="sibTrans" cxnId="{B42F046D-3E39-4D6B-A9DE-C1E7D7842324}">
      <dgm:prSet/>
      <dgm:spPr/>
      <dgm:t>
        <a:bodyPr/>
        <a:lstStyle/>
        <a:p>
          <a:endParaRPr lang="en-US"/>
        </a:p>
      </dgm:t>
    </dgm:pt>
    <dgm:pt modelId="{B6A1334B-68A9-4506-9190-FF119A108C3F}">
      <dgm:prSet/>
      <dgm:spPr/>
      <dgm:t>
        <a:bodyPr/>
        <a:lstStyle/>
        <a:p>
          <a:r>
            <a:rPr lang="en-US" dirty="0"/>
            <a:t>7. Character</a:t>
          </a:r>
        </a:p>
      </dgm:t>
    </dgm:pt>
    <dgm:pt modelId="{96F034F8-A28F-4D23-B338-A53791C79A52}" type="parTrans" cxnId="{D9F76BE8-A275-4E2F-A278-DFF868E5B86C}">
      <dgm:prSet/>
      <dgm:spPr/>
      <dgm:t>
        <a:bodyPr/>
        <a:lstStyle/>
        <a:p>
          <a:endParaRPr lang="en-US"/>
        </a:p>
      </dgm:t>
    </dgm:pt>
    <dgm:pt modelId="{885D482F-8721-4BB7-A111-1281B5C37751}" type="sibTrans" cxnId="{D9F76BE8-A275-4E2F-A278-DFF868E5B86C}">
      <dgm:prSet/>
      <dgm:spPr/>
      <dgm:t>
        <a:bodyPr/>
        <a:lstStyle/>
        <a:p>
          <a:endParaRPr lang="en-US"/>
        </a:p>
      </dgm:t>
    </dgm:pt>
    <dgm:pt modelId="{122182BB-9878-4F92-A35B-8ED948CA76E7}">
      <dgm:prSet/>
      <dgm:spPr/>
      <dgm:t>
        <a:bodyPr/>
        <a:lstStyle/>
        <a:p>
          <a:r>
            <a:rPr lang="en-US" dirty="0"/>
            <a:t>8. Creativity</a:t>
          </a:r>
        </a:p>
      </dgm:t>
    </dgm:pt>
    <dgm:pt modelId="{E9779B7A-FC57-4362-AF57-40F3C3B0D3EA}" type="parTrans" cxnId="{05D0044F-0D8C-4F7D-B2CF-4E794C6F2446}">
      <dgm:prSet/>
      <dgm:spPr/>
      <dgm:t>
        <a:bodyPr/>
        <a:lstStyle/>
        <a:p>
          <a:endParaRPr lang="en-US"/>
        </a:p>
      </dgm:t>
    </dgm:pt>
    <dgm:pt modelId="{E40DCE53-C7F6-4491-ADC3-4C452093B78D}" type="sibTrans" cxnId="{05D0044F-0D8C-4F7D-B2CF-4E794C6F2446}">
      <dgm:prSet/>
      <dgm:spPr/>
      <dgm:t>
        <a:bodyPr/>
        <a:lstStyle/>
        <a:p>
          <a:endParaRPr lang="en-US"/>
        </a:p>
      </dgm:t>
    </dgm:pt>
    <dgm:pt modelId="{D2040D63-541D-434B-82A8-03AE6B079A87}">
      <dgm:prSet/>
      <dgm:spPr/>
      <dgm:t>
        <a:bodyPr/>
        <a:lstStyle/>
        <a:p>
          <a:r>
            <a:rPr lang="en-US" dirty="0"/>
            <a:t>9. Collaboration </a:t>
          </a:r>
        </a:p>
      </dgm:t>
    </dgm:pt>
    <dgm:pt modelId="{E8A7ED6D-81E0-4E52-8F30-343DED089595}" type="parTrans" cxnId="{F497FFB8-33A0-4DC6-A198-01855D9B10F5}">
      <dgm:prSet/>
      <dgm:spPr/>
      <dgm:t>
        <a:bodyPr/>
        <a:lstStyle/>
        <a:p>
          <a:endParaRPr lang="en-US"/>
        </a:p>
      </dgm:t>
    </dgm:pt>
    <dgm:pt modelId="{F146445B-DEDF-40E0-AFA9-FF439E4B4BE7}" type="sibTrans" cxnId="{F497FFB8-33A0-4DC6-A198-01855D9B10F5}">
      <dgm:prSet/>
      <dgm:spPr/>
      <dgm:t>
        <a:bodyPr/>
        <a:lstStyle/>
        <a:p>
          <a:endParaRPr lang="en-US"/>
        </a:p>
      </dgm:t>
    </dgm:pt>
    <dgm:pt modelId="{DCF6DA3E-50FF-4CC7-85F5-6C8CE4A78F6B}">
      <dgm:prSet/>
      <dgm:spPr/>
      <dgm:t>
        <a:bodyPr/>
        <a:lstStyle/>
        <a:p>
          <a:r>
            <a:rPr lang="en-US" dirty="0"/>
            <a:t>10. Organization</a:t>
          </a:r>
        </a:p>
      </dgm:t>
    </dgm:pt>
    <dgm:pt modelId="{7C3435F2-97D4-4574-9D11-203156F87026}" type="parTrans" cxnId="{BD005F88-49C1-4BF0-A1CA-98AE7CEB9335}">
      <dgm:prSet/>
      <dgm:spPr/>
      <dgm:t>
        <a:bodyPr/>
        <a:lstStyle/>
        <a:p>
          <a:endParaRPr lang="en-US"/>
        </a:p>
      </dgm:t>
    </dgm:pt>
    <dgm:pt modelId="{18007699-BFA4-4821-8C52-37D176D13B72}" type="sibTrans" cxnId="{BD005F88-49C1-4BF0-A1CA-98AE7CEB9335}">
      <dgm:prSet/>
      <dgm:spPr/>
      <dgm:t>
        <a:bodyPr/>
        <a:lstStyle/>
        <a:p>
          <a:endParaRPr lang="en-US"/>
        </a:p>
      </dgm:t>
    </dgm:pt>
    <dgm:pt modelId="{8F7F4DE8-67EC-419D-B26E-057639C7271A}" type="pres">
      <dgm:prSet presAssocID="{134D607F-E8DD-49DC-98EF-6E9614521D07}" presName="vert0" presStyleCnt="0">
        <dgm:presLayoutVars>
          <dgm:dir/>
          <dgm:animOne val="branch"/>
          <dgm:animLvl val="lvl"/>
        </dgm:presLayoutVars>
      </dgm:prSet>
      <dgm:spPr/>
    </dgm:pt>
    <dgm:pt modelId="{BB46CAAF-E331-4372-B5E7-860147DFB8E9}" type="pres">
      <dgm:prSet presAssocID="{8EA0C4DD-1B80-426F-BCCB-76AFB605EF8E}" presName="thickLine" presStyleLbl="alignNode1" presStyleIdx="0" presStyleCnt="10"/>
      <dgm:spPr/>
    </dgm:pt>
    <dgm:pt modelId="{067BC115-D194-40A5-B115-1C81FDF6939F}" type="pres">
      <dgm:prSet presAssocID="{8EA0C4DD-1B80-426F-BCCB-76AFB605EF8E}" presName="horz1" presStyleCnt="0"/>
      <dgm:spPr/>
    </dgm:pt>
    <dgm:pt modelId="{476D191A-8875-4688-990F-2D839896BE77}" type="pres">
      <dgm:prSet presAssocID="{8EA0C4DD-1B80-426F-BCCB-76AFB605EF8E}" presName="tx1" presStyleLbl="revTx" presStyleIdx="0" presStyleCnt="10"/>
      <dgm:spPr/>
    </dgm:pt>
    <dgm:pt modelId="{51F575B6-1D18-4773-8BFD-EC3AA7740BE5}" type="pres">
      <dgm:prSet presAssocID="{8EA0C4DD-1B80-426F-BCCB-76AFB605EF8E}" presName="vert1" presStyleCnt="0"/>
      <dgm:spPr/>
    </dgm:pt>
    <dgm:pt modelId="{12344522-0C0F-4996-87D1-75E63004E62D}" type="pres">
      <dgm:prSet presAssocID="{DD41F642-0ED9-4A1B-A95F-90AA12A7F7E9}" presName="thickLine" presStyleLbl="alignNode1" presStyleIdx="1" presStyleCnt="10"/>
      <dgm:spPr/>
    </dgm:pt>
    <dgm:pt modelId="{54628CAE-5F65-4180-A476-1983C105C942}" type="pres">
      <dgm:prSet presAssocID="{DD41F642-0ED9-4A1B-A95F-90AA12A7F7E9}" presName="horz1" presStyleCnt="0"/>
      <dgm:spPr/>
    </dgm:pt>
    <dgm:pt modelId="{E06E52E4-C42E-41CF-9B79-771A22BFFC1C}" type="pres">
      <dgm:prSet presAssocID="{DD41F642-0ED9-4A1B-A95F-90AA12A7F7E9}" presName="tx1" presStyleLbl="revTx" presStyleIdx="1" presStyleCnt="10"/>
      <dgm:spPr/>
    </dgm:pt>
    <dgm:pt modelId="{81B821F6-36B3-4B16-A1C1-AC1918EA71BD}" type="pres">
      <dgm:prSet presAssocID="{DD41F642-0ED9-4A1B-A95F-90AA12A7F7E9}" presName="vert1" presStyleCnt="0"/>
      <dgm:spPr/>
    </dgm:pt>
    <dgm:pt modelId="{E8AA8BAC-6C56-4C64-AADB-50F1D7506546}" type="pres">
      <dgm:prSet presAssocID="{0CBA771D-C1AA-4C6F-8797-AE6815C2FAE5}" presName="thickLine" presStyleLbl="alignNode1" presStyleIdx="2" presStyleCnt="10"/>
      <dgm:spPr/>
    </dgm:pt>
    <dgm:pt modelId="{4FAB4A53-409C-4061-B627-5560E8CA2C82}" type="pres">
      <dgm:prSet presAssocID="{0CBA771D-C1AA-4C6F-8797-AE6815C2FAE5}" presName="horz1" presStyleCnt="0"/>
      <dgm:spPr/>
    </dgm:pt>
    <dgm:pt modelId="{C2F4A502-9C38-4DF5-AF22-0816237B44CD}" type="pres">
      <dgm:prSet presAssocID="{0CBA771D-C1AA-4C6F-8797-AE6815C2FAE5}" presName="tx1" presStyleLbl="revTx" presStyleIdx="2" presStyleCnt="10"/>
      <dgm:spPr/>
    </dgm:pt>
    <dgm:pt modelId="{8DA40CF6-B5A5-4C04-8CC1-15EEDA2502AE}" type="pres">
      <dgm:prSet presAssocID="{0CBA771D-C1AA-4C6F-8797-AE6815C2FAE5}" presName="vert1" presStyleCnt="0"/>
      <dgm:spPr/>
    </dgm:pt>
    <dgm:pt modelId="{D22F094F-3218-4BF0-8EF7-89DD98475F5C}" type="pres">
      <dgm:prSet presAssocID="{EF24B84B-9F95-4C11-9EF6-7459B5E8FE09}" presName="thickLine" presStyleLbl="alignNode1" presStyleIdx="3" presStyleCnt="10"/>
      <dgm:spPr/>
    </dgm:pt>
    <dgm:pt modelId="{1BE68446-E2F8-4273-9718-653B4338B1E0}" type="pres">
      <dgm:prSet presAssocID="{EF24B84B-9F95-4C11-9EF6-7459B5E8FE09}" presName="horz1" presStyleCnt="0"/>
      <dgm:spPr/>
    </dgm:pt>
    <dgm:pt modelId="{1DB302BE-1AEE-4E2E-9E8D-9F6D78D3F579}" type="pres">
      <dgm:prSet presAssocID="{EF24B84B-9F95-4C11-9EF6-7459B5E8FE09}" presName="tx1" presStyleLbl="revTx" presStyleIdx="3" presStyleCnt="10"/>
      <dgm:spPr/>
    </dgm:pt>
    <dgm:pt modelId="{C650B65F-45F2-4EF8-A1B1-749FEB9C32C6}" type="pres">
      <dgm:prSet presAssocID="{EF24B84B-9F95-4C11-9EF6-7459B5E8FE09}" presName="vert1" presStyleCnt="0"/>
      <dgm:spPr/>
    </dgm:pt>
    <dgm:pt modelId="{FAF78BE0-FDD0-489B-ABCC-F87CB1DB5705}" type="pres">
      <dgm:prSet presAssocID="{C046A133-0D9F-47EE-9B0A-EF46FA43C688}" presName="thickLine" presStyleLbl="alignNode1" presStyleIdx="4" presStyleCnt="10"/>
      <dgm:spPr/>
    </dgm:pt>
    <dgm:pt modelId="{8593C145-1998-4E35-90D9-F9A3C1387428}" type="pres">
      <dgm:prSet presAssocID="{C046A133-0D9F-47EE-9B0A-EF46FA43C688}" presName="horz1" presStyleCnt="0"/>
      <dgm:spPr/>
    </dgm:pt>
    <dgm:pt modelId="{14DF7ACE-BF71-484C-A7AB-1C00DC0DA73F}" type="pres">
      <dgm:prSet presAssocID="{C046A133-0D9F-47EE-9B0A-EF46FA43C688}" presName="tx1" presStyleLbl="revTx" presStyleIdx="4" presStyleCnt="10"/>
      <dgm:spPr/>
    </dgm:pt>
    <dgm:pt modelId="{EF8AF62C-794C-48BD-A8B5-E9EEF2C7BD23}" type="pres">
      <dgm:prSet presAssocID="{C046A133-0D9F-47EE-9B0A-EF46FA43C688}" presName="vert1" presStyleCnt="0"/>
      <dgm:spPr/>
    </dgm:pt>
    <dgm:pt modelId="{48C10576-77A0-4E5E-993D-B294664D8FDC}" type="pres">
      <dgm:prSet presAssocID="{85B61971-E477-4889-BD8B-1EDB682500CC}" presName="thickLine" presStyleLbl="alignNode1" presStyleIdx="5" presStyleCnt="10"/>
      <dgm:spPr/>
    </dgm:pt>
    <dgm:pt modelId="{696181F8-E673-4B8F-AA86-A419E17FCA3C}" type="pres">
      <dgm:prSet presAssocID="{85B61971-E477-4889-BD8B-1EDB682500CC}" presName="horz1" presStyleCnt="0"/>
      <dgm:spPr/>
    </dgm:pt>
    <dgm:pt modelId="{340665BE-1889-4545-9F5D-4423B0C3E6F1}" type="pres">
      <dgm:prSet presAssocID="{85B61971-E477-4889-BD8B-1EDB682500CC}" presName="tx1" presStyleLbl="revTx" presStyleIdx="5" presStyleCnt="10"/>
      <dgm:spPr/>
    </dgm:pt>
    <dgm:pt modelId="{7D4B4C30-6B35-4599-8083-77993C2C60EB}" type="pres">
      <dgm:prSet presAssocID="{85B61971-E477-4889-BD8B-1EDB682500CC}" presName="vert1" presStyleCnt="0"/>
      <dgm:spPr/>
    </dgm:pt>
    <dgm:pt modelId="{14840E17-ADBE-46EC-9D79-978AAC3B7646}" type="pres">
      <dgm:prSet presAssocID="{B6A1334B-68A9-4506-9190-FF119A108C3F}" presName="thickLine" presStyleLbl="alignNode1" presStyleIdx="6" presStyleCnt="10"/>
      <dgm:spPr/>
    </dgm:pt>
    <dgm:pt modelId="{A8DC5EAA-5DB8-441E-B734-16B2F978E3C9}" type="pres">
      <dgm:prSet presAssocID="{B6A1334B-68A9-4506-9190-FF119A108C3F}" presName="horz1" presStyleCnt="0"/>
      <dgm:spPr/>
    </dgm:pt>
    <dgm:pt modelId="{893A8C5B-4384-4F38-9BEC-75F8521AA09D}" type="pres">
      <dgm:prSet presAssocID="{B6A1334B-68A9-4506-9190-FF119A108C3F}" presName="tx1" presStyleLbl="revTx" presStyleIdx="6" presStyleCnt="10"/>
      <dgm:spPr/>
    </dgm:pt>
    <dgm:pt modelId="{50802C98-968A-4294-B074-6F857069073F}" type="pres">
      <dgm:prSet presAssocID="{B6A1334B-68A9-4506-9190-FF119A108C3F}" presName="vert1" presStyleCnt="0"/>
      <dgm:spPr/>
    </dgm:pt>
    <dgm:pt modelId="{9BB7BA12-65EF-4E8A-AB3F-EC313B4E3AC9}" type="pres">
      <dgm:prSet presAssocID="{122182BB-9878-4F92-A35B-8ED948CA76E7}" presName="thickLine" presStyleLbl="alignNode1" presStyleIdx="7" presStyleCnt="10"/>
      <dgm:spPr/>
    </dgm:pt>
    <dgm:pt modelId="{D6FA55B4-39A7-4E1F-8148-0C824D1CF004}" type="pres">
      <dgm:prSet presAssocID="{122182BB-9878-4F92-A35B-8ED948CA76E7}" presName="horz1" presStyleCnt="0"/>
      <dgm:spPr/>
    </dgm:pt>
    <dgm:pt modelId="{DB81BE5A-C0AC-4467-A396-8EC0BBAF89BA}" type="pres">
      <dgm:prSet presAssocID="{122182BB-9878-4F92-A35B-8ED948CA76E7}" presName="tx1" presStyleLbl="revTx" presStyleIdx="7" presStyleCnt="10"/>
      <dgm:spPr/>
    </dgm:pt>
    <dgm:pt modelId="{AB386C2C-B45B-42AC-8E91-4E99AAAE9145}" type="pres">
      <dgm:prSet presAssocID="{122182BB-9878-4F92-A35B-8ED948CA76E7}" presName="vert1" presStyleCnt="0"/>
      <dgm:spPr/>
    </dgm:pt>
    <dgm:pt modelId="{BCF46CEC-AF1C-47FC-9B4A-D3ADD9712697}" type="pres">
      <dgm:prSet presAssocID="{D2040D63-541D-434B-82A8-03AE6B079A87}" presName="thickLine" presStyleLbl="alignNode1" presStyleIdx="8" presStyleCnt="10"/>
      <dgm:spPr/>
    </dgm:pt>
    <dgm:pt modelId="{41340B5A-54E5-4A59-802D-3495EB8E49EF}" type="pres">
      <dgm:prSet presAssocID="{D2040D63-541D-434B-82A8-03AE6B079A87}" presName="horz1" presStyleCnt="0"/>
      <dgm:spPr/>
    </dgm:pt>
    <dgm:pt modelId="{94EF7B8E-E2BD-4D86-BA74-B0A13C3BADF2}" type="pres">
      <dgm:prSet presAssocID="{D2040D63-541D-434B-82A8-03AE6B079A87}" presName="tx1" presStyleLbl="revTx" presStyleIdx="8" presStyleCnt="10"/>
      <dgm:spPr/>
    </dgm:pt>
    <dgm:pt modelId="{4AF7B998-9486-42AD-B3B2-95106E719581}" type="pres">
      <dgm:prSet presAssocID="{D2040D63-541D-434B-82A8-03AE6B079A87}" presName="vert1" presStyleCnt="0"/>
      <dgm:spPr/>
    </dgm:pt>
    <dgm:pt modelId="{EC86CEA0-7A52-4FF1-8811-EF706D5DFD07}" type="pres">
      <dgm:prSet presAssocID="{DCF6DA3E-50FF-4CC7-85F5-6C8CE4A78F6B}" presName="thickLine" presStyleLbl="alignNode1" presStyleIdx="9" presStyleCnt="10"/>
      <dgm:spPr/>
    </dgm:pt>
    <dgm:pt modelId="{3A5C32C5-A875-47E9-918A-9C72C81F0577}" type="pres">
      <dgm:prSet presAssocID="{DCF6DA3E-50FF-4CC7-85F5-6C8CE4A78F6B}" presName="horz1" presStyleCnt="0"/>
      <dgm:spPr/>
    </dgm:pt>
    <dgm:pt modelId="{2048758B-896F-4AE5-9A81-71E2FCD43BA5}" type="pres">
      <dgm:prSet presAssocID="{DCF6DA3E-50FF-4CC7-85F5-6C8CE4A78F6B}" presName="tx1" presStyleLbl="revTx" presStyleIdx="9" presStyleCnt="10"/>
      <dgm:spPr/>
    </dgm:pt>
    <dgm:pt modelId="{C5C4B96E-94FE-4F3F-836E-4CE829187181}" type="pres">
      <dgm:prSet presAssocID="{DCF6DA3E-50FF-4CC7-85F5-6C8CE4A78F6B}" presName="vert1" presStyleCnt="0"/>
      <dgm:spPr/>
    </dgm:pt>
  </dgm:ptLst>
  <dgm:cxnLst>
    <dgm:cxn modelId="{CE51680E-93B1-45F2-B436-7313481DD981}" srcId="{134D607F-E8DD-49DC-98EF-6E9614521D07}" destId="{8EA0C4DD-1B80-426F-BCCB-76AFB605EF8E}" srcOrd="0" destOrd="0" parTransId="{54CD4BF1-EC23-4039-9291-AF491980BB79}" sibTransId="{237A51B4-AFAF-4E50-9832-BCA5CCCF1D89}"/>
    <dgm:cxn modelId="{D912DA19-2080-4EBF-B4DA-0A8AA905EA5F}" srcId="{134D607F-E8DD-49DC-98EF-6E9614521D07}" destId="{DD41F642-0ED9-4A1B-A95F-90AA12A7F7E9}" srcOrd="1" destOrd="0" parTransId="{A328DEDA-A57B-4AE4-AD46-912036DB55F4}" sibTransId="{922BE37D-2750-4428-AA31-5E6EBB23D9CD}"/>
    <dgm:cxn modelId="{E55EF21C-D445-46DB-B917-2CC94C5DFDC9}" type="presOf" srcId="{EF24B84B-9F95-4C11-9EF6-7459B5E8FE09}" destId="{1DB302BE-1AEE-4E2E-9E8D-9F6D78D3F579}" srcOrd="0" destOrd="0" presId="urn:microsoft.com/office/officeart/2008/layout/LinedList"/>
    <dgm:cxn modelId="{1CAE0C5B-CB3C-48E6-8DDB-9BCF915F4A83}" type="presOf" srcId="{0CBA771D-C1AA-4C6F-8797-AE6815C2FAE5}" destId="{C2F4A502-9C38-4DF5-AF22-0816237B44CD}" srcOrd="0" destOrd="0" presId="urn:microsoft.com/office/officeart/2008/layout/LinedList"/>
    <dgm:cxn modelId="{6BB1415E-321E-48A5-983E-87A72331A139}" type="presOf" srcId="{C046A133-0D9F-47EE-9B0A-EF46FA43C688}" destId="{14DF7ACE-BF71-484C-A7AB-1C00DC0DA73F}" srcOrd="0" destOrd="0" presId="urn:microsoft.com/office/officeart/2008/layout/LinedList"/>
    <dgm:cxn modelId="{1144F04C-279D-43EB-BF64-6714AA7DB815}" type="presOf" srcId="{D2040D63-541D-434B-82A8-03AE6B079A87}" destId="{94EF7B8E-E2BD-4D86-BA74-B0A13C3BADF2}" srcOrd="0" destOrd="0" presId="urn:microsoft.com/office/officeart/2008/layout/LinedList"/>
    <dgm:cxn modelId="{B42F046D-3E39-4D6B-A9DE-C1E7D7842324}" srcId="{134D607F-E8DD-49DC-98EF-6E9614521D07}" destId="{85B61971-E477-4889-BD8B-1EDB682500CC}" srcOrd="5" destOrd="0" parTransId="{BA7A3BAC-A860-43CA-8C8D-92594F591F86}" sibTransId="{E7303BA1-14DF-40A0-89E8-268C3CC0E213}"/>
    <dgm:cxn modelId="{05D0044F-0D8C-4F7D-B2CF-4E794C6F2446}" srcId="{134D607F-E8DD-49DC-98EF-6E9614521D07}" destId="{122182BB-9878-4F92-A35B-8ED948CA76E7}" srcOrd="7" destOrd="0" parTransId="{E9779B7A-FC57-4362-AF57-40F3C3B0D3EA}" sibTransId="{E40DCE53-C7F6-4491-ADC3-4C452093B78D}"/>
    <dgm:cxn modelId="{A938F683-0BED-47B1-A5EC-DF2098C5ADC8}" type="presOf" srcId="{85B61971-E477-4889-BD8B-1EDB682500CC}" destId="{340665BE-1889-4545-9F5D-4423B0C3E6F1}" srcOrd="0" destOrd="0" presId="urn:microsoft.com/office/officeart/2008/layout/LinedList"/>
    <dgm:cxn modelId="{BD005F88-49C1-4BF0-A1CA-98AE7CEB9335}" srcId="{134D607F-E8DD-49DC-98EF-6E9614521D07}" destId="{DCF6DA3E-50FF-4CC7-85F5-6C8CE4A78F6B}" srcOrd="9" destOrd="0" parTransId="{7C3435F2-97D4-4574-9D11-203156F87026}" sibTransId="{18007699-BFA4-4821-8C52-37D176D13B72}"/>
    <dgm:cxn modelId="{741831AD-36A5-4EC0-AA8C-55B33209C96E}" type="presOf" srcId="{DD41F642-0ED9-4A1B-A95F-90AA12A7F7E9}" destId="{E06E52E4-C42E-41CF-9B79-771A22BFFC1C}" srcOrd="0" destOrd="0" presId="urn:microsoft.com/office/officeart/2008/layout/LinedList"/>
    <dgm:cxn modelId="{F497FFB8-33A0-4DC6-A198-01855D9B10F5}" srcId="{134D607F-E8DD-49DC-98EF-6E9614521D07}" destId="{D2040D63-541D-434B-82A8-03AE6B079A87}" srcOrd="8" destOrd="0" parTransId="{E8A7ED6D-81E0-4E52-8F30-343DED089595}" sibTransId="{F146445B-DEDF-40E0-AFA9-FF439E4B4BE7}"/>
    <dgm:cxn modelId="{BB5063BA-13C4-40DB-A526-71979257F24D}" type="presOf" srcId="{DCF6DA3E-50FF-4CC7-85F5-6C8CE4A78F6B}" destId="{2048758B-896F-4AE5-9A81-71E2FCD43BA5}" srcOrd="0" destOrd="0" presId="urn:microsoft.com/office/officeart/2008/layout/LinedList"/>
    <dgm:cxn modelId="{89071BC5-F668-489C-AAEC-07A681258A59}" srcId="{134D607F-E8DD-49DC-98EF-6E9614521D07}" destId="{C046A133-0D9F-47EE-9B0A-EF46FA43C688}" srcOrd="4" destOrd="0" parTransId="{7FD0AF5F-32A4-4D40-AC58-4DE1B82D054C}" sibTransId="{BE75B7B3-22D5-4FE1-BDB5-020F16D1474E}"/>
    <dgm:cxn modelId="{86516FCB-6A42-4253-A3BF-0FC7E545F868}" srcId="{134D607F-E8DD-49DC-98EF-6E9614521D07}" destId="{0CBA771D-C1AA-4C6F-8797-AE6815C2FAE5}" srcOrd="2" destOrd="0" parTransId="{6F27D75A-7BC1-407B-987A-EBADEEF4533D}" sibTransId="{5DCD9C57-FA9D-4D3C-AB56-1D76F123D3A9}"/>
    <dgm:cxn modelId="{948FEBCC-59DD-44CB-AC9F-2E4CF5B840AB}" srcId="{134D607F-E8DD-49DC-98EF-6E9614521D07}" destId="{EF24B84B-9F95-4C11-9EF6-7459B5E8FE09}" srcOrd="3" destOrd="0" parTransId="{E14F6BB5-B076-47BF-9A98-3EA6483BBE05}" sibTransId="{6A76BC01-5D59-4A20-BF13-A677FE7848E2}"/>
    <dgm:cxn modelId="{F0AC31E1-81EC-4C6C-91FD-5533BE4C7B7E}" type="presOf" srcId="{134D607F-E8DD-49DC-98EF-6E9614521D07}" destId="{8F7F4DE8-67EC-419D-B26E-057639C7271A}" srcOrd="0" destOrd="0" presId="urn:microsoft.com/office/officeart/2008/layout/LinedList"/>
    <dgm:cxn modelId="{D9F76BE8-A275-4E2F-A278-DFF868E5B86C}" srcId="{134D607F-E8DD-49DC-98EF-6E9614521D07}" destId="{B6A1334B-68A9-4506-9190-FF119A108C3F}" srcOrd="6" destOrd="0" parTransId="{96F034F8-A28F-4D23-B338-A53791C79A52}" sibTransId="{885D482F-8721-4BB7-A111-1281B5C37751}"/>
    <dgm:cxn modelId="{3162A3F1-1DFB-42F6-9BE1-E2DE6B267A09}" type="presOf" srcId="{122182BB-9878-4F92-A35B-8ED948CA76E7}" destId="{DB81BE5A-C0AC-4467-A396-8EC0BBAF89BA}" srcOrd="0" destOrd="0" presId="urn:microsoft.com/office/officeart/2008/layout/LinedList"/>
    <dgm:cxn modelId="{8FBEB9F7-C2EF-4E5E-B555-215BB58FE3C8}" type="presOf" srcId="{B6A1334B-68A9-4506-9190-FF119A108C3F}" destId="{893A8C5B-4384-4F38-9BEC-75F8521AA09D}" srcOrd="0" destOrd="0" presId="urn:microsoft.com/office/officeart/2008/layout/LinedList"/>
    <dgm:cxn modelId="{F9ECC8FC-CB1D-4D8A-8110-3F25E4A51CA0}" type="presOf" srcId="{8EA0C4DD-1B80-426F-BCCB-76AFB605EF8E}" destId="{476D191A-8875-4688-990F-2D839896BE77}" srcOrd="0" destOrd="0" presId="urn:microsoft.com/office/officeart/2008/layout/LinedList"/>
    <dgm:cxn modelId="{9AD1EB0F-015B-4970-A849-5DBBD625ACFB}" type="presParOf" srcId="{8F7F4DE8-67EC-419D-B26E-057639C7271A}" destId="{BB46CAAF-E331-4372-B5E7-860147DFB8E9}" srcOrd="0" destOrd="0" presId="urn:microsoft.com/office/officeart/2008/layout/LinedList"/>
    <dgm:cxn modelId="{8622508E-1A93-4005-97C0-12CDCFC906E7}" type="presParOf" srcId="{8F7F4DE8-67EC-419D-B26E-057639C7271A}" destId="{067BC115-D194-40A5-B115-1C81FDF6939F}" srcOrd="1" destOrd="0" presId="urn:microsoft.com/office/officeart/2008/layout/LinedList"/>
    <dgm:cxn modelId="{45C3DFDA-49D9-464E-9391-48898CD3D905}" type="presParOf" srcId="{067BC115-D194-40A5-B115-1C81FDF6939F}" destId="{476D191A-8875-4688-990F-2D839896BE77}" srcOrd="0" destOrd="0" presId="urn:microsoft.com/office/officeart/2008/layout/LinedList"/>
    <dgm:cxn modelId="{2B43CF4B-0722-40D3-8910-3F413E91517C}" type="presParOf" srcId="{067BC115-D194-40A5-B115-1C81FDF6939F}" destId="{51F575B6-1D18-4773-8BFD-EC3AA7740BE5}" srcOrd="1" destOrd="0" presId="urn:microsoft.com/office/officeart/2008/layout/LinedList"/>
    <dgm:cxn modelId="{6F064FAD-72CE-4535-967E-E5650C049BAA}" type="presParOf" srcId="{8F7F4DE8-67EC-419D-B26E-057639C7271A}" destId="{12344522-0C0F-4996-87D1-75E63004E62D}" srcOrd="2" destOrd="0" presId="urn:microsoft.com/office/officeart/2008/layout/LinedList"/>
    <dgm:cxn modelId="{4E51D8E5-8D19-46DC-9275-28AA8AB7C61E}" type="presParOf" srcId="{8F7F4DE8-67EC-419D-B26E-057639C7271A}" destId="{54628CAE-5F65-4180-A476-1983C105C942}" srcOrd="3" destOrd="0" presId="urn:microsoft.com/office/officeart/2008/layout/LinedList"/>
    <dgm:cxn modelId="{3DE9AC77-19B5-4961-88F1-793E0A42E275}" type="presParOf" srcId="{54628CAE-5F65-4180-A476-1983C105C942}" destId="{E06E52E4-C42E-41CF-9B79-771A22BFFC1C}" srcOrd="0" destOrd="0" presId="urn:microsoft.com/office/officeart/2008/layout/LinedList"/>
    <dgm:cxn modelId="{1615440A-F37C-4043-98FD-D49F7A7E098D}" type="presParOf" srcId="{54628CAE-5F65-4180-A476-1983C105C942}" destId="{81B821F6-36B3-4B16-A1C1-AC1918EA71BD}" srcOrd="1" destOrd="0" presId="urn:microsoft.com/office/officeart/2008/layout/LinedList"/>
    <dgm:cxn modelId="{A377846D-2E2E-4BD0-A767-4E3DCB67585E}" type="presParOf" srcId="{8F7F4DE8-67EC-419D-B26E-057639C7271A}" destId="{E8AA8BAC-6C56-4C64-AADB-50F1D7506546}" srcOrd="4" destOrd="0" presId="urn:microsoft.com/office/officeart/2008/layout/LinedList"/>
    <dgm:cxn modelId="{52691825-5138-4269-8EDD-B4F01F25963F}" type="presParOf" srcId="{8F7F4DE8-67EC-419D-B26E-057639C7271A}" destId="{4FAB4A53-409C-4061-B627-5560E8CA2C82}" srcOrd="5" destOrd="0" presId="urn:microsoft.com/office/officeart/2008/layout/LinedList"/>
    <dgm:cxn modelId="{85513470-598E-43C1-BA60-6D99D0DD1A8B}" type="presParOf" srcId="{4FAB4A53-409C-4061-B627-5560E8CA2C82}" destId="{C2F4A502-9C38-4DF5-AF22-0816237B44CD}" srcOrd="0" destOrd="0" presId="urn:microsoft.com/office/officeart/2008/layout/LinedList"/>
    <dgm:cxn modelId="{8CCB9D5E-B133-41BC-A995-828BAA1622C4}" type="presParOf" srcId="{4FAB4A53-409C-4061-B627-5560E8CA2C82}" destId="{8DA40CF6-B5A5-4C04-8CC1-15EEDA2502AE}" srcOrd="1" destOrd="0" presId="urn:microsoft.com/office/officeart/2008/layout/LinedList"/>
    <dgm:cxn modelId="{ED36F0DF-0E78-4AF1-B8EC-678D3C60919A}" type="presParOf" srcId="{8F7F4DE8-67EC-419D-B26E-057639C7271A}" destId="{D22F094F-3218-4BF0-8EF7-89DD98475F5C}" srcOrd="6" destOrd="0" presId="urn:microsoft.com/office/officeart/2008/layout/LinedList"/>
    <dgm:cxn modelId="{1CD07B20-C024-43B3-9E3E-F546BCE772B2}" type="presParOf" srcId="{8F7F4DE8-67EC-419D-B26E-057639C7271A}" destId="{1BE68446-E2F8-4273-9718-653B4338B1E0}" srcOrd="7" destOrd="0" presId="urn:microsoft.com/office/officeart/2008/layout/LinedList"/>
    <dgm:cxn modelId="{F4A2AB2C-FB54-4EA9-B884-FE6FC0F9B193}" type="presParOf" srcId="{1BE68446-E2F8-4273-9718-653B4338B1E0}" destId="{1DB302BE-1AEE-4E2E-9E8D-9F6D78D3F579}" srcOrd="0" destOrd="0" presId="urn:microsoft.com/office/officeart/2008/layout/LinedList"/>
    <dgm:cxn modelId="{BE26C072-C5CA-4175-94C8-456D2C5A33D9}" type="presParOf" srcId="{1BE68446-E2F8-4273-9718-653B4338B1E0}" destId="{C650B65F-45F2-4EF8-A1B1-749FEB9C32C6}" srcOrd="1" destOrd="0" presId="urn:microsoft.com/office/officeart/2008/layout/LinedList"/>
    <dgm:cxn modelId="{A31C33F9-6055-4F1F-9B5E-340E6F371AFB}" type="presParOf" srcId="{8F7F4DE8-67EC-419D-B26E-057639C7271A}" destId="{FAF78BE0-FDD0-489B-ABCC-F87CB1DB5705}" srcOrd="8" destOrd="0" presId="urn:microsoft.com/office/officeart/2008/layout/LinedList"/>
    <dgm:cxn modelId="{CED3CE67-FA28-47E6-98EA-B5D2E00CC5CE}" type="presParOf" srcId="{8F7F4DE8-67EC-419D-B26E-057639C7271A}" destId="{8593C145-1998-4E35-90D9-F9A3C1387428}" srcOrd="9" destOrd="0" presId="urn:microsoft.com/office/officeart/2008/layout/LinedList"/>
    <dgm:cxn modelId="{862EBF75-FA38-4870-9340-1075621B3CB9}" type="presParOf" srcId="{8593C145-1998-4E35-90D9-F9A3C1387428}" destId="{14DF7ACE-BF71-484C-A7AB-1C00DC0DA73F}" srcOrd="0" destOrd="0" presId="urn:microsoft.com/office/officeart/2008/layout/LinedList"/>
    <dgm:cxn modelId="{0DB03536-0A54-4839-8DC1-F6C23AB5A935}" type="presParOf" srcId="{8593C145-1998-4E35-90D9-F9A3C1387428}" destId="{EF8AF62C-794C-48BD-A8B5-E9EEF2C7BD23}" srcOrd="1" destOrd="0" presId="urn:microsoft.com/office/officeart/2008/layout/LinedList"/>
    <dgm:cxn modelId="{D006DF70-FE38-4742-BD7B-72865D1C83D6}" type="presParOf" srcId="{8F7F4DE8-67EC-419D-B26E-057639C7271A}" destId="{48C10576-77A0-4E5E-993D-B294664D8FDC}" srcOrd="10" destOrd="0" presId="urn:microsoft.com/office/officeart/2008/layout/LinedList"/>
    <dgm:cxn modelId="{99802938-B11C-4C02-99EC-0B140AC3EA9A}" type="presParOf" srcId="{8F7F4DE8-67EC-419D-B26E-057639C7271A}" destId="{696181F8-E673-4B8F-AA86-A419E17FCA3C}" srcOrd="11" destOrd="0" presId="urn:microsoft.com/office/officeart/2008/layout/LinedList"/>
    <dgm:cxn modelId="{05E6D3AF-92B3-4205-BF9C-8C923807E1B9}" type="presParOf" srcId="{696181F8-E673-4B8F-AA86-A419E17FCA3C}" destId="{340665BE-1889-4545-9F5D-4423B0C3E6F1}" srcOrd="0" destOrd="0" presId="urn:microsoft.com/office/officeart/2008/layout/LinedList"/>
    <dgm:cxn modelId="{56799CC8-AEF7-45E8-8B9B-6FEF6E87DD77}" type="presParOf" srcId="{696181F8-E673-4B8F-AA86-A419E17FCA3C}" destId="{7D4B4C30-6B35-4599-8083-77993C2C60EB}" srcOrd="1" destOrd="0" presId="urn:microsoft.com/office/officeart/2008/layout/LinedList"/>
    <dgm:cxn modelId="{F3660ECB-65A7-4426-A4B5-87B0D3FDEF95}" type="presParOf" srcId="{8F7F4DE8-67EC-419D-B26E-057639C7271A}" destId="{14840E17-ADBE-46EC-9D79-978AAC3B7646}" srcOrd="12" destOrd="0" presId="urn:microsoft.com/office/officeart/2008/layout/LinedList"/>
    <dgm:cxn modelId="{5B19F081-6B65-4F69-847A-505EF534D2BE}" type="presParOf" srcId="{8F7F4DE8-67EC-419D-B26E-057639C7271A}" destId="{A8DC5EAA-5DB8-441E-B734-16B2F978E3C9}" srcOrd="13" destOrd="0" presId="urn:microsoft.com/office/officeart/2008/layout/LinedList"/>
    <dgm:cxn modelId="{D7D83083-5A90-44C0-8DFF-D6578570E743}" type="presParOf" srcId="{A8DC5EAA-5DB8-441E-B734-16B2F978E3C9}" destId="{893A8C5B-4384-4F38-9BEC-75F8521AA09D}" srcOrd="0" destOrd="0" presId="urn:microsoft.com/office/officeart/2008/layout/LinedList"/>
    <dgm:cxn modelId="{D150A04D-A0FB-418D-B710-312FFD9E76E5}" type="presParOf" srcId="{A8DC5EAA-5DB8-441E-B734-16B2F978E3C9}" destId="{50802C98-968A-4294-B074-6F857069073F}" srcOrd="1" destOrd="0" presId="urn:microsoft.com/office/officeart/2008/layout/LinedList"/>
    <dgm:cxn modelId="{0B7F6EFD-6EC0-4A89-96E9-2B2039F0CCD5}" type="presParOf" srcId="{8F7F4DE8-67EC-419D-B26E-057639C7271A}" destId="{9BB7BA12-65EF-4E8A-AB3F-EC313B4E3AC9}" srcOrd="14" destOrd="0" presId="urn:microsoft.com/office/officeart/2008/layout/LinedList"/>
    <dgm:cxn modelId="{0749D884-9654-4F3C-A19A-5C47BF364F2D}" type="presParOf" srcId="{8F7F4DE8-67EC-419D-B26E-057639C7271A}" destId="{D6FA55B4-39A7-4E1F-8148-0C824D1CF004}" srcOrd="15" destOrd="0" presId="urn:microsoft.com/office/officeart/2008/layout/LinedList"/>
    <dgm:cxn modelId="{4483826F-5B1B-4EE5-891C-ACBB5659EB46}" type="presParOf" srcId="{D6FA55B4-39A7-4E1F-8148-0C824D1CF004}" destId="{DB81BE5A-C0AC-4467-A396-8EC0BBAF89BA}" srcOrd="0" destOrd="0" presId="urn:microsoft.com/office/officeart/2008/layout/LinedList"/>
    <dgm:cxn modelId="{8AB47FD2-4603-4BE3-8B30-2FC31136D8C9}" type="presParOf" srcId="{D6FA55B4-39A7-4E1F-8148-0C824D1CF004}" destId="{AB386C2C-B45B-42AC-8E91-4E99AAAE9145}" srcOrd="1" destOrd="0" presId="urn:microsoft.com/office/officeart/2008/layout/LinedList"/>
    <dgm:cxn modelId="{C1A3A6B8-BFC4-4608-8189-E8D83B6979D1}" type="presParOf" srcId="{8F7F4DE8-67EC-419D-B26E-057639C7271A}" destId="{BCF46CEC-AF1C-47FC-9B4A-D3ADD9712697}" srcOrd="16" destOrd="0" presId="urn:microsoft.com/office/officeart/2008/layout/LinedList"/>
    <dgm:cxn modelId="{2FC1AA4E-C3E9-4256-B8E5-780D1203A702}" type="presParOf" srcId="{8F7F4DE8-67EC-419D-B26E-057639C7271A}" destId="{41340B5A-54E5-4A59-802D-3495EB8E49EF}" srcOrd="17" destOrd="0" presId="urn:microsoft.com/office/officeart/2008/layout/LinedList"/>
    <dgm:cxn modelId="{BC887BD1-8717-495D-9913-B0E1AED15DFD}" type="presParOf" srcId="{41340B5A-54E5-4A59-802D-3495EB8E49EF}" destId="{94EF7B8E-E2BD-4D86-BA74-B0A13C3BADF2}" srcOrd="0" destOrd="0" presId="urn:microsoft.com/office/officeart/2008/layout/LinedList"/>
    <dgm:cxn modelId="{5FB3A100-D1BD-4C70-BC07-7B6564172F6F}" type="presParOf" srcId="{41340B5A-54E5-4A59-802D-3495EB8E49EF}" destId="{4AF7B998-9486-42AD-B3B2-95106E719581}" srcOrd="1" destOrd="0" presId="urn:microsoft.com/office/officeart/2008/layout/LinedList"/>
    <dgm:cxn modelId="{E5AB4B51-0D75-4426-A273-F858F4B61FC1}" type="presParOf" srcId="{8F7F4DE8-67EC-419D-B26E-057639C7271A}" destId="{EC86CEA0-7A52-4FF1-8811-EF706D5DFD07}" srcOrd="18" destOrd="0" presId="urn:microsoft.com/office/officeart/2008/layout/LinedList"/>
    <dgm:cxn modelId="{0A241094-8255-4788-B501-0BDBE8EA44CA}" type="presParOf" srcId="{8F7F4DE8-67EC-419D-B26E-057639C7271A}" destId="{3A5C32C5-A875-47E9-918A-9C72C81F0577}" srcOrd="19" destOrd="0" presId="urn:microsoft.com/office/officeart/2008/layout/LinedList"/>
    <dgm:cxn modelId="{076701E5-A287-42AA-813C-8E8C14DAF3C2}" type="presParOf" srcId="{3A5C32C5-A875-47E9-918A-9C72C81F0577}" destId="{2048758B-896F-4AE5-9A81-71E2FCD43BA5}" srcOrd="0" destOrd="0" presId="urn:microsoft.com/office/officeart/2008/layout/LinedList"/>
    <dgm:cxn modelId="{25A995B8-BDEC-495C-A3C0-308D5198D7A9}" type="presParOf" srcId="{3A5C32C5-A875-47E9-918A-9C72C81F0577}" destId="{C5C4B96E-94FE-4F3F-836E-4CE8291871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61A9F-BEEF-4AE5-B5A0-B4268298BD45}">
      <dsp:nvSpPr>
        <dsp:cNvPr id="0" name=""/>
        <dsp:cNvSpPr/>
      </dsp:nvSpPr>
      <dsp:spPr>
        <a:xfrm>
          <a:off x="0" y="2133"/>
          <a:ext cx="7942695" cy="0"/>
        </a:xfrm>
        <a:prstGeom prst="line">
          <a:avLst/>
        </a:prstGeom>
        <a:gradFill rotWithShape="0">
          <a:gsLst>
            <a:gs pos="0">
              <a:schemeClr val="accent5">
                <a:shade val="80000"/>
                <a:hueOff val="0"/>
                <a:satOff val="0"/>
                <a:lumOff val="0"/>
                <a:alphaOff val="0"/>
                <a:satMod val="103000"/>
                <a:lumMod val="102000"/>
                <a:tint val="94000"/>
              </a:schemeClr>
            </a:gs>
            <a:gs pos="50000">
              <a:schemeClr val="accent5">
                <a:shade val="80000"/>
                <a:hueOff val="0"/>
                <a:satOff val="0"/>
                <a:lumOff val="0"/>
                <a:alphaOff val="0"/>
                <a:satMod val="110000"/>
                <a:lumMod val="100000"/>
                <a:shade val="100000"/>
              </a:schemeClr>
            </a:gs>
            <a:gs pos="100000">
              <a:schemeClr val="accent5">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76206FE-3AA9-4B79-B2A8-C97B83687128}">
      <dsp:nvSpPr>
        <dsp:cNvPr id="0" name=""/>
        <dsp:cNvSpPr/>
      </dsp:nvSpPr>
      <dsp:spPr>
        <a:xfrm>
          <a:off x="0" y="2133"/>
          <a:ext cx="1588539" cy="145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Font typeface="+mj-lt"/>
            <a:buNone/>
          </a:pPr>
          <a:r>
            <a:rPr lang="en-US" sz="6500" kern="1200" dirty="0"/>
            <a:t>1. </a:t>
          </a:r>
        </a:p>
      </dsp:txBody>
      <dsp:txXfrm>
        <a:off x="0" y="2133"/>
        <a:ext cx="1588539" cy="1454844"/>
      </dsp:txXfrm>
    </dsp:sp>
    <dsp:sp modelId="{D8B1ED75-51F9-4AE8-AE0C-E1199FDB1C94}">
      <dsp:nvSpPr>
        <dsp:cNvPr id="0" name=""/>
        <dsp:cNvSpPr/>
      </dsp:nvSpPr>
      <dsp:spPr>
        <a:xfrm>
          <a:off x="1707679" y="68197"/>
          <a:ext cx="6235015" cy="1321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Would faculty be interested in using FACETS or a FACETS-like personality measure?</a:t>
          </a:r>
        </a:p>
      </dsp:txBody>
      <dsp:txXfrm>
        <a:off x="1707679" y="68197"/>
        <a:ext cx="6235015" cy="1321294"/>
      </dsp:txXfrm>
    </dsp:sp>
    <dsp:sp modelId="{1523DAC2-5CF6-473D-BB8D-0C981215D45E}">
      <dsp:nvSpPr>
        <dsp:cNvPr id="0" name=""/>
        <dsp:cNvSpPr/>
      </dsp:nvSpPr>
      <dsp:spPr>
        <a:xfrm>
          <a:off x="1588538" y="1389492"/>
          <a:ext cx="63541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2900C51-6DC8-4731-971C-24953D94ED33}">
      <dsp:nvSpPr>
        <dsp:cNvPr id="0" name=""/>
        <dsp:cNvSpPr/>
      </dsp:nvSpPr>
      <dsp:spPr>
        <a:xfrm>
          <a:off x="0" y="1456977"/>
          <a:ext cx="7942695" cy="0"/>
        </a:xfrm>
        <a:prstGeom prst="line">
          <a:avLst/>
        </a:prstGeom>
        <a:gradFill rotWithShape="0">
          <a:gsLst>
            <a:gs pos="0">
              <a:schemeClr val="accent5">
                <a:shade val="80000"/>
                <a:hueOff val="174641"/>
                <a:satOff val="-3128"/>
                <a:lumOff val="13293"/>
                <a:alphaOff val="0"/>
                <a:satMod val="103000"/>
                <a:lumMod val="102000"/>
                <a:tint val="94000"/>
              </a:schemeClr>
            </a:gs>
            <a:gs pos="50000">
              <a:schemeClr val="accent5">
                <a:shade val="80000"/>
                <a:hueOff val="174641"/>
                <a:satOff val="-3128"/>
                <a:lumOff val="13293"/>
                <a:alphaOff val="0"/>
                <a:satMod val="110000"/>
                <a:lumMod val="100000"/>
                <a:shade val="100000"/>
              </a:schemeClr>
            </a:gs>
            <a:gs pos="100000">
              <a:schemeClr val="accent5">
                <a:shade val="80000"/>
                <a:hueOff val="174641"/>
                <a:satOff val="-3128"/>
                <a:lumOff val="1329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510AEC3-1FF0-4001-85F1-A6A8D254C0C6}">
      <dsp:nvSpPr>
        <dsp:cNvPr id="0" name=""/>
        <dsp:cNvSpPr/>
      </dsp:nvSpPr>
      <dsp:spPr>
        <a:xfrm>
          <a:off x="0" y="1456977"/>
          <a:ext cx="1588539" cy="145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2. </a:t>
          </a:r>
        </a:p>
      </dsp:txBody>
      <dsp:txXfrm>
        <a:off x="0" y="1456977"/>
        <a:ext cx="1588539" cy="1454844"/>
      </dsp:txXfrm>
    </dsp:sp>
    <dsp:sp modelId="{B8771A3D-BACA-4A9A-949E-75B304BD2FE7}">
      <dsp:nvSpPr>
        <dsp:cNvPr id="0" name=""/>
        <dsp:cNvSpPr/>
      </dsp:nvSpPr>
      <dsp:spPr>
        <a:xfrm>
          <a:off x="1707679" y="1523042"/>
          <a:ext cx="6235015" cy="1321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How would faculty be interested in using FACETS or a FACETS-like personality measure? (e.g., for admissions, development, cohort/team selection, etc.)</a:t>
          </a:r>
        </a:p>
      </dsp:txBody>
      <dsp:txXfrm>
        <a:off x="1707679" y="1523042"/>
        <a:ext cx="6235015" cy="1321294"/>
      </dsp:txXfrm>
    </dsp:sp>
    <dsp:sp modelId="{B7699293-EC15-4B59-A236-D36F3D9F8ABC}">
      <dsp:nvSpPr>
        <dsp:cNvPr id="0" name=""/>
        <dsp:cNvSpPr/>
      </dsp:nvSpPr>
      <dsp:spPr>
        <a:xfrm>
          <a:off x="1588538" y="2844336"/>
          <a:ext cx="63541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0622024-0C0F-4DB3-988D-9E4E05DB87EF}">
      <dsp:nvSpPr>
        <dsp:cNvPr id="0" name=""/>
        <dsp:cNvSpPr/>
      </dsp:nvSpPr>
      <dsp:spPr>
        <a:xfrm>
          <a:off x="0" y="2911822"/>
          <a:ext cx="7942695" cy="0"/>
        </a:xfrm>
        <a:prstGeom prst="line">
          <a:avLst/>
        </a:prstGeom>
        <a:gradFill rotWithShape="0">
          <a:gsLst>
            <a:gs pos="0">
              <a:schemeClr val="accent5">
                <a:shade val="80000"/>
                <a:hueOff val="349283"/>
                <a:satOff val="-6256"/>
                <a:lumOff val="26585"/>
                <a:alphaOff val="0"/>
                <a:satMod val="103000"/>
                <a:lumMod val="102000"/>
                <a:tint val="94000"/>
              </a:schemeClr>
            </a:gs>
            <a:gs pos="50000">
              <a:schemeClr val="accent5">
                <a:shade val="80000"/>
                <a:hueOff val="349283"/>
                <a:satOff val="-6256"/>
                <a:lumOff val="26585"/>
                <a:alphaOff val="0"/>
                <a:satMod val="110000"/>
                <a:lumMod val="100000"/>
                <a:shade val="100000"/>
              </a:schemeClr>
            </a:gs>
            <a:gs pos="100000">
              <a:schemeClr val="accent5">
                <a:shade val="80000"/>
                <a:hueOff val="349283"/>
                <a:satOff val="-6256"/>
                <a:lumOff val="2658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7A4DF24-49BE-4464-B5B8-266D60EAFD29}">
      <dsp:nvSpPr>
        <dsp:cNvPr id="0" name=""/>
        <dsp:cNvSpPr/>
      </dsp:nvSpPr>
      <dsp:spPr>
        <a:xfrm>
          <a:off x="0" y="2911822"/>
          <a:ext cx="1588539" cy="145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3. </a:t>
          </a:r>
        </a:p>
      </dsp:txBody>
      <dsp:txXfrm>
        <a:off x="0" y="2911822"/>
        <a:ext cx="1588539" cy="1454844"/>
      </dsp:txXfrm>
    </dsp:sp>
    <dsp:sp modelId="{15761747-D901-48A7-B89A-D1F191E26566}">
      <dsp:nvSpPr>
        <dsp:cNvPr id="0" name=""/>
        <dsp:cNvSpPr/>
      </dsp:nvSpPr>
      <dsp:spPr>
        <a:xfrm>
          <a:off x="1707679" y="2977886"/>
          <a:ext cx="6235015" cy="1321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What </a:t>
          </a:r>
          <a:r>
            <a:rPr lang="en-US" sz="2000" kern="1200" dirty="0"/>
            <a:t>dimensions of FACETS would faculty find to be the most relevant and useful for graduate school?</a:t>
          </a:r>
        </a:p>
      </dsp:txBody>
      <dsp:txXfrm>
        <a:off x="1707679" y="2977886"/>
        <a:ext cx="6235015" cy="1321294"/>
      </dsp:txXfrm>
    </dsp:sp>
    <dsp:sp modelId="{E32FA7A5-38EA-4B6A-B53B-8C4E56B48D4B}">
      <dsp:nvSpPr>
        <dsp:cNvPr id="0" name=""/>
        <dsp:cNvSpPr/>
      </dsp:nvSpPr>
      <dsp:spPr>
        <a:xfrm>
          <a:off x="1588538" y="4299181"/>
          <a:ext cx="63541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14342-1554-4CDA-96D8-C38699786945}">
      <dsp:nvSpPr>
        <dsp:cNvPr id="0" name=""/>
        <dsp:cNvSpPr/>
      </dsp:nvSpPr>
      <dsp:spPr>
        <a:xfrm>
          <a:off x="3424" y="211095"/>
          <a:ext cx="2169612" cy="2055629"/>
        </a:xfrm>
        <a:prstGeom prst="diagStrip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3144BD9-62BD-452A-9E78-2AD237E98236}">
      <dsp:nvSpPr>
        <dsp:cNvPr id="0" name=""/>
        <dsp:cNvSpPr/>
      </dsp:nvSpPr>
      <dsp:spPr>
        <a:xfrm>
          <a:off x="411051" y="394467"/>
          <a:ext cx="2173990" cy="21076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b="0" i="0" u="none" kern="1200" dirty="0"/>
            <a:t>STEM</a:t>
          </a:r>
        </a:p>
        <a:p>
          <a:pPr marL="114300" lvl="1" indent="-114300" algn="l" defTabSz="533400">
            <a:lnSpc>
              <a:spcPct val="90000"/>
            </a:lnSpc>
            <a:spcBef>
              <a:spcPct val="0"/>
            </a:spcBef>
            <a:spcAft>
              <a:spcPct val="15000"/>
            </a:spcAft>
            <a:buChar char="•"/>
          </a:pPr>
          <a:r>
            <a:rPr lang="en-US" sz="1200" b="0" i="0" u="none" kern="1200" dirty="0"/>
            <a:t>Economics (3), Chemistry (3), Computer Science, Mechanical Engineering, Mathematics, Physics</a:t>
          </a:r>
        </a:p>
      </dsp:txBody>
      <dsp:txXfrm>
        <a:off x="472781" y="456197"/>
        <a:ext cx="2050530" cy="1984160"/>
      </dsp:txXfrm>
    </dsp:sp>
    <dsp:sp modelId="{E27F9751-FE24-4F82-AA02-683E389EFFE4}">
      <dsp:nvSpPr>
        <dsp:cNvPr id="0" name=""/>
        <dsp:cNvSpPr/>
      </dsp:nvSpPr>
      <dsp:spPr>
        <a:xfrm>
          <a:off x="2652541" y="211095"/>
          <a:ext cx="2169612" cy="2055629"/>
        </a:xfrm>
        <a:prstGeom prst="diagStrip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CD6D4AC-F0FA-45B5-A754-F12FFA31E605}">
      <dsp:nvSpPr>
        <dsp:cNvPr id="0" name=""/>
        <dsp:cNvSpPr/>
      </dsp:nvSpPr>
      <dsp:spPr>
        <a:xfrm>
          <a:off x="3060168" y="394467"/>
          <a:ext cx="2173990" cy="21076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b="0" i="0" u="none" kern="1200" dirty="0"/>
            <a:t>Social Sciences</a:t>
          </a:r>
        </a:p>
        <a:p>
          <a:pPr marL="114300" lvl="1" indent="-114300" algn="l" defTabSz="533400">
            <a:lnSpc>
              <a:spcPct val="90000"/>
            </a:lnSpc>
            <a:spcBef>
              <a:spcPct val="0"/>
            </a:spcBef>
            <a:spcAft>
              <a:spcPct val="15000"/>
            </a:spcAft>
            <a:buChar char="•"/>
          </a:pPr>
          <a:r>
            <a:rPr lang="en-US" sz="1200" b="0" i="0" u="none" kern="1200" dirty="0"/>
            <a:t>Public Affairs, International Service, History, Geography and Environmental Systems, Public Policy, Curriculum and Instruction, School Psychology, Clinical Psychology</a:t>
          </a:r>
        </a:p>
      </dsp:txBody>
      <dsp:txXfrm>
        <a:off x="3121898" y="456197"/>
        <a:ext cx="2050530" cy="1984160"/>
      </dsp:txXfrm>
    </dsp:sp>
    <dsp:sp modelId="{6BECE3DE-E04E-4BE0-A8D6-E44B358CDFE8}">
      <dsp:nvSpPr>
        <dsp:cNvPr id="0" name=""/>
        <dsp:cNvSpPr/>
      </dsp:nvSpPr>
      <dsp:spPr>
        <a:xfrm>
          <a:off x="5301657" y="211095"/>
          <a:ext cx="2169612" cy="2055629"/>
        </a:xfrm>
        <a:prstGeom prst="diagStrip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956C8A3-8206-4A25-9A92-D7D312EAA7E1}">
      <dsp:nvSpPr>
        <dsp:cNvPr id="0" name=""/>
        <dsp:cNvSpPr/>
      </dsp:nvSpPr>
      <dsp:spPr>
        <a:xfrm>
          <a:off x="5709284" y="394467"/>
          <a:ext cx="2173990" cy="21076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0" i="0" u="none" kern="1200" dirty="0"/>
            <a:t>Humanities</a:t>
          </a:r>
        </a:p>
        <a:p>
          <a:pPr marL="114300" lvl="1" indent="-114300" algn="l" defTabSz="533400">
            <a:lnSpc>
              <a:spcPct val="90000"/>
            </a:lnSpc>
            <a:spcBef>
              <a:spcPct val="0"/>
            </a:spcBef>
            <a:spcAft>
              <a:spcPct val="15000"/>
            </a:spcAft>
            <a:buChar char="•"/>
          </a:pPr>
          <a:r>
            <a:rPr lang="en-US" sz="1200" b="0" i="0" u="none" kern="1200" dirty="0"/>
            <a:t>Audio Technology, Arts Management, Art History, Language Literacy and Culture, Intermedia and Digital Arts, Afro-American Studies, Theatre Arts, English</a:t>
          </a:r>
        </a:p>
      </dsp:txBody>
      <dsp:txXfrm>
        <a:off x="5771014" y="456197"/>
        <a:ext cx="2050530" cy="1984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6CAAF-E331-4372-B5E7-860147DFB8E9}">
      <dsp:nvSpPr>
        <dsp:cNvPr id="0" name=""/>
        <dsp:cNvSpPr/>
      </dsp:nvSpPr>
      <dsp:spPr>
        <a:xfrm>
          <a:off x="0" y="522"/>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D191A-8875-4688-990F-2D839896BE77}">
      <dsp:nvSpPr>
        <dsp:cNvPr id="0" name=""/>
        <dsp:cNvSpPr/>
      </dsp:nvSpPr>
      <dsp:spPr>
        <a:xfrm>
          <a:off x="0" y="522"/>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Font typeface="+mj-lt"/>
            <a:buNone/>
          </a:pPr>
          <a:r>
            <a:rPr lang="en-US" sz="1900" kern="1200" dirty="0"/>
            <a:t>1. Diligence</a:t>
          </a:r>
        </a:p>
      </dsp:txBody>
      <dsp:txXfrm>
        <a:off x="0" y="522"/>
        <a:ext cx="3886200" cy="427833"/>
      </dsp:txXfrm>
    </dsp:sp>
    <dsp:sp modelId="{12344522-0C0F-4996-87D1-75E63004E62D}">
      <dsp:nvSpPr>
        <dsp:cNvPr id="0" name=""/>
        <dsp:cNvSpPr/>
      </dsp:nvSpPr>
      <dsp:spPr>
        <a:xfrm>
          <a:off x="0" y="428356"/>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6E52E4-C42E-41CF-9B79-771A22BFFC1C}">
      <dsp:nvSpPr>
        <dsp:cNvPr id="0" name=""/>
        <dsp:cNvSpPr/>
      </dsp:nvSpPr>
      <dsp:spPr>
        <a:xfrm>
          <a:off x="0" y="428356"/>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2. Inquisitiveness</a:t>
          </a:r>
        </a:p>
      </dsp:txBody>
      <dsp:txXfrm>
        <a:off x="0" y="428356"/>
        <a:ext cx="3886200" cy="427833"/>
      </dsp:txXfrm>
    </dsp:sp>
    <dsp:sp modelId="{E8AA8BAC-6C56-4C64-AADB-50F1D7506546}">
      <dsp:nvSpPr>
        <dsp:cNvPr id="0" name=""/>
        <dsp:cNvSpPr/>
      </dsp:nvSpPr>
      <dsp:spPr>
        <a:xfrm>
          <a:off x="0" y="856190"/>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4A502-9C38-4DF5-AF22-0816237B44CD}">
      <dsp:nvSpPr>
        <dsp:cNvPr id="0" name=""/>
        <dsp:cNvSpPr/>
      </dsp:nvSpPr>
      <dsp:spPr>
        <a:xfrm>
          <a:off x="0" y="856190"/>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3. Self-Discipline</a:t>
          </a:r>
        </a:p>
      </dsp:txBody>
      <dsp:txXfrm>
        <a:off x="0" y="856190"/>
        <a:ext cx="3886200" cy="427833"/>
      </dsp:txXfrm>
    </dsp:sp>
    <dsp:sp modelId="{D22F094F-3218-4BF0-8EF7-89DD98475F5C}">
      <dsp:nvSpPr>
        <dsp:cNvPr id="0" name=""/>
        <dsp:cNvSpPr/>
      </dsp:nvSpPr>
      <dsp:spPr>
        <a:xfrm>
          <a:off x="0" y="1284024"/>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B302BE-1AEE-4E2E-9E8D-9F6D78D3F579}">
      <dsp:nvSpPr>
        <dsp:cNvPr id="0" name=""/>
        <dsp:cNvSpPr/>
      </dsp:nvSpPr>
      <dsp:spPr>
        <a:xfrm>
          <a:off x="0" y="1284024"/>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4. Intellectual Orientation</a:t>
          </a:r>
        </a:p>
      </dsp:txBody>
      <dsp:txXfrm>
        <a:off x="0" y="1284024"/>
        <a:ext cx="3886200" cy="427833"/>
      </dsp:txXfrm>
    </dsp:sp>
    <dsp:sp modelId="{FAF78BE0-FDD0-489B-ABCC-F87CB1DB5705}">
      <dsp:nvSpPr>
        <dsp:cNvPr id="0" name=""/>
        <dsp:cNvSpPr/>
      </dsp:nvSpPr>
      <dsp:spPr>
        <a:xfrm>
          <a:off x="0" y="1711858"/>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DF7ACE-BF71-484C-A7AB-1C00DC0DA73F}">
      <dsp:nvSpPr>
        <dsp:cNvPr id="0" name=""/>
        <dsp:cNvSpPr/>
      </dsp:nvSpPr>
      <dsp:spPr>
        <a:xfrm>
          <a:off x="0" y="1711858"/>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5. Dependability</a:t>
          </a:r>
        </a:p>
      </dsp:txBody>
      <dsp:txXfrm>
        <a:off x="0" y="1711858"/>
        <a:ext cx="3886200" cy="427833"/>
      </dsp:txXfrm>
    </dsp:sp>
    <dsp:sp modelId="{48C10576-77A0-4E5E-993D-B294664D8FDC}">
      <dsp:nvSpPr>
        <dsp:cNvPr id="0" name=""/>
        <dsp:cNvSpPr/>
      </dsp:nvSpPr>
      <dsp:spPr>
        <a:xfrm>
          <a:off x="0" y="2139691"/>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665BE-1889-4545-9F5D-4423B0C3E6F1}">
      <dsp:nvSpPr>
        <dsp:cNvPr id="0" name=""/>
        <dsp:cNvSpPr/>
      </dsp:nvSpPr>
      <dsp:spPr>
        <a:xfrm>
          <a:off x="0" y="2139691"/>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6. Open-Mindedness</a:t>
          </a:r>
        </a:p>
      </dsp:txBody>
      <dsp:txXfrm>
        <a:off x="0" y="2139691"/>
        <a:ext cx="3886200" cy="427833"/>
      </dsp:txXfrm>
    </dsp:sp>
    <dsp:sp modelId="{14840E17-ADBE-46EC-9D79-978AAC3B7646}">
      <dsp:nvSpPr>
        <dsp:cNvPr id="0" name=""/>
        <dsp:cNvSpPr/>
      </dsp:nvSpPr>
      <dsp:spPr>
        <a:xfrm>
          <a:off x="0" y="2567525"/>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A8C5B-4384-4F38-9BEC-75F8521AA09D}">
      <dsp:nvSpPr>
        <dsp:cNvPr id="0" name=""/>
        <dsp:cNvSpPr/>
      </dsp:nvSpPr>
      <dsp:spPr>
        <a:xfrm>
          <a:off x="0" y="2567525"/>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7. Character</a:t>
          </a:r>
        </a:p>
      </dsp:txBody>
      <dsp:txXfrm>
        <a:off x="0" y="2567525"/>
        <a:ext cx="3886200" cy="427833"/>
      </dsp:txXfrm>
    </dsp:sp>
    <dsp:sp modelId="{9BB7BA12-65EF-4E8A-AB3F-EC313B4E3AC9}">
      <dsp:nvSpPr>
        <dsp:cNvPr id="0" name=""/>
        <dsp:cNvSpPr/>
      </dsp:nvSpPr>
      <dsp:spPr>
        <a:xfrm>
          <a:off x="0" y="2995359"/>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1BE5A-C0AC-4467-A396-8EC0BBAF89BA}">
      <dsp:nvSpPr>
        <dsp:cNvPr id="0" name=""/>
        <dsp:cNvSpPr/>
      </dsp:nvSpPr>
      <dsp:spPr>
        <a:xfrm>
          <a:off x="0" y="2995359"/>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8. Creativity</a:t>
          </a:r>
        </a:p>
      </dsp:txBody>
      <dsp:txXfrm>
        <a:off x="0" y="2995359"/>
        <a:ext cx="3886200" cy="427833"/>
      </dsp:txXfrm>
    </dsp:sp>
    <dsp:sp modelId="{BCF46CEC-AF1C-47FC-9B4A-D3ADD9712697}">
      <dsp:nvSpPr>
        <dsp:cNvPr id="0" name=""/>
        <dsp:cNvSpPr/>
      </dsp:nvSpPr>
      <dsp:spPr>
        <a:xfrm>
          <a:off x="0" y="3423193"/>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F7B8E-E2BD-4D86-BA74-B0A13C3BADF2}">
      <dsp:nvSpPr>
        <dsp:cNvPr id="0" name=""/>
        <dsp:cNvSpPr/>
      </dsp:nvSpPr>
      <dsp:spPr>
        <a:xfrm>
          <a:off x="0" y="3423193"/>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9. Collaboration </a:t>
          </a:r>
        </a:p>
      </dsp:txBody>
      <dsp:txXfrm>
        <a:off x="0" y="3423193"/>
        <a:ext cx="3886200" cy="427833"/>
      </dsp:txXfrm>
    </dsp:sp>
    <dsp:sp modelId="{EC86CEA0-7A52-4FF1-8811-EF706D5DFD07}">
      <dsp:nvSpPr>
        <dsp:cNvPr id="0" name=""/>
        <dsp:cNvSpPr/>
      </dsp:nvSpPr>
      <dsp:spPr>
        <a:xfrm>
          <a:off x="0" y="3851027"/>
          <a:ext cx="3886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8758B-896F-4AE5-9A81-71E2FCD43BA5}">
      <dsp:nvSpPr>
        <dsp:cNvPr id="0" name=""/>
        <dsp:cNvSpPr/>
      </dsp:nvSpPr>
      <dsp:spPr>
        <a:xfrm>
          <a:off x="0" y="3851027"/>
          <a:ext cx="3886200" cy="42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10. Organization</a:t>
          </a:r>
        </a:p>
      </dsp:txBody>
      <dsp:txXfrm>
        <a:off x="0" y="3851027"/>
        <a:ext cx="3886200" cy="4278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0.45</cdr:x>
      <cdr:y>0.85714</cdr:y>
    </cdr:from>
    <cdr:to>
      <cdr:x>0.55</cdr:x>
      <cdr:y>1</cdr:y>
    </cdr:to>
    <cdr:sp macro="" textlink="">
      <cdr:nvSpPr>
        <cdr:cNvPr id="8" name="TextBox 7">
          <a:extLst xmlns:a="http://schemas.openxmlformats.org/drawingml/2006/main">
            <a:ext uri="{FF2B5EF4-FFF2-40B4-BE49-F238E27FC236}">
              <a16:creationId xmlns:a16="http://schemas.microsoft.com/office/drawing/2014/main" id="{E57649C7-BC1B-4E23-A712-3B9CCD90167E}"/>
            </a:ext>
          </a:extLst>
        </cdr:cNvPr>
        <cdr:cNvSpPr txBox="1"/>
      </cdr:nvSpPr>
      <cdr:spPr>
        <a:xfrm xmlns:a="http://schemas.openxmlformats.org/drawingml/2006/main">
          <a:off x="3549015" y="4090239"/>
          <a:ext cx="788670" cy="68172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0.19433</cdr:x>
      <cdr:y>0.8925</cdr:y>
    </cdr:from>
    <cdr:to>
      <cdr:x>0.39687</cdr:x>
      <cdr:y>0.94064</cdr:y>
    </cdr:to>
    <cdr:sp macro="" textlink="">
      <cdr:nvSpPr>
        <cdr:cNvPr id="3" name="Text Box 1"/>
        <cdr:cNvSpPr txBox="1"/>
      </cdr:nvSpPr>
      <cdr:spPr>
        <a:xfrm xmlns:a="http://schemas.openxmlformats.org/drawingml/2006/main">
          <a:off x="1532627" y="4258977"/>
          <a:ext cx="1597372" cy="22972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latin typeface="Times New Roman" panose="02020603050405020304" pitchFamily="18" charset="0"/>
              <a:cs typeface="Times New Roman" panose="02020603050405020304" pitchFamily="18" charset="0"/>
            </a:rPr>
            <a:t>Openness to Experience</a:t>
          </a:r>
          <a:endParaRPr lang="en-US" sz="1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0.58204</cdr:x>
      <cdr:y>0.88867</cdr:y>
    </cdr:from>
    <cdr:to>
      <cdr:x>0.71551</cdr:x>
      <cdr:y>0.93681</cdr:y>
    </cdr:to>
    <cdr:sp macro="" textlink="">
      <cdr:nvSpPr>
        <cdr:cNvPr id="4" name="Text Box 1"/>
        <cdr:cNvSpPr txBox="1"/>
      </cdr:nvSpPr>
      <cdr:spPr>
        <a:xfrm xmlns:a="http://schemas.openxmlformats.org/drawingml/2006/main">
          <a:off x="4590370" y="4240689"/>
          <a:ext cx="1052638" cy="22972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latin typeface="Times New Roman" panose="02020603050405020304" pitchFamily="18" charset="0"/>
              <a:cs typeface="Times New Roman" panose="02020603050405020304" pitchFamily="18" charset="0"/>
            </a:rPr>
            <a:t>Agreeableness</a:t>
          </a:r>
          <a:endParaRPr lang="en-US" sz="1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0.40698</cdr:x>
      <cdr:y>0.8925</cdr:y>
    </cdr:from>
    <cdr:to>
      <cdr:x>0.54046</cdr:x>
      <cdr:y>0.94064</cdr:y>
    </cdr:to>
    <cdr:sp macro="" textlink="">
      <cdr:nvSpPr>
        <cdr:cNvPr id="5" name="Text Box 1"/>
        <cdr:cNvSpPr txBox="1"/>
      </cdr:nvSpPr>
      <cdr:spPr>
        <a:xfrm xmlns:a="http://schemas.openxmlformats.org/drawingml/2006/main">
          <a:off x="3209743" y="4258977"/>
          <a:ext cx="1052717" cy="22972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latin typeface="Times New Roman" panose="02020603050405020304" pitchFamily="18" charset="0"/>
              <a:cs typeface="Times New Roman" panose="02020603050405020304" pitchFamily="18" charset="0"/>
            </a:rPr>
            <a:t>Emotional Stability</a:t>
          </a:r>
          <a:endParaRPr lang="en-US" sz="1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0.7448</cdr:x>
      <cdr:y>0.88565</cdr:y>
    </cdr:from>
    <cdr:to>
      <cdr:x>0.89994</cdr:x>
      <cdr:y>0.93378</cdr:y>
    </cdr:to>
    <cdr:sp macro="" textlink="">
      <cdr:nvSpPr>
        <cdr:cNvPr id="6" name="Text Box 1"/>
        <cdr:cNvSpPr txBox="1"/>
      </cdr:nvSpPr>
      <cdr:spPr>
        <a:xfrm xmlns:a="http://schemas.openxmlformats.org/drawingml/2006/main">
          <a:off x="5873987" y="4226296"/>
          <a:ext cx="1223542" cy="22967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latin typeface="Times New Roman" panose="02020603050405020304" pitchFamily="18" charset="0"/>
              <a:cs typeface="Times New Roman" panose="02020603050405020304" pitchFamily="18" charset="0"/>
            </a:rPr>
            <a:t>Extroversion</a:t>
          </a:r>
          <a:endParaRPr lang="en-US" sz="1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cdr:x>
      <cdr:y>0.8925</cdr:y>
    </cdr:from>
    <cdr:to>
      <cdr:x>0.15513</cdr:x>
      <cdr:y>0.94064</cdr:y>
    </cdr:to>
    <cdr:sp macro="" textlink="">
      <cdr:nvSpPr>
        <cdr:cNvPr id="7" name="Text Box 1"/>
        <cdr:cNvSpPr txBox="1"/>
      </cdr:nvSpPr>
      <cdr:spPr>
        <a:xfrm xmlns:a="http://schemas.openxmlformats.org/drawingml/2006/main">
          <a:off x="0" y="4258977"/>
          <a:ext cx="1223464" cy="22972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latin typeface="Times New Roman" panose="02020603050405020304" pitchFamily="18" charset="0"/>
              <a:cs typeface="Times New Roman" panose="02020603050405020304" pitchFamily="18" charset="0"/>
            </a:rPr>
            <a:t>Conscientiousness</a:t>
          </a:r>
          <a:endParaRPr lang="en-US" sz="1400" dirty="0">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pPr>
              <a:defRPr/>
            </a:pPr>
            <a:fld id="{A21A7EE7-F682-41A1-9EBC-EFAB8E3D19BE}" type="datetimeFigureOut">
              <a:rPr lang="en-US"/>
              <a:pPr>
                <a:defRPr/>
              </a:pPr>
              <a:t>10/11/2019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pPr>
              <a:defRPr/>
            </a:pPr>
            <a:fld id="{2355590D-8BEC-4566-94C5-E7EA260C5EF4}" type="slidenum">
              <a:rPr lang="en-US"/>
              <a:pPr>
                <a:defRPr/>
              </a:pPr>
              <a:t>‹#›</a:t>
            </a:fld>
            <a:endParaRPr lang="en-US"/>
          </a:p>
        </p:txBody>
      </p:sp>
    </p:spTree>
    <p:extLst>
      <p:ext uri="{BB962C8B-B14F-4D97-AF65-F5344CB8AC3E}">
        <p14:creationId xmlns:p14="http://schemas.microsoft.com/office/powerpoint/2010/main" val="2147983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Non-Cogs</a:t>
            </a:r>
            <a:r>
              <a:rPr lang="en-US" baseline="0" dirty="0"/>
              <a:t> aren’t just about personality, they are about skills and behaviors as well. </a:t>
            </a:r>
          </a:p>
          <a:p>
            <a:endParaRPr lang="en-US" baseline="0" dirty="0"/>
          </a:p>
          <a:p>
            <a:r>
              <a:rPr lang="en-US" baseline="0" dirty="0"/>
              <a:t>Adaptive means it is constantly changing</a:t>
            </a:r>
          </a:p>
          <a:p>
            <a:endParaRPr lang="en-US" baseline="0" dirty="0"/>
          </a:p>
          <a:p>
            <a:r>
              <a:rPr lang="en-US" baseline="0" dirty="0"/>
              <a:t>Forced Choice means that it presents two equally desirable statements</a:t>
            </a:r>
          </a:p>
          <a:p>
            <a:endParaRPr lang="en-US" dirty="0"/>
          </a:p>
        </p:txBody>
      </p:sp>
      <p:sp>
        <p:nvSpPr>
          <p:cNvPr id="4" name="Slide Number Placeholder 3"/>
          <p:cNvSpPr>
            <a:spLocks noGrp="1"/>
          </p:cNvSpPr>
          <p:nvPr>
            <p:ph type="sldNum" sz="quarter" idx="5"/>
          </p:nvPr>
        </p:nvSpPr>
        <p:spPr/>
        <p:txBody>
          <a:bodyPr/>
          <a:lstStyle/>
          <a:p>
            <a:pPr>
              <a:defRPr/>
            </a:pPr>
            <a:fld id="{2355590D-8BEC-4566-94C5-E7EA260C5EF4}" type="slidenum">
              <a:rPr lang="en-US" smtClean="0"/>
              <a:pPr>
                <a:defRPr/>
              </a:pPr>
              <a:t>2</a:t>
            </a:fld>
            <a:endParaRPr lang="en-US"/>
          </a:p>
        </p:txBody>
      </p:sp>
    </p:spTree>
    <p:extLst>
      <p:ext uri="{BB962C8B-B14F-4D97-AF65-F5344CB8AC3E}">
        <p14:creationId xmlns:p14="http://schemas.microsoft.com/office/powerpoint/2010/main" val="93648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Customizable</a:t>
            </a:r>
            <a:r>
              <a:rPr lang="en-US" baseline="0" dirty="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Mention that we will be looking for their feedback on how it should look in the higher ed sector at the end of this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Faking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-Lead with: “</a:t>
            </a:r>
            <a:r>
              <a:rPr lang="en-US" dirty="0"/>
              <a:t>In the past, these kinds of “personal attribute” measures have not been used in admissions because they’re coachable and easy to fake, and people might have different standards for whether they agree with a statement like “I am a hard worker” (strongly agree, agree, neither, disagree, strongly disagree)”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1</a:t>
            </a:r>
            <a:r>
              <a:rPr lang="en-US" baseline="30000" dirty="0"/>
              <a:t>st</a:t>
            </a:r>
            <a:r>
              <a:rPr lang="en-US" baseline="0" dirty="0"/>
              <a:t> statement is about the faking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2</a:t>
            </a:r>
            <a:r>
              <a:rPr lang="en-US" baseline="30000" dirty="0"/>
              <a:t>nd</a:t>
            </a:r>
            <a:r>
              <a:rPr lang="en-US" baseline="0" dirty="0"/>
              <a:t> is related to coaching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Normative and Comparative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-Due to IRT scoring, this measure can provide comparisons of scores across test takers and referenced against norm groups. This helps interpreting the results to inform decisions</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2355590D-8BEC-4566-94C5-E7EA260C5EF4}" type="slidenum">
              <a:rPr lang="en-US" smtClean="0"/>
              <a:pPr>
                <a:defRPr/>
              </a:pPr>
              <a:t>3</a:t>
            </a:fld>
            <a:endParaRPr lang="en-US"/>
          </a:p>
        </p:txBody>
      </p:sp>
    </p:spTree>
    <p:extLst>
      <p:ext uri="{BB962C8B-B14F-4D97-AF65-F5344CB8AC3E}">
        <p14:creationId xmlns:p14="http://schemas.microsoft.com/office/powerpoint/2010/main" val="195452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released items in external presentations</a:t>
            </a:r>
            <a:br>
              <a:rPr lang="en-US" dirty="0"/>
            </a:br>
            <a:r>
              <a:rPr lang="en-US" dirty="0"/>
              <a:t>Item types</a:t>
            </a:r>
          </a:p>
          <a:p>
            <a:r>
              <a:rPr lang="en-US" dirty="0"/>
              <a:t>	item pairs based on social desirability</a:t>
            </a:r>
          </a:p>
          <a:p>
            <a:pPr lvl="4"/>
            <a:r>
              <a:rPr lang="en-US" dirty="0"/>
              <a:t>Positive with Positive</a:t>
            </a:r>
          </a:p>
          <a:p>
            <a:pPr lvl="4"/>
            <a:r>
              <a:rPr lang="en-US" dirty="0"/>
              <a:t>Neutral with Neutral </a:t>
            </a:r>
          </a:p>
          <a:p>
            <a:pPr lvl="4"/>
            <a:r>
              <a:rPr lang="en-US" dirty="0"/>
              <a:t>Negative with Negative</a:t>
            </a:r>
          </a:p>
          <a:p>
            <a:endParaRPr lang="en-US" dirty="0"/>
          </a:p>
        </p:txBody>
      </p:sp>
      <p:sp>
        <p:nvSpPr>
          <p:cNvPr id="4" name="Slide Number Placeholder 3"/>
          <p:cNvSpPr>
            <a:spLocks noGrp="1"/>
          </p:cNvSpPr>
          <p:nvPr>
            <p:ph type="sldNum" sz="quarter" idx="5"/>
          </p:nvPr>
        </p:nvSpPr>
        <p:spPr/>
        <p:txBody>
          <a:bodyPr/>
          <a:lstStyle/>
          <a:p>
            <a:pPr>
              <a:defRPr/>
            </a:pPr>
            <a:fld id="{2355590D-8BEC-4566-94C5-E7EA260C5EF4}" type="slidenum">
              <a:rPr lang="en-US" smtClean="0"/>
              <a:pPr>
                <a:defRPr/>
              </a:pPr>
              <a:t>4</a:t>
            </a:fld>
            <a:endParaRPr lang="en-US"/>
          </a:p>
        </p:txBody>
      </p:sp>
    </p:spTree>
    <p:extLst>
      <p:ext uri="{BB962C8B-B14F-4D97-AF65-F5344CB8AC3E}">
        <p14:creationId xmlns:p14="http://schemas.microsoft.com/office/powerpoint/2010/main" val="294486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55590D-8BEC-4566-94C5-E7EA260C5EF4}" type="slidenum">
              <a:rPr lang="en-US" smtClean="0"/>
              <a:pPr>
                <a:defRPr/>
              </a:pPr>
              <a:t>5</a:t>
            </a:fld>
            <a:endParaRPr lang="en-US"/>
          </a:p>
        </p:txBody>
      </p:sp>
    </p:spTree>
    <p:extLst>
      <p:ext uri="{BB962C8B-B14F-4D97-AF65-F5344CB8AC3E}">
        <p14:creationId xmlns:p14="http://schemas.microsoft.com/office/powerpoint/2010/main" val="286613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Arrows and numbers are </a:t>
            </a:r>
            <a:r>
              <a:rPr lang="en-US" dirty="0" err="1"/>
              <a:t>cohen’s</a:t>
            </a:r>
            <a:r>
              <a:rPr lang="en-US" dirty="0"/>
              <a:t> d values between the groups with the biggest gap. </a:t>
            </a:r>
          </a:p>
        </p:txBody>
      </p:sp>
      <p:sp>
        <p:nvSpPr>
          <p:cNvPr id="4" name="Slide Number Placeholder 3"/>
          <p:cNvSpPr>
            <a:spLocks noGrp="1"/>
          </p:cNvSpPr>
          <p:nvPr>
            <p:ph type="sldNum" sz="quarter" idx="5"/>
          </p:nvPr>
        </p:nvSpPr>
        <p:spPr/>
        <p:txBody>
          <a:bodyPr/>
          <a:lstStyle/>
          <a:p>
            <a:pPr>
              <a:defRPr/>
            </a:pPr>
            <a:fld id="{2355590D-8BEC-4566-94C5-E7EA260C5EF4}" type="slidenum">
              <a:rPr lang="en-US" smtClean="0"/>
              <a:pPr>
                <a:defRPr/>
              </a:pPr>
              <a:t>11</a:t>
            </a:fld>
            <a:endParaRPr lang="en-US"/>
          </a:p>
        </p:txBody>
      </p:sp>
    </p:spTree>
    <p:extLst>
      <p:ext uri="{BB962C8B-B14F-4D97-AF65-F5344CB8AC3E}">
        <p14:creationId xmlns:p14="http://schemas.microsoft.com/office/powerpoint/2010/main" val="292407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1332" y="2014108"/>
            <a:ext cx="6830483" cy="1672696"/>
          </a:xfrm>
        </p:spPr>
        <p:txBody>
          <a:bodyPr>
            <a:normAutofit/>
          </a:bodyPr>
          <a:lstStyle>
            <a:lvl1pPr algn="ctr">
              <a:defRPr sz="4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499374" y="3946425"/>
            <a:ext cx="5994400" cy="614362"/>
          </a:xfrm>
        </p:spPr>
        <p:txBody>
          <a:bodyPr anchor="ct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027488" y="5838825"/>
            <a:ext cx="1090612" cy="376238"/>
          </a:xfrm>
          <a:prstGeom prst="rect">
            <a:avLst/>
          </a:prstGeom>
        </p:spPr>
        <p:txBody>
          <a:bodyPr vert="horz" lIns="91440" tIns="45720" rIns="91440" bIns="45720" rtlCol="0" anchor="ctr"/>
          <a:lstStyle>
            <a:lvl1pPr algn="ctr" eaLnBrk="1" fontAlgn="auto" hangingPunct="1">
              <a:spcBef>
                <a:spcPts val="0"/>
              </a:spcBef>
              <a:spcAft>
                <a:spcPts val="0"/>
              </a:spcAft>
              <a:defRPr sz="11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fld id="{110147BA-1589-4088-AA00-875DBC6C5A67}" type="datetime1">
              <a:rPr lang="en-US"/>
              <a:pPr>
                <a:defRPr/>
              </a:pPr>
              <a:t>10/11/2019</a:t>
            </a:fld>
            <a:endParaRPr lang="en-US" dirty="0"/>
          </a:p>
        </p:txBody>
      </p:sp>
      <p:sp>
        <p:nvSpPr>
          <p:cNvPr id="5" name="Slide Number Placeholder 4"/>
          <p:cNvSpPr>
            <a:spLocks noGrp="1"/>
          </p:cNvSpPr>
          <p:nvPr>
            <p:ph type="sldNum" sz="quarter" idx="11"/>
          </p:nvPr>
        </p:nvSpPr>
        <p:spPr/>
        <p:txBody>
          <a:bodyPr/>
          <a:lstStyle>
            <a:lvl1pPr>
              <a:defRPr smtClean="0"/>
            </a:lvl1pPr>
          </a:lstStyle>
          <a:p>
            <a:pPr>
              <a:defRPr/>
            </a:pPr>
            <a:fld id="{4911F52D-220A-452C-9166-0F2F55CF25EC}" type="slidenum">
              <a:rPr lang="en-US"/>
              <a:pPr>
                <a:defRPr/>
              </a:pPr>
              <a:t>‹#›</a:t>
            </a:fld>
            <a:endParaRPr lang="en-US" dirty="0"/>
          </a:p>
        </p:txBody>
      </p:sp>
    </p:spTree>
    <p:extLst>
      <p:ext uri="{BB962C8B-B14F-4D97-AF65-F5344CB8AC3E}">
        <p14:creationId xmlns:p14="http://schemas.microsoft.com/office/powerpoint/2010/main" val="270798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D4090CA4-F0BB-44AE-B956-36B9DB324A8E}" type="slidenum">
              <a:rPr lang="en-US"/>
              <a:pPr>
                <a:defRPr/>
              </a:pPr>
              <a:t>‹#›</a:t>
            </a:fld>
            <a:endParaRPr lang="en-US" dirty="0"/>
          </a:p>
        </p:txBody>
      </p:sp>
    </p:spTree>
    <p:extLst>
      <p:ext uri="{BB962C8B-B14F-4D97-AF65-F5344CB8AC3E}">
        <p14:creationId xmlns:p14="http://schemas.microsoft.com/office/powerpoint/2010/main" val="28775927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613025"/>
          </a:xfrm>
        </p:spPr>
        <p:txBody>
          <a:bodyPr anchor="b">
            <a:normAutofit/>
          </a:bodyPr>
          <a:lstStyle>
            <a:lvl1pPr>
              <a:defRPr sz="4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600603"/>
          </a:xfrm>
        </p:spPr>
        <p:txBody>
          <a:bodyPr>
            <a:normAutofit/>
          </a:bodyPr>
          <a:lstStyle>
            <a:lvl1pPr marL="0" indent="0">
              <a:buNone/>
              <a:defRPr sz="2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0165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09159"/>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09159"/>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454EE85D-78B2-4A15-8079-5862937F0E24}" type="slidenum">
              <a:rPr lang="en-US"/>
              <a:pPr>
                <a:defRPr/>
              </a:pPr>
              <a:t>‹#›</a:t>
            </a:fld>
            <a:endParaRPr lang="en-US" dirty="0"/>
          </a:p>
        </p:txBody>
      </p:sp>
    </p:spTree>
    <p:extLst>
      <p:ext uri="{BB962C8B-B14F-4D97-AF65-F5344CB8AC3E}">
        <p14:creationId xmlns:p14="http://schemas.microsoft.com/office/powerpoint/2010/main" val="273287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0368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0368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704F55D3-33B5-4EA1-9C25-83E3C61FA62F}" type="slidenum">
              <a:rPr lang="en-US"/>
              <a:pPr>
                <a:defRPr/>
              </a:pPr>
              <a:t>‹#›</a:t>
            </a:fld>
            <a:endParaRPr lang="en-US" dirty="0"/>
          </a:p>
        </p:txBody>
      </p:sp>
    </p:spTree>
    <p:extLst>
      <p:ext uri="{BB962C8B-B14F-4D97-AF65-F5344CB8AC3E}">
        <p14:creationId xmlns:p14="http://schemas.microsoft.com/office/powerpoint/2010/main" val="304633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56C52170-BF3A-478B-BF90-6E2D6725A1B9}" type="slidenum">
              <a:rPr lang="en-US"/>
              <a:pPr>
                <a:defRPr/>
              </a:pPr>
              <a:t>‹#›</a:t>
            </a:fld>
            <a:endParaRPr lang="en-US" dirty="0"/>
          </a:p>
        </p:txBody>
      </p:sp>
    </p:spTree>
    <p:extLst>
      <p:ext uri="{BB962C8B-B14F-4D97-AF65-F5344CB8AC3E}">
        <p14:creationId xmlns:p14="http://schemas.microsoft.com/office/powerpoint/2010/main" val="327133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BDD4DB7F-1161-4B71-8C0A-32C5A9549B28}" type="slidenum">
              <a:rPr lang="en-US"/>
              <a:pPr>
                <a:defRPr/>
              </a:pPr>
              <a:t>‹#›</a:t>
            </a:fld>
            <a:endParaRPr lang="en-US" dirty="0"/>
          </a:p>
        </p:txBody>
      </p:sp>
    </p:spTree>
    <p:extLst>
      <p:ext uri="{BB962C8B-B14F-4D97-AF65-F5344CB8AC3E}">
        <p14:creationId xmlns:p14="http://schemas.microsoft.com/office/powerpoint/2010/main" val="136702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057ED07F-74D3-4E11-BFB3-73DB840E9C28}" type="slidenum">
              <a:rPr lang="en-US"/>
              <a:pPr>
                <a:defRPr/>
              </a:pPr>
              <a:t>‹#›</a:t>
            </a:fld>
            <a:endParaRPr lang="en-US" dirty="0"/>
          </a:p>
        </p:txBody>
      </p:sp>
    </p:spTree>
    <p:extLst>
      <p:ext uri="{BB962C8B-B14F-4D97-AF65-F5344CB8AC3E}">
        <p14:creationId xmlns:p14="http://schemas.microsoft.com/office/powerpoint/2010/main" val="335352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7382755-8C7A-414C-9A83-A7187B4AF92A}" type="slidenum">
              <a:rPr lang="en-US"/>
              <a:pPr>
                <a:defRPr/>
              </a:pPr>
              <a:t>‹#›</a:t>
            </a:fld>
            <a:endParaRPr lang="en-US" dirty="0"/>
          </a:p>
        </p:txBody>
      </p:sp>
    </p:spTree>
    <p:extLst>
      <p:ext uri="{BB962C8B-B14F-4D97-AF65-F5344CB8AC3E}">
        <p14:creationId xmlns:p14="http://schemas.microsoft.com/office/powerpoint/2010/main" val="283398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179388"/>
            <a:ext cx="78867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628650" y="1363663"/>
            <a:ext cx="78867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6" name="Slide Number Placeholder 5"/>
          <p:cNvSpPr>
            <a:spLocks noGrp="1"/>
          </p:cNvSpPr>
          <p:nvPr>
            <p:ph type="sldNum" sz="quarter" idx="4"/>
          </p:nvPr>
        </p:nvSpPr>
        <p:spPr>
          <a:xfrm>
            <a:off x="8805863" y="6570663"/>
            <a:ext cx="338137" cy="2873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bg1"/>
                </a:solidFill>
                <a:latin typeface="+mn-lt"/>
              </a:defRPr>
            </a:lvl1pPr>
          </a:lstStyle>
          <a:p>
            <a:pPr>
              <a:defRPr/>
            </a:pPr>
            <a:fld id="{273AD836-4994-40C0-AA68-92A2F7861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77" r:id="rId2"/>
    <p:sldLayoutId id="2147483785" r:id="rId3"/>
    <p:sldLayoutId id="2147483778" r:id="rId4"/>
    <p:sldLayoutId id="2147483779" r:id="rId5"/>
    <p:sldLayoutId id="2147483780" r:id="rId6"/>
    <p:sldLayoutId id="2147483781" r:id="rId7"/>
    <p:sldLayoutId id="2147483782" r:id="rId8"/>
    <p:sldLayoutId id="2147483783" r:id="rId9"/>
  </p:sldLayoutIdLst>
  <p:hf hdr="0" ftr="0"/>
  <p:txStyles>
    <p:titleStyle>
      <a:lvl1pPr algn="l" rtl="0" eaLnBrk="1" fontAlgn="base" hangingPunct="1">
        <a:lnSpc>
          <a:spcPct val="90000"/>
        </a:lnSpc>
        <a:spcBef>
          <a:spcPct val="0"/>
        </a:spcBef>
        <a:spcAft>
          <a:spcPct val="0"/>
        </a:spcAft>
        <a:defRPr sz="3200" kern="1200">
          <a:solidFill>
            <a:srgbClr val="003067"/>
          </a:solidFill>
          <a:latin typeface="+mn-lt"/>
          <a:ea typeface="Verdana" panose="020B0604030504040204" pitchFamily="34" charset="0"/>
          <a:cs typeface="Verdana" panose="020B0604030504040204" pitchFamily="34" charset="0"/>
        </a:defRPr>
      </a:lvl1pPr>
      <a:lvl2pPr algn="l" rtl="0" eaLnBrk="1" fontAlgn="base" hangingPunct="1">
        <a:lnSpc>
          <a:spcPct val="90000"/>
        </a:lnSpc>
        <a:spcBef>
          <a:spcPct val="0"/>
        </a:spcBef>
        <a:spcAft>
          <a:spcPct val="0"/>
        </a:spcAft>
        <a:defRPr sz="3600">
          <a:solidFill>
            <a:srgbClr val="003067"/>
          </a:solidFill>
          <a:latin typeface="Verdana" panose="020B0604030504040204" pitchFamily="34" charset="0"/>
          <a:ea typeface="Verdana" panose="020B0604030504040204" pitchFamily="34" charset="0"/>
          <a:cs typeface="Verdana" panose="020B0604030504040204" pitchFamily="34" charset="0"/>
        </a:defRPr>
      </a:lvl2pPr>
      <a:lvl3pPr algn="l" rtl="0" eaLnBrk="1" fontAlgn="base" hangingPunct="1">
        <a:lnSpc>
          <a:spcPct val="90000"/>
        </a:lnSpc>
        <a:spcBef>
          <a:spcPct val="0"/>
        </a:spcBef>
        <a:spcAft>
          <a:spcPct val="0"/>
        </a:spcAft>
        <a:defRPr sz="3600">
          <a:solidFill>
            <a:srgbClr val="003067"/>
          </a:solidFill>
          <a:latin typeface="Verdana" panose="020B0604030504040204" pitchFamily="34" charset="0"/>
          <a:ea typeface="Verdana" panose="020B0604030504040204" pitchFamily="34" charset="0"/>
          <a:cs typeface="Verdana" panose="020B0604030504040204" pitchFamily="34" charset="0"/>
        </a:defRPr>
      </a:lvl3pPr>
      <a:lvl4pPr algn="l" rtl="0" eaLnBrk="1" fontAlgn="base" hangingPunct="1">
        <a:lnSpc>
          <a:spcPct val="90000"/>
        </a:lnSpc>
        <a:spcBef>
          <a:spcPct val="0"/>
        </a:spcBef>
        <a:spcAft>
          <a:spcPct val="0"/>
        </a:spcAft>
        <a:defRPr sz="3600">
          <a:solidFill>
            <a:srgbClr val="003067"/>
          </a:solidFill>
          <a:latin typeface="Verdana" panose="020B0604030504040204" pitchFamily="34" charset="0"/>
          <a:ea typeface="Verdana" panose="020B0604030504040204" pitchFamily="34" charset="0"/>
          <a:cs typeface="Verdana" panose="020B0604030504040204" pitchFamily="34" charset="0"/>
        </a:defRPr>
      </a:lvl4pPr>
      <a:lvl5pPr algn="l" rtl="0" eaLnBrk="1" fontAlgn="base" hangingPunct="1">
        <a:lnSpc>
          <a:spcPct val="90000"/>
        </a:lnSpc>
        <a:spcBef>
          <a:spcPct val="0"/>
        </a:spcBef>
        <a:spcAft>
          <a:spcPct val="0"/>
        </a:spcAft>
        <a:defRPr sz="3600">
          <a:solidFill>
            <a:srgbClr val="003067"/>
          </a:solidFill>
          <a:latin typeface="Verdana" panose="020B0604030504040204" pitchFamily="34" charset="0"/>
          <a:ea typeface="Verdana" panose="020B0604030504040204" pitchFamily="34" charset="0"/>
          <a:cs typeface="Verdana" panose="020B0604030504040204" pitchFamily="34" charset="0"/>
        </a:defRPr>
      </a:lvl5pPr>
      <a:lvl6pPr marL="457200" algn="l" rtl="0" eaLnBrk="1" fontAlgn="base" hangingPunct="1">
        <a:lnSpc>
          <a:spcPct val="90000"/>
        </a:lnSpc>
        <a:spcBef>
          <a:spcPct val="0"/>
        </a:spcBef>
        <a:spcAft>
          <a:spcPct val="0"/>
        </a:spcAft>
        <a:defRPr sz="4000">
          <a:solidFill>
            <a:srgbClr val="003067"/>
          </a:solidFill>
          <a:latin typeface="Verdana" panose="020B0604030504040204" pitchFamily="34" charset="0"/>
          <a:ea typeface="Verdana" panose="020B0604030504040204" pitchFamily="34" charset="0"/>
          <a:cs typeface="Verdana" panose="020B0604030504040204" pitchFamily="34" charset="0"/>
        </a:defRPr>
      </a:lvl6pPr>
      <a:lvl7pPr marL="914400" algn="l" rtl="0" eaLnBrk="1" fontAlgn="base" hangingPunct="1">
        <a:lnSpc>
          <a:spcPct val="90000"/>
        </a:lnSpc>
        <a:spcBef>
          <a:spcPct val="0"/>
        </a:spcBef>
        <a:spcAft>
          <a:spcPct val="0"/>
        </a:spcAft>
        <a:defRPr sz="4000">
          <a:solidFill>
            <a:srgbClr val="003067"/>
          </a:solidFill>
          <a:latin typeface="Verdana" panose="020B0604030504040204" pitchFamily="34" charset="0"/>
          <a:ea typeface="Verdana" panose="020B0604030504040204" pitchFamily="34" charset="0"/>
          <a:cs typeface="Verdana" panose="020B0604030504040204" pitchFamily="34" charset="0"/>
        </a:defRPr>
      </a:lvl7pPr>
      <a:lvl8pPr marL="1371600" algn="l" rtl="0" eaLnBrk="1" fontAlgn="base" hangingPunct="1">
        <a:lnSpc>
          <a:spcPct val="90000"/>
        </a:lnSpc>
        <a:spcBef>
          <a:spcPct val="0"/>
        </a:spcBef>
        <a:spcAft>
          <a:spcPct val="0"/>
        </a:spcAft>
        <a:defRPr sz="4000">
          <a:solidFill>
            <a:srgbClr val="003067"/>
          </a:solidFill>
          <a:latin typeface="Verdana" panose="020B0604030504040204" pitchFamily="34" charset="0"/>
          <a:ea typeface="Verdana" panose="020B0604030504040204" pitchFamily="34" charset="0"/>
          <a:cs typeface="Verdana" panose="020B0604030504040204" pitchFamily="34" charset="0"/>
        </a:defRPr>
      </a:lvl8pPr>
      <a:lvl9pPr marL="1828800" algn="l" rtl="0" eaLnBrk="1" fontAlgn="base" hangingPunct="1">
        <a:lnSpc>
          <a:spcPct val="90000"/>
        </a:lnSpc>
        <a:spcBef>
          <a:spcPct val="0"/>
        </a:spcBef>
        <a:spcAft>
          <a:spcPct val="0"/>
        </a:spcAft>
        <a:defRPr sz="4000">
          <a:solidFill>
            <a:srgbClr val="003067"/>
          </a:solidFill>
          <a:latin typeface="Verdana" panose="020B0604030504040204" pitchFamily="34" charset="0"/>
          <a:ea typeface="Verdana" panose="020B0604030504040204" pitchFamily="34" charset="0"/>
          <a:cs typeface="Verdana" panose="020B0604030504040204" pitchFamily="34" charset="0"/>
        </a:defRPr>
      </a:lvl9pPr>
    </p:titleStyle>
    <p:bodyStyle>
      <a:lvl1pPr marL="342900" indent="-342900" algn="l" rtl="0" eaLnBrk="1" fontAlgn="base" hangingPunct="1">
        <a:lnSpc>
          <a:spcPct val="100000"/>
        </a:lnSpc>
        <a:spcBef>
          <a:spcPts val="1000"/>
        </a:spcBef>
        <a:spcAft>
          <a:spcPct val="0"/>
        </a:spcAft>
        <a:buFont typeface="Arial" panose="020B0604020202020204" pitchFamily="34" charset="0"/>
        <a:buChar char="•"/>
        <a:defRPr sz="2200" kern="1200">
          <a:solidFill>
            <a:schemeClr val="tx1"/>
          </a:solidFill>
          <a:latin typeface="+mn-lt"/>
          <a:ea typeface="Verdana" panose="020B0604030504040204" pitchFamily="34" charset="0"/>
          <a:cs typeface="Verdana" panose="020B0604030504040204" pitchFamily="34" charset="0"/>
        </a:defRPr>
      </a:lvl1pPr>
      <a:lvl2pPr marL="685800" indent="-228600" algn="l" rtl="0" eaLnBrk="1" fontAlgn="base" hangingPunct="1">
        <a:lnSpc>
          <a:spcPct val="100000"/>
        </a:lnSpc>
        <a:spcBef>
          <a:spcPts val="1000"/>
        </a:spcBef>
        <a:spcAft>
          <a:spcPct val="0"/>
        </a:spcAft>
        <a:buFont typeface="Arial" panose="020B0604020202020204" pitchFamily="34" charset="0"/>
        <a:buChar char="•"/>
        <a:defRPr sz="2200" kern="1200">
          <a:solidFill>
            <a:schemeClr val="tx1"/>
          </a:solidFill>
          <a:latin typeface="+mn-lt"/>
          <a:ea typeface="Verdana" panose="020B0604030504040204" pitchFamily="34" charset="0"/>
          <a:cs typeface="Verdana" panose="020B0604030504040204" pitchFamily="34" charset="0"/>
        </a:defRPr>
      </a:lvl2pPr>
      <a:lvl3pPr marL="1143000" indent="-228600" algn="l" rtl="0" eaLnBrk="1" fontAlgn="base" hangingPunct="1">
        <a:lnSpc>
          <a:spcPct val="100000"/>
        </a:lnSpc>
        <a:spcBef>
          <a:spcPts val="1000"/>
        </a:spcBef>
        <a:spcAft>
          <a:spcPct val="0"/>
        </a:spcAft>
        <a:buFont typeface="Arial" panose="020B0604020202020204" pitchFamily="34" charset="0"/>
        <a:buChar char="•"/>
        <a:defRPr sz="1800" kern="1200">
          <a:solidFill>
            <a:schemeClr val="tx1"/>
          </a:solidFill>
          <a:latin typeface="+mn-lt"/>
          <a:ea typeface="Verdana" panose="020B0604030504040204" pitchFamily="34" charset="0"/>
          <a:cs typeface="Verdana" panose="020B0604030504040204" pitchFamily="34" charset="0"/>
        </a:defRPr>
      </a:lvl3pPr>
      <a:lvl4pPr marL="1600200" indent="-228600" algn="l" rtl="0" eaLnBrk="1" fontAlgn="base" hangingPunct="1">
        <a:lnSpc>
          <a:spcPct val="100000"/>
        </a:lnSpc>
        <a:spcBef>
          <a:spcPts val="500"/>
        </a:spcBef>
        <a:spcAft>
          <a:spcPct val="0"/>
        </a:spcAft>
        <a:buFont typeface="Arial" panose="020B0604020202020204" pitchFamily="34" charset="0"/>
        <a:buChar char="•"/>
        <a:defRPr sz="1400" kern="1200">
          <a:solidFill>
            <a:schemeClr val="tx1"/>
          </a:solidFill>
          <a:latin typeface="+mn-lt"/>
          <a:ea typeface="Verdana" panose="020B0604030504040204" pitchFamily="34" charset="0"/>
          <a:cs typeface="Verdana" panose="020B0604030504040204" pitchFamily="34" charset="0"/>
        </a:defRPr>
      </a:lvl4pPr>
      <a:lvl5pPr marL="2057400" indent="-228600" algn="l" rtl="0" eaLnBrk="1" fontAlgn="base" hangingPunct="1">
        <a:lnSpc>
          <a:spcPct val="100000"/>
        </a:lnSpc>
        <a:spcBef>
          <a:spcPts val="500"/>
        </a:spcBef>
        <a:spcAft>
          <a:spcPct val="0"/>
        </a:spcAft>
        <a:buFont typeface="Arial" panose="020B0604020202020204" pitchFamily="34" charset="0"/>
        <a:buChar char="•"/>
        <a:defRPr sz="1200" kern="120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Faculty Feedback on a Proposed Measure of Non-Cognitive/Soft-Skills Features for Use in Graduate Schools</a:t>
            </a:r>
          </a:p>
        </p:txBody>
      </p:sp>
      <p:sp>
        <p:nvSpPr>
          <p:cNvPr id="3" name="Subtitle 2"/>
          <p:cNvSpPr>
            <a:spLocks noGrp="1"/>
          </p:cNvSpPr>
          <p:nvPr>
            <p:ph type="subTitle" idx="1"/>
          </p:nvPr>
        </p:nvSpPr>
        <p:spPr>
          <a:xfrm>
            <a:off x="1499373" y="4229889"/>
            <a:ext cx="5994400" cy="614362"/>
          </a:xfrm>
        </p:spPr>
        <p:txBody>
          <a:bodyPr/>
          <a:lstStyle/>
          <a:p>
            <a:r>
              <a:rPr lang="en-US" dirty="0"/>
              <a:t>Jennifer L Bochenek, ETS</a:t>
            </a:r>
          </a:p>
          <a:p>
            <a:r>
              <a:rPr lang="en-US" dirty="0"/>
              <a:t>Brent Bridgeman, ETS</a:t>
            </a:r>
          </a:p>
        </p:txBody>
      </p:sp>
      <p:sp>
        <p:nvSpPr>
          <p:cNvPr id="4" name="Date Placeholder 3"/>
          <p:cNvSpPr>
            <a:spLocks noGrp="1"/>
          </p:cNvSpPr>
          <p:nvPr>
            <p:ph type="dt" sz="half" idx="10"/>
          </p:nvPr>
        </p:nvSpPr>
        <p:spPr/>
        <p:txBody>
          <a:bodyPr/>
          <a:lstStyle/>
          <a:p>
            <a:pPr>
              <a:defRPr/>
            </a:pPr>
            <a:fld id="{110147BA-1589-4088-AA00-875DBC6C5A67}" type="datetime1">
              <a:rPr lang="en-US" smtClean="0"/>
              <a:pPr>
                <a:defRPr/>
              </a:pPr>
              <a:t>10/11/2019</a:t>
            </a:fld>
            <a:endParaRPr lang="en-US" dirty="0"/>
          </a:p>
        </p:txBody>
      </p:sp>
      <p:sp>
        <p:nvSpPr>
          <p:cNvPr id="5" name="Slide Number Placeholder 4"/>
          <p:cNvSpPr>
            <a:spLocks noGrp="1"/>
          </p:cNvSpPr>
          <p:nvPr>
            <p:ph type="sldNum" sz="quarter" idx="11"/>
          </p:nvPr>
        </p:nvSpPr>
        <p:spPr/>
        <p:txBody>
          <a:bodyPr/>
          <a:lstStyle/>
          <a:p>
            <a:pPr>
              <a:defRPr/>
            </a:pPr>
            <a:fld id="{4911F52D-220A-452C-9166-0F2F55CF25EC}" type="slidenum">
              <a:rPr lang="en-US" smtClean="0"/>
              <a:pPr>
                <a:defRPr/>
              </a:pPr>
              <a:t>1</a:t>
            </a:fld>
            <a:endParaRPr lang="en-US" dirty="0"/>
          </a:p>
        </p:txBody>
      </p:sp>
    </p:spTree>
    <p:extLst>
      <p:ext uri="{BB962C8B-B14F-4D97-AF65-F5344CB8AC3E}">
        <p14:creationId xmlns:p14="http://schemas.microsoft.com/office/powerpoint/2010/main" val="91573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37A5-8384-4112-AA86-30406449888F}"/>
              </a:ext>
            </a:extLst>
          </p:cNvPr>
          <p:cNvSpPr>
            <a:spLocks noGrp="1"/>
          </p:cNvSpPr>
          <p:nvPr>
            <p:ph type="title"/>
          </p:nvPr>
        </p:nvSpPr>
        <p:spPr/>
        <p:txBody>
          <a:bodyPr/>
          <a:lstStyle/>
          <a:p>
            <a:r>
              <a:rPr lang="en-US" dirty="0"/>
              <a:t>Research Question 3</a:t>
            </a:r>
          </a:p>
        </p:txBody>
      </p:sp>
      <p:sp>
        <p:nvSpPr>
          <p:cNvPr id="3" name="Content Placeholder 2">
            <a:extLst>
              <a:ext uri="{FF2B5EF4-FFF2-40B4-BE49-F238E27FC236}">
                <a16:creationId xmlns:a16="http://schemas.microsoft.com/office/drawing/2014/main" id="{11E0F886-5C74-42B3-A91E-C37C7B36AEAE}"/>
              </a:ext>
            </a:extLst>
          </p:cNvPr>
          <p:cNvSpPr>
            <a:spLocks noGrp="1"/>
          </p:cNvSpPr>
          <p:nvPr>
            <p:ph sz="half" idx="1"/>
          </p:nvPr>
        </p:nvSpPr>
        <p:spPr/>
        <p:txBody>
          <a:bodyPr/>
          <a:lstStyle/>
          <a:p>
            <a:r>
              <a:rPr lang="en-US" dirty="0"/>
              <a:t>Faculty were most interested in the dimensions under Conscientiousness and Openness to Experience</a:t>
            </a:r>
          </a:p>
          <a:p>
            <a:r>
              <a:rPr lang="en-US" dirty="0"/>
              <a:t>Emotional Stability was strongly desired by STEM and Humanities faculty, but not rated highly by Social Sciences</a:t>
            </a:r>
          </a:p>
          <a:p>
            <a:r>
              <a:rPr lang="en-US" dirty="0"/>
              <a:t>Extroversion was rated lowest by all three faculty groups</a:t>
            </a:r>
          </a:p>
        </p:txBody>
      </p:sp>
      <p:sp>
        <p:nvSpPr>
          <p:cNvPr id="5" name="Slide Number Placeholder 4">
            <a:extLst>
              <a:ext uri="{FF2B5EF4-FFF2-40B4-BE49-F238E27FC236}">
                <a16:creationId xmlns:a16="http://schemas.microsoft.com/office/drawing/2014/main" id="{11051F10-6FE3-408C-B5A0-792DA7DDA4A1}"/>
              </a:ext>
            </a:extLst>
          </p:cNvPr>
          <p:cNvSpPr>
            <a:spLocks noGrp="1"/>
          </p:cNvSpPr>
          <p:nvPr>
            <p:ph type="sldNum" sz="quarter" idx="10"/>
          </p:nvPr>
        </p:nvSpPr>
        <p:spPr/>
        <p:txBody>
          <a:bodyPr/>
          <a:lstStyle/>
          <a:p>
            <a:pPr>
              <a:defRPr/>
            </a:pPr>
            <a:fld id="{454EE85D-78B2-4A15-8079-5862937F0E24}" type="slidenum">
              <a:rPr lang="en-US" smtClean="0"/>
              <a:pPr>
                <a:defRPr/>
              </a:pPr>
              <a:t>10</a:t>
            </a:fld>
            <a:endParaRPr lang="en-US" dirty="0"/>
          </a:p>
        </p:txBody>
      </p:sp>
      <p:graphicFrame>
        <p:nvGraphicFramePr>
          <p:cNvPr id="9" name="Content Placeholder 8">
            <a:extLst>
              <a:ext uri="{FF2B5EF4-FFF2-40B4-BE49-F238E27FC236}">
                <a16:creationId xmlns:a16="http://schemas.microsoft.com/office/drawing/2014/main" id="{3F83A3F7-A5DC-4E6C-9F8E-5E3ADB5823EC}"/>
              </a:ext>
            </a:extLst>
          </p:cNvPr>
          <p:cNvGraphicFramePr>
            <a:graphicFrameLocks noGrp="1"/>
          </p:cNvGraphicFramePr>
          <p:nvPr>
            <p:ph sz="half" idx="2"/>
            <p:extLst>
              <p:ext uri="{D42A27DB-BD31-4B8C-83A1-F6EECF244321}">
                <p14:modId xmlns:p14="http://schemas.microsoft.com/office/powerpoint/2010/main" val="3507352894"/>
              </p:ext>
            </p:extLst>
          </p:nvPr>
        </p:nvGraphicFramePr>
        <p:xfrm>
          <a:off x="4629150" y="1381641"/>
          <a:ext cx="3886200" cy="4279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D4F6CD7C-F242-431C-9C66-C601B20138F4}"/>
              </a:ext>
            </a:extLst>
          </p:cNvPr>
          <p:cNvSpPr txBox="1"/>
          <p:nvPr/>
        </p:nvSpPr>
        <p:spPr>
          <a:xfrm>
            <a:off x="4629150" y="1012309"/>
            <a:ext cx="2699009" cy="369332"/>
          </a:xfrm>
          <a:prstGeom prst="rect">
            <a:avLst/>
          </a:prstGeom>
          <a:noFill/>
        </p:spPr>
        <p:txBody>
          <a:bodyPr wrap="none" rtlCol="0">
            <a:spAutoFit/>
          </a:bodyPr>
          <a:lstStyle/>
          <a:p>
            <a:r>
              <a:rPr lang="en-US" dirty="0"/>
              <a:t>Highest Rated Dimensions:</a:t>
            </a:r>
          </a:p>
        </p:txBody>
      </p:sp>
    </p:spTree>
    <p:extLst>
      <p:ext uri="{BB962C8B-B14F-4D97-AF65-F5344CB8AC3E}">
        <p14:creationId xmlns:p14="http://schemas.microsoft.com/office/powerpoint/2010/main" val="276064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46166A-2C6B-4F6F-B665-B1E6420B6358}"/>
              </a:ext>
            </a:extLst>
          </p:cNvPr>
          <p:cNvSpPr>
            <a:spLocks noGrp="1"/>
          </p:cNvSpPr>
          <p:nvPr>
            <p:ph type="title"/>
          </p:nvPr>
        </p:nvSpPr>
        <p:spPr/>
        <p:txBody>
          <a:bodyPr/>
          <a:lstStyle/>
          <a:p>
            <a:r>
              <a:rPr lang="en-US" dirty="0"/>
              <a:t>Research Question 3, </a:t>
            </a:r>
            <a:r>
              <a:rPr lang="en-US" dirty="0" err="1"/>
              <a:t>con’t</a:t>
            </a:r>
            <a:endParaRPr lang="en-US" dirty="0"/>
          </a:p>
        </p:txBody>
      </p:sp>
      <p:sp>
        <p:nvSpPr>
          <p:cNvPr id="5" name="Slide Number Placeholder 4">
            <a:extLst>
              <a:ext uri="{FF2B5EF4-FFF2-40B4-BE49-F238E27FC236}">
                <a16:creationId xmlns:a16="http://schemas.microsoft.com/office/drawing/2014/main" id="{7C372341-8D56-4641-B4C0-6DD5CA48B53C}"/>
              </a:ext>
            </a:extLst>
          </p:cNvPr>
          <p:cNvSpPr>
            <a:spLocks noGrp="1"/>
          </p:cNvSpPr>
          <p:nvPr>
            <p:ph type="sldNum" sz="quarter" idx="10"/>
          </p:nvPr>
        </p:nvSpPr>
        <p:spPr/>
        <p:txBody>
          <a:bodyPr/>
          <a:lstStyle/>
          <a:p>
            <a:pPr>
              <a:defRPr/>
            </a:pPr>
            <a:fld id="{454EE85D-78B2-4A15-8079-5862937F0E24}" type="slidenum">
              <a:rPr lang="en-US" smtClean="0"/>
              <a:pPr>
                <a:defRPr/>
              </a:pPr>
              <a:t>11</a:t>
            </a:fld>
            <a:endParaRPr lang="en-US" dirty="0"/>
          </a:p>
        </p:txBody>
      </p:sp>
      <p:graphicFrame>
        <p:nvGraphicFramePr>
          <p:cNvPr id="8" name="Content Placeholder 7">
            <a:extLst>
              <a:ext uri="{FF2B5EF4-FFF2-40B4-BE49-F238E27FC236}">
                <a16:creationId xmlns:a16="http://schemas.microsoft.com/office/drawing/2014/main" id="{44C1B4A5-2508-4B81-9BC3-CB12E1BF248E}"/>
              </a:ext>
            </a:extLst>
          </p:cNvPr>
          <p:cNvGraphicFramePr>
            <a:graphicFrameLocks noGrp="1"/>
          </p:cNvGraphicFramePr>
          <p:nvPr>
            <p:ph idx="1"/>
            <p:extLst>
              <p:ext uri="{D42A27DB-BD31-4B8C-83A1-F6EECF244321}">
                <p14:modId xmlns:p14="http://schemas.microsoft.com/office/powerpoint/2010/main" val="1927944791"/>
              </p:ext>
            </p:extLst>
          </p:nvPr>
        </p:nvGraphicFramePr>
        <p:xfrm>
          <a:off x="628650" y="1364868"/>
          <a:ext cx="7886700" cy="4771961"/>
        </p:xfrm>
        <a:graphic>
          <a:graphicData uri="http://schemas.openxmlformats.org/drawingml/2006/chart">
            <c:chart xmlns:c="http://schemas.openxmlformats.org/drawingml/2006/chart" xmlns:r="http://schemas.openxmlformats.org/officeDocument/2006/relationships" r:id="rId3"/>
          </a:graphicData>
        </a:graphic>
      </p:graphicFrame>
      <p:grpSp>
        <p:nvGrpSpPr>
          <p:cNvPr id="19" name="Group 18">
            <a:extLst>
              <a:ext uri="{FF2B5EF4-FFF2-40B4-BE49-F238E27FC236}">
                <a16:creationId xmlns:a16="http://schemas.microsoft.com/office/drawing/2014/main" id="{D9A86A59-4E21-413F-B594-494CEEF8DE38}"/>
              </a:ext>
            </a:extLst>
          </p:cNvPr>
          <p:cNvGrpSpPr/>
          <p:nvPr/>
        </p:nvGrpSpPr>
        <p:grpSpPr>
          <a:xfrm>
            <a:off x="2644605" y="1551881"/>
            <a:ext cx="4245547" cy="622820"/>
            <a:chOff x="1386842" y="6486971"/>
            <a:chExt cx="4245547" cy="622820"/>
          </a:xfrm>
        </p:grpSpPr>
        <p:sp>
          <p:nvSpPr>
            <p:cNvPr id="11" name="Arrow: Down 10">
              <a:extLst>
                <a:ext uri="{FF2B5EF4-FFF2-40B4-BE49-F238E27FC236}">
                  <a16:creationId xmlns:a16="http://schemas.microsoft.com/office/drawing/2014/main" id="{663A4E08-12EA-4940-B25B-A8A784C06EB7}"/>
                </a:ext>
              </a:extLst>
            </p:cNvPr>
            <p:cNvSpPr/>
            <p:nvPr/>
          </p:nvSpPr>
          <p:spPr>
            <a:xfrm>
              <a:off x="1386842" y="6605731"/>
              <a:ext cx="182880" cy="37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A5E72C3-1229-4ACE-9C93-0740BF2D24AE}"/>
                </a:ext>
              </a:extLst>
            </p:cNvPr>
            <p:cNvSpPr/>
            <p:nvPr/>
          </p:nvSpPr>
          <p:spPr>
            <a:xfrm>
              <a:off x="3398521" y="6731138"/>
              <a:ext cx="182880" cy="37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981FB60-83A6-49B9-84E6-B2CAF02263EB}"/>
                </a:ext>
              </a:extLst>
            </p:cNvPr>
            <p:cNvSpPr/>
            <p:nvPr/>
          </p:nvSpPr>
          <p:spPr>
            <a:xfrm>
              <a:off x="3943814" y="6486971"/>
              <a:ext cx="182880" cy="37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5A13F6C-2D6D-4297-8539-67C04C9AD279}"/>
                </a:ext>
              </a:extLst>
            </p:cNvPr>
            <p:cNvSpPr/>
            <p:nvPr/>
          </p:nvSpPr>
          <p:spPr>
            <a:xfrm>
              <a:off x="5449509" y="6632363"/>
              <a:ext cx="182880" cy="37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166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4F5A-930B-478E-A316-AC71504230B1}"/>
              </a:ext>
            </a:extLst>
          </p:cNvPr>
          <p:cNvSpPr>
            <a:spLocks noGrp="1"/>
          </p:cNvSpPr>
          <p:nvPr>
            <p:ph type="title"/>
          </p:nvPr>
        </p:nvSpPr>
        <p:spPr/>
        <p:txBody>
          <a:bodyPr/>
          <a:lstStyle/>
          <a:p>
            <a:r>
              <a:rPr lang="en-US" dirty="0"/>
              <a:t>Research Question 3, </a:t>
            </a:r>
            <a:r>
              <a:rPr lang="en-US" dirty="0" err="1"/>
              <a:t>con’t</a:t>
            </a:r>
            <a:endParaRPr lang="en-US" dirty="0"/>
          </a:p>
        </p:txBody>
      </p:sp>
      <p:sp>
        <p:nvSpPr>
          <p:cNvPr id="4" name="Slide Number Placeholder 3">
            <a:extLst>
              <a:ext uri="{FF2B5EF4-FFF2-40B4-BE49-F238E27FC236}">
                <a16:creationId xmlns:a16="http://schemas.microsoft.com/office/drawing/2014/main" id="{72B6D4B6-334A-4B33-ABEC-53AE8EF6CE3B}"/>
              </a:ext>
            </a:extLst>
          </p:cNvPr>
          <p:cNvSpPr>
            <a:spLocks noGrp="1"/>
          </p:cNvSpPr>
          <p:nvPr>
            <p:ph type="sldNum" sz="quarter" idx="10"/>
          </p:nvPr>
        </p:nvSpPr>
        <p:spPr/>
        <p:txBody>
          <a:bodyPr/>
          <a:lstStyle/>
          <a:p>
            <a:pPr>
              <a:defRPr/>
            </a:pPr>
            <a:fld id="{D4090CA4-F0BB-44AE-B956-36B9DB324A8E}" type="slidenum">
              <a:rPr lang="en-US" smtClean="0"/>
              <a:pPr>
                <a:defRPr/>
              </a:pPr>
              <a:t>12</a:t>
            </a:fld>
            <a:endParaRPr lang="en-US" dirty="0"/>
          </a:p>
        </p:txBody>
      </p:sp>
      <p:graphicFrame>
        <p:nvGraphicFramePr>
          <p:cNvPr id="5" name="Content Placeholder 4">
            <a:extLst>
              <a:ext uri="{FF2B5EF4-FFF2-40B4-BE49-F238E27FC236}">
                <a16:creationId xmlns:a16="http://schemas.microsoft.com/office/drawing/2014/main" id="{D565A391-D566-4D51-BB5A-5FA95901C922}"/>
              </a:ext>
            </a:extLst>
          </p:cNvPr>
          <p:cNvGraphicFramePr>
            <a:graphicFrameLocks noGrp="1"/>
          </p:cNvGraphicFramePr>
          <p:nvPr>
            <p:ph idx="1"/>
            <p:extLst>
              <p:ext uri="{D42A27DB-BD31-4B8C-83A1-F6EECF244321}">
                <p14:modId xmlns:p14="http://schemas.microsoft.com/office/powerpoint/2010/main" val="2270781039"/>
              </p:ext>
            </p:extLst>
          </p:nvPr>
        </p:nvGraphicFramePr>
        <p:xfrm>
          <a:off x="628650" y="1363663"/>
          <a:ext cx="7886700" cy="4368800"/>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4DF9F784-7A37-4D5F-9842-A2BCEFFA4989}"/>
              </a:ext>
            </a:extLst>
          </p:cNvPr>
          <p:cNvGrpSpPr/>
          <p:nvPr/>
        </p:nvGrpSpPr>
        <p:grpSpPr>
          <a:xfrm>
            <a:off x="1621726" y="1500666"/>
            <a:ext cx="6206614" cy="1619669"/>
            <a:chOff x="1205598" y="6267692"/>
            <a:chExt cx="4327634" cy="654045"/>
          </a:xfrm>
        </p:grpSpPr>
        <p:sp>
          <p:nvSpPr>
            <p:cNvPr id="11" name="TextBox 10">
              <a:extLst>
                <a:ext uri="{FF2B5EF4-FFF2-40B4-BE49-F238E27FC236}">
                  <a16:creationId xmlns:a16="http://schemas.microsoft.com/office/drawing/2014/main" id="{7CC49865-DC83-4007-882C-FEF740F5B3B0}"/>
                </a:ext>
              </a:extLst>
            </p:cNvPr>
            <p:cNvSpPr txBox="1"/>
            <p:nvPr/>
          </p:nvSpPr>
          <p:spPr>
            <a:xfrm>
              <a:off x="5028920" y="6360906"/>
              <a:ext cx="504312" cy="18642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1.33</a:t>
              </a:r>
            </a:p>
          </p:txBody>
        </p:sp>
        <p:sp>
          <p:nvSpPr>
            <p:cNvPr id="12" name="TextBox 11">
              <a:extLst>
                <a:ext uri="{FF2B5EF4-FFF2-40B4-BE49-F238E27FC236}">
                  <a16:creationId xmlns:a16="http://schemas.microsoft.com/office/drawing/2014/main" id="{B9D1F69F-7E85-4BA7-B218-63DFB8DBD325}"/>
                </a:ext>
              </a:extLst>
            </p:cNvPr>
            <p:cNvSpPr txBox="1"/>
            <p:nvPr/>
          </p:nvSpPr>
          <p:spPr>
            <a:xfrm>
              <a:off x="2491463" y="6676297"/>
              <a:ext cx="504312" cy="18642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0.94</a:t>
              </a:r>
            </a:p>
          </p:txBody>
        </p:sp>
        <p:sp>
          <p:nvSpPr>
            <p:cNvPr id="13" name="TextBox 12">
              <a:extLst>
                <a:ext uri="{FF2B5EF4-FFF2-40B4-BE49-F238E27FC236}">
                  <a16:creationId xmlns:a16="http://schemas.microsoft.com/office/drawing/2014/main" id="{BFB086FC-C529-4CC4-A3CE-9B4C8F09AFB4}"/>
                </a:ext>
              </a:extLst>
            </p:cNvPr>
            <p:cNvSpPr txBox="1"/>
            <p:nvPr/>
          </p:nvSpPr>
          <p:spPr>
            <a:xfrm>
              <a:off x="1205598" y="6552405"/>
              <a:ext cx="593432" cy="369332"/>
            </a:xfrm>
            <a:prstGeom prst="rect">
              <a:avLst/>
            </a:prstGeom>
            <a:noFill/>
          </p:spPr>
          <p:txBody>
            <a:bodyPr wrap="none" rtlCol="0">
              <a:spAutoFit/>
            </a:bodyPr>
            <a:lstStyle>
              <a:defPPr>
                <a:defRPr lang="en-US"/>
              </a:defPPr>
              <a:lvl1pPr>
                <a:defRPr sz="2400">
                  <a:latin typeface="Times New Roman" panose="02020603050405020304" pitchFamily="18" charset="0"/>
                  <a:cs typeface="Times New Roman" panose="02020603050405020304" pitchFamily="18" charset="0"/>
                </a:defRPr>
              </a:lvl1pPr>
            </a:lstStyle>
            <a:p>
              <a:r>
                <a:rPr lang="en-US" dirty="0"/>
                <a:t>1.77</a:t>
              </a:r>
            </a:p>
          </p:txBody>
        </p:sp>
        <p:sp>
          <p:nvSpPr>
            <p:cNvPr id="14" name="TextBox 13">
              <a:extLst>
                <a:ext uri="{FF2B5EF4-FFF2-40B4-BE49-F238E27FC236}">
                  <a16:creationId xmlns:a16="http://schemas.microsoft.com/office/drawing/2014/main" id="{AED999B8-F589-4F4D-A9B9-42CF9D70FA38}"/>
                </a:ext>
              </a:extLst>
            </p:cNvPr>
            <p:cNvSpPr txBox="1"/>
            <p:nvPr/>
          </p:nvSpPr>
          <p:spPr>
            <a:xfrm>
              <a:off x="3723317" y="6267692"/>
              <a:ext cx="826576" cy="18642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1.62</a:t>
              </a:r>
            </a:p>
          </p:txBody>
        </p:sp>
      </p:grpSp>
    </p:spTree>
    <p:extLst>
      <p:ext uri="{BB962C8B-B14F-4D97-AF65-F5344CB8AC3E}">
        <p14:creationId xmlns:p14="http://schemas.microsoft.com/office/powerpoint/2010/main" val="69974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E88C43-EF3E-486C-83A0-6A6DB53F5ABA}"/>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878D3E12-DB19-43D8-AA93-BB3103D402BA}"/>
              </a:ext>
            </a:extLst>
          </p:cNvPr>
          <p:cNvSpPr>
            <a:spLocks noGrp="1"/>
          </p:cNvSpPr>
          <p:nvPr>
            <p:ph idx="1"/>
          </p:nvPr>
        </p:nvSpPr>
        <p:spPr/>
        <p:txBody>
          <a:bodyPr/>
          <a:lstStyle/>
          <a:p>
            <a:r>
              <a:rPr lang="en-US" dirty="0"/>
              <a:t>Faculty see the value of a FACETS or similar assessment for use in Graduate School</a:t>
            </a:r>
          </a:p>
          <a:p>
            <a:r>
              <a:rPr lang="en-US" dirty="0"/>
              <a:t>Most of the interest was for use in admissions, while use for student development or in conjunction with career services are also areas of interest</a:t>
            </a:r>
          </a:p>
          <a:p>
            <a:r>
              <a:rPr lang="en-US" dirty="0"/>
              <a:t>Faculty varied by group on which dimensions were most desirable, but favored those under Conscientiousness and Openness to Experience</a:t>
            </a:r>
          </a:p>
        </p:txBody>
      </p:sp>
      <p:sp>
        <p:nvSpPr>
          <p:cNvPr id="5" name="Slide Number Placeholder 4">
            <a:extLst>
              <a:ext uri="{FF2B5EF4-FFF2-40B4-BE49-F238E27FC236}">
                <a16:creationId xmlns:a16="http://schemas.microsoft.com/office/drawing/2014/main" id="{A201F215-B4F1-4D84-A869-5694D4D6D80E}"/>
              </a:ext>
            </a:extLst>
          </p:cNvPr>
          <p:cNvSpPr>
            <a:spLocks noGrp="1"/>
          </p:cNvSpPr>
          <p:nvPr>
            <p:ph type="sldNum" sz="quarter" idx="10"/>
          </p:nvPr>
        </p:nvSpPr>
        <p:spPr/>
        <p:txBody>
          <a:bodyPr/>
          <a:lstStyle/>
          <a:p>
            <a:pPr>
              <a:defRPr/>
            </a:pPr>
            <a:fld id="{454EE85D-78B2-4A15-8079-5862937F0E24}" type="slidenum">
              <a:rPr lang="en-US" smtClean="0"/>
              <a:pPr>
                <a:defRPr/>
              </a:pPr>
              <a:t>13</a:t>
            </a:fld>
            <a:endParaRPr lang="en-US" dirty="0"/>
          </a:p>
        </p:txBody>
      </p:sp>
    </p:spTree>
    <p:extLst>
      <p:ext uri="{BB962C8B-B14F-4D97-AF65-F5344CB8AC3E}">
        <p14:creationId xmlns:p14="http://schemas.microsoft.com/office/powerpoint/2010/main" val="139703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055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FACETS?</a:t>
            </a:r>
          </a:p>
        </p:txBody>
      </p:sp>
      <p:sp>
        <p:nvSpPr>
          <p:cNvPr id="3" name="Content Placeholder 2"/>
          <p:cNvSpPr>
            <a:spLocks noGrp="1"/>
          </p:cNvSpPr>
          <p:nvPr>
            <p:ph idx="1"/>
          </p:nvPr>
        </p:nvSpPr>
        <p:spPr/>
        <p:txBody>
          <a:bodyPr/>
          <a:lstStyle/>
          <a:p>
            <a:r>
              <a:rPr lang="en-US" dirty="0"/>
              <a:t>Non-cognitive</a:t>
            </a:r>
          </a:p>
          <a:p>
            <a:pPr lvl="1"/>
            <a:r>
              <a:rPr lang="en-US" dirty="0"/>
              <a:t>Noncognitive or “soft skills” are related to integrity, motivation, and interpersonal interaction and often associated with an individual’s personality, disposition, and attitudes. These will reflect in how a person behaves and reacts.</a:t>
            </a:r>
          </a:p>
          <a:p>
            <a:r>
              <a:rPr lang="en-US" dirty="0"/>
              <a:t>Adaptive</a:t>
            </a:r>
          </a:p>
          <a:p>
            <a:pPr lvl="1"/>
            <a:r>
              <a:rPr lang="en-US" dirty="0"/>
              <a:t>Selects the next item to be presented based on preceding items. </a:t>
            </a:r>
          </a:p>
          <a:p>
            <a:r>
              <a:rPr lang="en-US" dirty="0"/>
              <a:t>Forced Choice</a:t>
            </a:r>
          </a:p>
          <a:p>
            <a:pPr lvl="1"/>
            <a:r>
              <a:rPr lang="en-US" dirty="0"/>
              <a:t>Forced-choice methods require respondents to select between two equally desirable statements.</a:t>
            </a:r>
          </a:p>
          <a:p>
            <a:endParaRPr lang="en-US" dirty="0"/>
          </a:p>
        </p:txBody>
      </p:sp>
      <p:sp>
        <p:nvSpPr>
          <p:cNvPr id="4" name="Slide Number Placeholder 3"/>
          <p:cNvSpPr>
            <a:spLocks noGrp="1"/>
          </p:cNvSpPr>
          <p:nvPr>
            <p:ph type="sldNum" sz="quarter" idx="10"/>
          </p:nvPr>
        </p:nvSpPr>
        <p:spPr/>
        <p:txBody>
          <a:bodyPr/>
          <a:lstStyle/>
          <a:p>
            <a:pPr>
              <a:defRPr/>
            </a:pPr>
            <a:fld id="{D4090CA4-F0BB-44AE-B956-36B9DB324A8E}" type="slidenum">
              <a:rPr lang="en-US" smtClean="0"/>
              <a:pPr>
                <a:defRPr/>
              </a:pPr>
              <a:t>2</a:t>
            </a:fld>
            <a:endParaRPr lang="en-US" dirty="0"/>
          </a:p>
        </p:txBody>
      </p:sp>
      <p:sp>
        <p:nvSpPr>
          <p:cNvPr id="5" name="TextBox 4"/>
          <p:cNvSpPr txBox="1">
            <a:spLocks noChangeArrowheads="1"/>
          </p:cNvSpPr>
          <p:nvPr/>
        </p:nvSpPr>
        <p:spPr bwMode="auto">
          <a:xfrm>
            <a:off x="1160463" y="6550025"/>
            <a:ext cx="5502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700" dirty="0">
                <a:solidFill>
                  <a:schemeClr val="bg1">
                    <a:lumMod val="50000"/>
                  </a:schemeClr>
                </a:solidFill>
                <a:latin typeface="+mn-lt"/>
                <a:ea typeface="Verdana" panose="020B0604030504040204" pitchFamily="34" charset="0"/>
                <a:cs typeface="Verdana" panose="020B0604030504040204" pitchFamily="34" charset="0"/>
              </a:rPr>
              <a:t>Copyright © 2019 by Educational Testing Service. All rights reserved. ETS, the ETS logo and MEASURING THE POWER OF LEARNING </a:t>
            </a:r>
            <a:br>
              <a:rPr lang="en-US" altLang="en-US" sz="700" dirty="0">
                <a:solidFill>
                  <a:schemeClr val="bg1">
                    <a:lumMod val="50000"/>
                  </a:schemeClr>
                </a:solidFill>
                <a:latin typeface="+mn-lt"/>
                <a:ea typeface="Verdana" panose="020B0604030504040204" pitchFamily="34" charset="0"/>
                <a:cs typeface="Verdana" panose="020B0604030504040204" pitchFamily="34" charset="0"/>
              </a:rPr>
            </a:br>
            <a:r>
              <a:rPr lang="en-US" altLang="en-US" sz="700" dirty="0">
                <a:solidFill>
                  <a:schemeClr val="bg1">
                    <a:lumMod val="50000"/>
                  </a:schemeClr>
                </a:solidFill>
                <a:latin typeface="+mn-lt"/>
                <a:ea typeface="Verdana" panose="020B0604030504040204" pitchFamily="34" charset="0"/>
                <a:cs typeface="Verdana" panose="020B0604030504040204" pitchFamily="34" charset="0"/>
              </a:rPr>
              <a:t>are registered trademarks of Educational Testing Service (ETS). 43631</a:t>
            </a:r>
          </a:p>
        </p:txBody>
      </p:sp>
    </p:spTree>
    <p:extLst>
      <p:ext uri="{BB962C8B-B14F-4D97-AF65-F5344CB8AC3E}">
        <p14:creationId xmlns:p14="http://schemas.microsoft.com/office/powerpoint/2010/main" val="65108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71BC-15CB-446C-82E3-BE11E05DDF7A}"/>
              </a:ext>
            </a:extLst>
          </p:cNvPr>
          <p:cNvSpPr>
            <a:spLocks noGrp="1"/>
          </p:cNvSpPr>
          <p:nvPr>
            <p:ph type="title"/>
          </p:nvPr>
        </p:nvSpPr>
        <p:spPr/>
        <p:txBody>
          <a:bodyPr/>
          <a:lstStyle/>
          <a:p>
            <a:r>
              <a:rPr lang="en-US" dirty="0"/>
              <a:t>Key Characteristics</a:t>
            </a:r>
          </a:p>
        </p:txBody>
      </p:sp>
      <p:sp>
        <p:nvSpPr>
          <p:cNvPr id="3" name="Content Placeholder 2">
            <a:extLst>
              <a:ext uri="{FF2B5EF4-FFF2-40B4-BE49-F238E27FC236}">
                <a16:creationId xmlns:a16="http://schemas.microsoft.com/office/drawing/2014/main" id="{DFD96D16-7D6F-4432-927C-81E8EFB0F438}"/>
              </a:ext>
            </a:extLst>
          </p:cNvPr>
          <p:cNvSpPr>
            <a:spLocks noGrp="1"/>
          </p:cNvSpPr>
          <p:nvPr>
            <p:ph idx="1"/>
          </p:nvPr>
        </p:nvSpPr>
        <p:spPr/>
        <p:txBody>
          <a:bodyPr/>
          <a:lstStyle/>
          <a:p>
            <a:r>
              <a:rPr lang="en-US" dirty="0"/>
              <a:t>Customizable</a:t>
            </a:r>
          </a:p>
          <a:p>
            <a:pPr lvl="1"/>
            <a:r>
              <a:rPr lang="en-US" dirty="0"/>
              <a:t>Current versions exist for Workforce Sector</a:t>
            </a:r>
          </a:p>
          <a:p>
            <a:pPr lvl="1"/>
            <a:r>
              <a:rPr lang="en-US" dirty="0"/>
              <a:t>Can be customized to the Higher Ed sector</a:t>
            </a:r>
          </a:p>
          <a:p>
            <a:r>
              <a:rPr lang="en-US" dirty="0"/>
              <a:t>Resistant to Faking and Coaching</a:t>
            </a:r>
          </a:p>
          <a:p>
            <a:pPr lvl="1"/>
            <a:r>
              <a:rPr lang="en-US" dirty="0"/>
              <a:t>Forced-choice of pairs of statements that matching statements on their “social desirability”, so that you’re always choosing between two desirable qualities</a:t>
            </a:r>
          </a:p>
          <a:p>
            <a:pPr lvl="1"/>
            <a:r>
              <a:rPr lang="en-US" dirty="0"/>
              <a:t>Adaptive, with potentially up to 400,000 different items (statement pairs) in the pool, so that no two people get the same assessment </a:t>
            </a:r>
          </a:p>
          <a:p>
            <a:r>
              <a:rPr lang="en-US" dirty="0"/>
              <a:t>Provides Normative and Comparative data</a:t>
            </a:r>
          </a:p>
          <a:p>
            <a:endParaRPr lang="en-US" dirty="0"/>
          </a:p>
        </p:txBody>
      </p:sp>
      <p:sp>
        <p:nvSpPr>
          <p:cNvPr id="4" name="Slide Number Placeholder 3">
            <a:extLst>
              <a:ext uri="{FF2B5EF4-FFF2-40B4-BE49-F238E27FC236}">
                <a16:creationId xmlns:a16="http://schemas.microsoft.com/office/drawing/2014/main" id="{FADDFE60-EDED-4C9F-959C-FB27CB58EF94}"/>
              </a:ext>
            </a:extLst>
          </p:cNvPr>
          <p:cNvSpPr>
            <a:spLocks noGrp="1"/>
          </p:cNvSpPr>
          <p:nvPr>
            <p:ph type="sldNum" sz="quarter" idx="10"/>
          </p:nvPr>
        </p:nvSpPr>
        <p:spPr/>
        <p:txBody>
          <a:bodyPr/>
          <a:lstStyle/>
          <a:p>
            <a:pPr>
              <a:defRPr/>
            </a:pPr>
            <a:fld id="{D4090CA4-F0BB-44AE-B956-36B9DB324A8E}" type="slidenum">
              <a:rPr lang="en-US" smtClean="0"/>
              <a:pPr>
                <a:defRPr/>
              </a:pPr>
              <a:t>3</a:t>
            </a:fld>
            <a:endParaRPr lang="en-US" dirty="0"/>
          </a:p>
        </p:txBody>
      </p:sp>
    </p:spTree>
    <p:extLst>
      <p:ext uri="{BB962C8B-B14F-4D97-AF65-F5344CB8AC3E}">
        <p14:creationId xmlns:p14="http://schemas.microsoft.com/office/powerpoint/2010/main" val="253736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C96F-F167-4806-BDF5-18FD98061A43}"/>
              </a:ext>
            </a:extLst>
          </p:cNvPr>
          <p:cNvSpPr>
            <a:spLocks noGrp="1"/>
          </p:cNvSpPr>
          <p:nvPr>
            <p:ph type="title"/>
          </p:nvPr>
        </p:nvSpPr>
        <p:spPr/>
        <p:txBody>
          <a:bodyPr/>
          <a:lstStyle/>
          <a:p>
            <a:r>
              <a:rPr lang="en-US" dirty="0"/>
              <a:t>Example Items</a:t>
            </a:r>
          </a:p>
        </p:txBody>
      </p:sp>
      <p:sp>
        <p:nvSpPr>
          <p:cNvPr id="4" name="Slide Number Placeholder 3">
            <a:extLst>
              <a:ext uri="{FF2B5EF4-FFF2-40B4-BE49-F238E27FC236}">
                <a16:creationId xmlns:a16="http://schemas.microsoft.com/office/drawing/2014/main" id="{7B4790FD-A9A1-4D1A-B9AC-09423723C444}"/>
              </a:ext>
            </a:extLst>
          </p:cNvPr>
          <p:cNvSpPr>
            <a:spLocks noGrp="1"/>
          </p:cNvSpPr>
          <p:nvPr>
            <p:ph type="sldNum" sz="quarter" idx="10"/>
          </p:nvPr>
        </p:nvSpPr>
        <p:spPr/>
        <p:txBody>
          <a:bodyPr/>
          <a:lstStyle/>
          <a:p>
            <a:pPr>
              <a:defRPr/>
            </a:pPr>
            <a:fld id="{D4090CA4-F0BB-44AE-B956-36B9DB324A8E}" type="slidenum">
              <a:rPr lang="en-US" smtClean="0"/>
              <a:pPr>
                <a:defRPr/>
              </a:pPr>
              <a:t>4</a:t>
            </a:fld>
            <a:endParaRPr lang="en-US" dirty="0"/>
          </a:p>
        </p:txBody>
      </p:sp>
      <p:grpSp>
        <p:nvGrpSpPr>
          <p:cNvPr id="6" name="Group 5">
            <a:extLst>
              <a:ext uri="{FF2B5EF4-FFF2-40B4-BE49-F238E27FC236}">
                <a16:creationId xmlns:a16="http://schemas.microsoft.com/office/drawing/2014/main" id="{13861208-6E71-49AA-AEC1-9A85D7409EC9}"/>
              </a:ext>
            </a:extLst>
          </p:cNvPr>
          <p:cNvGrpSpPr/>
          <p:nvPr/>
        </p:nvGrpSpPr>
        <p:grpSpPr>
          <a:xfrm>
            <a:off x="-24778" y="1274602"/>
            <a:ext cx="9168778" cy="5583398"/>
            <a:chOff x="-24778" y="1274602"/>
            <a:chExt cx="9168778" cy="5583398"/>
          </a:xfrm>
        </p:grpSpPr>
        <p:grpSp>
          <p:nvGrpSpPr>
            <p:cNvPr id="7" name="Group 6">
              <a:extLst>
                <a:ext uri="{FF2B5EF4-FFF2-40B4-BE49-F238E27FC236}">
                  <a16:creationId xmlns:a16="http://schemas.microsoft.com/office/drawing/2014/main" id="{8732243E-5DD7-4FE3-8B5F-2158F3C5316A}"/>
                </a:ext>
              </a:extLst>
            </p:cNvPr>
            <p:cNvGrpSpPr/>
            <p:nvPr/>
          </p:nvGrpSpPr>
          <p:grpSpPr>
            <a:xfrm>
              <a:off x="-24778" y="1434465"/>
              <a:ext cx="9168778" cy="5423535"/>
              <a:chOff x="-24778" y="1434465"/>
              <a:chExt cx="9168778" cy="5423535"/>
            </a:xfrm>
          </p:grpSpPr>
          <p:pic>
            <p:nvPicPr>
              <p:cNvPr id="11" name="Picture 10">
                <a:extLst>
                  <a:ext uri="{FF2B5EF4-FFF2-40B4-BE49-F238E27FC236}">
                    <a16:creationId xmlns:a16="http://schemas.microsoft.com/office/drawing/2014/main" id="{6CD3A4F4-AF1E-4163-94FF-015134BAA07D}"/>
                  </a:ext>
                </a:extLst>
              </p:cNvPr>
              <p:cNvPicPr>
                <a:picLocks noChangeAspect="1"/>
              </p:cNvPicPr>
              <p:nvPr/>
            </p:nvPicPr>
            <p:blipFill>
              <a:blip r:embed="rId3"/>
              <a:stretch>
                <a:fillRect/>
              </a:stretch>
            </p:blipFill>
            <p:spPr>
              <a:xfrm>
                <a:off x="-24778" y="1434465"/>
                <a:ext cx="9168778" cy="5423535"/>
              </a:xfrm>
              <a:prstGeom prst="rect">
                <a:avLst/>
              </a:prstGeom>
            </p:spPr>
          </p:pic>
          <p:sp>
            <p:nvSpPr>
              <p:cNvPr id="12" name="Rectangle 11">
                <a:extLst>
                  <a:ext uri="{FF2B5EF4-FFF2-40B4-BE49-F238E27FC236}">
                    <a16:creationId xmlns:a16="http://schemas.microsoft.com/office/drawing/2014/main" id="{D80B121D-B17A-43A9-B762-6FE34269DA31}"/>
                  </a:ext>
                </a:extLst>
              </p:cNvPr>
              <p:cNvSpPr/>
              <p:nvPr/>
            </p:nvSpPr>
            <p:spPr>
              <a:xfrm>
                <a:off x="85725" y="1588691"/>
                <a:ext cx="1857375" cy="638175"/>
              </a:xfrm>
              <a:prstGeom prst="rect">
                <a:avLst/>
              </a:prstGeom>
              <a:solidFill>
                <a:srgbClr val="65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9B637E-47A1-4331-AF03-2D3F50E56B51}"/>
                  </a:ext>
                </a:extLst>
              </p:cNvPr>
              <p:cNvSpPr/>
              <p:nvPr/>
            </p:nvSpPr>
            <p:spPr>
              <a:xfrm>
                <a:off x="4357687" y="1588690"/>
                <a:ext cx="1857375" cy="638175"/>
              </a:xfrm>
              <a:prstGeom prst="rect">
                <a:avLst/>
              </a:prstGeom>
              <a:solidFill>
                <a:srgbClr val="65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C6D968-5D3E-487C-96B9-4646985E4CD9}"/>
                  </a:ext>
                </a:extLst>
              </p:cNvPr>
              <p:cNvSpPr/>
              <p:nvPr/>
            </p:nvSpPr>
            <p:spPr>
              <a:xfrm>
                <a:off x="6342697" y="2457451"/>
                <a:ext cx="753427" cy="638175"/>
              </a:xfrm>
              <a:prstGeom prst="rect">
                <a:avLst/>
              </a:prstGeom>
              <a:solidFill>
                <a:srgbClr val="65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EDFE799-3D0C-4875-9E34-6BDFABCDC672}"/>
                  </a:ext>
                </a:extLst>
              </p:cNvPr>
              <p:cNvSpPr/>
              <p:nvPr/>
            </p:nvSpPr>
            <p:spPr>
              <a:xfrm>
                <a:off x="7200900" y="3458369"/>
                <a:ext cx="753427" cy="638175"/>
              </a:xfrm>
              <a:prstGeom prst="rect">
                <a:avLst/>
              </a:prstGeom>
              <a:solidFill>
                <a:srgbClr val="65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6FEF670-81E7-475C-84D2-F600C6F02BDE}"/>
                  </a:ext>
                </a:extLst>
              </p:cNvPr>
              <p:cNvSpPr/>
              <p:nvPr/>
            </p:nvSpPr>
            <p:spPr>
              <a:xfrm>
                <a:off x="8191031" y="4315619"/>
                <a:ext cx="753427" cy="638175"/>
              </a:xfrm>
              <a:prstGeom prst="rect">
                <a:avLst/>
              </a:prstGeom>
              <a:solidFill>
                <a:srgbClr val="65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2B5901-CFFD-4A7C-A179-4EB40D58A564}"/>
                </a:ext>
              </a:extLst>
            </p:cNvPr>
            <p:cNvSpPr/>
            <p:nvPr/>
          </p:nvSpPr>
          <p:spPr>
            <a:xfrm>
              <a:off x="7115175" y="2322115"/>
              <a:ext cx="190500" cy="10475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E2C6776-75BA-47F5-AB78-17241DE86571}"/>
                </a:ext>
              </a:extLst>
            </p:cNvPr>
            <p:cNvSpPr/>
            <p:nvPr/>
          </p:nvSpPr>
          <p:spPr>
            <a:xfrm>
              <a:off x="8034337" y="3198256"/>
              <a:ext cx="190500" cy="10475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FB278B-128C-4784-90AC-F83D633DAFD0}"/>
                </a:ext>
              </a:extLst>
            </p:cNvPr>
            <p:cNvSpPr/>
            <p:nvPr/>
          </p:nvSpPr>
          <p:spPr>
            <a:xfrm>
              <a:off x="6296023" y="1274602"/>
              <a:ext cx="190500" cy="10475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894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2A9F-9256-488F-83F6-CC7002AD3C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EA6B8-DD62-41BE-B33E-F1F9673D178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37D1B04-808F-48B0-B9A7-6A21317472C1}"/>
              </a:ext>
            </a:extLst>
          </p:cNvPr>
          <p:cNvSpPr>
            <a:spLocks noGrp="1"/>
          </p:cNvSpPr>
          <p:nvPr>
            <p:ph type="sldNum" sz="quarter" idx="10"/>
          </p:nvPr>
        </p:nvSpPr>
        <p:spPr/>
        <p:txBody>
          <a:bodyPr/>
          <a:lstStyle/>
          <a:p>
            <a:pPr>
              <a:defRPr/>
            </a:pPr>
            <a:fld id="{D4090CA4-F0BB-44AE-B956-36B9DB324A8E}" type="slidenum">
              <a:rPr lang="en-US" smtClean="0"/>
              <a:pPr>
                <a:defRPr/>
              </a:pPr>
              <a:t>5</a:t>
            </a:fld>
            <a:endParaRPr lang="en-US" dirty="0"/>
          </a:p>
        </p:txBody>
      </p:sp>
      <p:graphicFrame>
        <p:nvGraphicFramePr>
          <p:cNvPr id="16" name="Content Placeholder 4">
            <a:extLst>
              <a:ext uri="{FF2B5EF4-FFF2-40B4-BE49-F238E27FC236}">
                <a16:creationId xmlns:a16="http://schemas.microsoft.com/office/drawing/2014/main" id="{21FAB256-80FA-49E1-A242-52E9BD83F232}"/>
              </a:ext>
            </a:extLst>
          </p:cNvPr>
          <p:cNvGraphicFramePr>
            <a:graphicFrameLocks/>
          </p:cNvGraphicFramePr>
          <p:nvPr>
            <p:extLst>
              <p:ext uri="{D42A27DB-BD31-4B8C-83A1-F6EECF244321}">
                <p14:modId xmlns:p14="http://schemas.microsoft.com/office/powerpoint/2010/main" val="2564991050"/>
              </p:ext>
            </p:extLst>
          </p:nvPr>
        </p:nvGraphicFramePr>
        <p:xfrm>
          <a:off x="-1" y="0"/>
          <a:ext cx="9144001" cy="6857999"/>
        </p:xfrm>
        <a:graphic>
          <a:graphicData uri="http://schemas.openxmlformats.org/drawingml/2006/table">
            <a:tbl>
              <a:tblPr firstRow="1" firstCol="1" bandRow="1">
                <a:tableStyleId>{7DF18680-E054-41AD-8BC1-D1AEF772440D}</a:tableStyleId>
              </a:tblPr>
              <a:tblGrid>
                <a:gridCol w="1524001">
                  <a:extLst>
                    <a:ext uri="{9D8B030D-6E8A-4147-A177-3AD203B41FA5}">
                      <a16:colId xmlns:a16="http://schemas.microsoft.com/office/drawing/2014/main" val="20000"/>
                    </a:ext>
                  </a:extLst>
                </a:gridCol>
                <a:gridCol w="1853901">
                  <a:extLst>
                    <a:ext uri="{9D8B030D-6E8A-4147-A177-3AD203B41FA5}">
                      <a16:colId xmlns:a16="http://schemas.microsoft.com/office/drawing/2014/main" val="20001"/>
                    </a:ext>
                  </a:extLst>
                </a:gridCol>
                <a:gridCol w="5766099">
                  <a:extLst>
                    <a:ext uri="{9D8B030D-6E8A-4147-A177-3AD203B41FA5}">
                      <a16:colId xmlns:a16="http://schemas.microsoft.com/office/drawing/2014/main" val="20002"/>
                    </a:ext>
                  </a:extLst>
                </a:gridCol>
              </a:tblGrid>
              <a:tr h="256011">
                <a:tc>
                  <a:txBody>
                    <a:bodyPr/>
                    <a:lstStyle/>
                    <a:p>
                      <a:r>
                        <a:rPr lang="en-US" sz="1200" u="none" strike="noStrike" baseline="0" dirty="0"/>
                        <a:t>Big Five Dimension</a:t>
                      </a:r>
                      <a:endParaRPr lang="en-US" sz="3200" dirty="0"/>
                    </a:p>
                  </a:txBody>
                  <a:tcPr marL="68580" marR="68580" marT="34290" marB="34290"/>
                </a:tc>
                <a:tc>
                  <a:txBody>
                    <a:bodyPr/>
                    <a:lstStyle/>
                    <a:p>
                      <a:r>
                        <a:rPr lang="en-US" sz="1200" u="none" strike="noStrike" baseline="0" dirty="0"/>
                        <a:t>Behavioral Attribute</a:t>
                      </a:r>
                      <a:endParaRPr lang="en-US" sz="3200" dirty="0"/>
                    </a:p>
                  </a:txBody>
                  <a:tcPr marL="68580" marR="68580" marT="34290" marB="34290"/>
                </a:tc>
                <a:tc>
                  <a:txBody>
                    <a:bodyPr/>
                    <a:lstStyle/>
                    <a:p>
                      <a:r>
                        <a:rPr lang="en-US" sz="1200" u="none" strike="noStrike" baseline="0" dirty="0"/>
                        <a:t>Brief Description</a:t>
                      </a:r>
                      <a:endParaRPr lang="en-US" sz="3200" dirty="0"/>
                    </a:p>
                  </a:txBody>
                  <a:tcPr marL="68580" marR="68580" marT="34290" marB="34290"/>
                </a:tc>
                <a:extLst>
                  <a:ext uri="{0D108BD9-81ED-4DB2-BD59-A6C34878D82A}">
                    <a16:rowId xmlns:a16="http://schemas.microsoft.com/office/drawing/2014/main" val="10000"/>
                  </a:ext>
                </a:extLst>
              </a:tr>
              <a:tr h="271527">
                <a:tc rowSpan="6">
                  <a:txBody>
                    <a:bodyPr/>
                    <a:lstStyle/>
                    <a:p>
                      <a:pPr algn="ctr"/>
                      <a:r>
                        <a:rPr lang="en-US" sz="1400" u="none" strike="noStrike" kern="1200" baseline="0" dirty="0"/>
                        <a:t>Conscientiousness</a:t>
                      </a:r>
                      <a:endParaRPr lang="en-US" sz="1400" dirty="0">
                        <a:solidFill>
                          <a:schemeClr val="bg1"/>
                        </a:solidFill>
                      </a:endParaRPr>
                    </a:p>
                  </a:txBody>
                  <a:tcPr marL="68580" marR="68580" marT="34290" marB="34290" anchor="ctr"/>
                </a:tc>
                <a:tc>
                  <a:txBody>
                    <a:bodyPr/>
                    <a:lstStyle/>
                    <a:p>
                      <a:r>
                        <a:rPr lang="en-US" sz="1300" u="none" strike="noStrike" kern="1200" baseline="0" dirty="0"/>
                        <a:t>Diligence</a:t>
                      </a:r>
                      <a:endParaRPr lang="en-US" sz="1300" dirty="0"/>
                    </a:p>
                  </a:txBody>
                  <a:tcPr marL="68580" marR="68580" marT="34290" marB="34290" anchor="ctr"/>
                </a:tc>
                <a:tc>
                  <a:txBody>
                    <a:bodyPr/>
                    <a:lstStyle/>
                    <a:p>
                      <a:r>
                        <a:rPr lang="en-US" sz="1100" u="none" strike="noStrike" kern="1200" baseline="0" dirty="0"/>
                        <a:t>Feelings and behaviors associated with working toward goals and other positive outcomes</a:t>
                      </a:r>
                      <a:endParaRPr lang="en-US" sz="1100" dirty="0"/>
                    </a:p>
                  </a:txBody>
                  <a:tcPr marL="68580" marR="68580" marT="34290" marB="34290"/>
                </a:tc>
                <a:extLst>
                  <a:ext uri="{0D108BD9-81ED-4DB2-BD59-A6C34878D82A}">
                    <a16:rowId xmlns:a16="http://schemas.microsoft.com/office/drawing/2014/main" val="10001"/>
                  </a:ext>
                </a:extLst>
              </a:tr>
              <a:tr h="271527">
                <a:tc vMerge="1">
                  <a:txBody>
                    <a:bodyPr/>
                    <a:lstStyle/>
                    <a:p>
                      <a:endParaRPr lang="en-US" sz="1400" dirty="0"/>
                    </a:p>
                  </a:txBody>
                  <a:tcPr marL="68580" marR="68580" marT="34290" marB="34290"/>
                </a:tc>
                <a:tc>
                  <a:txBody>
                    <a:bodyPr/>
                    <a:lstStyle/>
                    <a:p>
                      <a:r>
                        <a:rPr lang="en-US" sz="1300" u="none" strike="noStrike" kern="1200" baseline="0" dirty="0"/>
                        <a:t>Rule following</a:t>
                      </a:r>
                      <a:endParaRPr lang="en-US" sz="1300" dirty="0"/>
                    </a:p>
                  </a:txBody>
                  <a:tcPr marL="68580" marR="68580" marT="34290" marB="34290" anchor="ctr"/>
                </a:tc>
                <a:tc>
                  <a:txBody>
                    <a:bodyPr/>
                    <a:lstStyle/>
                    <a:p>
                      <a:r>
                        <a:rPr lang="en-US" sz="1100" u="none" strike="noStrike" kern="1200" baseline="0" dirty="0"/>
                        <a:t>Personal values emphasizing tradition, duty, and traditional moral standards</a:t>
                      </a:r>
                      <a:endParaRPr lang="en-US" sz="1100" dirty="0"/>
                    </a:p>
                  </a:txBody>
                  <a:tcPr marL="68580" marR="68580" marT="34290" marB="34290"/>
                </a:tc>
                <a:extLst>
                  <a:ext uri="{0D108BD9-81ED-4DB2-BD59-A6C34878D82A}">
                    <a16:rowId xmlns:a16="http://schemas.microsoft.com/office/drawing/2014/main" val="10002"/>
                  </a:ext>
                </a:extLst>
              </a:tr>
              <a:tr h="271527">
                <a:tc vMerge="1">
                  <a:txBody>
                    <a:bodyPr/>
                    <a:lstStyle/>
                    <a:p>
                      <a:endParaRPr lang="en-US" sz="1400" dirty="0"/>
                    </a:p>
                  </a:txBody>
                  <a:tcPr marL="68580" marR="68580" marT="34290" marB="34290"/>
                </a:tc>
                <a:tc>
                  <a:txBody>
                    <a:bodyPr/>
                    <a:lstStyle/>
                    <a:p>
                      <a:r>
                        <a:rPr lang="en-US" sz="1300" u="none" strike="noStrike" kern="1200" baseline="0" dirty="0"/>
                        <a:t>Organization</a:t>
                      </a:r>
                      <a:endParaRPr lang="en-US" sz="1300" dirty="0"/>
                    </a:p>
                  </a:txBody>
                  <a:tcPr marL="68580" marR="68580" marT="34290" marB="34290" anchor="ctr"/>
                </a:tc>
                <a:tc>
                  <a:txBody>
                    <a:bodyPr/>
                    <a:lstStyle/>
                    <a:p>
                      <a:r>
                        <a:rPr lang="en-US" sz="1100" u="none" strike="noStrike" kern="1200" baseline="0" dirty="0"/>
                        <a:t>Behaviors and intentions related to the ability to plan and organize tasks and activities</a:t>
                      </a:r>
                      <a:endParaRPr lang="en-US" sz="1100" dirty="0"/>
                    </a:p>
                  </a:txBody>
                  <a:tcPr marL="68580" marR="68580" marT="34290" marB="34290"/>
                </a:tc>
                <a:extLst>
                  <a:ext uri="{0D108BD9-81ED-4DB2-BD59-A6C34878D82A}">
                    <a16:rowId xmlns:a16="http://schemas.microsoft.com/office/drawing/2014/main" val="10003"/>
                  </a:ext>
                </a:extLst>
              </a:tr>
              <a:tr h="271527">
                <a:tc vMerge="1">
                  <a:txBody>
                    <a:bodyPr/>
                    <a:lstStyle/>
                    <a:p>
                      <a:endParaRPr lang="en-US" sz="1400" dirty="0"/>
                    </a:p>
                  </a:txBody>
                  <a:tcPr marL="68580" marR="68580" marT="34290" marB="34290"/>
                </a:tc>
                <a:tc>
                  <a:txBody>
                    <a:bodyPr/>
                    <a:lstStyle/>
                    <a:p>
                      <a:r>
                        <a:rPr lang="en-US" sz="1300" u="none" strike="noStrike" kern="1200" baseline="0" dirty="0"/>
                        <a:t>Dependability</a:t>
                      </a:r>
                      <a:endParaRPr lang="en-US" sz="1300" dirty="0"/>
                    </a:p>
                  </a:txBody>
                  <a:tcPr marL="68580" marR="68580" marT="34290" marB="34290" anchor="ctr"/>
                </a:tc>
                <a:tc>
                  <a:txBody>
                    <a:bodyPr/>
                    <a:lstStyle/>
                    <a:p>
                      <a:r>
                        <a:rPr lang="en-US" sz="1100" u="none" strike="noStrike" kern="1200" baseline="0" dirty="0"/>
                        <a:t>Feelings and actions related to a sense of duty or being answerable for one’s behavior</a:t>
                      </a:r>
                      <a:endParaRPr lang="en-US" sz="1100" dirty="0"/>
                    </a:p>
                  </a:txBody>
                  <a:tcPr marL="68580" marR="68580" marT="34290" marB="34290"/>
                </a:tc>
                <a:extLst>
                  <a:ext uri="{0D108BD9-81ED-4DB2-BD59-A6C34878D82A}">
                    <a16:rowId xmlns:a16="http://schemas.microsoft.com/office/drawing/2014/main" val="10004"/>
                  </a:ext>
                </a:extLst>
              </a:tr>
              <a:tr h="411170">
                <a:tc vMerge="1">
                  <a:txBody>
                    <a:bodyPr/>
                    <a:lstStyle/>
                    <a:p>
                      <a:endParaRPr lang="en-US" sz="1400" dirty="0"/>
                    </a:p>
                  </a:txBody>
                  <a:tcPr marL="68580" marR="68580" marT="34290" marB="34290"/>
                </a:tc>
                <a:tc>
                  <a:txBody>
                    <a:bodyPr/>
                    <a:lstStyle/>
                    <a:p>
                      <a:r>
                        <a:rPr lang="en-US" sz="1300" u="none" strike="noStrike" kern="1200" baseline="0" dirty="0"/>
                        <a:t>Self-discipline</a:t>
                      </a:r>
                      <a:endParaRPr lang="en-US" sz="1300" dirty="0"/>
                    </a:p>
                  </a:txBody>
                  <a:tcPr marL="68580" marR="68580" marT="34290" marB="34290" anchor="ctr"/>
                </a:tc>
                <a:tc>
                  <a:txBody>
                    <a:bodyPr/>
                    <a:lstStyle/>
                    <a:p>
                      <a:r>
                        <a:rPr lang="en-US" sz="1100" u="none" strike="noStrike" kern="1200" baseline="0" dirty="0"/>
                        <a:t>Thoughts and behaviors centered around impulsiveness, the ability to focus on tasks without distraction, and the consideration of consequences before taking action</a:t>
                      </a:r>
                      <a:endParaRPr lang="en-US" sz="1100" dirty="0"/>
                    </a:p>
                  </a:txBody>
                  <a:tcPr marL="68580" marR="68580" marT="34290" marB="34290"/>
                </a:tc>
                <a:extLst>
                  <a:ext uri="{0D108BD9-81ED-4DB2-BD59-A6C34878D82A}">
                    <a16:rowId xmlns:a16="http://schemas.microsoft.com/office/drawing/2014/main" val="10005"/>
                  </a:ext>
                </a:extLst>
              </a:tr>
              <a:tr h="411170">
                <a:tc vMerge="1">
                  <a:txBody>
                    <a:bodyPr/>
                    <a:lstStyle/>
                    <a:p>
                      <a:endParaRPr lang="en-US" sz="1400" dirty="0"/>
                    </a:p>
                  </a:txBody>
                  <a:tcPr marL="68580" marR="68580" marT="34290" marB="34290"/>
                </a:tc>
                <a:tc>
                  <a:txBody>
                    <a:bodyPr/>
                    <a:lstStyle/>
                    <a:p>
                      <a:r>
                        <a:rPr lang="en-US" sz="1300" u="none" strike="noStrike" kern="1200" baseline="0" dirty="0"/>
                        <a:t>Character</a:t>
                      </a:r>
                      <a:endParaRPr lang="en-US" sz="1300" dirty="0"/>
                    </a:p>
                  </a:txBody>
                  <a:tcPr marL="68580" marR="68580" marT="34290" marB="34290" anchor="ctr"/>
                </a:tc>
                <a:tc>
                  <a:txBody>
                    <a:bodyPr/>
                    <a:lstStyle/>
                    <a:p>
                      <a:r>
                        <a:rPr lang="en-US" sz="1100" u="none" strike="noStrike" kern="1200" baseline="0" dirty="0"/>
                        <a:t>Beliefs and behaviors associated with adherence to standards of honesty, morality, and good Samaritan behavior</a:t>
                      </a:r>
                      <a:endParaRPr lang="en-US" sz="1100" dirty="0"/>
                    </a:p>
                  </a:txBody>
                  <a:tcPr marL="68580" marR="68580" marT="34290" marB="34290"/>
                </a:tc>
                <a:extLst>
                  <a:ext uri="{0D108BD9-81ED-4DB2-BD59-A6C34878D82A}">
                    <a16:rowId xmlns:a16="http://schemas.microsoft.com/office/drawing/2014/main" val="10006"/>
                  </a:ext>
                </a:extLst>
              </a:tr>
              <a:tr h="271527">
                <a:tc rowSpan="3">
                  <a:txBody>
                    <a:bodyPr/>
                    <a:lstStyle/>
                    <a:p>
                      <a:pPr algn="ctr"/>
                      <a:r>
                        <a:rPr lang="en-US" sz="1400" u="none" strike="noStrike" kern="1200" baseline="0" dirty="0"/>
                        <a:t>Extroversion</a:t>
                      </a:r>
                      <a:endParaRPr lang="en-US" sz="1400" dirty="0">
                        <a:solidFill>
                          <a:schemeClr val="bg1"/>
                        </a:solidFill>
                      </a:endParaRPr>
                    </a:p>
                  </a:txBody>
                  <a:tcPr marL="68580" marR="68580" marT="34290" marB="34290" anchor="ctr"/>
                </a:tc>
                <a:tc>
                  <a:txBody>
                    <a:bodyPr/>
                    <a:lstStyle/>
                    <a:p>
                      <a:r>
                        <a:rPr lang="en-US" sz="1300" u="none" strike="noStrike" kern="1200" baseline="0" dirty="0"/>
                        <a:t>Assertiveness</a:t>
                      </a:r>
                      <a:endParaRPr lang="en-US" sz="1300" dirty="0"/>
                    </a:p>
                  </a:txBody>
                  <a:tcPr marL="68580" marR="68580" marT="34290" marB="34290" anchor="ctr"/>
                </a:tc>
                <a:tc>
                  <a:txBody>
                    <a:bodyPr/>
                    <a:lstStyle/>
                    <a:p>
                      <a:r>
                        <a:rPr lang="en-US" sz="1100" u="none" strike="noStrike" kern="1200" baseline="0" dirty="0"/>
                        <a:t>Behaviors associated with being direct and decisive</a:t>
                      </a:r>
                      <a:endParaRPr lang="en-US" sz="1100" dirty="0"/>
                    </a:p>
                  </a:txBody>
                  <a:tcPr marL="68580" marR="68580" marT="34290" marB="34290"/>
                </a:tc>
                <a:extLst>
                  <a:ext uri="{0D108BD9-81ED-4DB2-BD59-A6C34878D82A}">
                    <a16:rowId xmlns:a16="http://schemas.microsoft.com/office/drawing/2014/main" val="10007"/>
                  </a:ext>
                </a:extLst>
              </a:tr>
              <a:tr h="411170">
                <a:tc vMerge="1">
                  <a:txBody>
                    <a:bodyPr/>
                    <a:lstStyle/>
                    <a:p>
                      <a:endParaRPr lang="en-US" sz="1400" dirty="0"/>
                    </a:p>
                  </a:txBody>
                  <a:tcPr marL="68580" marR="68580" marT="34290" marB="34290"/>
                </a:tc>
                <a:tc>
                  <a:txBody>
                    <a:bodyPr/>
                    <a:lstStyle/>
                    <a:p>
                      <a:r>
                        <a:rPr lang="en-US" sz="1300" u="none" strike="noStrike" kern="1200" baseline="0" dirty="0"/>
                        <a:t>Experience seeking</a:t>
                      </a:r>
                      <a:endParaRPr lang="en-US" sz="1300" dirty="0"/>
                    </a:p>
                  </a:txBody>
                  <a:tcPr marL="68580" marR="68580" marT="34290" marB="34290" anchor="ctr"/>
                </a:tc>
                <a:tc>
                  <a:txBody>
                    <a:bodyPr/>
                    <a:lstStyle/>
                    <a:p>
                      <a:r>
                        <a:rPr lang="en-US" sz="1100" u="none" strike="noStrike" kern="1200" baseline="0" dirty="0"/>
                        <a:t>Intentions and behaviors associated with the exciting components of social interactions and receiving attention</a:t>
                      </a:r>
                      <a:endParaRPr lang="en-US" sz="1100" dirty="0"/>
                    </a:p>
                  </a:txBody>
                  <a:tcPr marL="68580" marR="68580" marT="34290" marB="34290"/>
                </a:tc>
                <a:extLst>
                  <a:ext uri="{0D108BD9-81ED-4DB2-BD59-A6C34878D82A}">
                    <a16:rowId xmlns:a16="http://schemas.microsoft.com/office/drawing/2014/main" val="10008"/>
                  </a:ext>
                </a:extLst>
              </a:tr>
              <a:tr h="271527">
                <a:tc vMerge="1">
                  <a:txBody>
                    <a:bodyPr/>
                    <a:lstStyle/>
                    <a:p>
                      <a:endParaRPr lang="en-US" sz="1400" dirty="0"/>
                    </a:p>
                  </a:txBody>
                  <a:tcPr marL="68580" marR="68580" marT="34290" marB="34290"/>
                </a:tc>
                <a:tc>
                  <a:txBody>
                    <a:bodyPr/>
                    <a:lstStyle/>
                    <a:p>
                      <a:r>
                        <a:rPr lang="en-US" sz="1300" u="none" strike="noStrike" kern="1200" baseline="0" dirty="0"/>
                        <a:t>Friendliness</a:t>
                      </a:r>
                      <a:endParaRPr lang="en-US" sz="1300" dirty="0"/>
                    </a:p>
                  </a:txBody>
                  <a:tcPr marL="68580" marR="68580" marT="34290" marB="34290" anchor="ctr"/>
                </a:tc>
                <a:tc>
                  <a:txBody>
                    <a:bodyPr/>
                    <a:lstStyle/>
                    <a:p>
                      <a:r>
                        <a:rPr lang="en-US" sz="1100" u="none" strike="noStrike" kern="1200" baseline="0" dirty="0"/>
                        <a:t>Interest in engaging in friendly social interactions</a:t>
                      </a:r>
                      <a:endParaRPr lang="en-US" sz="1100" dirty="0"/>
                    </a:p>
                  </a:txBody>
                  <a:tcPr marL="68580" marR="68580" marT="34290" marB="34290"/>
                </a:tc>
                <a:extLst>
                  <a:ext uri="{0D108BD9-81ED-4DB2-BD59-A6C34878D82A}">
                    <a16:rowId xmlns:a16="http://schemas.microsoft.com/office/drawing/2014/main" val="10009"/>
                  </a:ext>
                </a:extLst>
              </a:tr>
              <a:tr h="271527">
                <a:tc row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Openness to experience</a:t>
                      </a:r>
                      <a:endParaRPr lang="en-US" sz="1400" dirty="0">
                        <a:solidFill>
                          <a:schemeClr val="bg1"/>
                        </a:solidFill>
                      </a:endParaRPr>
                    </a:p>
                  </a:txBody>
                  <a:tcPr marL="68580" marR="68580" marT="34290" marB="34290" anchor="ctr"/>
                </a:tc>
                <a:tc>
                  <a:txBody>
                    <a:bodyPr/>
                    <a:lstStyle/>
                    <a:p>
                      <a:r>
                        <a:rPr lang="en-US" sz="1300" u="none" strike="noStrike" kern="1200" baseline="0" dirty="0"/>
                        <a:t>Aesthetic taste</a:t>
                      </a:r>
                      <a:endParaRPr lang="en-US" sz="1300" dirty="0"/>
                    </a:p>
                  </a:txBody>
                  <a:tcPr marL="68580" marR="68580" marT="34290" marB="34290" anchor="ctr"/>
                </a:tc>
                <a:tc>
                  <a:txBody>
                    <a:bodyPr/>
                    <a:lstStyle/>
                    <a:p>
                      <a:r>
                        <a:rPr lang="en-US" sz="1100" u="none" strike="noStrike" kern="1200" baseline="0" dirty="0"/>
                        <a:t>Behaviors and feelings related to emotions, the senses, and art</a:t>
                      </a:r>
                      <a:endParaRPr lang="en-US" sz="1050" dirty="0"/>
                    </a:p>
                  </a:txBody>
                  <a:tcPr marL="68580" marR="68580" marT="34290" marB="34290"/>
                </a:tc>
                <a:extLst>
                  <a:ext uri="{0D108BD9-81ED-4DB2-BD59-A6C34878D82A}">
                    <a16:rowId xmlns:a16="http://schemas.microsoft.com/office/drawing/2014/main" val="10010"/>
                  </a:ext>
                </a:extLst>
              </a:tr>
              <a:tr h="271527">
                <a:tc vMerge="1">
                  <a:txBody>
                    <a:bodyPr/>
                    <a:lstStyle/>
                    <a:p>
                      <a:endParaRPr lang="en-US" sz="1400" dirty="0"/>
                    </a:p>
                  </a:txBody>
                  <a:tcPr marL="68580" marR="68580" marT="34290" marB="34290"/>
                </a:tc>
                <a:tc>
                  <a:txBody>
                    <a:bodyPr/>
                    <a:lstStyle/>
                    <a:p>
                      <a:r>
                        <a:rPr lang="en-US" sz="1300" u="none" strike="noStrike" kern="1200" baseline="0" dirty="0"/>
                        <a:t>Inquisitiveness</a:t>
                      </a:r>
                      <a:endParaRPr lang="en-US" sz="1300" dirty="0"/>
                    </a:p>
                  </a:txBody>
                  <a:tcPr marL="68580" marR="68580" marT="34290" marB="34290" anchor="ctr"/>
                </a:tc>
                <a:tc>
                  <a:txBody>
                    <a:bodyPr/>
                    <a:lstStyle/>
                    <a:p>
                      <a:r>
                        <a:rPr lang="en-US" sz="1100" u="none" strike="noStrike" kern="1200" baseline="0" dirty="0"/>
                        <a:t>Interest and behaviors directed toward understanding how the world around us works</a:t>
                      </a:r>
                      <a:endParaRPr lang="en-US" sz="1100" dirty="0"/>
                    </a:p>
                  </a:txBody>
                  <a:tcPr marL="68580" marR="68580" marT="34290" marB="34290"/>
                </a:tc>
                <a:extLst>
                  <a:ext uri="{0D108BD9-81ED-4DB2-BD59-A6C34878D82A}">
                    <a16:rowId xmlns:a16="http://schemas.microsoft.com/office/drawing/2014/main" val="10011"/>
                  </a:ext>
                </a:extLst>
              </a:tr>
              <a:tr h="411170">
                <a:tc vMerge="1">
                  <a:txBody>
                    <a:bodyPr/>
                    <a:lstStyle/>
                    <a:p>
                      <a:endParaRPr lang="en-US" sz="1400" dirty="0"/>
                    </a:p>
                  </a:txBody>
                  <a:tcPr marL="68580" marR="68580" marT="34290" marB="34290"/>
                </a:tc>
                <a:tc>
                  <a:txBody>
                    <a:bodyPr/>
                    <a:lstStyle/>
                    <a:p>
                      <a:r>
                        <a:rPr lang="en-US" sz="1300" u="none" strike="noStrike" kern="1200" baseline="0" dirty="0"/>
                        <a:t>Introspectiveness</a:t>
                      </a:r>
                      <a:endParaRPr lang="en-US" sz="1300" dirty="0"/>
                    </a:p>
                  </a:txBody>
                  <a:tcPr marL="68580" marR="68580" marT="34290" marB="34290" anchor="ctr"/>
                </a:tc>
                <a:tc>
                  <a:txBody>
                    <a:bodyPr/>
                    <a:lstStyle/>
                    <a:p>
                      <a:r>
                        <a:rPr lang="en-US" sz="1100" u="none" strike="noStrike" kern="1200" baseline="0" dirty="0"/>
                        <a:t>Behaviors and intentions aimed at understanding one’s self and/or facilitating self-improvement and self-actualization</a:t>
                      </a:r>
                      <a:endParaRPr lang="en-US" sz="1100" dirty="0"/>
                    </a:p>
                  </a:txBody>
                  <a:tcPr marL="68580" marR="68580" marT="34290" marB="34290"/>
                </a:tc>
                <a:extLst>
                  <a:ext uri="{0D108BD9-81ED-4DB2-BD59-A6C34878D82A}">
                    <a16:rowId xmlns:a16="http://schemas.microsoft.com/office/drawing/2014/main" val="10012"/>
                  </a:ext>
                </a:extLst>
              </a:tr>
              <a:tr h="271527">
                <a:tc vMerge="1">
                  <a:txBody>
                    <a:bodyPr/>
                    <a:lstStyle/>
                    <a:p>
                      <a:endParaRPr lang="en-US" sz="1400" dirty="0"/>
                    </a:p>
                  </a:txBody>
                  <a:tcPr marL="68580" marR="68580" marT="34290" marB="34290"/>
                </a:tc>
                <a:tc>
                  <a:txBody>
                    <a:bodyPr/>
                    <a:lstStyle/>
                    <a:p>
                      <a:r>
                        <a:rPr lang="en-US" sz="1300" u="none" strike="noStrike" kern="1200" baseline="0" dirty="0"/>
                        <a:t>Creativity</a:t>
                      </a:r>
                      <a:endParaRPr lang="en-US" sz="1300" dirty="0"/>
                    </a:p>
                  </a:txBody>
                  <a:tcPr marL="68580" marR="68580" marT="34290" marB="34290" anchor="ctr"/>
                </a:tc>
                <a:tc>
                  <a:txBody>
                    <a:bodyPr/>
                    <a:lstStyle/>
                    <a:p>
                      <a:r>
                        <a:rPr lang="en-US" sz="1100" u="none" strike="noStrike" kern="1200" baseline="0" dirty="0"/>
                        <a:t>Thoughts and behaviors associated with imagination and original thinking</a:t>
                      </a:r>
                      <a:endParaRPr lang="en-US" sz="1100" dirty="0"/>
                    </a:p>
                  </a:txBody>
                  <a:tcPr marL="68580" marR="68580" marT="34290" marB="34290"/>
                </a:tc>
                <a:extLst>
                  <a:ext uri="{0D108BD9-81ED-4DB2-BD59-A6C34878D82A}">
                    <a16:rowId xmlns:a16="http://schemas.microsoft.com/office/drawing/2014/main" val="10013"/>
                  </a:ext>
                </a:extLst>
              </a:tr>
              <a:tr h="271527">
                <a:tc vMerge="1">
                  <a:txBody>
                    <a:bodyPr/>
                    <a:lstStyle/>
                    <a:p>
                      <a:endParaRPr lang="en-US" sz="1400" dirty="0"/>
                    </a:p>
                  </a:txBody>
                  <a:tcPr marL="68580" marR="68580" marT="34290" marB="34290"/>
                </a:tc>
                <a:tc>
                  <a:txBody>
                    <a:bodyPr/>
                    <a:lstStyle/>
                    <a:p>
                      <a:r>
                        <a:rPr lang="en-US" sz="1300" u="none" strike="noStrike" kern="1200" baseline="0" dirty="0"/>
                        <a:t>Intellectual orientation</a:t>
                      </a:r>
                      <a:endParaRPr lang="en-US" sz="1300" dirty="0"/>
                    </a:p>
                  </a:txBody>
                  <a:tcPr marL="68580" marR="68580" marT="34290" marB="34290" anchor="ctr"/>
                </a:tc>
                <a:tc>
                  <a:txBody>
                    <a:bodyPr/>
                    <a:lstStyle/>
                    <a:p>
                      <a:r>
                        <a:rPr lang="en-US" sz="1100" u="none" strike="noStrike" kern="1200" baseline="0" dirty="0"/>
                        <a:t>Interest in and comfort with intellectual and conceptual matters</a:t>
                      </a:r>
                      <a:endParaRPr lang="en-US" sz="1100" dirty="0"/>
                    </a:p>
                  </a:txBody>
                  <a:tcPr marL="68580" marR="68580" marT="34290" marB="34290"/>
                </a:tc>
                <a:extLst>
                  <a:ext uri="{0D108BD9-81ED-4DB2-BD59-A6C34878D82A}">
                    <a16:rowId xmlns:a16="http://schemas.microsoft.com/office/drawing/2014/main" val="10014"/>
                  </a:ext>
                </a:extLst>
              </a:tr>
              <a:tr h="271527">
                <a:tc vMerge="1">
                  <a:txBody>
                    <a:bodyPr/>
                    <a:lstStyle/>
                    <a:p>
                      <a:endParaRPr lang="en-US" sz="1400" dirty="0"/>
                    </a:p>
                  </a:txBody>
                  <a:tcPr marL="68580" marR="68580" marT="34290" marB="34290"/>
                </a:tc>
                <a:tc>
                  <a:txBody>
                    <a:bodyPr/>
                    <a:lstStyle/>
                    <a:p>
                      <a:r>
                        <a:rPr lang="en-US" sz="1300" u="none" strike="noStrike" kern="1200" baseline="0" dirty="0"/>
                        <a:t>Open-mindedness</a:t>
                      </a:r>
                      <a:endParaRPr lang="en-US" sz="1300" dirty="0"/>
                    </a:p>
                  </a:txBody>
                  <a:tcPr marL="68580" marR="68580" marT="34290" marB="34290" anchor="ctr"/>
                </a:tc>
                <a:tc>
                  <a:txBody>
                    <a:bodyPr/>
                    <a:lstStyle/>
                    <a:p>
                      <a:r>
                        <a:rPr lang="en-US" sz="1100" u="none" strike="noStrike" kern="1200" baseline="0" dirty="0"/>
                        <a:t>Thoughts and behaviors related to comfort and interest toward strangers and new stimuli</a:t>
                      </a:r>
                      <a:endParaRPr lang="en-US" sz="1100" dirty="0"/>
                    </a:p>
                  </a:txBody>
                  <a:tcPr marL="68580" marR="68580" marT="34290" marB="34290"/>
                </a:tc>
                <a:extLst>
                  <a:ext uri="{0D108BD9-81ED-4DB2-BD59-A6C34878D82A}">
                    <a16:rowId xmlns:a16="http://schemas.microsoft.com/office/drawing/2014/main" val="10015"/>
                  </a:ext>
                </a:extLst>
              </a:tr>
              <a:tr h="473233">
                <a:tc rowSpan="3">
                  <a:txBody>
                    <a:bodyPr/>
                    <a:lstStyle/>
                    <a:p>
                      <a:pPr algn="ctr"/>
                      <a:r>
                        <a:rPr lang="en-US" sz="1400" u="none" strike="noStrike" kern="1200" baseline="0" dirty="0"/>
                        <a:t>Agreeableness</a:t>
                      </a:r>
                      <a:endParaRPr lang="en-US" sz="1400" dirty="0">
                        <a:solidFill>
                          <a:schemeClr val="bg1"/>
                        </a:solidFill>
                      </a:endParaRPr>
                    </a:p>
                  </a:txBody>
                  <a:tcPr marL="68580" marR="68580" marT="34290" marB="34290" anchor="ctr"/>
                </a:tc>
                <a:tc>
                  <a:txBody>
                    <a:bodyPr/>
                    <a:lstStyle/>
                    <a:p>
                      <a:r>
                        <a:rPr lang="en-US" sz="1300" u="none" strike="noStrike" kern="1200" baseline="0" dirty="0"/>
                        <a:t>Thoughtfulness/</a:t>
                      </a:r>
                    </a:p>
                    <a:p>
                      <a:r>
                        <a:rPr lang="en-US" sz="1300" u="none" strike="noStrike" kern="1200" baseline="0" dirty="0"/>
                        <a:t>compassion</a:t>
                      </a:r>
                      <a:endParaRPr lang="en-US" sz="1300" dirty="0"/>
                    </a:p>
                  </a:txBody>
                  <a:tcPr marL="68580" marR="68580" marT="34290" marB="34290" anchor="ctr"/>
                </a:tc>
                <a:tc>
                  <a:txBody>
                    <a:bodyPr/>
                    <a:lstStyle/>
                    <a:p>
                      <a:r>
                        <a:rPr lang="en-US" sz="1100" u="none" strike="noStrike" kern="1200" baseline="0" dirty="0"/>
                        <a:t>Feelings and behaviors associated with compassion and sensitivity toward others</a:t>
                      </a:r>
                      <a:endParaRPr lang="en-US" sz="1100" dirty="0"/>
                    </a:p>
                  </a:txBody>
                  <a:tcPr marL="68580" marR="68580" marT="34290" marB="34290"/>
                </a:tc>
                <a:extLst>
                  <a:ext uri="{0D108BD9-81ED-4DB2-BD59-A6C34878D82A}">
                    <a16:rowId xmlns:a16="http://schemas.microsoft.com/office/drawing/2014/main" val="10016"/>
                  </a:ext>
                </a:extLst>
              </a:tr>
              <a:tr h="271527">
                <a:tc vMerge="1">
                  <a:txBody>
                    <a:bodyPr/>
                    <a:lstStyle/>
                    <a:p>
                      <a:endParaRPr lang="en-US" sz="1400" dirty="0"/>
                    </a:p>
                  </a:txBody>
                  <a:tcPr marL="68580" marR="68580" marT="34290" marB="34290"/>
                </a:tc>
                <a:tc>
                  <a:txBody>
                    <a:bodyPr/>
                    <a:lstStyle/>
                    <a:p>
                      <a:r>
                        <a:rPr lang="en-US" sz="1300" u="none" strike="noStrike" kern="1200" baseline="0" dirty="0"/>
                        <a:t>Collaboration</a:t>
                      </a:r>
                      <a:endParaRPr lang="en-US" sz="1300" dirty="0"/>
                    </a:p>
                  </a:txBody>
                  <a:tcPr marL="68580" marR="68580" marT="34290" marB="34290" anchor="ctr"/>
                </a:tc>
                <a:tc>
                  <a:txBody>
                    <a:bodyPr/>
                    <a:lstStyle/>
                    <a:p>
                      <a:r>
                        <a:rPr lang="en-US" sz="1100" u="none" strike="noStrike" kern="1200" baseline="0" dirty="0"/>
                        <a:t>Behaviors and intentions centered on a desire to work or act with others for a common benefit</a:t>
                      </a:r>
                      <a:endParaRPr lang="en-US" sz="1100" dirty="0"/>
                    </a:p>
                  </a:txBody>
                  <a:tcPr marL="68580" marR="68580" marT="34290" marB="34290"/>
                </a:tc>
                <a:extLst>
                  <a:ext uri="{0D108BD9-81ED-4DB2-BD59-A6C34878D82A}">
                    <a16:rowId xmlns:a16="http://schemas.microsoft.com/office/drawing/2014/main" val="10017"/>
                  </a:ext>
                </a:extLst>
              </a:tr>
              <a:tr h="411170">
                <a:tc vMerge="1">
                  <a:txBody>
                    <a:bodyPr/>
                    <a:lstStyle/>
                    <a:p>
                      <a:endParaRPr lang="en-US" sz="1400" dirty="0"/>
                    </a:p>
                  </a:txBody>
                  <a:tcPr marL="68580" marR="68580" marT="34290" marB="34290"/>
                </a:tc>
                <a:tc>
                  <a:txBody>
                    <a:bodyPr/>
                    <a:lstStyle/>
                    <a:p>
                      <a:r>
                        <a:rPr lang="en-US" sz="1300" u="none" strike="noStrike" kern="1200" baseline="0" dirty="0"/>
                        <a:t>Generosity</a:t>
                      </a:r>
                      <a:endParaRPr lang="en-US" sz="1300" dirty="0"/>
                    </a:p>
                  </a:txBody>
                  <a:tcPr marL="68580" marR="68580" marT="34290" marB="34290" anchor="ctr"/>
                </a:tc>
                <a:tc>
                  <a:txBody>
                    <a:bodyPr/>
                    <a:lstStyle/>
                    <a:p>
                      <a:r>
                        <a:rPr lang="en-US" sz="1100" u="none" strike="noStrike" kern="1200" baseline="0" dirty="0"/>
                        <a:t>Behaviors associated with activities such as helping and doing things for others, giving to charity, and volunteering for community improvement</a:t>
                      </a:r>
                      <a:endParaRPr lang="en-US" sz="1100" dirty="0"/>
                    </a:p>
                  </a:txBody>
                  <a:tcPr marL="68580" marR="68580" marT="34290" marB="34290"/>
                </a:tc>
                <a:extLst>
                  <a:ext uri="{0D108BD9-81ED-4DB2-BD59-A6C34878D82A}">
                    <a16:rowId xmlns:a16="http://schemas.microsoft.com/office/drawing/2014/main" val="10018"/>
                  </a:ext>
                </a:extLst>
              </a:tr>
              <a:tr h="271527">
                <a:tc rowSpan="3">
                  <a:txBody>
                    <a:bodyPr/>
                    <a:lstStyle/>
                    <a:p>
                      <a:pPr algn="ctr"/>
                      <a:r>
                        <a:rPr lang="en-US" sz="1400" u="none" strike="noStrike" kern="1200" baseline="0" dirty="0"/>
                        <a:t>Emotional stability</a:t>
                      </a:r>
                      <a:endParaRPr lang="en-US" sz="1400" dirty="0">
                        <a:solidFill>
                          <a:schemeClr val="bg1"/>
                        </a:solidFill>
                      </a:endParaRPr>
                    </a:p>
                  </a:txBody>
                  <a:tcPr marL="68580" marR="68580" marT="34290" marB="34290" anchor="ctr"/>
                </a:tc>
                <a:tc>
                  <a:txBody>
                    <a:bodyPr/>
                    <a:lstStyle/>
                    <a:p>
                      <a:r>
                        <a:rPr lang="en-US" sz="1300" u="none" strike="noStrike" kern="1200" baseline="0" dirty="0"/>
                        <a:t>Stability</a:t>
                      </a:r>
                      <a:endParaRPr lang="en-US" sz="1300" dirty="0"/>
                    </a:p>
                  </a:txBody>
                  <a:tcPr marL="68580" marR="68580" marT="34290" marB="34290" anchor="ctr"/>
                </a:tc>
                <a:tc>
                  <a:txBody>
                    <a:bodyPr/>
                    <a:lstStyle/>
                    <a:p>
                      <a:r>
                        <a:rPr lang="en-US" sz="1100" u="none" strike="noStrike" kern="1200" baseline="0" dirty="0"/>
                        <a:t>Feelings and behaviors associated with various degrees of insecurity and anxiety</a:t>
                      </a:r>
                      <a:endParaRPr lang="en-US" sz="1100" dirty="0"/>
                    </a:p>
                  </a:txBody>
                  <a:tcPr marL="68580" marR="68580" marT="34290" marB="34290"/>
                </a:tc>
                <a:extLst>
                  <a:ext uri="{0D108BD9-81ED-4DB2-BD59-A6C34878D82A}">
                    <a16:rowId xmlns:a16="http://schemas.microsoft.com/office/drawing/2014/main" val="10019"/>
                  </a:ext>
                </a:extLst>
              </a:tr>
              <a:tr h="271527">
                <a:tc vMerge="1">
                  <a:txBody>
                    <a:bodyPr/>
                    <a:lstStyle/>
                    <a:p>
                      <a:endParaRPr lang="en-US" sz="1400" dirty="0"/>
                    </a:p>
                  </a:txBody>
                  <a:tcPr marL="68580" marR="68580" marT="34290" marB="34290"/>
                </a:tc>
                <a:tc>
                  <a:txBody>
                    <a:bodyPr/>
                    <a:lstStyle/>
                    <a:p>
                      <a:r>
                        <a:rPr lang="en-US" sz="1300" u="none" strike="noStrike" kern="1200" baseline="0" dirty="0"/>
                        <a:t>Calmness</a:t>
                      </a:r>
                      <a:endParaRPr lang="en-US" sz="1300" dirty="0"/>
                    </a:p>
                  </a:txBody>
                  <a:tcPr marL="68580" marR="68580" marT="34290" marB="34290" anchor="ctr"/>
                </a:tc>
                <a:tc>
                  <a:txBody>
                    <a:bodyPr/>
                    <a:lstStyle/>
                    <a:p>
                      <a:r>
                        <a:rPr lang="en-US" sz="1100" u="none" strike="noStrike" kern="1200" baseline="0" dirty="0"/>
                        <a:t>Behaviors and feelings associated with mood and strong emotions</a:t>
                      </a:r>
                      <a:endParaRPr lang="en-US" sz="1100" dirty="0"/>
                    </a:p>
                  </a:txBody>
                  <a:tcPr marL="68580" marR="68580" marT="34290" marB="34290"/>
                </a:tc>
                <a:extLst>
                  <a:ext uri="{0D108BD9-81ED-4DB2-BD59-A6C34878D82A}">
                    <a16:rowId xmlns:a16="http://schemas.microsoft.com/office/drawing/2014/main" val="10020"/>
                  </a:ext>
                </a:extLst>
              </a:tr>
              <a:tr h="271527">
                <a:tc vMerge="1">
                  <a:txBody>
                    <a:bodyPr/>
                    <a:lstStyle/>
                    <a:p>
                      <a:endParaRPr lang="en-US" sz="1400" dirty="0"/>
                    </a:p>
                  </a:txBody>
                  <a:tcPr marL="68580" marR="68580" marT="34290" marB="34290"/>
                </a:tc>
                <a:tc>
                  <a:txBody>
                    <a:bodyPr/>
                    <a:lstStyle/>
                    <a:p>
                      <a:r>
                        <a:rPr lang="en-US" sz="1300" u="none" strike="noStrike" kern="1200" baseline="0" dirty="0"/>
                        <a:t>Optimism</a:t>
                      </a:r>
                      <a:endParaRPr lang="en-US" sz="1300" dirty="0"/>
                    </a:p>
                  </a:txBody>
                  <a:tcPr marL="68580" marR="68580" marT="34290" marB="34290" anchor="ctr"/>
                </a:tc>
                <a:tc>
                  <a:txBody>
                    <a:bodyPr/>
                    <a:lstStyle/>
                    <a:p>
                      <a:r>
                        <a:rPr lang="en-US" sz="1100" u="none" strike="noStrike" kern="1200" baseline="0" dirty="0"/>
                        <a:t>Thoughts and behaviors associated with an individual’s general emotional tone and world outlook</a:t>
                      </a:r>
                      <a:endParaRPr lang="en-US" sz="1100" dirty="0"/>
                    </a:p>
                  </a:txBody>
                  <a:tcPr marL="68580" marR="68580" marT="34290" marB="34290"/>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45271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81C7-96D0-4B4F-B667-6E2496133B6B}"/>
              </a:ext>
            </a:extLst>
          </p:cNvPr>
          <p:cNvSpPr>
            <a:spLocks noGrp="1"/>
          </p:cNvSpPr>
          <p:nvPr>
            <p:ph type="title"/>
          </p:nvPr>
        </p:nvSpPr>
        <p:spPr/>
        <p:txBody>
          <a:bodyPr/>
          <a:lstStyle/>
          <a:p>
            <a:r>
              <a:rPr lang="en-US" dirty="0"/>
              <a:t>Research Questions</a:t>
            </a:r>
          </a:p>
        </p:txBody>
      </p:sp>
      <p:sp>
        <p:nvSpPr>
          <p:cNvPr id="4" name="Slide Number Placeholder 3">
            <a:extLst>
              <a:ext uri="{FF2B5EF4-FFF2-40B4-BE49-F238E27FC236}">
                <a16:creationId xmlns:a16="http://schemas.microsoft.com/office/drawing/2014/main" id="{0085A27B-6FD9-44FB-B7EB-5B0180816A59}"/>
              </a:ext>
            </a:extLst>
          </p:cNvPr>
          <p:cNvSpPr>
            <a:spLocks noGrp="1"/>
          </p:cNvSpPr>
          <p:nvPr>
            <p:ph type="sldNum" sz="quarter" idx="10"/>
          </p:nvPr>
        </p:nvSpPr>
        <p:spPr/>
        <p:txBody>
          <a:bodyPr/>
          <a:lstStyle/>
          <a:p>
            <a:pPr>
              <a:defRPr/>
            </a:pPr>
            <a:fld id="{D4090CA4-F0BB-44AE-B956-36B9DB324A8E}" type="slidenum">
              <a:rPr lang="en-US" smtClean="0"/>
              <a:pPr>
                <a:defRPr/>
              </a:pPr>
              <a:t>6</a:t>
            </a:fld>
            <a:endParaRPr lang="en-US" dirty="0"/>
          </a:p>
        </p:txBody>
      </p:sp>
      <p:graphicFrame>
        <p:nvGraphicFramePr>
          <p:cNvPr id="5" name="Diagram 4">
            <a:extLst>
              <a:ext uri="{FF2B5EF4-FFF2-40B4-BE49-F238E27FC236}">
                <a16:creationId xmlns:a16="http://schemas.microsoft.com/office/drawing/2014/main" id="{4BF737E1-7CA2-420E-B5C9-7D58ECBA011A}"/>
              </a:ext>
            </a:extLst>
          </p:cNvPr>
          <p:cNvGraphicFramePr/>
          <p:nvPr>
            <p:extLst>
              <p:ext uri="{D42A27DB-BD31-4B8C-83A1-F6EECF244321}">
                <p14:modId xmlns:p14="http://schemas.microsoft.com/office/powerpoint/2010/main" val="965558727"/>
              </p:ext>
            </p:extLst>
          </p:nvPr>
        </p:nvGraphicFramePr>
        <p:xfrm>
          <a:off x="628649" y="1125537"/>
          <a:ext cx="7942695"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4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A825-9AEC-40D7-BAC6-0E4073E26C05}"/>
              </a:ext>
            </a:extLst>
          </p:cNvPr>
          <p:cNvSpPr>
            <a:spLocks noGrp="1"/>
          </p:cNvSpPr>
          <p:nvPr>
            <p:ph type="title"/>
          </p:nvPr>
        </p:nvSpPr>
        <p:spPr/>
        <p:txBody>
          <a:bodyPr/>
          <a:lstStyle/>
          <a:p>
            <a:r>
              <a:rPr lang="en-US" dirty="0"/>
              <a:t>School Characteristics</a:t>
            </a:r>
          </a:p>
        </p:txBody>
      </p:sp>
      <p:graphicFrame>
        <p:nvGraphicFramePr>
          <p:cNvPr id="6" name="Content Placeholder 5">
            <a:extLst>
              <a:ext uri="{FF2B5EF4-FFF2-40B4-BE49-F238E27FC236}">
                <a16:creationId xmlns:a16="http://schemas.microsoft.com/office/drawing/2014/main" id="{F1101B8F-97F5-4936-8B41-767CA9F6498E}"/>
              </a:ext>
            </a:extLst>
          </p:cNvPr>
          <p:cNvGraphicFramePr>
            <a:graphicFrameLocks noGrp="1"/>
          </p:cNvGraphicFramePr>
          <p:nvPr>
            <p:ph idx="1"/>
            <p:extLst>
              <p:ext uri="{D42A27DB-BD31-4B8C-83A1-F6EECF244321}">
                <p14:modId xmlns:p14="http://schemas.microsoft.com/office/powerpoint/2010/main" val="1656011953"/>
              </p:ext>
            </p:extLst>
          </p:nvPr>
        </p:nvGraphicFramePr>
        <p:xfrm>
          <a:off x="628650" y="1661607"/>
          <a:ext cx="7886700" cy="1507427"/>
        </p:xfrm>
        <a:graphic>
          <a:graphicData uri="http://schemas.openxmlformats.org/drawingml/2006/table">
            <a:tbl>
              <a:tblPr firstRow="1" firstCol="1" bandRow="1"/>
              <a:tblGrid>
                <a:gridCol w="1332185">
                  <a:extLst>
                    <a:ext uri="{9D8B030D-6E8A-4147-A177-3AD203B41FA5}">
                      <a16:colId xmlns:a16="http://schemas.microsoft.com/office/drawing/2014/main" val="4134021946"/>
                    </a:ext>
                  </a:extLst>
                </a:gridCol>
                <a:gridCol w="3572674">
                  <a:extLst>
                    <a:ext uri="{9D8B030D-6E8A-4147-A177-3AD203B41FA5}">
                      <a16:colId xmlns:a16="http://schemas.microsoft.com/office/drawing/2014/main" val="314127969"/>
                    </a:ext>
                  </a:extLst>
                </a:gridCol>
                <a:gridCol w="843427">
                  <a:extLst>
                    <a:ext uri="{9D8B030D-6E8A-4147-A177-3AD203B41FA5}">
                      <a16:colId xmlns:a16="http://schemas.microsoft.com/office/drawing/2014/main" val="1594751265"/>
                    </a:ext>
                  </a:extLst>
                </a:gridCol>
                <a:gridCol w="1069207">
                  <a:extLst>
                    <a:ext uri="{9D8B030D-6E8A-4147-A177-3AD203B41FA5}">
                      <a16:colId xmlns:a16="http://schemas.microsoft.com/office/drawing/2014/main" val="965527180"/>
                    </a:ext>
                  </a:extLst>
                </a:gridCol>
                <a:gridCol w="1069207">
                  <a:extLst>
                    <a:ext uri="{9D8B030D-6E8A-4147-A177-3AD203B41FA5}">
                      <a16:colId xmlns:a16="http://schemas.microsoft.com/office/drawing/2014/main" val="4193849771"/>
                    </a:ext>
                  </a:extLst>
                </a:gridCol>
              </a:tblGrid>
              <a:tr h="190500">
                <a:tc rowSpan="2">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Institution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Characteristics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Faculty per Group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1971902"/>
                  </a:ext>
                </a:extLst>
              </a:tr>
              <a:tr h="19050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STEM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Social Sciences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Humanities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003297"/>
                  </a:ext>
                </a:extLst>
              </a:tr>
              <a:tr h="19050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School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Urban, Private, Moderately Selective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50274271"/>
                  </a:ext>
                </a:extLst>
              </a:tr>
              <a:tr h="19050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School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Urban, Private, Selective, HBCU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88742378"/>
                  </a:ext>
                </a:extLst>
              </a:tr>
              <a:tr h="19050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School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Suburban, Public, Moderately Selective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780546"/>
                  </a:ext>
                </a:extLst>
              </a:tr>
            </a:tbl>
          </a:graphicData>
        </a:graphic>
      </p:graphicFrame>
      <p:sp>
        <p:nvSpPr>
          <p:cNvPr id="4" name="Slide Number Placeholder 3">
            <a:extLst>
              <a:ext uri="{FF2B5EF4-FFF2-40B4-BE49-F238E27FC236}">
                <a16:creationId xmlns:a16="http://schemas.microsoft.com/office/drawing/2014/main" id="{B3211457-AC09-4B24-B0D0-B80859F85ACE}"/>
              </a:ext>
            </a:extLst>
          </p:cNvPr>
          <p:cNvSpPr>
            <a:spLocks noGrp="1"/>
          </p:cNvSpPr>
          <p:nvPr>
            <p:ph type="sldNum" sz="quarter" idx="10"/>
          </p:nvPr>
        </p:nvSpPr>
        <p:spPr/>
        <p:txBody>
          <a:bodyPr/>
          <a:lstStyle/>
          <a:p>
            <a:pPr>
              <a:defRPr/>
            </a:pPr>
            <a:fld id="{D4090CA4-F0BB-44AE-B956-36B9DB324A8E}" type="slidenum">
              <a:rPr lang="en-US" smtClean="0"/>
              <a:pPr>
                <a:defRPr/>
              </a:pPr>
              <a:t>7</a:t>
            </a:fld>
            <a:endParaRPr lang="en-US" dirty="0"/>
          </a:p>
        </p:txBody>
      </p:sp>
      <p:graphicFrame>
        <p:nvGraphicFramePr>
          <p:cNvPr id="3" name="Diagram 2">
            <a:extLst>
              <a:ext uri="{FF2B5EF4-FFF2-40B4-BE49-F238E27FC236}">
                <a16:creationId xmlns:a16="http://schemas.microsoft.com/office/drawing/2014/main" id="{1F407AE0-A38C-438F-9495-12385E07506E}"/>
              </a:ext>
            </a:extLst>
          </p:cNvPr>
          <p:cNvGraphicFramePr/>
          <p:nvPr>
            <p:extLst>
              <p:ext uri="{D42A27DB-BD31-4B8C-83A1-F6EECF244321}">
                <p14:modId xmlns:p14="http://schemas.microsoft.com/office/powerpoint/2010/main" val="1927004431"/>
              </p:ext>
            </p:extLst>
          </p:nvPr>
        </p:nvGraphicFramePr>
        <p:xfrm>
          <a:off x="628650" y="3428999"/>
          <a:ext cx="7886700" cy="271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205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BD9-ACBD-45EA-8C0C-119FD661C2F3}"/>
              </a:ext>
            </a:extLst>
          </p:cNvPr>
          <p:cNvSpPr>
            <a:spLocks noGrp="1"/>
          </p:cNvSpPr>
          <p:nvPr>
            <p:ph type="title"/>
          </p:nvPr>
        </p:nvSpPr>
        <p:spPr/>
        <p:txBody>
          <a:bodyPr/>
          <a:lstStyle/>
          <a:p>
            <a:r>
              <a:rPr lang="en-US" dirty="0"/>
              <a:t>Research Question 1</a:t>
            </a:r>
          </a:p>
        </p:txBody>
      </p:sp>
      <p:sp>
        <p:nvSpPr>
          <p:cNvPr id="8" name="Content Placeholder 7">
            <a:extLst>
              <a:ext uri="{FF2B5EF4-FFF2-40B4-BE49-F238E27FC236}">
                <a16:creationId xmlns:a16="http://schemas.microsoft.com/office/drawing/2014/main" id="{FF57A4A3-4416-48A3-9C0F-705D202FD5BA}"/>
              </a:ext>
            </a:extLst>
          </p:cNvPr>
          <p:cNvSpPr>
            <a:spLocks noGrp="1"/>
          </p:cNvSpPr>
          <p:nvPr>
            <p:ph sz="half" idx="1"/>
          </p:nvPr>
        </p:nvSpPr>
        <p:spPr>
          <a:xfrm>
            <a:off x="628650" y="1309158"/>
            <a:ext cx="8108950" cy="4343497"/>
          </a:xfrm>
        </p:spPr>
        <p:txBody>
          <a:bodyPr/>
          <a:lstStyle/>
          <a:p>
            <a:r>
              <a:rPr lang="en-US" dirty="0"/>
              <a:t>Yes – 73% (19 of 26)</a:t>
            </a:r>
          </a:p>
          <a:p>
            <a:pPr lvl="1"/>
            <a:r>
              <a:rPr lang="en-US" dirty="0"/>
              <a:t>“Yes”, “Definitely!”, “Please”, “100%”</a:t>
            </a:r>
          </a:p>
          <a:p>
            <a:pPr lvl="1"/>
            <a:r>
              <a:rPr lang="en-US" dirty="0"/>
              <a:t>15% (4 of 26) were positive but mentioned restrictions such as “Yes, but only conscientiousness and openness” </a:t>
            </a:r>
          </a:p>
          <a:p>
            <a:r>
              <a:rPr lang="en-US" dirty="0"/>
              <a:t>No – 19% (5 of 26) </a:t>
            </a:r>
          </a:p>
          <a:p>
            <a:pPr lvl="1"/>
            <a:r>
              <a:rPr lang="en-US" dirty="0"/>
              <a:t>Did not see a value in adding another tool above and beyond what they already used, or don’t believe personality can be measured, etc.</a:t>
            </a:r>
          </a:p>
          <a:p>
            <a:r>
              <a:rPr lang="en-US" dirty="0"/>
              <a:t>Blank – 8% (2 of 26)</a:t>
            </a:r>
          </a:p>
        </p:txBody>
      </p:sp>
      <p:graphicFrame>
        <p:nvGraphicFramePr>
          <p:cNvPr id="13" name="Content Placeholder 12">
            <a:extLst>
              <a:ext uri="{FF2B5EF4-FFF2-40B4-BE49-F238E27FC236}">
                <a16:creationId xmlns:a16="http://schemas.microsoft.com/office/drawing/2014/main" id="{21358B67-F458-437D-99A3-261E784AFC73}"/>
              </a:ext>
            </a:extLst>
          </p:cNvPr>
          <p:cNvGraphicFramePr>
            <a:graphicFrameLocks noGrp="1"/>
          </p:cNvGraphicFramePr>
          <p:nvPr>
            <p:ph sz="half" idx="2"/>
            <p:extLst>
              <p:ext uri="{D42A27DB-BD31-4B8C-83A1-F6EECF244321}">
                <p14:modId xmlns:p14="http://schemas.microsoft.com/office/powerpoint/2010/main" val="1226556489"/>
              </p:ext>
            </p:extLst>
          </p:nvPr>
        </p:nvGraphicFramePr>
        <p:xfrm>
          <a:off x="3325091" y="4698904"/>
          <a:ext cx="5328807" cy="1694498"/>
        </p:xfrm>
        <a:graphic>
          <a:graphicData uri="http://schemas.openxmlformats.org/drawingml/2006/table">
            <a:tbl>
              <a:tblPr firstRow="1" firstCol="1" bandRow="1"/>
              <a:tblGrid>
                <a:gridCol w="2516863">
                  <a:extLst>
                    <a:ext uri="{9D8B030D-6E8A-4147-A177-3AD203B41FA5}">
                      <a16:colId xmlns:a16="http://schemas.microsoft.com/office/drawing/2014/main" val="902318145"/>
                    </a:ext>
                  </a:extLst>
                </a:gridCol>
                <a:gridCol w="867884">
                  <a:extLst>
                    <a:ext uri="{9D8B030D-6E8A-4147-A177-3AD203B41FA5}">
                      <a16:colId xmlns:a16="http://schemas.microsoft.com/office/drawing/2014/main" val="2679028100"/>
                    </a:ext>
                  </a:extLst>
                </a:gridCol>
                <a:gridCol w="888135">
                  <a:extLst>
                    <a:ext uri="{9D8B030D-6E8A-4147-A177-3AD203B41FA5}">
                      <a16:colId xmlns:a16="http://schemas.microsoft.com/office/drawing/2014/main" val="900606987"/>
                    </a:ext>
                  </a:extLst>
                </a:gridCol>
                <a:gridCol w="1055925">
                  <a:extLst>
                    <a:ext uri="{9D8B030D-6E8A-4147-A177-3AD203B41FA5}">
                      <a16:colId xmlns:a16="http://schemas.microsoft.com/office/drawing/2014/main" val="3045064491"/>
                    </a:ext>
                  </a:extLst>
                </a:gridCol>
              </a:tblGrid>
              <a:tr h="304800">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gridSpan="3">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 FACETS or Similar Assessment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3826178"/>
                  </a:ext>
                </a:extLst>
              </a:tr>
              <a:tr h="18415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Blank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49060"/>
                  </a:ext>
                </a:extLst>
              </a:tr>
              <a:tr h="18415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STEM (n =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90% (9)</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4358337"/>
                  </a:ext>
                </a:extLst>
              </a:tr>
              <a:tr h="18415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Social Sciences (n = 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 (3)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025787823"/>
                  </a:ext>
                </a:extLst>
              </a:tr>
              <a:tr h="18415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Humanities (n = 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88% (7)</a:t>
                      </a: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605071"/>
                  </a:ext>
                </a:extLst>
              </a:tr>
              <a:tr h="184150">
                <a:tc gridSpan="4">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are within Group and n’s are in parentheses</a:t>
                      </a: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6957705"/>
                  </a:ext>
                </a:extLst>
              </a:tr>
            </a:tbl>
          </a:graphicData>
        </a:graphic>
      </p:graphicFrame>
      <p:sp>
        <p:nvSpPr>
          <p:cNvPr id="4" name="Slide Number Placeholder 3">
            <a:extLst>
              <a:ext uri="{FF2B5EF4-FFF2-40B4-BE49-F238E27FC236}">
                <a16:creationId xmlns:a16="http://schemas.microsoft.com/office/drawing/2014/main" id="{09CA9D5F-2503-4848-AF2D-5A73C0495E8D}"/>
              </a:ext>
            </a:extLst>
          </p:cNvPr>
          <p:cNvSpPr>
            <a:spLocks noGrp="1"/>
          </p:cNvSpPr>
          <p:nvPr>
            <p:ph type="sldNum" sz="quarter" idx="10"/>
          </p:nvPr>
        </p:nvSpPr>
        <p:spPr/>
        <p:txBody>
          <a:bodyPr/>
          <a:lstStyle/>
          <a:p>
            <a:pPr>
              <a:defRPr/>
            </a:pPr>
            <a:fld id="{D4090CA4-F0BB-44AE-B956-36B9DB324A8E}" type="slidenum">
              <a:rPr lang="en-US" smtClean="0"/>
              <a:pPr>
                <a:defRPr/>
              </a:pPr>
              <a:t>8</a:t>
            </a:fld>
            <a:endParaRPr lang="en-US" dirty="0"/>
          </a:p>
        </p:txBody>
      </p:sp>
    </p:spTree>
    <p:extLst>
      <p:ext uri="{BB962C8B-B14F-4D97-AF65-F5344CB8AC3E}">
        <p14:creationId xmlns:p14="http://schemas.microsoft.com/office/powerpoint/2010/main" val="137716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C68A-7356-4C99-A1F1-657BD7E532F5}"/>
              </a:ext>
            </a:extLst>
          </p:cNvPr>
          <p:cNvSpPr>
            <a:spLocks noGrp="1"/>
          </p:cNvSpPr>
          <p:nvPr>
            <p:ph type="title"/>
          </p:nvPr>
        </p:nvSpPr>
        <p:spPr/>
        <p:txBody>
          <a:bodyPr/>
          <a:lstStyle/>
          <a:p>
            <a:r>
              <a:rPr lang="en-US" dirty="0"/>
              <a:t>Research Question 2</a:t>
            </a:r>
          </a:p>
        </p:txBody>
      </p:sp>
      <p:sp>
        <p:nvSpPr>
          <p:cNvPr id="3" name="Content Placeholder 2">
            <a:extLst>
              <a:ext uri="{FF2B5EF4-FFF2-40B4-BE49-F238E27FC236}">
                <a16:creationId xmlns:a16="http://schemas.microsoft.com/office/drawing/2014/main" id="{B1A1C204-AD88-46BE-A9E4-FE13BF2CACBB}"/>
              </a:ext>
            </a:extLst>
          </p:cNvPr>
          <p:cNvSpPr>
            <a:spLocks noGrp="1"/>
          </p:cNvSpPr>
          <p:nvPr>
            <p:ph sz="half" idx="1"/>
          </p:nvPr>
        </p:nvSpPr>
        <p:spPr/>
        <p:txBody>
          <a:bodyPr/>
          <a:lstStyle/>
          <a:p>
            <a:r>
              <a:rPr lang="en-US" dirty="0"/>
              <a:t>18 answered this open ended question</a:t>
            </a:r>
          </a:p>
          <a:p>
            <a:r>
              <a:rPr lang="en-US" dirty="0"/>
              <a:t>Most were interested in using it at an admission tool (14 of 18; 78%)</a:t>
            </a:r>
          </a:p>
          <a:p>
            <a:r>
              <a:rPr lang="en-US" dirty="0"/>
              <a:t>The second most popular use was for student development.</a:t>
            </a:r>
          </a:p>
          <a:p>
            <a:r>
              <a:rPr lang="en-US" dirty="0"/>
              <a:t>4 responses mentioned both admission and development purposes.</a:t>
            </a:r>
          </a:p>
        </p:txBody>
      </p:sp>
      <p:graphicFrame>
        <p:nvGraphicFramePr>
          <p:cNvPr id="7" name="Content Placeholder 6">
            <a:extLst>
              <a:ext uri="{FF2B5EF4-FFF2-40B4-BE49-F238E27FC236}">
                <a16:creationId xmlns:a16="http://schemas.microsoft.com/office/drawing/2014/main" id="{58EAFF47-39C4-47AB-8253-2AB412E5AA11}"/>
              </a:ext>
            </a:extLst>
          </p:cNvPr>
          <p:cNvGraphicFramePr>
            <a:graphicFrameLocks noGrp="1"/>
          </p:cNvGraphicFramePr>
          <p:nvPr>
            <p:ph sz="half" idx="2"/>
            <p:extLst>
              <p:ext uri="{D42A27DB-BD31-4B8C-83A1-F6EECF244321}">
                <p14:modId xmlns:p14="http://schemas.microsoft.com/office/powerpoint/2010/main" val="1929859463"/>
              </p:ext>
            </p:extLst>
          </p:nvPr>
        </p:nvGraphicFramePr>
        <p:xfrm>
          <a:off x="4774293" y="2627758"/>
          <a:ext cx="3741058" cy="2504631"/>
        </p:xfrm>
        <a:graphic>
          <a:graphicData uri="http://schemas.openxmlformats.org/drawingml/2006/table">
            <a:tbl>
              <a:tblPr/>
              <a:tblGrid>
                <a:gridCol w="2119993">
                  <a:extLst>
                    <a:ext uri="{9D8B030D-6E8A-4147-A177-3AD203B41FA5}">
                      <a16:colId xmlns:a16="http://schemas.microsoft.com/office/drawing/2014/main" val="3540195286"/>
                    </a:ext>
                  </a:extLst>
                </a:gridCol>
                <a:gridCol w="857363">
                  <a:extLst>
                    <a:ext uri="{9D8B030D-6E8A-4147-A177-3AD203B41FA5}">
                      <a16:colId xmlns:a16="http://schemas.microsoft.com/office/drawing/2014/main" val="1388373822"/>
                    </a:ext>
                  </a:extLst>
                </a:gridCol>
                <a:gridCol w="763702">
                  <a:extLst>
                    <a:ext uri="{9D8B030D-6E8A-4147-A177-3AD203B41FA5}">
                      <a16:colId xmlns:a16="http://schemas.microsoft.com/office/drawing/2014/main" val="741306001"/>
                    </a:ext>
                  </a:extLst>
                </a:gridCol>
              </a:tblGrid>
              <a:tr h="90741">
                <a:tc>
                  <a:txBody>
                    <a:bodyPr/>
                    <a:lstStyle/>
                    <a:p>
                      <a:pPr marL="0" marR="0" algn="l">
                        <a:lnSpc>
                          <a:spcPct val="107000"/>
                        </a:lnSpc>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0913916"/>
                  </a:ext>
                </a:extLst>
              </a:tr>
              <a:tr h="90741">
                <a:tc>
                  <a:txBody>
                    <a:bodyPr/>
                    <a:lstStyle/>
                    <a:p>
                      <a:pPr marL="0" marR="0" algn="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 </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Count</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Percent </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07976"/>
                  </a:ext>
                </a:extLst>
              </a:tr>
              <a:tr h="90741">
                <a:tc>
                  <a:txBody>
                    <a:bodyPr/>
                    <a:lstStyle/>
                    <a:p>
                      <a:pPr marL="0" marR="0">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Admission</a:t>
                      </a:r>
                      <a:endParaRPr lang="en-US" sz="160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14</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78%</a:t>
                      </a:r>
                      <a:endParaRPr lang="en-US" sz="16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76247272"/>
                  </a:ext>
                </a:extLst>
              </a:tr>
              <a:tr h="90741">
                <a:tc>
                  <a:txBody>
                    <a:bodyPr/>
                    <a:lstStyle/>
                    <a:p>
                      <a:pPr marL="0" marR="0">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Development</a:t>
                      </a:r>
                      <a:endParaRPr lang="en-US" sz="160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7</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39%</a:t>
                      </a:r>
                      <a:endParaRPr lang="en-US" sz="16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648087489"/>
                  </a:ext>
                </a:extLst>
              </a:tr>
              <a:tr h="90741">
                <a:tc>
                  <a:txBody>
                    <a:bodyPr/>
                    <a:lstStyle/>
                    <a:p>
                      <a:pPr marL="0" marR="0">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Career Services</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17%</a:t>
                      </a:r>
                      <a:endParaRPr lang="en-US" sz="16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81170504"/>
                  </a:ext>
                </a:extLst>
              </a:tr>
              <a:tr h="90741">
                <a:tc>
                  <a:txBody>
                    <a:bodyPr/>
                    <a:lstStyle/>
                    <a:p>
                      <a:pPr marL="0" marR="0">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Cohort Building</a:t>
                      </a:r>
                      <a:endParaRPr lang="en-US" sz="160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2</a:t>
                      </a:r>
                      <a:endParaRPr lang="en-US" sz="160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11%</a:t>
                      </a:r>
                      <a:endParaRPr lang="en-US" sz="16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603000018"/>
                  </a:ext>
                </a:extLst>
              </a:tr>
              <a:tr h="90741">
                <a:tc>
                  <a:txBody>
                    <a:bodyPr/>
                    <a:lstStyle/>
                    <a:p>
                      <a:pPr marL="0" marR="0">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End of Program</a:t>
                      </a:r>
                      <a:endParaRPr lang="en-US" sz="160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1</a:t>
                      </a:r>
                      <a:endParaRPr lang="en-US" sz="160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6%</a:t>
                      </a:r>
                      <a:endParaRPr lang="en-US" sz="160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91795423"/>
                  </a:ext>
                </a:extLst>
              </a:tr>
              <a:tr h="90741">
                <a:tc>
                  <a:txBody>
                    <a:bodyPr/>
                    <a:lstStyle/>
                    <a:p>
                      <a:pPr marL="0" marR="0">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Financial Aid</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33793" marR="33793"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9013011"/>
                  </a:ext>
                </a:extLst>
              </a:tr>
              <a:tr h="90741">
                <a:tc gridSpan="3">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 = 18, and faculty could provide multiple use cases</a:t>
                      </a:r>
                    </a:p>
                  </a:txBody>
                  <a:tcPr marL="33793" marR="33793"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793" marR="33793"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78003958"/>
                  </a:ext>
                </a:extLst>
              </a:tr>
            </a:tbl>
          </a:graphicData>
        </a:graphic>
      </p:graphicFrame>
      <p:sp>
        <p:nvSpPr>
          <p:cNvPr id="5" name="Slide Number Placeholder 4">
            <a:extLst>
              <a:ext uri="{FF2B5EF4-FFF2-40B4-BE49-F238E27FC236}">
                <a16:creationId xmlns:a16="http://schemas.microsoft.com/office/drawing/2014/main" id="{602C4E7B-2AA0-4A92-9E9C-987ED8762AFE}"/>
              </a:ext>
            </a:extLst>
          </p:cNvPr>
          <p:cNvSpPr>
            <a:spLocks noGrp="1"/>
          </p:cNvSpPr>
          <p:nvPr>
            <p:ph type="sldNum" sz="quarter" idx="10"/>
          </p:nvPr>
        </p:nvSpPr>
        <p:spPr/>
        <p:txBody>
          <a:bodyPr/>
          <a:lstStyle/>
          <a:p>
            <a:pPr>
              <a:defRPr/>
            </a:pPr>
            <a:fld id="{454EE85D-78B2-4A15-8079-5862937F0E24}" type="slidenum">
              <a:rPr lang="en-US" smtClean="0"/>
              <a:pPr>
                <a:defRPr/>
              </a:pPr>
              <a:t>9</a:t>
            </a:fld>
            <a:endParaRPr lang="en-US" dirty="0"/>
          </a:p>
        </p:txBody>
      </p:sp>
    </p:spTree>
    <p:extLst>
      <p:ext uri="{BB962C8B-B14F-4D97-AF65-F5344CB8AC3E}">
        <p14:creationId xmlns:p14="http://schemas.microsoft.com/office/powerpoint/2010/main" val="871989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4855975-E178-47A8-BDE3-9E28FE1603FC}" vid="{49857AC0-C21D-4D8C-9836-9FDD53E955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0F3F864CB1D641A990C621FA982FA7" ma:contentTypeVersion="13" ma:contentTypeDescription="Create a new document." ma:contentTypeScope="" ma:versionID="8c7ae2cfc127928fd80f06a95ae45d3e">
  <xsd:schema xmlns:xsd="http://www.w3.org/2001/XMLSchema" xmlns:xs="http://www.w3.org/2001/XMLSchema" xmlns:p="http://schemas.microsoft.com/office/2006/metadata/properties" xmlns:ns3="2f094943-5993-40d9-8aa9-c237da1e8a96" xmlns:ns4="847eddda-9a86-439b-adf2-47a8b3fa6208" targetNamespace="http://schemas.microsoft.com/office/2006/metadata/properties" ma:root="true" ma:fieldsID="39dd408aa6d82ceab436559706509d02" ns3:_="" ns4:_="">
    <xsd:import namespace="2f094943-5993-40d9-8aa9-c237da1e8a96"/>
    <xsd:import namespace="847eddda-9a86-439b-adf2-47a8b3fa620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094943-5993-40d9-8aa9-c237da1e8a9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7eddda-9a86-439b-adf2-47a8b3fa620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B71D3B-3CC7-4E05-AABA-0A6D16303E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094943-5993-40d9-8aa9-c237da1e8a96"/>
    <ds:schemaRef ds:uri="847eddda-9a86-439b-adf2-47a8b3fa6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6F7C3A-109E-4B48-B98A-EB8DE720D0CF}">
  <ds:schemaRefs>
    <ds:schemaRef ds:uri="http://schemas.microsoft.com/sharepoint/v3/contenttype/forms"/>
  </ds:schemaRefs>
</ds:datastoreItem>
</file>

<file path=customXml/itemProps3.xml><?xml version="1.0" encoding="utf-8"?>
<ds:datastoreItem xmlns:ds="http://schemas.openxmlformats.org/officeDocument/2006/customXml" ds:itemID="{58651263-5ABE-40FB-B91C-DF8C1483F5D1}">
  <ds:schemaRefs>
    <ds:schemaRef ds:uri="http://purl.org/dc/terms/"/>
    <ds:schemaRef ds:uri="http://schemas.openxmlformats.org/package/2006/metadata/core-properties"/>
    <ds:schemaRef ds:uri="http://purl.org/dc/dcmitype/"/>
    <ds:schemaRef ds:uri="http://schemas.microsoft.com/office/infopath/2007/PartnerControls"/>
    <ds:schemaRef ds:uri="847eddda-9a86-439b-adf2-47a8b3fa6208"/>
    <ds:schemaRef ds:uri="http://purl.org/dc/elements/1.1/"/>
    <ds:schemaRef ds:uri="http://schemas.microsoft.com/office/2006/documentManagement/types"/>
    <ds:schemaRef ds:uri="2f094943-5993-40d9-8aa9-c237da1e8a9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1829</TotalTime>
  <Words>1273</Words>
  <Application>Microsoft Office PowerPoint</Application>
  <PresentationFormat>On-screen Show (4:3)</PresentationFormat>
  <Paragraphs>227</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Verdana</vt:lpstr>
      <vt:lpstr>Office Theme</vt:lpstr>
      <vt:lpstr>Faculty Feedback on a Proposed Measure of Non-Cognitive/Soft-Skills Features for Use in Graduate Schools</vt:lpstr>
      <vt:lpstr>What is FACETS?</vt:lpstr>
      <vt:lpstr>Key Characteristics</vt:lpstr>
      <vt:lpstr>Example Items</vt:lpstr>
      <vt:lpstr>PowerPoint Presentation</vt:lpstr>
      <vt:lpstr>Research Questions</vt:lpstr>
      <vt:lpstr>School Characteristics</vt:lpstr>
      <vt:lpstr>Research Question 1</vt:lpstr>
      <vt:lpstr>Research Question 2</vt:lpstr>
      <vt:lpstr>Research Question 3</vt:lpstr>
      <vt:lpstr>Research Question 3, con’t</vt:lpstr>
      <vt:lpstr>Research Question 3, con’t</vt:lpstr>
      <vt:lpstr>Conclusion</vt:lpstr>
      <vt:lpstr>PowerPoint Presentation</vt:lpstr>
    </vt:vector>
  </TitlesOfParts>
  <Company>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Bochenek, Jennifer L</dc:creator>
  <cp:lastModifiedBy>Bochenek, Jennifer L</cp:lastModifiedBy>
  <cp:revision>15</cp:revision>
  <cp:lastPrinted>2015-08-31T15:51:05Z</cp:lastPrinted>
  <dcterms:created xsi:type="dcterms:W3CDTF">2019-09-25T19:30:09Z</dcterms:created>
  <dcterms:modified xsi:type="dcterms:W3CDTF">2019-10-11T19:18:27Z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0x0101004D0F3F864CB1D641A990C621FA982FA7</vt:lpwstr>
  </property>
  <property fmtid="{D5CDD505-2E9C-101B-9397-08002B2CF9AE}" pid="3" name="_dlc_DocIdItemGuid">
    <vt:lpwstr>6ac10bf7-cb68-472e-b329-d42f4de7bc2c</vt:lpwstr>
  </property>
</Properties>
</file>