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1"/>
  </p:notesMasterIdLst>
  <p:sldIdLst>
    <p:sldId id="256" r:id="rId2"/>
    <p:sldId id="274" r:id="rId3"/>
    <p:sldId id="258" r:id="rId4"/>
    <p:sldId id="257" r:id="rId5"/>
    <p:sldId id="260" r:id="rId6"/>
    <p:sldId id="261" r:id="rId7"/>
    <p:sldId id="262" r:id="rId8"/>
    <p:sldId id="263" r:id="rId9"/>
    <p:sldId id="264" r:id="rId10"/>
    <p:sldId id="267" r:id="rId11"/>
    <p:sldId id="273" r:id="rId12"/>
    <p:sldId id="272" r:id="rId13"/>
    <p:sldId id="266" r:id="rId14"/>
    <p:sldId id="268" r:id="rId15"/>
    <p:sldId id="269" r:id="rId16"/>
    <p:sldId id="270" r:id="rId17"/>
    <p:sldId id="275" r:id="rId18"/>
    <p:sldId id="271" r:id="rId19"/>
    <p:sldId id="25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BA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17C3F9-5AEA-4F90-940F-112727B58EB4}" v="6285" dt="2019-05-30T18:46:01.8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94660"/>
  </p:normalViewPr>
  <p:slideViewPr>
    <p:cSldViewPr snapToGrid="0">
      <p:cViewPr>
        <p:scale>
          <a:sx n="60" d="100"/>
          <a:sy n="60" d="100"/>
        </p:scale>
        <p:origin x="-76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67827-7229-440B-99D5-53AEB03F3F87}" type="datetimeFigureOut">
              <a:rPr lang="en-US" smtClean="0"/>
              <a:t>5/26/2019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5923E-B213-4D3E-BDF0-6B13AB50A6F7}" type="slidenum">
              <a:rPr lang="en-US" smtClean="0"/>
              <a:t>‹#›</a:t>
            </a:fld>
            <a:endParaRPr lang="en-US"/>
          </a:p>
        </p:txBody>
      </p:sp>
    </p:spTree>
    <p:extLst>
      <p:ext uri="{BB962C8B-B14F-4D97-AF65-F5344CB8AC3E}">
        <p14:creationId xmlns:p14="http://schemas.microsoft.com/office/powerpoint/2010/main" val="3916433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Mission statements are required for accreditation.</a:t>
            </a:r>
          </a:p>
          <a:p>
            <a:endParaRPr lang="en-US" dirty="0"/>
          </a:p>
        </p:txBody>
      </p:sp>
      <p:sp>
        <p:nvSpPr>
          <p:cNvPr id="4" name="Slide Number Placeholder 3"/>
          <p:cNvSpPr>
            <a:spLocks noGrp="1"/>
          </p:cNvSpPr>
          <p:nvPr>
            <p:ph type="sldNum" sz="quarter" idx="5"/>
          </p:nvPr>
        </p:nvSpPr>
        <p:spPr/>
        <p:txBody>
          <a:bodyPr/>
          <a:lstStyle/>
          <a:p>
            <a:fld id="{39A5923E-B213-4D3E-BDF0-6B13AB50A6F7}" type="slidenum">
              <a:rPr lang="en-US" smtClean="0"/>
              <a:t>3</a:t>
            </a:fld>
            <a:endParaRPr lang="en-US"/>
          </a:p>
        </p:txBody>
      </p:sp>
    </p:spTree>
    <p:extLst>
      <p:ext uri="{BB962C8B-B14F-4D97-AF65-F5344CB8AC3E}">
        <p14:creationId xmlns:p14="http://schemas.microsoft.com/office/powerpoint/2010/main" val="605600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 history of Mission Statements – e.g. how they came into use as required by accreditation agencies. </a:t>
            </a:r>
          </a:p>
        </p:txBody>
      </p:sp>
      <p:sp>
        <p:nvSpPr>
          <p:cNvPr id="4" name="Slide Number Placeholder 3"/>
          <p:cNvSpPr>
            <a:spLocks noGrp="1"/>
          </p:cNvSpPr>
          <p:nvPr>
            <p:ph type="sldNum" sz="quarter" idx="5"/>
          </p:nvPr>
        </p:nvSpPr>
        <p:spPr/>
        <p:txBody>
          <a:bodyPr/>
          <a:lstStyle/>
          <a:p>
            <a:fld id="{39A5923E-B213-4D3E-BDF0-6B13AB50A6F7}" type="slidenum">
              <a:rPr lang="en-US" smtClean="0"/>
              <a:t>4</a:t>
            </a:fld>
            <a:endParaRPr lang="en-US"/>
          </a:p>
        </p:txBody>
      </p:sp>
    </p:spTree>
    <p:extLst>
      <p:ext uri="{BB962C8B-B14F-4D97-AF65-F5344CB8AC3E}">
        <p14:creationId xmlns:p14="http://schemas.microsoft.com/office/powerpoint/2010/main" val="3981598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Graduation rates are within the same college as they started at (does not include transfers) </a:t>
            </a:r>
          </a:p>
        </p:txBody>
      </p:sp>
      <p:sp>
        <p:nvSpPr>
          <p:cNvPr id="4" name="Slide Number Placeholder 3"/>
          <p:cNvSpPr>
            <a:spLocks noGrp="1"/>
          </p:cNvSpPr>
          <p:nvPr>
            <p:ph type="sldNum" sz="quarter" idx="5"/>
          </p:nvPr>
        </p:nvSpPr>
        <p:spPr/>
        <p:txBody>
          <a:bodyPr/>
          <a:lstStyle/>
          <a:p>
            <a:fld id="{39A5923E-B213-4D3E-BDF0-6B13AB50A6F7}" type="slidenum">
              <a:rPr lang="en-US" smtClean="0"/>
              <a:t>7</a:t>
            </a:fld>
            <a:endParaRPr lang="en-US"/>
          </a:p>
        </p:txBody>
      </p:sp>
    </p:spTree>
    <p:extLst>
      <p:ext uri="{BB962C8B-B14F-4D97-AF65-F5344CB8AC3E}">
        <p14:creationId xmlns:p14="http://schemas.microsoft.com/office/powerpoint/2010/main" val="538494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of men grad who earn STEM Degrees is 11.3% pop and 11.1% sample</a:t>
            </a:r>
          </a:p>
          <a:p>
            <a:endParaRPr lang="en-US" dirty="0"/>
          </a:p>
        </p:txBody>
      </p:sp>
      <p:sp>
        <p:nvSpPr>
          <p:cNvPr id="4" name="Slide Number Placeholder 3"/>
          <p:cNvSpPr>
            <a:spLocks noGrp="1"/>
          </p:cNvSpPr>
          <p:nvPr>
            <p:ph type="sldNum" sz="quarter" idx="5"/>
          </p:nvPr>
        </p:nvSpPr>
        <p:spPr/>
        <p:txBody>
          <a:bodyPr/>
          <a:lstStyle/>
          <a:p>
            <a:fld id="{39A5923E-B213-4D3E-BDF0-6B13AB50A6F7}" type="slidenum">
              <a:rPr lang="en-US" smtClean="0"/>
              <a:t>10</a:t>
            </a:fld>
            <a:endParaRPr lang="en-US"/>
          </a:p>
        </p:txBody>
      </p:sp>
    </p:spTree>
    <p:extLst>
      <p:ext uri="{BB962C8B-B14F-4D97-AF65-F5344CB8AC3E}">
        <p14:creationId xmlns:p14="http://schemas.microsoft.com/office/powerpoint/2010/main" val="1272201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5/26/2019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5/26/2019</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5/26/2019</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5/26/2019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5/26/2019</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5/26/2019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nces.ed.gov/ipe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4029-E2DE-4F5E-9413-F87113531286}"/>
              </a:ext>
            </a:extLst>
          </p:cNvPr>
          <p:cNvSpPr>
            <a:spLocks noGrp="1"/>
          </p:cNvSpPr>
          <p:nvPr>
            <p:ph type="ctrTitle"/>
          </p:nvPr>
        </p:nvSpPr>
        <p:spPr/>
        <p:txBody>
          <a:bodyPr>
            <a:normAutofit fontScale="90000"/>
          </a:bodyPr>
          <a:lstStyle/>
          <a:p>
            <a:r>
              <a:rPr lang="en-US" dirty="0"/>
              <a:t>College Signaling to Students: Mission Statements categorized by college types and student enrollments</a:t>
            </a:r>
          </a:p>
        </p:txBody>
      </p:sp>
      <p:sp>
        <p:nvSpPr>
          <p:cNvPr id="3" name="Subtitle 2">
            <a:extLst>
              <a:ext uri="{FF2B5EF4-FFF2-40B4-BE49-F238E27FC236}">
                <a16:creationId xmlns:a16="http://schemas.microsoft.com/office/drawing/2014/main" id="{40B8689F-81B5-478D-8C6C-A808221C0A06}"/>
              </a:ext>
            </a:extLst>
          </p:cNvPr>
          <p:cNvSpPr>
            <a:spLocks noGrp="1"/>
          </p:cNvSpPr>
          <p:nvPr>
            <p:ph type="subTitle" idx="1"/>
          </p:nvPr>
        </p:nvSpPr>
        <p:spPr/>
        <p:txBody>
          <a:bodyPr/>
          <a:lstStyle/>
          <a:p>
            <a:r>
              <a:rPr lang="en-US" dirty="0"/>
              <a:t>Jennifer Bochenek</a:t>
            </a:r>
          </a:p>
        </p:txBody>
      </p:sp>
    </p:spTree>
    <p:extLst>
      <p:ext uri="{BB962C8B-B14F-4D97-AF65-F5344CB8AC3E}">
        <p14:creationId xmlns:p14="http://schemas.microsoft.com/office/powerpoint/2010/main" val="420941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C751D-57E0-463C-BDA8-EFF57568CD3A}"/>
              </a:ext>
            </a:extLst>
          </p:cNvPr>
          <p:cNvSpPr>
            <a:spLocks noGrp="1"/>
          </p:cNvSpPr>
          <p:nvPr>
            <p:ph type="title"/>
          </p:nvPr>
        </p:nvSpPr>
        <p:spPr/>
        <p:txBody>
          <a:bodyPr/>
          <a:lstStyle/>
          <a:p>
            <a:r>
              <a:rPr lang="en-US"/>
              <a:t>Demographics</a:t>
            </a:r>
            <a:endParaRPr lang="en-US" dirty="0"/>
          </a:p>
        </p:txBody>
      </p:sp>
      <p:graphicFrame>
        <p:nvGraphicFramePr>
          <p:cNvPr id="4" name="Content Placeholder 3">
            <a:extLst>
              <a:ext uri="{FF2B5EF4-FFF2-40B4-BE49-F238E27FC236}">
                <a16:creationId xmlns:a16="http://schemas.microsoft.com/office/drawing/2014/main" id="{9885A63B-9B93-4F44-B48D-198F9D323324}"/>
              </a:ext>
            </a:extLst>
          </p:cNvPr>
          <p:cNvGraphicFramePr>
            <a:graphicFrameLocks noGrp="1"/>
          </p:cNvGraphicFramePr>
          <p:nvPr>
            <p:ph sz="half" idx="1"/>
            <p:extLst>
              <p:ext uri="{D42A27DB-BD31-4B8C-83A1-F6EECF244321}">
                <p14:modId xmlns:p14="http://schemas.microsoft.com/office/powerpoint/2010/main" val="1332820527"/>
              </p:ext>
            </p:extLst>
          </p:nvPr>
        </p:nvGraphicFramePr>
        <p:xfrm>
          <a:off x="3867150" y="786067"/>
          <a:ext cx="7425690" cy="1463040"/>
        </p:xfrm>
        <a:graphic>
          <a:graphicData uri="http://schemas.openxmlformats.org/drawingml/2006/table">
            <a:tbl>
              <a:tblPr firstRow="1" bandRow="1">
                <a:tableStyleId>{69012ECD-51FC-41F1-AA8D-1B2483CD663E}</a:tableStyleId>
              </a:tblPr>
              <a:tblGrid>
                <a:gridCol w="4343191">
                  <a:extLst>
                    <a:ext uri="{9D8B030D-6E8A-4147-A177-3AD203B41FA5}">
                      <a16:colId xmlns:a16="http://schemas.microsoft.com/office/drawing/2014/main" val="3067599789"/>
                    </a:ext>
                  </a:extLst>
                </a:gridCol>
                <a:gridCol w="1383035">
                  <a:extLst>
                    <a:ext uri="{9D8B030D-6E8A-4147-A177-3AD203B41FA5}">
                      <a16:colId xmlns:a16="http://schemas.microsoft.com/office/drawing/2014/main" val="3817362019"/>
                    </a:ext>
                  </a:extLst>
                </a:gridCol>
                <a:gridCol w="1699464">
                  <a:extLst>
                    <a:ext uri="{9D8B030D-6E8A-4147-A177-3AD203B41FA5}">
                      <a16:colId xmlns:a16="http://schemas.microsoft.com/office/drawing/2014/main" val="3929426139"/>
                    </a:ext>
                  </a:extLst>
                </a:gridCol>
              </a:tblGrid>
              <a:tr h="364744">
                <a:tc>
                  <a:txBody>
                    <a:bodyPr/>
                    <a:lstStyle/>
                    <a:p>
                      <a:endParaRPr lang="en-US" dirty="0"/>
                    </a:p>
                  </a:txBody>
                  <a:tcPr marL="43438" marR="43438"/>
                </a:tc>
                <a:tc>
                  <a:txBody>
                    <a:bodyPr/>
                    <a:lstStyle/>
                    <a:p>
                      <a:r>
                        <a:rPr lang="en-US" dirty="0"/>
                        <a:t>This Study</a:t>
                      </a:r>
                    </a:p>
                  </a:txBody>
                  <a:tcPr marL="43438" marR="43438"/>
                </a:tc>
                <a:tc>
                  <a:txBody>
                    <a:bodyPr/>
                    <a:lstStyle/>
                    <a:p>
                      <a:r>
                        <a:rPr lang="en-US" dirty="0"/>
                        <a:t>Population</a:t>
                      </a:r>
                    </a:p>
                  </a:txBody>
                  <a:tcPr marL="43438" marR="43438"/>
                </a:tc>
                <a:extLst>
                  <a:ext uri="{0D108BD9-81ED-4DB2-BD59-A6C34878D82A}">
                    <a16:rowId xmlns:a16="http://schemas.microsoft.com/office/drawing/2014/main" val="2009698459"/>
                  </a:ext>
                </a:extLst>
              </a:tr>
              <a:tr h="364744">
                <a:tc>
                  <a:txBody>
                    <a:bodyPr/>
                    <a:lstStyle/>
                    <a:p>
                      <a:r>
                        <a:rPr lang="en-US" dirty="0"/>
                        <a:t>% Women Enrollment</a:t>
                      </a:r>
                    </a:p>
                  </a:txBody>
                  <a:tcPr marL="43438" marR="43438"/>
                </a:tc>
                <a:tc>
                  <a:txBody>
                    <a:bodyPr/>
                    <a:lstStyle/>
                    <a:p>
                      <a:r>
                        <a:rPr lang="en-US" dirty="0"/>
                        <a:t>59.0%</a:t>
                      </a:r>
                    </a:p>
                  </a:txBody>
                  <a:tcPr marL="43438" marR="43438"/>
                </a:tc>
                <a:tc>
                  <a:txBody>
                    <a:bodyPr/>
                    <a:lstStyle/>
                    <a:p>
                      <a:r>
                        <a:rPr lang="en-US" dirty="0"/>
                        <a:t>57.0%</a:t>
                      </a:r>
                    </a:p>
                  </a:txBody>
                  <a:tcPr marL="43438" marR="43438"/>
                </a:tc>
                <a:extLst>
                  <a:ext uri="{0D108BD9-81ED-4DB2-BD59-A6C34878D82A}">
                    <a16:rowId xmlns:a16="http://schemas.microsoft.com/office/drawing/2014/main" val="1002438858"/>
                  </a:ext>
                </a:extLst>
              </a:tr>
              <a:tr h="364744">
                <a:tc>
                  <a:txBody>
                    <a:bodyPr/>
                    <a:lstStyle/>
                    <a:p>
                      <a:r>
                        <a:rPr lang="en-US" dirty="0"/>
                        <a:t>% STEM Degrees earned by Women</a:t>
                      </a:r>
                    </a:p>
                  </a:txBody>
                  <a:tcPr marL="43438" marR="43438"/>
                </a:tc>
                <a:tc>
                  <a:txBody>
                    <a:bodyPr/>
                    <a:lstStyle/>
                    <a:p>
                      <a:r>
                        <a:rPr lang="en-US" dirty="0"/>
                        <a:t>46.2%</a:t>
                      </a:r>
                    </a:p>
                  </a:txBody>
                  <a:tcPr marL="43438" marR="43438"/>
                </a:tc>
                <a:tc>
                  <a:txBody>
                    <a:bodyPr/>
                    <a:lstStyle/>
                    <a:p>
                      <a:r>
                        <a:rPr lang="en-US" dirty="0"/>
                        <a:t>35.1%</a:t>
                      </a:r>
                    </a:p>
                  </a:txBody>
                  <a:tcPr marL="43438" marR="43438"/>
                </a:tc>
                <a:extLst>
                  <a:ext uri="{0D108BD9-81ED-4DB2-BD59-A6C34878D82A}">
                    <a16:rowId xmlns:a16="http://schemas.microsoft.com/office/drawing/2014/main" val="1003353917"/>
                  </a:ext>
                </a:extLst>
              </a:tr>
              <a:tr h="364744">
                <a:tc>
                  <a:txBody>
                    <a:bodyPr/>
                    <a:lstStyle/>
                    <a:p>
                      <a:r>
                        <a:rPr lang="en-US" dirty="0"/>
                        <a:t>% of Women grad who earn STEM Degrees</a:t>
                      </a:r>
                    </a:p>
                  </a:txBody>
                  <a:tcPr marL="43438" marR="43438"/>
                </a:tc>
                <a:tc>
                  <a:txBody>
                    <a:bodyPr/>
                    <a:lstStyle/>
                    <a:p>
                      <a:r>
                        <a:rPr lang="en-US" dirty="0"/>
                        <a:t>6.7%</a:t>
                      </a:r>
                    </a:p>
                  </a:txBody>
                  <a:tcPr marL="43438" marR="43438"/>
                </a:tc>
                <a:tc>
                  <a:txBody>
                    <a:bodyPr/>
                    <a:lstStyle/>
                    <a:p>
                      <a:r>
                        <a:rPr lang="en-US" dirty="0"/>
                        <a:t>7.9%</a:t>
                      </a:r>
                    </a:p>
                  </a:txBody>
                  <a:tcPr marL="43438" marR="43438"/>
                </a:tc>
                <a:extLst>
                  <a:ext uri="{0D108BD9-81ED-4DB2-BD59-A6C34878D82A}">
                    <a16:rowId xmlns:a16="http://schemas.microsoft.com/office/drawing/2014/main" val="161400452"/>
                  </a:ext>
                </a:extLst>
              </a:tr>
            </a:tbl>
          </a:graphicData>
        </a:graphic>
      </p:graphicFrame>
      <p:sp>
        <p:nvSpPr>
          <p:cNvPr id="5" name="Content Placeholder 4">
            <a:extLst>
              <a:ext uri="{FF2B5EF4-FFF2-40B4-BE49-F238E27FC236}">
                <a16:creationId xmlns:a16="http://schemas.microsoft.com/office/drawing/2014/main" id="{2D810D19-7295-4D43-A3CB-B4C97FF591E4}"/>
              </a:ext>
            </a:extLst>
          </p:cNvPr>
          <p:cNvSpPr>
            <a:spLocks noGrp="1"/>
          </p:cNvSpPr>
          <p:nvPr>
            <p:ph sz="half" idx="2"/>
          </p:nvPr>
        </p:nvSpPr>
        <p:spPr>
          <a:xfrm>
            <a:off x="3867150" y="2395728"/>
            <a:ext cx="7425690" cy="3593592"/>
          </a:xfrm>
        </p:spPr>
        <p:txBody>
          <a:bodyPr/>
          <a:lstStyle/>
          <a:p>
            <a:r>
              <a:rPr lang="en-US"/>
              <a:t>When comparing the average number of Women enrolled at the schools in this sample to the population they are comparable</a:t>
            </a:r>
          </a:p>
          <a:p>
            <a:r>
              <a:rPr lang="en-US"/>
              <a:t>However, the percent of STEM degrees awarded to Women in this sample is higher than the general population. This could be due to the exclusion of all but Bachelor, Masters, and Doctoral Colleges and Universities.</a:t>
            </a:r>
          </a:p>
          <a:p>
            <a:r>
              <a:rPr lang="en-US"/>
              <a:t>Another way to measure STEM degrees is by looking at the percent of Women who graduate with STEM, rather than the percent of STEM graduates who are Women.  This value is much lower as some colleges don’t have STEM programs.</a:t>
            </a:r>
            <a:endParaRPr lang="en-US" dirty="0"/>
          </a:p>
        </p:txBody>
      </p:sp>
    </p:spTree>
    <p:extLst>
      <p:ext uri="{BB962C8B-B14F-4D97-AF65-F5344CB8AC3E}">
        <p14:creationId xmlns:p14="http://schemas.microsoft.com/office/powerpoint/2010/main" val="1853699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Title 46">
            <a:extLst>
              <a:ext uri="{FF2B5EF4-FFF2-40B4-BE49-F238E27FC236}">
                <a16:creationId xmlns:a16="http://schemas.microsoft.com/office/drawing/2014/main" id="{D42834F3-2C3C-4FF6-B103-D715D84A97C1}"/>
              </a:ext>
            </a:extLst>
          </p:cNvPr>
          <p:cNvSpPr>
            <a:spLocks noGrp="1"/>
          </p:cNvSpPr>
          <p:nvPr>
            <p:ph type="title"/>
          </p:nvPr>
        </p:nvSpPr>
        <p:spPr/>
        <p:txBody>
          <a:bodyPr/>
          <a:lstStyle/>
          <a:p>
            <a:r>
              <a:rPr lang="en-US" dirty="0"/>
              <a:t>Mission Statements: Words after diversity</a:t>
            </a:r>
          </a:p>
        </p:txBody>
      </p:sp>
      <p:graphicFrame>
        <p:nvGraphicFramePr>
          <p:cNvPr id="60" name="Content Placeholder 59">
            <a:extLst>
              <a:ext uri="{FF2B5EF4-FFF2-40B4-BE49-F238E27FC236}">
                <a16:creationId xmlns:a16="http://schemas.microsoft.com/office/drawing/2014/main" id="{75971F30-CAD1-46B2-B85F-58626CCAA089}"/>
              </a:ext>
            </a:extLst>
          </p:cNvPr>
          <p:cNvGraphicFramePr>
            <a:graphicFrameLocks noGrp="1"/>
          </p:cNvGraphicFramePr>
          <p:nvPr>
            <p:ph sz="half" idx="2"/>
            <p:extLst>
              <p:ext uri="{D42A27DB-BD31-4B8C-83A1-F6EECF244321}">
                <p14:modId xmlns:p14="http://schemas.microsoft.com/office/powerpoint/2010/main" val="2371693830"/>
              </p:ext>
            </p:extLst>
          </p:nvPr>
        </p:nvGraphicFramePr>
        <p:xfrm>
          <a:off x="8229692" y="719565"/>
          <a:ext cx="3349164" cy="5574030"/>
        </p:xfrm>
        <a:graphic>
          <a:graphicData uri="http://schemas.openxmlformats.org/drawingml/2006/table">
            <a:tbl>
              <a:tblPr>
                <a:tableStyleId>{B301B821-A1FF-4177-AEE7-76D212191A09}</a:tableStyleId>
              </a:tblPr>
              <a:tblGrid>
                <a:gridCol w="2839046">
                  <a:extLst>
                    <a:ext uri="{9D8B030D-6E8A-4147-A177-3AD203B41FA5}">
                      <a16:colId xmlns:a16="http://schemas.microsoft.com/office/drawing/2014/main" val="3560871054"/>
                    </a:ext>
                  </a:extLst>
                </a:gridCol>
                <a:gridCol w="510118">
                  <a:extLst>
                    <a:ext uri="{9D8B030D-6E8A-4147-A177-3AD203B41FA5}">
                      <a16:colId xmlns:a16="http://schemas.microsoft.com/office/drawing/2014/main" val="3726354169"/>
                    </a:ext>
                  </a:extLst>
                </a:gridCol>
              </a:tblGrid>
              <a:tr h="190500">
                <a:tc>
                  <a:txBody>
                    <a:bodyPr/>
                    <a:lstStyle/>
                    <a:p>
                      <a:pPr algn="l" fontAlgn="ctr"/>
                      <a:r>
                        <a:rPr lang="en-US" sz="1600" b="1" i="0" u="none" strike="noStrike" dirty="0">
                          <a:solidFill>
                            <a:srgbClr val="000000"/>
                          </a:solidFill>
                          <a:effectLst/>
                          <a:latin typeface="Lucida Sans" panose="020B0602030504020204" pitchFamily="34" charset="0"/>
                        </a:rPr>
                        <a:t>Word after “Diverse”</a:t>
                      </a:r>
                    </a:p>
                  </a:txBody>
                  <a:tcPr marL="9525" marR="9525" marT="9525" marB="0" anchor="ctr"/>
                </a:tc>
                <a:tc>
                  <a:txBody>
                    <a:bodyPr/>
                    <a:lstStyle/>
                    <a:p>
                      <a:pPr algn="r" fontAlgn="ctr"/>
                      <a:r>
                        <a:rPr lang="en-US" sz="1600" b="1" i="0" u="none" strike="noStrike" dirty="0">
                          <a:solidFill>
                            <a:srgbClr val="000000"/>
                          </a:solidFill>
                          <a:effectLst/>
                          <a:latin typeface="Lucida Sans" panose="020B0602030504020204" pitchFamily="34" charset="0"/>
                        </a:rPr>
                        <a:t>n</a:t>
                      </a:r>
                    </a:p>
                  </a:txBody>
                  <a:tcPr marL="9525" marR="9525" marT="9525" marB="0" anchor="ctr"/>
                </a:tc>
                <a:extLst>
                  <a:ext uri="{0D108BD9-81ED-4DB2-BD59-A6C34878D82A}">
                    <a16:rowId xmlns:a16="http://schemas.microsoft.com/office/drawing/2014/main" val="1223134821"/>
                  </a:ext>
                </a:extLst>
              </a:tr>
              <a:tr h="190500">
                <a:tc>
                  <a:txBody>
                    <a:bodyPr/>
                    <a:lstStyle/>
                    <a:p>
                      <a:pPr algn="l" fontAlgn="ctr"/>
                      <a:r>
                        <a:rPr lang="en-US" sz="1600" u="none" strike="noStrike" dirty="0">
                          <a:effectLst/>
                        </a:rPr>
                        <a:t>student</a:t>
                      </a:r>
                      <a:endParaRPr lang="en-US" sz="1600" b="0" i="0" u="none" strike="noStrike" dirty="0">
                        <a:solidFill>
                          <a:srgbClr val="000000"/>
                        </a:solidFill>
                        <a:effectLst/>
                        <a:latin typeface="Lucida Sans" panose="020B0602030504020204" pitchFamily="34" charset="0"/>
                      </a:endParaRPr>
                    </a:p>
                  </a:txBody>
                  <a:tcPr marL="9525" marR="9525" marT="9525" marB="0" anchor="ctr"/>
                </a:tc>
                <a:tc>
                  <a:txBody>
                    <a:bodyPr/>
                    <a:lstStyle/>
                    <a:p>
                      <a:pPr algn="r" fontAlgn="ctr"/>
                      <a:r>
                        <a:rPr lang="en-US" sz="1600" u="none" strike="noStrike">
                          <a:effectLst/>
                        </a:rPr>
                        <a:t>11</a:t>
                      </a:r>
                      <a:endParaRPr lang="en-US" sz="1600" b="0" i="0" u="none" strike="noStrike">
                        <a:solidFill>
                          <a:srgbClr val="000000"/>
                        </a:solidFill>
                        <a:effectLst/>
                        <a:latin typeface="Lucida Sans" panose="020B0602030504020204" pitchFamily="34" charset="0"/>
                      </a:endParaRPr>
                    </a:p>
                  </a:txBody>
                  <a:tcPr marL="9525" marR="9525" marT="9525" marB="0" anchor="ctr"/>
                </a:tc>
                <a:extLst>
                  <a:ext uri="{0D108BD9-81ED-4DB2-BD59-A6C34878D82A}">
                    <a16:rowId xmlns:a16="http://schemas.microsoft.com/office/drawing/2014/main" val="3051433049"/>
                  </a:ext>
                </a:extLst>
              </a:tr>
              <a:tr h="190500">
                <a:tc>
                  <a:txBody>
                    <a:bodyPr/>
                    <a:lstStyle/>
                    <a:p>
                      <a:pPr algn="l" fontAlgn="ctr"/>
                      <a:r>
                        <a:rPr lang="en-US" sz="1600" u="none" strike="noStrike">
                          <a:effectLst/>
                        </a:rPr>
                        <a:t>community</a:t>
                      </a:r>
                      <a:endParaRPr lang="en-US" sz="1600" b="0" i="0" u="none" strike="noStrike">
                        <a:solidFill>
                          <a:srgbClr val="000000"/>
                        </a:solidFill>
                        <a:effectLst/>
                        <a:latin typeface="Lucida Sans" panose="020B0602030504020204" pitchFamily="34" charset="0"/>
                      </a:endParaRPr>
                    </a:p>
                  </a:txBody>
                  <a:tcPr marL="9525" marR="9525" marT="9525" marB="0" anchor="ctr"/>
                </a:tc>
                <a:tc>
                  <a:txBody>
                    <a:bodyPr/>
                    <a:lstStyle/>
                    <a:p>
                      <a:pPr algn="r" fontAlgn="ctr"/>
                      <a:r>
                        <a:rPr lang="en-US" sz="1600" u="none" strike="noStrike" dirty="0">
                          <a:effectLst/>
                        </a:rPr>
                        <a:t>6</a:t>
                      </a:r>
                      <a:endParaRPr lang="en-US" sz="1600" b="0" i="0" u="none" strike="noStrike" dirty="0">
                        <a:solidFill>
                          <a:srgbClr val="000000"/>
                        </a:solidFill>
                        <a:effectLst/>
                        <a:latin typeface="Lucida Sans" panose="020B0602030504020204" pitchFamily="34" charset="0"/>
                      </a:endParaRPr>
                    </a:p>
                  </a:txBody>
                  <a:tcPr marL="9525" marR="9525" marT="9525" marB="0" anchor="ctr"/>
                </a:tc>
                <a:extLst>
                  <a:ext uri="{0D108BD9-81ED-4DB2-BD59-A6C34878D82A}">
                    <a16:rowId xmlns:a16="http://schemas.microsoft.com/office/drawing/2014/main" val="3382576532"/>
                  </a:ext>
                </a:extLst>
              </a:tr>
              <a:tr h="190500">
                <a:tc>
                  <a:txBody>
                    <a:bodyPr/>
                    <a:lstStyle/>
                    <a:p>
                      <a:pPr algn="l" fontAlgn="ctr"/>
                      <a:r>
                        <a:rPr lang="en-US" sz="1600" u="none" strike="noStrike" dirty="0">
                          <a:effectLst/>
                        </a:rPr>
                        <a:t>communities</a:t>
                      </a:r>
                      <a:endParaRPr lang="en-US" sz="1600" b="0" i="0" u="none" strike="noStrike" dirty="0">
                        <a:solidFill>
                          <a:srgbClr val="000000"/>
                        </a:solidFill>
                        <a:effectLst/>
                        <a:latin typeface="Lucida Sans" panose="020B0602030504020204" pitchFamily="34" charset="0"/>
                      </a:endParaRPr>
                    </a:p>
                  </a:txBody>
                  <a:tcPr marL="9525" marR="9525" marT="9525" marB="0" anchor="ctr"/>
                </a:tc>
                <a:tc>
                  <a:txBody>
                    <a:bodyPr/>
                    <a:lstStyle/>
                    <a:p>
                      <a:pPr algn="r" fontAlgn="ctr"/>
                      <a:r>
                        <a:rPr lang="en-US" sz="1600" u="none" strike="noStrike">
                          <a:effectLst/>
                        </a:rPr>
                        <a:t>3</a:t>
                      </a:r>
                      <a:endParaRPr lang="en-US" sz="1600" b="0" i="0" u="none" strike="noStrike">
                        <a:solidFill>
                          <a:srgbClr val="000000"/>
                        </a:solidFill>
                        <a:effectLst/>
                        <a:latin typeface="Lucida Sans" panose="020B0602030504020204" pitchFamily="34" charset="0"/>
                      </a:endParaRPr>
                    </a:p>
                  </a:txBody>
                  <a:tcPr marL="9525" marR="9525" marT="9525" marB="0" anchor="ctr"/>
                </a:tc>
                <a:extLst>
                  <a:ext uri="{0D108BD9-81ED-4DB2-BD59-A6C34878D82A}">
                    <a16:rowId xmlns:a16="http://schemas.microsoft.com/office/drawing/2014/main" val="2660791232"/>
                  </a:ext>
                </a:extLst>
              </a:tr>
              <a:tr h="190500">
                <a:tc>
                  <a:txBody>
                    <a:bodyPr/>
                    <a:lstStyle/>
                    <a:p>
                      <a:pPr algn="l" fontAlgn="ctr"/>
                      <a:r>
                        <a:rPr lang="en-US" sz="1600" u="none" strike="noStrike">
                          <a:effectLst/>
                        </a:rPr>
                        <a:t>population</a:t>
                      </a:r>
                      <a:endParaRPr lang="en-US" sz="1600" b="0" i="0" u="none" strike="noStrike">
                        <a:solidFill>
                          <a:srgbClr val="000000"/>
                        </a:solidFill>
                        <a:effectLst/>
                        <a:latin typeface="Lucida Sans" panose="020B0602030504020204" pitchFamily="34" charset="0"/>
                      </a:endParaRPr>
                    </a:p>
                  </a:txBody>
                  <a:tcPr marL="9525" marR="9525" marT="9525" marB="0" anchor="ctr"/>
                </a:tc>
                <a:tc>
                  <a:txBody>
                    <a:bodyPr/>
                    <a:lstStyle/>
                    <a:p>
                      <a:pPr algn="r" fontAlgn="ctr"/>
                      <a:r>
                        <a:rPr lang="en-US" sz="1600" u="none" strike="noStrike">
                          <a:effectLst/>
                        </a:rPr>
                        <a:t>3</a:t>
                      </a:r>
                      <a:endParaRPr lang="en-US" sz="1600" b="0" i="0" u="none" strike="noStrike">
                        <a:solidFill>
                          <a:srgbClr val="000000"/>
                        </a:solidFill>
                        <a:effectLst/>
                        <a:latin typeface="Lucida Sans" panose="020B0602030504020204" pitchFamily="34" charset="0"/>
                      </a:endParaRPr>
                    </a:p>
                  </a:txBody>
                  <a:tcPr marL="9525" marR="9525" marT="9525" marB="0" anchor="ctr"/>
                </a:tc>
                <a:extLst>
                  <a:ext uri="{0D108BD9-81ED-4DB2-BD59-A6C34878D82A}">
                    <a16:rowId xmlns:a16="http://schemas.microsoft.com/office/drawing/2014/main" val="3088721771"/>
                  </a:ext>
                </a:extLst>
              </a:tr>
              <a:tr h="190500">
                <a:tc>
                  <a:txBody>
                    <a:bodyPr/>
                    <a:lstStyle/>
                    <a:p>
                      <a:pPr algn="l" fontAlgn="ctr"/>
                      <a:r>
                        <a:rPr lang="en-US" sz="1600" u="none" strike="noStrike">
                          <a:effectLst/>
                        </a:rPr>
                        <a:t>academic</a:t>
                      </a:r>
                      <a:endParaRPr lang="en-US" sz="1600" b="0" i="0" u="none" strike="noStrike">
                        <a:solidFill>
                          <a:srgbClr val="000000"/>
                        </a:solidFill>
                        <a:effectLst/>
                        <a:latin typeface="Lucida Sans" panose="020B0602030504020204" pitchFamily="34" charset="0"/>
                      </a:endParaRPr>
                    </a:p>
                  </a:txBody>
                  <a:tcPr marL="9525" marR="9525" marT="9525" marB="0" anchor="ctr"/>
                </a:tc>
                <a:tc>
                  <a:txBody>
                    <a:bodyPr/>
                    <a:lstStyle/>
                    <a:p>
                      <a:pPr algn="r" fontAlgn="ctr"/>
                      <a:r>
                        <a:rPr lang="en-US" sz="1600" u="none" strike="noStrike">
                          <a:effectLst/>
                        </a:rPr>
                        <a:t>1</a:t>
                      </a:r>
                      <a:endParaRPr lang="en-US" sz="1600" b="0" i="0" u="none" strike="noStrike">
                        <a:solidFill>
                          <a:srgbClr val="000000"/>
                        </a:solidFill>
                        <a:effectLst/>
                        <a:latin typeface="Lucida Sans" panose="020B0602030504020204" pitchFamily="34" charset="0"/>
                      </a:endParaRPr>
                    </a:p>
                  </a:txBody>
                  <a:tcPr marL="9525" marR="9525" marT="9525" marB="0" anchor="ctr"/>
                </a:tc>
                <a:extLst>
                  <a:ext uri="{0D108BD9-81ED-4DB2-BD59-A6C34878D82A}">
                    <a16:rowId xmlns:a16="http://schemas.microsoft.com/office/drawing/2014/main" val="3735158370"/>
                  </a:ext>
                </a:extLst>
              </a:tr>
              <a:tr h="190500">
                <a:tc>
                  <a:txBody>
                    <a:bodyPr/>
                    <a:lstStyle/>
                    <a:p>
                      <a:pPr algn="l" fontAlgn="ctr"/>
                      <a:r>
                        <a:rPr lang="en-US" sz="1600" u="none" strike="noStrike" dirty="0">
                          <a:effectLst/>
                        </a:rPr>
                        <a:t>ages</a:t>
                      </a:r>
                      <a:endParaRPr lang="en-US" sz="1600" b="0" i="0" u="none" strike="noStrike" dirty="0">
                        <a:solidFill>
                          <a:srgbClr val="000000"/>
                        </a:solidFill>
                        <a:effectLst/>
                        <a:latin typeface="Lucida Sans" panose="020B0602030504020204" pitchFamily="34" charset="0"/>
                      </a:endParaRPr>
                    </a:p>
                  </a:txBody>
                  <a:tcPr marL="9525" marR="9525" marT="9525" marB="0" anchor="ctr"/>
                </a:tc>
                <a:tc>
                  <a:txBody>
                    <a:bodyPr/>
                    <a:lstStyle/>
                    <a:p>
                      <a:pPr algn="r" fontAlgn="ctr"/>
                      <a:r>
                        <a:rPr lang="en-US" sz="1600" u="none" strike="noStrike">
                          <a:effectLst/>
                        </a:rPr>
                        <a:t>1</a:t>
                      </a:r>
                      <a:endParaRPr lang="en-US" sz="1600" b="0" i="0" u="none" strike="noStrike">
                        <a:solidFill>
                          <a:srgbClr val="000000"/>
                        </a:solidFill>
                        <a:effectLst/>
                        <a:latin typeface="Lucida Sans" panose="020B0602030504020204" pitchFamily="34" charset="0"/>
                      </a:endParaRPr>
                    </a:p>
                  </a:txBody>
                  <a:tcPr marL="9525" marR="9525" marT="9525" marB="0" anchor="ctr"/>
                </a:tc>
                <a:extLst>
                  <a:ext uri="{0D108BD9-81ED-4DB2-BD59-A6C34878D82A}">
                    <a16:rowId xmlns:a16="http://schemas.microsoft.com/office/drawing/2014/main" val="2430101609"/>
                  </a:ext>
                </a:extLst>
              </a:tr>
              <a:tr h="190500">
                <a:tc>
                  <a:txBody>
                    <a:bodyPr/>
                    <a:lstStyle/>
                    <a:p>
                      <a:pPr algn="l" fontAlgn="ctr"/>
                      <a:r>
                        <a:rPr lang="en-US" sz="1600" u="none" strike="noStrike">
                          <a:effectLst/>
                        </a:rPr>
                        <a:t>backgrounds</a:t>
                      </a:r>
                      <a:endParaRPr lang="en-US" sz="1600" b="0" i="0" u="none" strike="noStrike">
                        <a:solidFill>
                          <a:srgbClr val="000000"/>
                        </a:solidFill>
                        <a:effectLst/>
                        <a:latin typeface="Lucida Sans" panose="020B0602030504020204" pitchFamily="34" charset="0"/>
                      </a:endParaRPr>
                    </a:p>
                  </a:txBody>
                  <a:tcPr marL="9525" marR="9525" marT="9525" marB="0" anchor="ctr"/>
                </a:tc>
                <a:tc>
                  <a:txBody>
                    <a:bodyPr/>
                    <a:lstStyle/>
                    <a:p>
                      <a:pPr algn="r" fontAlgn="ctr"/>
                      <a:r>
                        <a:rPr lang="en-US" sz="1600" u="none" strike="noStrike">
                          <a:effectLst/>
                        </a:rPr>
                        <a:t>1</a:t>
                      </a:r>
                      <a:endParaRPr lang="en-US" sz="1600" b="0" i="0" u="none" strike="noStrike">
                        <a:solidFill>
                          <a:srgbClr val="000000"/>
                        </a:solidFill>
                        <a:effectLst/>
                        <a:latin typeface="Lucida Sans" panose="020B0602030504020204" pitchFamily="34" charset="0"/>
                      </a:endParaRPr>
                    </a:p>
                  </a:txBody>
                  <a:tcPr marL="9525" marR="9525" marT="9525" marB="0" anchor="ctr"/>
                </a:tc>
                <a:extLst>
                  <a:ext uri="{0D108BD9-81ED-4DB2-BD59-A6C34878D82A}">
                    <a16:rowId xmlns:a16="http://schemas.microsoft.com/office/drawing/2014/main" val="766857775"/>
                  </a:ext>
                </a:extLst>
              </a:tr>
              <a:tr h="190500">
                <a:tc>
                  <a:txBody>
                    <a:bodyPr/>
                    <a:lstStyle/>
                    <a:p>
                      <a:pPr algn="l" fontAlgn="ctr"/>
                      <a:r>
                        <a:rPr lang="en-US" sz="1600" u="none" strike="noStrike">
                          <a:effectLst/>
                        </a:rPr>
                        <a:t>campus</a:t>
                      </a:r>
                      <a:endParaRPr lang="en-US" sz="1600" b="0" i="0" u="none" strike="noStrike">
                        <a:solidFill>
                          <a:srgbClr val="000000"/>
                        </a:solidFill>
                        <a:effectLst/>
                        <a:latin typeface="Lucida Sans" panose="020B0602030504020204" pitchFamily="34" charset="0"/>
                      </a:endParaRPr>
                    </a:p>
                  </a:txBody>
                  <a:tcPr marL="9525" marR="9525" marT="9525" marB="0" anchor="ctr"/>
                </a:tc>
                <a:tc>
                  <a:txBody>
                    <a:bodyPr/>
                    <a:lstStyle/>
                    <a:p>
                      <a:pPr algn="r" fontAlgn="ctr"/>
                      <a:r>
                        <a:rPr lang="en-US" sz="1600" u="none" strike="noStrike">
                          <a:effectLst/>
                        </a:rPr>
                        <a:t>1</a:t>
                      </a:r>
                      <a:endParaRPr lang="en-US" sz="1600" b="0" i="0" u="none" strike="noStrike">
                        <a:solidFill>
                          <a:srgbClr val="000000"/>
                        </a:solidFill>
                        <a:effectLst/>
                        <a:latin typeface="Lucida Sans" panose="020B0602030504020204" pitchFamily="34" charset="0"/>
                      </a:endParaRPr>
                    </a:p>
                  </a:txBody>
                  <a:tcPr marL="9525" marR="9525" marT="9525" marB="0" anchor="ctr"/>
                </a:tc>
                <a:extLst>
                  <a:ext uri="{0D108BD9-81ED-4DB2-BD59-A6C34878D82A}">
                    <a16:rowId xmlns:a16="http://schemas.microsoft.com/office/drawing/2014/main" val="3964996917"/>
                  </a:ext>
                </a:extLst>
              </a:tr>
              <a:tr h="190500">
                <a:tc>
                  <a:txBody>
                    <a:bodyPr/>
                    <a:lstStyle/>
                    <a:p>
                      <a:pPr algn="l" fontAlgn="ctr"/>
                      <a:r>
                        <a:rPr lang="en-US" sz="1600" u="none" strike="noStrike">
                          <a:effectLst/>
                        </a:rPr>
                        <a:t>environment</a:t>
                      </a:r>
                      <a:endParaRPr lang="en-US" sz="1600" b="0" i="0" u="none" strike="noStrike">
                        <a:solidFill>
                          <a:srgbClr val="000000"/>
                        </a:solidFill>
                        <a:effectLst/>
                        <a:latin typeface="Lucida Sans" panose="020B0602030504020204" pitchFamily="34" charset="0"/>
                      </a:endParaRPr>
                    </a:p>
                  </a:txBody>
                  <a:tcPr marL="9525" marR="9525" marT="9525" marB="0" anchor="ctr"/>
                </a:tc>
                <a:tc>
                  <a:txBody>
                    <a:bodyPr/>
                    <a:lstStyle/>
                    <a:p>
                      <a:pPr algn="r" fontAlgn="ctr"/>
                      <a:r>
                        <a:rPr lang="en-US" sz="1600" u="none" strike="noStrike">
                          <a:effectLst/>
                        </a:rPr>
                        <a:t>1</a:t>
                      </a:r>
                      <a:endParaRPr lang="en-US" sz="1600" b="0" i="0" u="none" strike="noStrike">
                        <a:solidFill>
                          <a:srgbClr val="000000"/>
                        </a:solidFill>
                        <a:effectLst/>
                        <a:latin typeface="Lucida Sans" panose="020B0602030504020204" pitchFamily="34" charset="0"/>
                      </a:endParaRPr>
                    </a:p>
                  </a:txBody>
                  <a:tcPr marL="9525" marR="9525" marT="9525" marB="0" anchor="ctr"/>
                </a:tc>
                <a:extLst>
                  <a:ext uri="{0D108BD9-81ED-4DB2-BD59-A6C34878D82A}">
                    <a16:rowId xmlns:a16="http://schemas.microsoft.com/office/drawing/2014/main" val="2784678647"/>
                  </a:ext>
                </a:extLst>
              </a:tr>
              <a:tr h="190500">
                <a:tc>
                  <a:txBody>
                    <a:bodyPr/>
                    <a:lstStyle/>
                    <a:p>
                      <a:pPr algn="l" fontAlgn="ctr"/>
                      <a:r>
                        <a:rPr lang="en-US" sz="1600" u="none" strike="noStrike">
                          <a:effectLst/>
                        </a:rPr>
                        <a:t>environmental</a:t>
                      </a:r>
                      <a:endParaRPr lang="en-US" sz="1600" b="0" i="0" u="none" strike="noStrike">
                        <a:solidFill>
                          <a:srgbClr val="000000"/>
                        </a:solidFill>
                        <a:effectLst/>
                        <a:latin typeface="Lucida Sans" panose="020B0602030504020204" pitchFamily="34" charset="0"/>
                      </a:endParaRPr>
                    </a:p>
                  </a:txBody>
                  <a:tcPr marL="9525" marR="9525" marT="9525" marB="0" anchor="ctr"/>
                </a:tc>
                <a:tc>
                  <a:txBody>
                    <a:bodyPr/>
                    <a:lstStyle/>
                    <a:p>
                      <a:pPr algn="r" fontAlgn="ctr"/>
                      <a:r>
                        <a:rPr lang="en-US" sz="1600" u="none" strike="noStrike">
                          <a:effectLst/>
                        </a:rPr>
                        <a:t>1</a:t>
                      </a:r>
                      <a:endParaRPr lang="en-US" sz="1600" b="0" i="0" u="none" strike="noStrike">
                        <a:solidFill>
                          <a:srgbClr val="000000"/>
                        </a:solidFill>
                        <a:effectLst/>
                        <a:latin typeface="Lucida Sans" panose="020B0602030504020204" pitchFamily="34" charset="0"/>
                      </a:endParaRPr>
                    </a:p>
                  </a:txBody>
                  <a:tcPr marL="9525" marR="9525" marT="9525" marB="0" anchor="ctr"/>
                </a:tc>
                <a:extLst>
                  <a:ext uri="{0D108BD9-81ED-4DB2-BD59-A6C34878D82A}">
                    <a16:rowId xmlns:a16="http://schemas.microsoft.com/office/drawing/2014/main" val="2200895857"/>
                  </a:ext>
                </a:extLst>
              </a:tr>
              <a:tr h="190500">
                <a:tc>
                  <a:txBody>
                    <a:bodyPr/>
                    <a:lstStyle/>
                    <a:p>
                      <a:pPr algn="l" fontAlgn="ctr"/>
                      <a:r>
                        <a:rPr lang="en-US" sz="1600" u="none" strike="noStrike">
                          <a:effectLst/>
                        </a:rPr>
                        <a:t>global</a:t>
                      </a:r>
                      <a:endParaRPr lang="en-US" sz="1600" b="0" i="0" u="none" strike="noStrike">
                        <a:solidFill>
                          <a:srgbClr val="000000"/>
                        </a:solidFill>
                        <a:effectLst/>
                        <a:latin typeface="Lucida Sans" panose="020B0602030504020204" pitchFamily="34" charset="0"/>
                      </a:endParaRPr>
                    </a:p>
                  </a:txBody>
                  <a:tcPr marL="9525" marR="9525" marT="9525" marB="0" anchor="ctr"/>
                </a:tc>
                <a:tc>
                  <a:txBody>
                    <a:bodyPr/>
                    <a:lstStyle/>
                    <a:p>
                      <a:pPr algn="r" fontAlgn="ctr"/>
                      <a:r>
                        <a:rPr lang="en-US" sz="1600" u="none" strike="noStrike">
                          <a:effectLst/>
                        </a:rPr>
                        <a:t>1</a:t>
                      </a:r>
                      <a:endParaRPr lang="en-US" sz="1600" b="0" i="0" u="none" strike="noStrike">
                        <a:solidFill>
                          <a:srgbClr val="000000"/>
                        </a:solidFill>
                        <a:effectLst/>
                        <a:latin typeface="Lucida Sans" panose="020B0602030504020204" pitchFamily="34" charset="0"/>
                      </a:endParaRPr>
                    </a:p>
                  </a:txBody>
                  <a:tcPr marL="9525" marR="9525" marT="9525" marB="0" anchor="ctr"/>
                </a:tc>
                <a:extLst>
                  <a:ext uri="{0D108BD9-81ED-4DB2-BD59-A6C34878D82A}">
                    <a16:rowId xmlns:a16="http://schemas.microsoft.com/office/drawing/2014/main" val="1509763224"/>
                  </a:ext>
                </a:extLst>
              </a:tr>
              <a:tr h="190500">
                <a:tc>
                  <a:txBody>
                    <a:bodyPr/>
                    <a:lstStyle/>
                    <a:p>
                      <a:pPr algn="l" fontAlgn="ctr"/>
                      <a:r>
                        <a:rPr lang="en-US" sz="1600" u="none" strike="noStrike">
                          <a:effectLst/>
                        </a:rPr>
                        <a:t>healthcare</a:t>
                      </a:r>
                      <a:endParaRPr lang="en-US" sz="1600" b="0" i="0" u="none" strike="noStrike">
                        <a:solidFill>
                          <a:srgbClr val="000000"/>
                        </a:solidFill>
                        <a:effectLst/>
                        <a:latin typeface="Lucida Sans" panose="020B0602030504020204" pitchFamily="34" charset="0"/>
                      </a:endParaRPr>
                    </a:p>
                  </a:txBody>
                  <a:tcPr marL="9525" marR="9525" marT="9525" marB="0" anchor="ctr"/>
                </a:tc>
                <a:tc>
                  <a:txBody>
                    <a:bodyPr/>
                    <a:lstStyle/>
                    <a:p>
                      <a:pPr algn="r" fontAlgn="ctr"/>
                      <a:r>
                        <a:rPr lang="en-US" sz="1600" u="none" strike="noStrike">
                          <a:effectLst/>
                        </a:rPr>
                        <a:t>1</a:t>
                      </a:r>
                      <a:endParaRPr lang="en-US" sz="1600" b="0" i="0" u="none" strike="noStrike">
                        <a:solidFill>
                          <a:srgbClr val="000000"/>
                        </a:solidFill>
                        <a:effectLst/>
                        <a:latin typeface="Lucida Sans" panose="020B0602030504020204" pitchFamily="34" charset="0"/>
                      </a:endParaRPr>
                    </a:p>
                  </a:txBody>
                  <a:tcPr marL="9525" marR="9525" marT="9525" marB="0" anchor="ctr"/>
                </a:tc>
                <a:extLst>
                  <a:ext uri="{0D108BD9-81ED-4DB2-BD59-A6C34878D82A}">
                    <a16:rowId xmlns:a16="http://schemas.microsoft.com/office/drawing/2014/main" val="36571635"/>
                  </a:ext>
                </a:extLst>
              </a:tr>
              <a:tr h="190500">
                <a:tc>
                  <a:txBody>
                    <a:bodyPr/>
                    <a:lstStyle/>
                    <a:p>
                      <a:pPr algn="l" fontAlgn="ctr"/>
                      <a:r>
                        <a:rPr lang="en-US" sz="1600" u="none" strike="noStrike">
                          <a:effectLst/>
                        </a:rPr>
                        <a:t>individuals</a:t>
                      </a:r>
                      <a:endParaRPr lang="en-US" sz="1600" b="0" i="0" u="none" strike="noStrike">
                        <a:solidFill>
                          <a:srgbClr val="000000"/>
                        </a:solidFill>
                        <a:effectLst/>
                        <a:latin typeface="Lucida Sans" panose="020B0602030504020204" pitchFamily="34" charset="0"/>
                      </a:endParaRPr>
                    </a:p>
                  </a:txBody>
                  <a:tcPr marL="9525" marR="9525" marT="9525" marB="0" anchor="ctr"/>
                </a:tc>
                <a:tc>
                  <a:txBody>
                    <a:bodyPr/>
                    <a:lstStyle/>
                    <a:p>
                      <a:pPr algn="r" fontAlgn="ctr"/>
                      <a:r>
                        <a:rPr lang="en-US" sz="1600" u="none" strike="noStrike">
                          <a:effectLst/>
                        </a:rPr>
                        <a:t>1</a:t>
                      </a:r>
                      <a:endParaRPr lang="en-US" sz="1600" b="0" i="0" u="none" strike="noStrike">
                        <a:solidFill>
                          <a:srgbClr val="000000"/>
                        </a:solidFill>
                        <a:effectLst/>
                        <a:latin typeface="Lucida Sans" panose="020B0602030504020204" pitchFamily="34" charset="0"/>
                      </a:endParaRPr>
                    </a:p>
                  </a:txBody>
                  <a:tcPr marL="9525" marR="9525" marT="9525" marB="0" anchor="ctr"/>
                </a:tc>
                <a:extLst>
                  <a:ext uri="{0D108BD9-81ED-4DB2-BD59-A6C34878D82A}">
                    <a16:rowId xmlns:a16="http://schemas.microsoft.com/office/drawing/2014/main" val="728198304"/>
                  </a:ext>
                </a:extLst>
              </a:tr>
              <a:tr h="190500">
                <a:tc>
                  <a:txBody>
                    <a:bodyPr/>
                    <a:lstStyle/>
                    <a:p>
                      <a:pPr algn="l" fontAlgn="ctr"/>
                      <a:r>
                        <a:rPr lang="en-US" sz="1600" u="none" strike="noStrike">
                          <a:effectLst/>
                        </a:rPr>
                        <a:t>institution</a:t>
                      </a:r>
                      <a:endParaRPr lang="en-US" sz="1600" b="0" i="0" u="none" strike="noStrike">
                        <a:solidFill>
                          <a:srgbClr val="000000"/>
                        </a:solidFill>
                        <a:effectLst/>
                        <a:latin typeface="Lucida Sans" panose="020B0602030504020204" pitchFamily="34" charset="0"/>
                      </a:endParaRPr>
                    </a:p>
                  </a:txBody>
                  <a:tcPr marL="9525" marR="9525" marT="9525" marB="0" anchor="ctr"/>
                </a:tc>
                <a:tc>
                  <a:txBody>
                    <a:bodyPr/>
                    <a:lstStyle/>
                    <a:p>
                      <a:pPr algn="r" fontAlgn="ctr"/>
                      <a:r>
                        <a:rPr lang="en-US" sz="1600" u="none" strike="noStrike">
                          <a:effectLst/>
                        </a:rPr>
                        <a:t>1</a:t>
                      </a:r>
                      <a:endParaRPr lang="en-US" sz="1600" b="0" i="0" u="none" strike="noStrike">
                        <a:solidFill>
                          <a:srgbClr val="000000"/>
                        </a:solidFill>
                        <a:effectLst/>
                        <a:latin typeface="Lucida Sans" panose="020B0602030504020204" pitchFamily="34" charset="0"/>
                      </a:endParaRPr>
                    </a:p>
                  </a:txBody>
                  <a:tcPr marL="9525" marR="9525" marT="9525" marB="0" anchor="ctr"/>
                </a:tc>
                <a:extLst>
                  <a:ext uri="{0D108BD9-81ED-4DB2-BD59-A6C34878D82A}">
                    <a16:rowId xmlns:a16="http://schemas.microsoft.com/office/drawing/2014/main" val="3610433263"/>
                  </a:ext>
                </a:extLst>
              </a:tr>
              <a:tr h="190500">
                <a:tc>
                  <a:txBody>
                    <a:bodyPr/>
                    <a:lstStyle/>
                    <a:p>
                      <a:pPr algn="l" fontAlgn="ctr"/>
                      <a:r>
                        <a:rPr lang="en-US" sz="1600" u="none" strike="noStrike">
                          <a:effectLst/>
                        </a:rPr>
                        <a:t>learners</a:t>
                      </a:r>
                      <a:endParaRPr lang="en-US" sz="1600" b="0" i="0" u="none" strike="noStrike">
                        <a:solidFill>
                          <a:srgbClr val="000000"/>
                        </a:solidFill>
                        <a:effectLst/>
                        <a:latin typeface="Lucida Sans" panose="020B0602030504020204" pitchFamily="34" charset="0"/>
                      </a:endParaRPr>
                    </a:p>
                  </a:txBody>
                  <a:tcPr marL="9525" marR="9525" marT="9525" marB="0" anchor="ctr"/>
                </a:tc>
                <a:tc>
                  <a:txBody>
                    <a:bodyPr/>
                    <a:lstStyle/>
                    <a:p>
                      <a:pPr algn="r" fontAlgn="ctr"/>
                      <a:r>
                        <a:rPr lang="en-US" sz="1600" u="none" strike="noStrike">
                          <a:effectLst/>
                        </a:rPr>
                        <a:t>1</a:t>
                      </a:r>
                      <a:endParaRPr lang="en-US" sz="1600" b="0" i="0" u="none" strike="noStrike">
                        <a:solidFill>
                          <a:srgbClr val="000000"/>
                        </a:solidFill>
                        <a:effectLst/>
                        <a:latin typeface="Lucida Sans" panose="020B0602030504020204" pitchFamily="34" charset="0"/>
                      </a:endParaRPr>
                    </a:p>
                  </a:txBody>
                  <a:tcPr marL="9525" marR="9525" marT="9525" marB="0" anchor="ctr"/>
                </a:tc>
                <a:extLst>
                  <a:ext uri="{0D108BD9-81ED-4DB2-BD59-A6C34878D82A}">
                    <a16:rowId xmlns:a16="http://schemas.microsoft.com/office/drawing/2014/main" val="1422800403"/>
                  </a:ext>
                </a:extLst>
              </a:tr>
              <a:tr h="190500">
                <a:tc>
                  <a:txBody>
                    <a:bodyPr/>
                    <a:lstStyle/>
                    <a:p>
                      <a:pPr algn="l" fontAlgn="ctr"/>
                      <a:r>
                        <a:rPr lang="en-US" sz="1600" u="none" strike="noStrike">
                          <a:effectLst/>
                        </a:rPr>
                        <a:t>learning</a:t>
                      </a:r>
                      <a:endParaRPr lang="en-US" sz="1600" b="0" i="0" u="none" strike="noStrike">
                        <a:solidFill>
                          <a:srgbClr val="000000"/>
                        </a:solidFill>
                        <a:effectLst/>
                        <a:latin typeface="Lucida Sans" panose="020B0602030504020204" pitchFamily="34" charset="0"/>
                      </a:endParaRPr>
                    </a:p>
                  </a:txBody>
                  <a:tcPr marL="9525" marR="9525" marT="9525" marB="0" anchor="ctr"/>
                </a:tc>
                <a:tc>
                  <a:txBody>
                    <a:bodyPr/>
                    <a:lstStyle/>
                    <a:p>
                      <a:pPr algn="r" fontAlgn="ctr"/>
                      <a:r>
                        <a:rPr lang="en-US" sz="1600" u="none" strike="noStrike">
                          <a:effectLst/>
                        </a:rPr>
                        <a:t>1</a:t>
                      </a:r>
                      <a:endParaRPr lang="en-US" sz="1600" b="0" i="0" u="none" strike="noStrike">
                        <a:solidFill>
                          <a:srgbClr val="000000"/>
                        </a:solidFill>
                        <a:effectLst/>
                        <a:latin typeface="Lucida Sans" panose="020B0602030504020204" pitchFamily="34" charset="0"/>
                      </a:endParaRPr>
                    </a:p>
                  </a:txBody>
                  <a:tcPr marL="9525" marR="9525" marT="9525" marB="0" anchor="ctr"/>
                </a:tc>
                <a:extLst>
                  <a:ext uri="{0D108BD9-81ED-4DB2-BD59-A6C34878D82A}">
                    <a16:rowId xmlns:a16="http://schemas.microsoft.com/office/drawing/2014/main" val="1660178237"/>
                  </a:ext>
                </a:extLst>
              </a:tr>
              <a:tr h="190500">
                <a:tc>
                  <a:txBody>
                    <a:bodyPr/>
                    <a:lstStyle/>
                    <a:p>
                      <a:pPr algn="l" fontAlgn="ctr"/>
                      <a:r>
                        <a:rPr lang="en-US" sz="1600" u="none" strike="noStrike">
                          <a:effectLst/>
                        </a:rPr>
                        <a:t>populations</a:t>
                      </a:r>
                      <a:endParaRPr lang="en-US" sz="1600" b="0" i="0" u="none" strike="noStrike">
                        <a:solidFill>
                          <a:srgbClr val="000000"/>
                        </a:solidFill>
                        <a:effectLst/>
                        <a:latin typeface="Lucida Sans" panose="020B0602030504020204" pitchFamily="34" charset="0"/>
                      </a:endParaRPr>
                    </a:p>
                  </a:txBody>
                  <a:tcPr marL="9525" marR="9525" marT="9525" marB="0" anchor="ctr"/>
                </a:tc>
                <a:tc>
                  <a:txBody>
                    <a:bodyPr/>
                    <a:lstStyle/>
                    <a:p>
                      <a:pPr algn="r" fontAlgn="ctr"/>
                      <a:r>
                        <a:rPr lang="en-US" sz="1600" u="none" strike="noStrike">
                          <a:effectLst/>
                        </a:rPr>
                        <a:t>1</a:t>
                      </a:r>
                      <a:endParaRPr lang="en-US" sz="1600" b="0" i="0" u="none" strike="noStrike">
                        <a:solidFill>
                          <a:srgbClr val="000000"/>
                        </a:solidFill>
                        <a:effectLst/>
                        <a:latin typeface="Lucida Sans" panose="020B0602030504020204" pitchFamily="34" charset="0"/>
                      </a:endParaRPr>
                    </a:p>
                  </a:txBody>
                  <a:tcPr marL="9525" marR="9525" marT="9525" marB="0" anchor="ctr"/>
                </a:tc>
                <a:extLst>
                  <a:ext uri="{0D108BD9-81ED-4DB2-BD59-A6C34878D82A}">
                    <a16:rowId xmlns:a16="http://schemas.microsoft.com/office/drawing/2014/main" val="1062196150"/>
                  </a:ext>
                </a:extLst>
              </a:tr>
              <a:tr h="190500">
                <a:tc>
                  <a:txBody>
                    <a:bodyPr/>
                    <a:lstStyle/>
                    <a:p>
                      <a:pPr algn="l" fontAlgn="ctr"/>
                      <a:r>
                        <a:rPr lang="en-US" sz="1600" u="none" strike="noStrike">
                          <a:effectLst/>
                        </a:rPr>
                        <a:t>situations</a:t>
                      </a:r>
                      <a:endParaRPr lang="en-US" sz="1600" b="0" i="0" u="none" strike="noStrike">
                        <a:solidFill>
                          <a:srgbClr val="000000"/>
                        </a:solidFill>
                        <a:effectLst/>
                        <a:latin typeface="Lucida Sans" panose="020B0602030504020204" pitchFamily="34" charset="0"/>
                      </a:endParaRPr>
                    </a:p>
                  </a:txBody>
                  <a:tcPr marL="9525" marR="9525" marT="9525" marB="0" anchor="ctr"/>
                </a:tc>
                <a:tc>
                  <a:txBody>
                    <a:bodyPr/>
                    <a:lstStyle/>
                    <a:p>
                      <a:pPr algn="r" fontAlgn="ctr"/>
                      <a:r>
                        <a:rPr lang="en-US" sz="1600" u="none" strike="noStrike">
                          <a:effectLst/>
                        </a:rPr>
                        <a:t>1</a:t>
                      </a:r>
                      <a:endParaRPr lang="en-US" sz="1600" b="0" i="0" u="none" strike="noStrike">
                        <a:solidFill>
                          <a:srgbClr val="000000"/>
                        </a:solidFill>
                        <a:effectLst/>
                        <a:latin typeface="Lucida Sans" panose="020B0602030504020204" pitchFamily="34" charset="0"/>
                      </a:endParaRPr>
                    </a:p>
                  </a:txBody>
                  <a:tcPr marL="9525" marR="9525" marT="9525" marB="0" anchor="ctr"/>
                </a:tc>
                <a:extLst>
                  <a:ext uri="{0D108BD9-81ED-4DB2-BD59-A6C34878D82A}">
                    <a16:rowId xmlns:a16="http://schemas.microsoft.com/office/drawing/2014/main" val="2778481019"/>
                  </a:ext>
                </a:extLst>
              </a:tr>
              <a:tr h="190500">
                <a:tc>
                  <a:txBody>
                    <a:bodyPr/>
                    <a:lstStyle/>
                    <a:p>
                      <a:pPr algn="l" fontAlgn="ctr"/>
                      <a:r>
                        <a:rPr lang="en-US" sz="1600" u="none" strike="noStrike">
                          <a:effectLst/>
                        </a:rPr>
                        <a:t>society</a:t>
                      </a:r>
                      <a:endParaRPr lang="en-US" sz="1600" b="0" i="0" u="none" strike="noStrike">
                        <a:solidFill>
                          <a:srgbClr val="000000"/>
                        </a:solidFill>
                        <a:effectLst/>
                        <a:latin typeface="Lucida Sans" panose="020B0602030504020204" pitchFamily="34" charset="0"/>
                      </a:endParaRPr>
                    </a:p>
                  </a:txBody>
                  <a:tcPr marL="9525" marR="9525" marT="9525" marB="0" anchor="ctr"/>
                </a:tc>
                <a:tc>
                  <a:txBody>
                    <a:bodyPr/>
                    <a:lstStyle/>
                    <a:p>
                      <a:pPr algn="r" fontAlgn="ctr"/>
                      <a:r>
                        <a:rPr lang="en-US" sz="1600" u="none" strike="noStrike">
                          <a:effectLst/>
                        </a:rPr>
                        <a:t>1</a:t>
                      </a:r>
                      <a:endParaRPr lang="en-US" sz="1600" b="0" i="0" u="none" strike="noStrike">
                        <a:solidFill>
                          <a:srgbClr val="000000"/>
                        </a:solidFill>
                        <a:effectLst/>
                        <a:latin typeface="Lucida Sans" panose="020B0602030504020204" pitchFamily="34" charset="0"/>
                      </a:endParaRPr>
                    </a:p>
                  </a:txBody>
                  <a:tcPr marL="9525" marR="9525" marT="9525" marB="0" anchor="ctr"/>
                </a:tc>
                <a:extLst>
                  <a:ext uri="{0D108BD9-81ED-4DB2-BD59-A6C34878D82A}">
                    <a16:rowId xmlns:a16="http://schemas.microsoft.com/office/drawing/2014/main" val="3524991914"/>
                  </a:ext>
                </a:extLst>
              </a:tr>
              <a:tr h="190500">
                <a:tc>
                  <a:txBody>
                    <a:bodyPr/>
                    <a:lstStyle/>
                    <a:p>
                      <a:pPr algn="l" fontAlgn="ctr"/>
                      <a:r>
                        <a:rPr lang="en-US" sz="1600" u="none" strike="noStrike">
                          <a:effectLst/>
                        </a:rPr>
                        <a:t>urban</a:t>
                      </a:r>
                      <a:endParaRPr lang="en-US" sz="1600" b="0" i="0" u="none" strike="noStrike">
                        <a:solidFill>
                          <a:srgbClr val="000000"/>
                        </a:solidFill>
                        <a:effectLst/>
                        <a:latin typeface="Lucida Sans" panose="020B0602030504020204" pitchFamily="34" charset="0"/>
                      </a:endParaRPr>
                    </a:p>
                  </a:txBody>
                  <a:tcPr marL="9525" marR="9525" marT="9525" marB="0" anchor="ctr"/>
                </a:tc>
                <a:tc>
                  <a:txBody>
                    <a:bodyPr/>
                    <a:lstStyle/>
                    <a:p>
                      <a:pPr algn="r" fontAlgn="ctr"/>
                      <a:r>
                        <a:rPr lang="en-US" sz="1600" u="none" strike="noStrike">
                          <a:effectLst/>
                        </a:rPr>
                        <a:t>1</a:t>
                      </a:r>
                      <a:endParaRPr lang="en-US" sz="1600" b="0" i="0" u="none" strike="noStrike">
                        <a:solidFill>
                          <a:srgbClr val="000000"/>
                        </a:solidFill>
                        <a:effectLst/>
                        <a:latin typeface="Lucida Sans" panose="020B0602030504020204" pitchFamily="34" charset="0"/>
                      </a:endParaRPr>
                    </a:p>
                  </a:txBody>
                  <a:tcPr marL="9525" marR="9525" marT="9525" marB="0" anchor="ctr"/>
                </a:tc>
                <a:extLst>
                  <a:ext uri="{0D108BD9-81ED-4DB2-BD59-A6C34878D82A}">
                    <a16:rowId xmlns:a16="http://schemas.microsoft.com/office/drawing/2014/main" val="3631026630"/>
                  </a:ext>
                </a:extLst>
              </a:tr>
              <a:tr h="190500">
                <a:tc>
                  <a:txBody>
                    <a:bodyPr/>
                    <a:lstStyle/>
                    <a:p>
                      <a:pPr algn="l" fontAlgn="ctr"/>
                      <a:r>
                        <a:rPr lang="en-US" sz="1600" u="none" strike="noStrike">
                          <a:effectLst/>
                        </a:rPr>
                        <a:t>world</a:t>
                      </a:r>
                      <a:endParaRPr lang="en-US" sz="1600" b="0" i="0" u="none" strike="noStrike">
                        <a:solidFill>
                          <a:srgbClr val="000000"/>
                        </a:solidFill>
                        <a:effectLst/>
                        <a:latin typeface="Lucida Sans" panose="020B0602030504020204" pitchFamily="34" charset="0"/>
                      </a:endParaRPr>
                    </a:p>
                  </a:txBody>
                  <a:tcPr marL="9525" marR="9525" marT="9525" marB="0" anchor="ctr"/>
                </a:tc>
                <a:tc>
                  <a:txBody>
                    <a:bodyPr/>
                    <a:lstStyle/>
                    <a:p>
                      <a:pPr algn="r" fontAlgn="ctr"/>
                      <a:r>
                        <a:rPr lang="en-US" sz="1600" u="none" strike="noStrike" dirty="0">
                          <a:effectLst/>
                        </a:rPr>
                        <a:t>1</a:t>
                      </a:r>
                      <a:endParaRPr lang="en-US" sz="1600" b="0" i="0" u="none" strike="noStrike" dirty="0">
                        <a:solidFill>
                          <a:srgbClr val="000000"/>
                        </a:solidFill>
                        <a:effectLst/>
                        <a:latin typeface="Lucida Sans" panose="020B0602030504020204" pitchFamily="34" charset="0"/>
                      </a:endParaRPr>
                    </a:p>
                  </a:txBody>
                  <a:tcPr marL="9525" marR="9525" marT="9525" marB="0" anchor="ctr"/>
                </a:tc>
                <a:extLst>
                  <a:ext uri="{0D108BD9-81ED-4DB2-BD59-A6C34878D82A}">
                    <a16:rowId xmlns:a16="http://schemas.microsoft.com/office/drawing/2014/main" val="631528208"/>
                  </a:ext>
                </a:extLst>
              </a:tr>
            </a:tbl>
          </a:graphicData>
        </a:graphic>
      </p:graphicFrame>
      <p:pic>
        <p:nvPicPr>
          <p:cNvPr id="59" name="Content Placeholder 58">
            <a:extLst>
              <a:ext uri="{FF2B5EF4-FFF2-40B4-BE49-F238E27FC236}">
                <a16:creationId xmlns:a16="http://schemas.microsoft.com/office/drawing/2014/main" id="{5F0A0278-7996-430B-9760-364E7EC1956D}"/>
              </a:ext>
            </a:extLst>
          </p:cNvPr>
          <p:cNvPicPr>
            <a:picLocks noGrp="1" noChangeAspect="1"/>
          </p:cNvPicPr>
          <p:nvPr>
            <p:ph sz="half" idx="1"/>
          </p:nvPr>
        </p:nvPicPr>
        <p:blipFill>
          <a:blip r:embed="rId2"/>
          <a:stretch>
            <a:fillRect/>
          </a:stretch>
        </p:blipFill>
        <p:spPr>
          <a:xfrm>
            <a:off x="3002589" y="868680"/>
            <a:ext cx="5424915" cy="5424915"/>
          </a:xfrm>
        </p:spPr>
      </p:pic>
    </p:spTree>
    <p:extLst>
      <p:ext uri="{BB962C8B-B14F-4D97-AF65-F5344CB8AC3E}">
        <p14:creationId xmlns:p14="http://schemas.microsoft.com/office/powerpoint/2010/main" val="1602163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AA20C-DBF8-428A-B4DB-B4D12C1AF75B}"/>
              </a:ext>
            </a:extLst>
          </p:cNvPr>
          <p:cNvSpPr>
            <a:spLocks noGrp="1"/>
          </p:cNvSpPr>
          <p:nvPr>
            <p:ph type="title"/>
          </p:nvPr>
        </p:nvSpPr>
        <p:spPr/>
        <p:txBody>
          <a:bodyPr/>
          <a:lstStyle/>
          <a:p>
            <a:r>
              <a:rPr lang="en-US" dirty="0"/>
              <a:t>Mission Statements: A Summary </a:t>
            </a:r>
          </a:p>
        </p:txBody>
      </p:sp>
      <p:pic>
        <p:nvPicPr>
          <p:cNvPr id="11" name="Content Placeholder 10">
            <a:extLst>
              <a:ext uri="{FF2B5EF4-FFF2-40B4-BE49-F238E27FC236}">
                <a16:creationId xmlns:a16="http://schemas.microsoft.com/office/drawing/2014/main" id="{447C71E2-A36C-4445-BE98-6AD067865D6C}"/>
              </a:ext>
            </a:extLst>
          </p:cNvPr>
          <p:cNvPicPr>
            <a:picLocks noGrp="1" noChangeAspect="1"/>
          </p:cNvPicPr>
          <p:nvPr>
            <p:ph idx="1"/>
          </p:nvPr>
        </p:nvPicPr>
        <p:blipFill>
          <a:blip r:embed="rId2"/>
          <a:stretch>
            <a:fillRect/>
          </a:stretch>
        </p:blipFill>
        <p:spPr>
          <a:xfrm>
            <a:off x="3868738" y="985837"/>
            <a:ext cx="7315200" cy="4876800"/>
          </a:xfrm>
        </p:spPr>
      </p:pic>
    </p:spTree>
    <p:extLst>
      <p:ext uri="{BB962C8B-B14F-4D97-AF65-F5344CB8AC3E}">
        <p14:creationId xmlns:p14="http://schemas.microsoft.com/office/powerpoint/2010/main" val="2780466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36B9-B1C0-493D-8B56-EF0C7E079F03}"/>
              </a:ext>
            </a:extLst>
          </p:cNvPr>
          <p:cNvSpPr>
            <a:spLocks noGrp="1"/>
          </p:cNvSpPr>
          <p:nvPr>
            <p:ph type="title"/>
          </p:nvPr>
        </p:nvSpPr>
        <p:spPr/>
        <p:txBody>
          <a:bodyPr/>
          <a:lstStyle/>
          <a:p>
            <a:r>
              <a:rPr lang="en-US" dirty="0"/>
              <a:t>STEM Degrees and Women</a:t>
            </a:r>
          </a:p>
        </p:txBody>
      </p:sp>
      <p:sp>
        <p:nvSpPr>
          <p:cNvPr id="8" name="Content Placeholder 7">
            <a:extLst>
              <a:ext uri="{FF2B5EF4-FFF2-40B4-BE49-F238E27FC236}">
                <a16:creationId xmlns:a16="http://schemas.microsoft.com/office/drawing/2014/main" id="{39D76F3F-B5E9-4876-9DAA-45552BE3E52D}"/>
              </a:ext>
            </a:extLst>
          </p:cNvPr>
          <p:cNvSpPr>
            <a:spLocks noGrp="1"/>
          </p:cNvSpPr>
          <p:nvPr>
            <p:ph sz="half" idx="1"/>
          </p:nvPr>
        </p:nvSpPr>
        <p:spPr>
          <a:xfrm>
            <a:off x="3867912" y="868680"/>
            <a:ext cx="3063240" cy="3355848"/>
          </a:xfrm>
        </p:spPr>
        <p:txBody>
          <a:bodyPr/>
          <a:lstStyle/>
          <a:p>
            <a:r>
              <a:rPr lang="en-US" dirty="0"/>
              <a:t>When looking at schools that mentioned ‘Diversity’ in their mission statements, there was no effective difference in the percentage of women students graduating with STEM degrees. </a:t>
            </a:r>
          </a:p>
        </p:txBody>
      </p:sp>
      <p:graphicFrame>
        <p:nvGraphicFramePr>
          <p:cNvPr id="14" name="Content Placeholder 13">
            <a:extLst>
              <a:ext uri="{FF2B5EF4-FFF2-40B4-BE49-F238E27FC236}">
                <a16:creationId xmlns:a16="http://schemas.microsoft.com/office/drawing/2014/main" id="{BF76665D-35EF-4D43-B712-12B920BCA6D9}"/>
              </a:ext>
            </a:extLst>
          </p:cNvPr>
          <p:cNvGraphicFramePr>
            <a:graphicFrameLocks noGrp="1"/>
          </p:cNvGraphicFramePr>
          <p:nvPr>
            <p:ph sz="half" idx="2"/>
            <p:extLst>
              <p:ext uri="{D42A27DB-BD31-4B8C-83A1-F6EECF244321}">
                <p14:modId xmlns:p14="http://schemas.microsoft.com/office/powerpoint/2010/main" val="3845044999"/>
              </p:ext>
            </p:extLst>
          </p:nvPr>
        </p:nvGraphicFramePr>
        <p:xfrm>
          <a:off x="3867913" y="4389120"/>
          <a:ext cx="7662670" cy="1610313"/>
        </p:xfrm>
        <a:graphic>
          <a:graphicData uri="http://schemas.openxmlformats.org/drawingml/2006/table">
            <a:tbl>
              <a:tblPr>
                <a:tableStyleId>{B301B821-A1FF-4177-AEE7-76D212191A09}</a:tableStyleId>
              </a:tblPr>
              <a:tblGrid>
                <a:gridCol w="2684100">
                  <a:extLst>
                    <a:ext uri="{9D8B030D-6E8A-4147-A177-3AD203B41FA5}">
                      <a16:colId xmlns:a16="http://schemas.microsoft.com/office/drawing/2014/main" val="762107768"/>
                    </a:ext>
                  </a:extLst>
                </a:gridCol>
                <a:gridCol w="2489285">
                  <a:extLst>
                    <a:ext uri="{9D8B030D-6E8A-4147-A177-3AD203B41FA5}">
                      <a16:colId xmlns:a16="http://schemas.microsoft.com/office/drawing/2014/main" val="3914618422"/>
                    </a:ext>
                  </a:extLst>
                </a:gridCol>
                <a:gridCol w="2489285">
                  <a:extLst>
                    <a:ext uri="{9D8B030D-6E8A-4147-A177-3AD203B41FA5}">
                      <a16:colId xmlns:a16="http://schemas.microsoft.com/office/drawing/2014/main" val="3043762860"/>
                    </a:ext>
                  </a:extLst>
                </a:gridCol>
              </a:tblGrid>
              <a:tr h="536771">
                <a:tc>
                  <a:txBody>
                    <a:bodyPr/>
                    <a:lstStyle/>
                    <a:p>
                      <a:pPr algn="l" fontAlgn="ctr"/>
                      <a:r>
                        <a:rPr lang="en-US" sz="2400" u="none" strike="noStrike" dirty="0">
                          <a:effectLst/>
                        </a:rPr>
                        <a:t>“Diversity”</a:t>
                      </a:r>
                      <a:endParaRPr lang="en-US" sz="2400" b="1" i="0" u="none" strike="noStrike" dirty="0">
                        <a:solidFill>
                          <a:srgbClr val="000000"/>
                        </a:solidFill>
                        <a:effectLst/>
                        <a:latin typeface="Lucida Sans" panose="020B0602030504020204" pitchFamily="34" charset="0"/>
                      </a:endParaRPr>
                    </a:p>
                  </a:txBody>
                  <a:tcPr marL="7362" marR="7362" marT="7362" marB="0" anchor="ctr"/>
                </a:tc>
                <a:tc>
                  <a:txBody>
                    <a:bodyPr/>
                    <a:lstStyle/>
                    <a:p>
                      <a:pPr algn="ctr" fontAlgn="ctr"/>
                      <a:r>
                        <a:rPr lang="en-US" sz="2400" u="none" strike="noStrike" dirty="0">
                          <a:effectLst/>
                        </a:rPr>
                        <a:t>Mean</a:t>
                      </a:r>
                      <a:endParaRPr lang="en-US" sz="2400" b="1" i="0" u="none" strike="noStrike" dirty="0">
                        <a:solidFill>
                          <a:srgbClr val="000000"/>
                        </a:solidFill>
                        <a:effectLst/>
                        <a:latin typeface="Lucida Sans" panose="020B0602030504020204" pitchFamily="34" charset="0"/>
                      </a:endParaRPr>
                    </a:p>
                  </a:txBody>
                  <a:tcPr marL="7362" marR="7362" marT="7362" marB="0" anchor="ctr"/>
                </a:tc>
                <a:tc>
                  <a:txBody>
                    <a:bodyPr/>
                    <a:lstStyle/>
                    <a:p>
                      <a:pPr algn="ctr" fontAlgn="ctr"/>
                      <a:r>
                        <a:rPr lang="en-US" sz="2400" u="none" strike="noStrike" dirty="0">
                          <a:effectLst/>
                        </a:rPr>
                        <a:t>n</a:t>
                      </a:r>
                      <a:endParaRPr lang="en-US" sz="2400" b="1" i="0" u="none" strike="noStrike" dirty="0">
                        <a:solidFill>
                          <a:srgbClr val="000000"/>
                        </a:solidFill>
                        <a:effectLst/>
                        <a:latin typeface="Lucida Sans" panose="020B0602030504020204" pitchFamily="34" charset="0"/>
                      </a:endParaRPr>
                    </a:p>
                  </a:txBody>
                  <a:tcPr marL="7362" marR="7362" marT="7362" marB="0" anchor="ctr"/>
                </a:tc>
                <a:extLst>
                  <a:ext uri="{0D108BD9-81ED-4DB2-BD59-A6C34878D82A}">
                    <a16:rowId xmlns:a16="http://schemas.microsoft.com/office/drawing/2014/main" val="316424723"/>
                  </a:ext>
                </a:extLst>
              </a:tr>
              <a:tr h="536771">
                <a:tc>
                  <a:txBody>
                    <a:bodyPr/>
                    <a:lstStyle/>
                    <a:p>
                      <a:pPr algn="l" fontAlgn="ctr"/>
                      <a:r>
                        <a:rPr lang="en-US" sz="2400" u="none" strike="noStrike" dirty="0">
                          <a:effectLst/>
                        </a:rPr>
                        <a:t>Mentioned</a:t>
                      </a:r>
                      <a:endParaRPr lang="en-US" sz="2400" b="0" i="0" u="none" strike="noStrike" dirty="0">
                        <a:solidFill>
                          <a:srgbClr val="000000"/>
                        </a:solidFill>
                        <a:effectLst/>
                        <a:latin typeface="Lucida Sans" panose="020B0602030504020204" pitchFamily="34" charset="0"/>
                      </a:endParaRPr>
                    </a:p>
                  </a:txBody>
                  <a:tcPr marL="7362" marR="7362" marT="7362" marB="0" anchor="ctr"/>
                </a:tc>
                <a:tc>
                  <a:txBody>
                    <a:bodyPr/>
                    <a:lstStyle/>
                    <a:p>
                      <a:pPr algn="ctr" fontAlgn="ctr"/>
                      <a:r>
                        <a:rPr lang="en-US" sz="2400" u="none" strike="noStrike" dirty="0">
                          <a:effectLst/>
                        </a:rPr>
                        <a:t>45.6%</a:t>
                      </a:r>
                      <a:endParaRPr lang="en-US" sz="2400" b="0" i="0" u="none" strike="noStrike" dirty="0">
                        <a:solidFill>
                          <a:srgbClr val="000000"/>
                        </a:solidFill>
                        <a:effectLst/>
                        <a:latin typeface="Lucida Sans" panose="020B0602030504020204" pitchFamily="34" charset="0"/>
                      </a:endParaRPr>
                    </a:p>
                  </a:txBody>
                  <a:tcPr marL="7362" marR="7362" marT="7362" marB="0" anchor="ctr"/>
                </a:tc>
                <a:tc>
                  <a:txBody>
                    <a:bodyPr/>
                    <a:lstStyle/>
                    <a:p>
                      <a:pPr algn="ctr" fontAlgn="ctr"/>
                      <a:r>
                        <a:rPr lang="en-US" sz="2400" u="none" strike="noStrike" dirty="0">
                          <a:effectLst/>
                        </a:rPr>
                        <a:t>132</a:t>
                      </a:r>
                      <a:endParaRPr lang="en-US" sz="2400" b="0" i="0" u="none" strike="noStrike" dirty="0">
                        <a:solidFill>
                          <a:srgbClr val="000000"/>
                        </a:solidFill>
                        <a:effectLst/>
                        <a:latin typeface="Lucida Sans" panose="020B0602030504020204" pitchFamily="34" charset="0"/>
                      </a:endParaRPr>
                    </a:p>
                  </a:txBody>
                  <a:tcPr marL="7362" marR="7362" marT="7362" marB="0" anchor="ctr"/>
                </a:tc>
                <a:extLst>
                  <a:ext uri="{0D108BD9-81ED-4DB2-BD59-A6C34878D82A}">
                    <a16:rowId xmlns:a16="http://schemas.microsoft.com/office/drawing/2014/main" val="995996237"/>
                  </a:ext>
                </a:extLst>
              </a:tr>
              <a:tr h="536771">
                <a:tc>
                  <a:txBody>
                    <a:bodyPr/>
                    <a:lstStyle/>
                    <a:p>
                      <a:pPr algn="l" fontAlgn="ctr"/>
                      <a:r>
                        <a:rPr lang="en-US" sz="2400" u="none" strike="noStrike" dirty="0">
                          <a:effectLst/>
                        </a:rPr>
                        <a:t>Not mentioned</a:t>
                      </a:r>
                      <a:endParaRPr lang="en-US" sz="2400" b="0" i="0" u="none" strike="noStrike" dirty="0">
                        <a:solidFill>
                          <a:srgbClr val="000000"/>
                        </a:solidFill>
                        <a:effectLst/>
                        <a:latin typeface="Lucida Sans" panose="020B0602030504020204" pitchFamily="34" charset="0"/>
                      </a:endParaRPr>
                    </a:p>
                  </a:txBody>
                  <a:tcPr marL="7362" marR="7362" marT="7362" marB="0" anchor="ctr"/>
                </a:tc>
                <a:tc>
                  <a:txBody>
                    <a:bodyPr/>
                    <a:lstStyle/>
                    <a:p>
                      <a:pPr algn="ctr" fontAlgn="ctr"/>
                      <a:r>
                        <a:rPr lang="en-US" sz="2400" u="none" strike="noStrike" dirty="0">
                          <a:effectLst/>
                        </a:rPr>
                        <a:t>46.4%</a:t>
                      </a:r>
                      <a:endParaRPr lang="en-US" sz="2400" b="0" i="0" u="none" strike="noStrike" dirty="0">
                        <a:solidFill>
                          <a:srgbClr val="000000"/>
                        </a:solidFill>
                        <a:effectLst/>
                        <a:latin typeface="Lucida Sans" panose="020B0602030504020204" pitchFamily="34" charset="0"/>
                      </a:endParaRPr>
                    </a:p>
                  </a:txBody>
                  <a:tcPr marL="7362" marR="7362" marT="7362" marB="0" anchor="ctr"/>
                </a:tc>
                <a:tc>
                  <a:txBody>
                    <a:bodyPr/>
                    <a:lstStyle/>
                    <a:p>
                      <a:pPr algn="ctr" fontAlgn="ctr"/>
                      <a:r>
                        <a:rPr lang="en-US" sz="2400" u="none" strike="noStrike" dirty="0">
                          <a:effectLst/>
                        </a:rPr>
                        <a:t>647</a:t>
                      </a:r>
                      <a:endParaRPr lang="en-US" sz="2400" b="0" i="0" u="none" strike="noStrike" dirty="0">
                        <a:solidFill>
                          <a:srgbClr val="000000"/>
                        </a:solidFill>
                        <a:effectLst/>
                        <a:latin typeface="Lucida Sans" panose="020B0602030504020204" pitchFamily="34" charset="0"/>
                      </a:endParaRPr>
                    </a:p>
                  </a:txBody>
                  <a:tcPr marL="7362" marR="7362" marT="7362" marB="0" anchor="ctr"/>
                </a:tc>
                <a:extLst>
                  <a:ext uri="{0D108BD9-81ED-4DB2-BD59-A6C34878D82A}">
                    <a16:rowId xmlns:a16="http://schemas.microsoft.com/office/drawing/2014/main" val="1726660211"/>
                  </a:ext>
                </a:extLst>
              </a:tr>
            </a:tbl>
          </a:graphicData>
        </a:graphic>
      </p:graphicFrame>
      <p:pic>
        <p:nvPicPr>
          <p:cNvPr id="18" name="Picture 17">
            <a:extLst>
              <a:ext uri="{FF2B5EF4-FFF2-40B4-BE49-F238E27FC236}">
                <a16:creationId xmlns:a16="http://schemas.microsoft.com/office/drawing/2014/main" id="{41D70866-945B-4BDD-AF6B-1B1553D173CC}"/>
              </a:ext>
            </a:extLst>
          </p:cNvPr>
          <p:cNvPicPr>
            <a:picLocks noChangeAspect="1"/>
          </p:cNvPicPr>
          <p:nvPr/>
        </p:nvPicPr>
        <p:blipFill>
          <a:blip r:embed="rId2"/>
          <a:stretch>
            <a:fillRect/>
          </a:stretch>
        </p:blipFill>
        <p:spPr>
          <a:xfrm>
            <a:off x="7085355" y="941761"/>
            <a:ext cx="4445228" cy="2743341"/>
          </a:xfrm>
          <a:prstGeom prst="rect">
            <a:avLst/>
          </a:prstGeom>
        </p:spPr>
      </p:pic>
    </p:spTree>
    <p:extLst>
      <p:ext uri="{BB962C8B-B14F-4D97-AF65-F5344CB8AC3E}">
        <p14:creationId xmlns:p14="http://schemas.microsoft.com/office/powerpoint/2010/main" val="2311081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0711A35-4B61-4013-B354-5B2BE3544191}"/>
              </a:ext>
            </a:extLst>
          </p:cNvPr>
          <p:cNvSpPr>
            <a:spLocks noGrp="1"/>
          </p:cNvSpPr>
          <p:nvPr>
            <p:ph type="title"/>
          </p:nvPr>
        </p:nvSpPr>
        <p:spPr/>
        <p:txBody>
          <a:bodyPr/>
          <a:lstStyle/>
          <a:p>
            <a:r>
              <a:rPr lang="en-US" dirty="0"/>
              <a:t>Results by Quartiles</a:t>
            </a:r>
          </a:p>
        </p:txBody>
      </p:sp>
      <p:sp>
        <p:nvSpPr>
          <p:cNvPr id="8" name="Content Placeholder 7">
            <a:extLst>
              <a:ext uri="{FF2B5EF4-FFF2-40B4-BE49-F238E27FC236}">
                <a16:creationId xmlns:a16="http://schemas.microsoft.com/office/drawing/2014/main" id="{C033B4F7-BB41-4257-97B5-FBB087ADD2EE}"/>
              </a:ext>
            </a:extLst>
          </p:cNvPr>
          <p:cNvSpPr>
            <a:spLocks noGrp="1"/>
          </p:cNvSpPr>
          <p:nvPr>
            <p:ph sz="half" idx="1"/>
          </p:nvPr>
        </p:nvSpPr>
        <p:spPr/>
        <p:txBody>
          <a:bodyPr/>
          <a:lstStyle/>
          <a:p>
            <a:r>
              <a:rPr lang="en-US" dirty="0"/>
              <a:t>The quartiles show that there is a strong skew to the left.</a:t>
            </a:r>
          </a:p>
          <a:p>
            <a:r>
              <a:rPr lang="en-US" dirty="0"/>
              <a:t>Meaning, in this case, that roughly 75% of schools have a less Women in STEM graduation rate of less than 50%. </a:t>
            </a:r>
          </a:p>
          <a:p>
            <a:pPr lvl="1"/>
            <a:r>
              <a:rPr lang="en-US" dirty="0"/>
              <a:t>Initial analyses looked at the differences between Q1 and Q4</a:t>
            </a:r>
          </a:p>
          <a:p>
            <a:pPr lvl="1"/>
            <a:r>
              <a:rPr lang="en-US" dirty="0"/>
              <a:t>Future analyses could look at Q1 and Q2 vs Q3 and Q4.</a:t>
            </a:r>
          </a:p>
        </p:txBody>
      </p:sp>
      <p:graphicFrame>
        <p:nvGraphicFramePr>
          <p:cNvPr id="10" name="Content Placeholder 9">
            <a:extLst>
              <a:ext uri="{FF2B5EF4-FFF2-40B4-BE49-F238E27FC236}">
                <a16:creationId xmlns:a16="http://schemas.microsoft.com/office/drawing/2014/main" id="{3A25D970-B39F-4AE1-9309-B0B3A0973EE2}"/>
              </a:ext>
            </a:extLst>
          </p:cNvPr>
          <p:cNvGraphicFramePr>
            <a:graphicFrameLocks noGrp="1"/>
          </p:cNvGraphicFramePr>
          <p:nvPr>
            <p:ph sz="half" idx="2"/>
            <p:extLst>
              <p:ext uri="{D42A27DB-BD31-4B8C-83A1-F6EECF244321}">
                <p14:modId xmlns:p14="http://schemas.microsoft.com/office/powerpoint/2010/main" val="27510164"/>
              </p:ext>
            </p:extLst>
          </p:nvPr>
        </p:nvGraphicFramePr>
        <p:xfrm>
          <a:off x="7516368" y="3048000"/>
          <a:ext cx="4178808" cy="2952843"/>
        </p:xfrm>
        <a:graphic>
          <a:graphicData uri="http://schemas.openxmlformats.org/drawingml/2006/table">
            <a:tbl>
              <a:tblPr>
                <a:tableStyleId>{B301B821-A1FF-4177-AEE7-76D212191A09}</a:tableStyleId>
              </a:tblPr>
              <a:tblGrid>
                <a:gridCol w="1243584">
                  <a:extLst>
                    <a:ext uri="{9D8B030D-6E8A-4147-A177-3AD203B41FA5}">
                      <a16:colId xmlns:a16="http://schemas.microsoft.com/office/drawing/2014/main" val="4280300631"/>
                    </a:ext>
                  </a:extLst>
                </a:gridCol>
                <a:gridCol w="2935224">
                  <a:extLst>
                    <a:ext uri="{9D8B030D-6E8A-4147-A177-3AD203B41FA5}">
                      <a16:colId xmlns:a16="http://schemas.microsoft.com/office/drawing/2014/main" val="209525851"/>
                    </a:ext>
                  </a:extLst>
                </a:gridCol>
              </a:tblGrid>
              <a:tr h="371763">
                <a:tc>
                  <a:txBody>
                    <a:bodyPr/>
                    <a:lstStyle/>
                    <a:p>
                      <a:pPr algn="ctr" fontAlgn="b"/>
                      <a:r>
                        <a:rPr lang="en-US" sz="2400" u="none" strike="noStrike" dirty="0">
                          <a:effectLst/>
                        </a:rPr>
                        <a:t>Quartile</a:t>
                      </a:r>
                      <a:endParaRPr lang="en-US" sz="2400" b="0" i="0" u="none" strike="noStrike" dirty="0">
                        <a:solidFill>
                          <a:srgbClr val="000000"/>
                        </a:solidFill>
                        <a:effectLst/>
                        <a:latin typeface="+mn-lt"/>
                      </a:endParaRPr>
                    </a:p>
                  </a:txBody>
                  <a:tcPr marL="9525" marR="9525" marT="9525" marB="0" anchor="b"/>
                </a:tc>
                <a:tc>
                  <a:txBody>
                    <a:bodyPr/>
                    <a:lstStyle/>
                    <a:p>
                      <a:pPr algn="ctr" fontAlgn="ctr"/>
                      <a:r>
                        <a:rPr lang="en-US" sz="2400" u="none" strike="noStrike" dirty="0">
                          <a:effectLst/>
                        </a:rPr>
                        <a:t>% STEM Women</a:t>
                      </a:r>
                      <a:endParaRPr lang="en-US" sz="24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3388949021"/>
                  </a:ext>
                </a:extLst>
              </a:tr>
              <a:tr h="371763">
                <a:tc>
                  <a:txBody>
                    <a:bodyPr/>
                    <a:lstStyle/>
                    <a:p>
                      <a:pPr algn="ctr" fontAlgn="b"/>
                      <a:r>
                        <a:rPr lang="en-US" sz="2400" u="none" strike="noStrike">
                          <a:effectLst/>
                        </a:rPr>
                        <a:t>Q1</a:t>
                      </a:r>
                      <a:endParaRPr lang="en-US" sz="2400" b="0" i="0" u="none" strike="noStrike">
                        <a:solidFill>
                          <a:srgbClr val="000000"/>
                        </a:solidFill>
                        <a:effectLst/>
                        <a:latin typeface="+mn-lt"/>
                      </a:endParaRPr>
                    </a:p>
                  </a:txBody>
                  <a:tcPr marL="9525" marR="9525" marT="9525" marB="0" anchor="b"/>
                </a:tc>
                <a:tc>
                  <a:txBody>
                    <a:bodyPr/>
                    <a:lstStyle/>
                    <a:p>
                      <a:pPr algn="ctr" fontAlgn="ctr"/>
                      <a:r>
                        <a:rPr lang="en-US" sz="2400" u="none" strike="noStrike" dirty="0">
                          <a:effectLst/>
                        </a:rPr>
                        <a:t>0% - 21.9%</a:t>
                      </a:r>
                      <a:endParaRPr lang="en-US" sz="24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4068935795"/>
                  </a:ext>
                </a:extLst>
              </a:tr>
              <a:tr h="734091">
                <a:tc>
                  <a:txBody>
                    <a:bodyPr/>
                    <a:lstStyle/>
                    <a:p>
                      <a:pPr algn="ctr" fontAlgn="b"/>
                      <a:r>
                        <a:rPr lang="en-US" sz="2400" u="none" strike="noStrike">
                          <a:effectLst/>
                        </a:rPr>
                        <a:t>Q2</a:t>
                      </a:r>
                      <a:endParaRPr lang="en-US" sz="2400" b="0" i="0" u="none" strike="noStrike">
                        <a:solidFill>
                          <a:srgbClr val="000000"/>
                        </a:solidFill>
                        <a:effectLst/>
                        <a:latin typeface="+mn-lt"/>
                      </a:endParaRPr>
                    </a:p>
                  </a:txBody>
                  <a:tcPr marL="9525" marR="9525" marT="9525" marB="0" anchor="b"/>
                </a:tc>
                <a:tc>
                  <a:txBody>
                    <a:bodyPr/>
                    <a:lstStyle/>
                    <a:p>
                      <a:pPr algn="ctr" fontAlgn="b"/>
                      <a:r>
                        <a:rPr lang="en-US" sz="2400" u="none" strike="noStrike" dirty="0">
                          <a:effectLst/>
                        </a:rPr>
                        <a:t>22.0% - 37.9%</a:t>
                      </a:r>
                      <a:endParaRPr lang="en-US" sz="24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226445700"/>
                  </a:ext>
                </a:extLst>
              </a:tr>
              <a:tr h="734091">
                <a:tc>
                  <a:txBody>
                    <a:bodyPr/>
                    <a:lstStyle/>
                    <a:p>
                      <a:pPr algn="ctr" fontAlgn="b"/>
                      <a:r>
                        <a:rPr lang="en-US" sz="2400" u="none" strike="noStrike">
                          <a:effectLst/>
                        </a:rPr>
                        <a:t>Q3</a:t>
                      </a:r>
                      <a:endParaRPr lang="en-US" sz="2400" b="0" i="0" u="none" strike="noStrike">
                        <a:solidFill>
                          <a:srgbClr val="000000"/>
                        </a:solidFill>
                        <a:effectLst/>
                        <a:latin typeface="+mn-lt"/>
                      </a:endParaRPr>
                    </a:p>
                  </a:txBody>
                  <a:tcPr marL="9525" marR="9525" marT="9525" marB="0" anchor="b"/>
                </a:tc>
                <a:tc>
                  <a:txBody>
                    <a:bodyPr/>
                    <a:lstStyle/>
                    <a:p>
                      <a:pPr algn="ctr" fontAlgn="b"/>
                      <a:r>
                        <a:rPr lang="en-US" sz="2400" u="none" strike="noStrike">
                          <a:effectLst/>
                        </a:rPr>
                        <a:t>38.0% - 51.9% </a:t>
                      </a:r>
                      <a:endParaRPr lang="en-US" sz="24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1396999817"/>
                  </a:ext>
                </a:extLst>
              </a:tr>
              <a:tr h="734091">
                <a:tc>
                  <a:txBody>
                    <a:bodyPr/>
                    <a:lstStyle/>
                    <a:p>
                      <a:pPr algn="ctr" fontAlgn="b"/>
                      <a:r>
                        <a:rPr lang="en-US" sz="2400" u="none" strike="noStrike">
                          <a:effectLst/>
                        </a:rPr>
                        <a:t>Q4</a:t>
                      </a:r>
                      <a:endParaRPr lang="en-US" sz="2400" b="0" i="0" u="none" strike="noStrike">
                        <a:solidFill>
                          <a:srgbClr val="000000"/>
                        </a:solidFill>
                        <a:effectLst/>
                        <a:latin typeface="+mn-lt"/>
                      </a:endParaRPr>
                    </a:p>
                  </a:txBody>
                  <a:tcPr marL="9525" marR="9525" marT="9525" marB="0" anchor="b"/>
                </a:tc>
                <a:tc>
                  <a:txBody>
                    <a:bodyPr/>
                    <a:lstStyle/>
                    <a:p>
                      <a:pPr algn="ctr" fontAlgn="b"/>
                      <a:r>
                        <a:rPr lang="en-US" sz="2400" u="none" strike="noStrike" dirty="0">
                          <a:effectLst/>
                        </a:rPr>
                        <a:t>52.0% - 100%</a:t>
                      </a:r>
                      <a:endParaRPr lang="en-US" sz="24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085365534"/>
                  </a:ext>
                </a:extLst>
              </a:tr>
            </a:tbl>
          </a:graphicData>
        </a:graphic>
      </p:graphicFrame>
    </p:spTree>
    <p:extLst>
      <p:ext uri="{BB962C8B-B14F-4D97-AF65-F5344CB8AC3E}">
        <p14:creationId xmlns:p14="http://schemas.microsoft.com/office/powerpoint/2010/main" val="2917183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B7BCC-A5D3-49BA-BE51-1ADACC69728C}"/>
              </a:ext>
            </a:extLst>
          </p:cNvPr>
          <p:cNvSpPr>
            <a:spLocks noGrp="1"/>
          </p:cNvSpPr>
          <p:nvPr>
            <p:ph type="title"/>
          </p:nvPr>
        </p:nvSpPr>
        <p:spPr/>
        <p:txBody>
          <a:bodyPr/>
          <a:lstStyle/>
          <a:p>
            <a:r>
              <a:rPr lang="en-US" dirty="0"/>
              <a:t>Log Odds Ratios</a:t>
            </a:r>
          </a:p>
        </p:txBody>
      </p:sp>
      <p:pic>
        <p:nvPicPr>
          <p:cNvPr id="37" name="Content Placeholder 36">
            <a:extLst>
              <a:ext uri="{FF2B5EF4-FFF2-40B4-BE49-F238E27FC236}">
                <a16:creationId xmlns:a16="http://schemas.microsoft.com/office/drawing/2014/main" id="{A3516884-2B86-4D28-BA21-0B6BD04EF350}"/>
              </a:ext>
            </a:extLst>
          </p:cNvPr>
          <p:cNvPicPr>
            <a:picLocks noGrp="1" noChangeAspect="1"/>
          </p:cNvPicPr>
          <p:nvPr>
            <p:ph idx="1"/>
          </p:nvPr>
        </p:nvPicPr>
        <p:blipFill>
          <a:blip r:embed="rId2"/>
          <a:stretch>
            <a:fillRect/>
          </a:stretch>
        </p:blipFill>
        <p:spPr>
          <a:xfrm>
            <a:off x="3868738" y="985837"/>
            <a:ext cx="7315200" cy="4876800"/>
          </a:xfrm>
        </p:spPr>
      </p:pic>
      <p:grpSp>
        <p:nvGrpSpPr>
          <p:cNvPr id="45" name="Group 44">
            <a:extLst>
              <a:ext uri="{FF2B5EF4-FFF2-40B4-BE49-F238E27FC236}">
                <a16:creationId xmlns:a16="http://schemas.microsoft.com/office/drawing/2014/main" id="{18041F18-3D59-42ED-A086-2BA66209E0FC}"/>
              </a:ext>
            </a:extLst>
          </p:cNvPr>
          <p:cNvGrpSpPr/>
          <p:nvPr/>
        </p:nvGrpSpPr>
        <p:grpSpPr>
          <a:xfrm>
            <a:off x="3762375" y="3054350"/>
            <a:ext cx="527050" cy="2266950"/>
            <a:chOff x="3762375" y="3054350"/>
            <a:chExt cx="527050" cy="2266950"/>
          </a:xfrm>
        </p:grpSpPr>
        <p:sp>
          <p:nvSpPr>
            <p:cNvPr id="38" name="Arrow: Right 37">
              <a:extLst>
                <a:ext uri="{FF2B5EF4-FFF2-40B4-BE49-F238E27FC236}">
                  <a16:creationId xmlns:a16="http://schemas.microsoft.com/office/drawing/2014/main" id="{66E33646-6720-4CEC-B184-7C258998110D}"/>
                </a:ext>
              </a:extLst>
            </p:cNvPr>
            <p:cNvSpPr/>
            <p:nvPr/>
          </p:nvSpPr>
          <p:spPr>
            <a:xfrm>
              <a:off x="3762375" y="3757931"/>
              <a:ext cx="52705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0C4B2397-50F1-4DED-8054-D7117C6931A9}"/>
                </a:ext>
              </a:extLst>
            </p:cNvPr>
            <p:cNvSpPr/>
            <p:nvPr/>
          </p:nvSpPr>
          <p:spPr>
            <a:xfrm>
              <a:off x="3762375" y="4053999"/>
              <a:ext cx="52705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F776443F-2786-4FCE-8530-E98600F8AE88}"/>
                </a:ext>
              </a:extLst>
            </p:cNvPr>
            <p:cNvSpPr/>
            <p:nvPr/>
          </p:nvSpPr>
          <p:spPr>
            <a:xfrm>
              <a:off x="3762375" y="5275581"/>
              <a:ext cx="52705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BA73F5F5-1EC3-4DBB-99AB-433AF9EA0E1A}"/>
                </a:ext>
              </a:extLst>
            </p:cNvPr>
            <p:cNvSpPr/>
            <p:nvPr/>
          </p:nvSpPr>
          <p:spPr>
            <a:xfrm>
              <a:off x="3762375" y="4856481"/>
              <a:ext cx="52705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Right 41">
              <a:extLst>
                <a:ext uri="{FF2B5EF4-FFF2-40B4-BE49-F238E27FC236}">
                  <a16:creationId xmlns:a16="http://schemas.microsoft.com/office/drawing/2014/main" id="{487D31C9-8134-4C79-A92C-285626ECF6C9}"/>
                </a:ext>
              </a:extLst>
            </p:cNvPr>
            <p:cNvSpPr/>
            <p:nvPr/>
          </p:nvSpPr>
          <p:spPr>
            <a:xfrm>
              <a:off x="3762375" y="3967481"/>
              <a:ext cx="52705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Right 42">
              <a:extLst>
                <a:ext uri="{FF2B5EF4-FFF2-40B4-BE49-F238E27FC236}">
                  <a16:creationId xmlns:a16="http://schemas.microsoft.com/office/drawing/2014/main" id="{67F2C3F8-63D1-4C35-ADFC-9C7091B82C9D}"/>
                </a:ext>
              </a:extLst>
            </p:cNvPr>
            <p:cNvSpPr/>
            <p:nvPr/>
          </p:nvSpPr>
          <p:spPr>
            <a:xfrm>
              <a:off x="3762375" y="3054350"/>
              <a:ext cx="527050" cy="4571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064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23F8-CEDC-4927-BE6D-D2BC55EF87B5}"/>
              </a:ext>
            </a:extLst>
          </p:cNvPr>
          <p:cNvSpPr>
            <a:spLocks noGrp="1"/>
          </p:cNvSpPr>
          <p:nvPr>
            <p:ph type="title"/>
          </p:nvPr>
        </p:nvSpPr>
        <p:spPr/>
        <p:txBody>
          <a:bodyPr/>
          <a:lstStyle/>
          <a:p>
            <a:r>
              <a:rPr lang="en-US" dirty="0"/>
              <a:t>Plot of nearness </a:t>
            </a:r>
            <a:br>
              <a:rPr lang="en-US" dirty="0"/>
            </a:br>
            <a:r>
              <a:rPr lang="en-US" dirty="0"/>
              <a:t>(Q1 vs Q4)</a:t>
            </a:r>
          </a:p>
        </p:txBody>
      </p:sp>
      <p:pic>
        <p:nvPicPr>
          <p:cNvPr id="17" name="Content Placeholder 16">
            <a:extLst>
              <a:ext uri="{FF2B5EF4-FFF2-40B4-BE49-F238E27FC236}">
                <a16:creationId xmlns:a16="http://schemas.microsoft.com/office/drawing/2014/main" id="{C905A07B-9AA1-4A7C-B83D-F6CE2CCD7292}"/>
              </a:ext>
            </a:extLst>
          </p:cNvPr>
          <p:cNvPicPr>
            <a:picLocks noGrp="1" noChangeAspect="1"/>
          </p:cNvPicPr>
          <p:nvPr>
            <p:ph idx="1"/>
          </p:nvPr>
        </p:nvPicPr>
        <p:blipFill>
          <a:blip r:embed="rId2"/>
          <a:stretch>
            <a:fillRect/>
          </a:stretch>
        </p:blipFill>
        <p:spPr>
          <a:xfrm>
            <a:off x="3868738" y="985837"/>
            <a:ext cx="7315200" cy="4876800"/>
          </a:xfrm>
        </p:spPr>
      </p:pic>
    </p:spTree>
    <p:extLst>
      <p:ext uri="{BB962C8B-B14F-4D97-AF65-F5344CB8AC3E}">
        <p14:creationId xmlns:p14="http://schemas.microsoft.com/office/powerpoint/2010/main" val="3747989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D0D9C-58D8-4AF0-8004-2BBE9F435F8D}"/>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73809FCA-292E-4DAD-823F-A4486C61F09D}"/>
              </a:ext>
            </a:extLst>
          </p:cNvPr>
          <p:cNvSpPr>
            <a:spLocks noGrp="1"/>
          </p:cNvSpPr>
          <p:nvPr>
            <p:ph idx="1"/>
          </p:nvPr>
        </p:nvSpPr>
        <p:spPr/>
        <p:txBody>
          <a:bodyPr/>
          <a:lstStyle/>
          <a:p>
            <a:r>
              <a:rPr lang="en-US" dirty="0"/>
              <a:t>I would like to expand the key words used:</a:t>
            </a:r>
          </a:p>
          <a:p>
            <a:pPr lvl="1"/>
            <a:r>
              <a:rPr lang="en-US" dirty="0"/>
              <a:t>Right now Diversity/Diverse/Diverseness was used, but what about the terms conceptually similar?</a:t>
            </a:r>
          </a:p>
          <a:p>
            <a:pPr lvl="2"/>
            <a:r>
              <a:rPr lang="en-US" dirty="0"/>
              <a:t>E.g., mentions of specific kinds of diversity without actually using the word.</a:t>
            </a:r>
          </a:p>
          <a:p>
            <a:pPr lvl="2"/>
            <a:endParaRPr lang="en-US" dirty="0"/>
          </a:p>
          <a:p>
            <a:r>
              <a:rPr lang="en-US" dirty="0"/>
              <a:t>I would like to expand the number of mission statements collected:</a:t>
            </a:r>
          </a:p>
          <a:p>
            <a:pPr lvl="1"/>
            <a:r>
              <a:rPr lang="en-US" dirty="0"/>
              <a:t>I currently have direct location html links to mission statement pages for an additional 3697 colleges/universities.</a:t>
            </a:r>
          </a:p>
          <a:p>
            <a:pPr lvl="1"/>
            <a:endParaRPr lang="en-US" dirty="0"/>
          </a:p>
          <a:p>
            <a:r>
              <a:rPr lang="en-US" dirty="0"/>
              <a:t>I would like to expand the groups analyzed:</a:t>
            </a:r>
          </a:p>
          <a:p>
            <a:pPr lvl="1"/>
            <a:r>
              <a:rPr lang="en-US" dirty="0"/>
              <a:t>For now I’ve looked at Women in STEM, but what about other minorities in higher education?</a:t>
            </a:r>
          </a:p>
        </p:txBody>
      </p:sp>
    </p:spTree>
    <p:extLst>
      <p:ext uri="{BB962C8B-B14F-4D97-AF65-F5344CB8AC3E}">
        <p14:creationId xmlns:p14="http://schemas.microsoft.com/office/powerpoint/2010/main" val="1505151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2805E0-7A37-4728-9A32-FC88994E79CB}"/>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1134331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D8831-6651-443C-8472-112DA9F89C8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D7CE92D-D48F-4727-8668-2026DDB1DDF6}"/>
              </a:ext>
            </a:extLst>
          </p:cNvPr>
          <p:cNvSpPr>
            <a:spLocks noGrp="1"/>
          </p:cNvSpPr>
          <p:nvPr>
            <p:ph idx="1"/>
          </p:nvPr>
        </p:nvSpPr>
        <p:spPr/>
        <p:txBody>
          <a:bodyPr>
            <a:normAutofit fontScale="92500" lnSpcReduction="10000"/>
          </a:bodyPr>
          <a:lstStyle/>
          <a:p>
            <a:r>
              <a:rPr lang="en-US" dirty="0" err="1"/>
              <a:t>Morphew</a:t>
            </a:r>
            <a:r>
              <a:rPr lang="en-US" dirty="0"/>
              <a:t>, C. C. &amp; Hartley, M. (2006). Mission Statements: A Thematic Analysis of Rhetoric Across Institutional Type. </a:t>
            </a:r>
            <a:r>
              <a:rPr lang="en-US" i="1" dirty="0"/>
              <a:t>The Journal of Higher Education</a:t>
            </a:r>
            <a:r>
              <a:rPr lang="en-US" dirty="0"/>
              <a:t> 77(3), 456-471. The Ohio State University Press. Retrieved May 26, 2019, from Project MUSE database.</a:t>
            </a:r>
          </a:p>
          <a:p>
            <a:r>
              <a:rPr lang="en-US" dirty="0"/>
              <a:t>Taylor, B. J., &amp; </a:t>
            </a:r>
            <a:r>
              <a:rPr lang="en-US" dirty="0" err="1"/>
              <a:t>Morphew</a:t>
            </a:r>
            <a:r>
              <a:rPr lang="en-US" dirty="0"/>
              <a:t>, C. C. (2010). An analysis of baccalaureate college mission statements. </a:t>
            </a:r>
            <a:r>
              <a:rPr lang="en-US" i="1" dirty="0"/>
              <a:t>Research in Higher Education</a:t>
            </a:r>
            <a:r>
              <a:rPr lang="en-US" dirty="0"/>
              <a:t>, </a:t>
            </a:r>
            <a:r>
              <a:rPr lang="en-US" i="1" dirty="0"/>
              <a:t>51</a:t>
            </a:r>
            <a:r>
              <a:rPr lang="en-US" dirty="0"/>
              <a:t>(5), 483-503.</a:t>
            </a:r>
          </a:p>
          <a:p>
            <a:r>
              <a:rPr lang="en-US" dirty="0" err="1"/>
              <a:t>Urciuoli</a:t>
            </a:r>
            <a:r>
              <a:rPr lang="en-US" dirty="0"/>
              <a:t>, B. (2003). Excellence, leadership, skills, diversity: Marketing liberal arts education. </a:t>
            </a:r>
            <a:r>
              <a:rPr lang="en-US" i="1" dirty="0"/>
              <a:t>Language &amp; Communication,</a:t>
            </a:r>
            <a:r>
              <a:rPr lang="en-US" dirty="0"/>
              <a:t> </a:t>
            </a:r>
            <a:r>
              <a:rPr lang="en-US" i="1" dirty="0"/>
              <a:t>23</a:t>
            </a:r>
            <a:r>
              <a:rPr lang="en-US" dirty="0"/>
              <a:t>(3–4), 385–408.</a:t>
            </a:r>
          </a:p>
          <a:p>
            <a:r>
              <a:rPr lang="en-US" dirty="0"/>
              <a:t>U.S. Department of Education, National Center for Education Statistics. (2018). </a:t>
            </a:r>
            <a:r>
              <a:rPr lang="en-US" i="1" dirty="0"/>
              <a:t>Digest of Education Statistics, 2016</a:t>
            </a:r>
            <a:r>
              <a:rPr lang="en-US" dirty="0"/>
              <a:t> (NCES 2017-094)</a:t>
            </a:r>
          </a:p>
          <a:p>
            <a:r>
              <a:rPr lang="en-US" dirty="0" err="1"/>
              <a:t>Ginder</a:t>
            </a:r>
            <a:r>
              <a:rPr lang="en-US" dirty="0"/>
              <a:t>, S.A., Kelly-Reid, J.E., and Mann, F.B. (2018). Postsecondary Institutions and Cost of Attendance in 2017– 18; Degrees and Other Awards Conferred, 2016–17; and 12-Month Enrollment, 2016–17: First Look (Provisional Data) (NCES 2018-060rev). U.S. Department of Education. Washington, DC: National Center for Education Statistics. Retrieved [date] from http://nces.ed.gov/pubsearch.</a:t>
            </a:r>
          </a:p>
        </p:txBody>
      </p:sp>
    </p:spTree>
    <p:extLst>
      <p:ext uri="{BB962C8B-B14F-4D97-AF65-F5344CB8AC3E}">
        <p14:creationId xmlns:p14="http://schemas.microsoft.com/office/powerpoint/2010/main" val="3726258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F4DF2-5AF0-4DF6-A8BE-98D298E42068}"/>
              </a:ext>
            </a:extLst>
          </p:cNvPr>
          <p:cNvSpPr>
            <a:spLocks noGrp="1"/>
          </p:cNvSpPr>
          <p:nvPr>
            <p:ph type="title"/>
          </p:nvPr>
        </p:nvSpPr>
        <p:spPr/>
        <p:txBody>
          <a:bodyPr/>
          <a:lstStyle/>
          <a:p>
            <a:br>
              <a:rPr lang="en-US" dirty="0"/>
            </a:br>
            <a:r>
              <a:rPr lang="en-US" dirty="0"/>
              <a:t>Outline</a:t>
            </a:r>
          </a:p>
        </p:txBody>
      </p:sp>
      <p:sp>
        <p:nvSpPr>
          <p:cNvPr id="3" name="Content Placeholder 2">
            <a:extLst>
              <a:ext uri="{FF2B5EF4-FFF2-40B4-BE49-F238E27FC236}">
                <a16:creationId xmlns:a16="http://schemas.microsoft.com/office/drawing/2014/main" id="{AF64FD33-BA7D-45C3-9973-7F8BDE28EDA5}"/>
              </a:ext>
            </a:extLst>
          </p:cNvPr>
          <p:cNvSpPr>
            <a:spLocks noGrp="1"/>
          </p:cNvSpPr>
          <p:nvPr>
            <p:ph idx="1"/>
          </p:nvPr>
        </p:nvSpPr>
        <p:spPr/>
        <p:txBody>
          <a:bodyPr/>
          <a:lstStyle/>
          <a:p>
            <a:r>
              <a:rPr lang="en-US" dirty="0"/>
              <a:t>Mission Statements</a:t>
            </a:r>
          </a:p>
          <a:p>
            <a:r>
              <a:rPr lang="en-US" dirty="0"/>
              <a:t>Diversity in the context of colleges/universities</a:t>
            </a:r>
          </a:p>
          <a:p>
            <a:pPr marL="0" indent="0">
              <a:buNone/>
            </a:pPr>
            <a:endParaRPr lang="en-US" dirty="0"/>
          </a:p>
          <a:p>
            <a:r>
              <a:rPr lang="en-US" dirty="0"/>
              <a:t>Women attending college</a:t>
            </a:r>
          </a:p>
          <a:p>
            <a:r>
              <a:rPr lang="en-US" dirty="0"/>
              <a:t>Women earning STEM degrees</a:t>
            </a:r>
          </a:p>
          <a:p>
            <a:pPr marL="0" indent="0">
              <a:buNone/>
            </a:pPr>
            <a:endParaRPr lang="en-US" dirty="0"/>
          </a:p>
          <a:p>
            <a:r>
              <a:rPr lang="en-US" dirty="0"/>
              <a:t>Results of this research </a:t>
            </a:r>
          </a:p>
          <a:p>
            <a:endParaRPr lang="en-US" dirty="0"/>
          </a:p>
        </p:txBody>
      </p:sp>
    </p:spTree>
    <p:extLst>
      <p:ext uri="{BB962C8B-B14F-4D97-AF65-F5344CB8AC3E}">
        <p14:creationId xmlns:p14="http://schemas.microsoft.com/office/powerpoint/2010/main" val="2415958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189B-5E9D-4855-A595-F0C1EC2FA8AB}"/>
              </a:ext>
            </a:extLst>
          </p:cNvPr>
          <p:cNvSpPr>
            <a:spLocks noGrp="1"/>
          </p:cNvSpPr>
          <p:nvPr>
            <p:ph type="title"/>
          </p:nvPr>
        </p:nvSpPr>
        <p:spPr/>
        <p:txBody>
          <a:bodyPr/>
          <a:lstStyle/>
          <a:p>
            <a:r>
              <a:rPr lang="en-US" dirty="0"/>
              <a:t>Mission Statements</a:t>
            </a:r>
          </a:p>
        </p:txBody>
      </p:sp>
      <p:sp>
        <p:nvSpPr>
          <p:cNvPr id="4" name="Content Placeholder 3">
            <a:extLst>
              <a:ext uri="{FF2B5EF4-FFF2-40B4-BE49-F238E27FC236}">
                <a16:creationId xmlns:a16="http://schemas.microsoft.com/office/drawing/2014/main" id="{71B12FB8-2895-4D30-8AD5-FBB7ED7D9E0C}"/>
              </a:ext>
            </a:extLst>
          </p:cNvPr>
          <p:cNvSpPr>
            <a:spLocks noGrp="1"/>
          </p:cNvSpPr>
          <p:nvPr>
            <p:ph idx="1"/>
          </p:nvPr>
        </p:nvSpPr>
        <p:spPr/>
        <p:txBody>
          <a:bodyPr/>
          <a:lstStyle/>
          <a:p>
            <a:r>
              <a:rPr lang="en-US" dirty="0"/>
              <a:t>A mission statement is an approved statement of a institution’s goals, values, purpose, and/or plan. </a:t>
            </a:r>
          </a:p>
          <a:p>
            <a:pPr lvl="1"/>
            <a:r>
              <a:rPr lang="en-US" dirty="0"/>
              <a:t>“Northeast Community College is dedicated to the success of students and the region it serves.”</a:t>
            </a:r>
          </a:p>
          <a:p>
            <a:pPr lvl="1"/>
            <a:r>
              <a:rPr lang="en-US" dirty="0"/>
              <a:t>“Eastern Michigan University is committed to excellence in teaching through traditional and innovative approaches  the extension of knowledge through basic and applied research  and creative and artistic expression. Building on a proud tradition of national leadership in the preparation of teachers  we maximize educational opportunities and personal and professional growth for students from diverse backgrounds through an array of baccalaureate  master's and doctoral programs. We strive to provide a student-focused learning environment that enhances the lives of students and positively impacts the community. We extend our commitment beyond the campus boundaries to the wider community through service initiatives  and public and private partnerships of mutual interest addressing local  regional  national and international opportunities and challenges.”</a:t>
            </a:r>
          </a:p>
        </p:txBody>
      </p:sp>
    </p:spTree>
    <p:extLst>
      <p:ext uri="{BB962C8B-B14F-4D97-AF65-F5344CB8AC3E}">
        <p14:creationId xmlns:p14="http://schemas.microsoft.com/office/powerpoint/2010/main" val="33058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21E9A-BA67-4CCB-BA6A-6CE653A4815B}"/>
              </a:ext>
            </a:extLst>
          </p:cNvPr>
          <p:cNvSpPr>
            <a:spLocks noGrp="1"/>
          </p:cNvSpPr>
          <p:nvPr>
            <p:ph type="title"/>
          </p:nvPr>
        </p:nvSpPr>
        <p:spPr/>
        <p:txBody>
          <a:bodyPr/>
          <a:lstStyle/>
          <a:p>
            <a:r>
              <a:rPr lang="en-US" dirty="0"/>
              <a:t>Mission Statements</a:t>
            </a:r>
          </a:p>
        </p:txBody>
      </p:sp>
      <p:sp>
        <p:nvSpPr>
          <p:cNvPr id="3" name="Content Placeholder 2">
            <a:extLst>
              <a:ext uri="{FF2B5EF4-FFF2-40B4-BE49-F238E27FC236}">
                <a16:creationId xmlns:a16="http://schemas.microsoft.com/office/drawing/2014/main" id="{7F15F3AC-EF95-4066-AF8E-A0FED69B03E2}"/>
              </a:ext>
            </a:extLst>
          </p:cNvPr>
          <p:cNvSpPr>
            <a:spLocks noGrp="1"/>
          </p:cNvSpPr>
          <p:nvPr>
            <p:ph idx="1"/>
          </p:nvPr>
        </p:nvSpPr>
        <p:spPr/>
        <p:txBody>
          <a:bodyPr/>
          <a:lstStyle/>
          <a:p>
            <a:r>
              <a:rPr lang="en-US" dirty="0"/>
              <a:t>Are they empty words? </a:t>
            </a:r>
          </a:p>
          <a:p>
            <a:pPr lvl="1"/>
            <a:r>
              <a:rPr lang="en-US" dirty="0"/>
              <a:t>“…mission statements may reflect, rather than drive, the realities of these institutions' environments. These environments include the desires of their students and alumni (and taxpayers). ..” (</a:t>
            </a:r>
            <a:r>
              <a:rPr lang="en-US" dirty="0" err="1"/>
              <a:t>Morphew</a:t>
            </a:r>
            <a:r>
              <a:rPr lang="en-US" dirty="0"/>
              <a:t> &amp; Hartley, 2006)</a:t>
            </a:r>
          </a:p>
          <a:p>
            <a:r>
              <a:rPr lang="en-US" dirty="0"/>
              <a:t>Target populations</a:t>
            </a:r>
          </a:p>
          <a:p>
            <a:pPr lvl="1"/>
            <a:r>
              <a:rPr lang="en-US" dirty="0"/>
              <a:t>Mission statements often mention target populations, or a particular group of students. Taylor  and </a:t>
            </a:r>
            <a:r>
              <a:rPr lang="en-US" dirty="0" err="1"/>
              <a:t>Morphew</a:t>
            </a:r>
            <a:r>
              <a:rPr lang="en-US" dirty="0"/>
              <a:t> (2010) found that college with histories of service to students of particular backgrounds often claim to serve those populations. </a:t>
            </a:r>
          </a:p>
          <a:p>
            <a:pPr lvl="1"/>
            <a:r>
              <a:rPr lang="en-US" dirty="0"/>
              <a:t>For example traditionally Hispanic-Serving Institutions (HSIs) or Historically Black Colleges and Universities (HBCUs) are likely to mention their background. </a:t>
            </a:r>
          </a:p>
          <a:p>
            <a:pPr lvl="1"/>
            <a:r>
              <a:rPr lang="en-US" dirty="0"/>
              <a:t>This is all part of the signaling process to students, so theoretically we can expect there to be mention of </a:t>
            </a:r>
          </a:p>
        </p:txBody>
      </p:sp>
    </p:spTree>
    <p:extLst>
      <p:ext uri="{BB962C8B-B14F-4D97-AF65-F5344CB8AC3E}">
        <p14:creationId xmlns:p14="http://schemas.microsoft.com/office/powerpoint/2010/main" val="2000466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3DAED-C7A3-4372-B6FE-1291C4BD42CC}"/>
              </a:ext>
            </a:extLst>
          </p:cNvPr>
          <p:cNvSpPr>
            <a:spLocks noGrp="1"/>
          </p:cNvSpPr>
          <p:nvPr>
            <p:ph type="title"/>
          </p:nvPr>
        </p:nvSpPr>
        <p:spPr/>
        <p:txBody>
          <a:bodyPr/>
          <a:lstStyle/>
          <a:p>
            <a:r>
              <a:rPr lang="en-US" dirty="0"/>
              <a:t>Mission Statements &amp; Diversity</a:t>
            </a:r>
          </a:p>
        </p:txBody>
      </p:sp>
      <p:sp>
        <p:nvSpPr>
          <p:cNvPr id="3" name="Content Placeholder 2">
            <a:extLst>
              <a:ext uri="{FF2B5EF4-FFF2-40B4-BE49-F238E27FC236}">
                <a16:creationId xmlns:a16="http://schemas.microsoft.com/office/drawing/2014/main" id="{14DA4B76-3570-48E4-A885-D55998362555}"/>
              </a:ext>
            </a:extLst>
          </p:cNvPr>
          <p:cNvSpPr>
            <a:spLocks noGrp="1"/>
          </p:cNvSpPr>
          <p:nvPr>
            <p:ph idx="1"/>
          </p:nvPr>
        </p:nvSpPr>
        <p:spPr/>
        <p:txBody>
          <a:bodyPr/>
          <a:lstStyle/>
          <a:p>
            <a:r>
              <a:rPr lang="en-US" dirty="0" err="1"/>
              <a:t>Urciuoli</a:t>
            </a:r>
            <a:r>
              <a:rPr lang="en-US" dirty="0"/>
              <a:t> (2003) notes that diversity (as a term) became more used in the 1990s as a less-threatening alternative to ‘multiculturalism’. </a:t>
            </a:r>
          </a:p>
          <a:p>
            <a:pPr lvl="1"/>
            <a:r>
              <a:rPr lang="en-US" dirty="0"/>
              <a:t>Multiculturism was a term that meant a full citizenship of members of racial/ethnic minorities.</a:t>
            </a:r>
          </a:p>
          <a:p>
            <a:pPr lvl="1"/>
            <a:r>
              <a:rPr lang="en-US" dirty="0"/>
              <a:t>Diversity was used in a more vague way, enough to be open to interpretation by the reader.</a:t>
            </a:r>
          </a:p>
          <a:p>
            <a:pPr lvl="1"/>
            <a:endParaRPr lang="en-US" dirty="0"/>
          </a:p>
          <a:p>
            <a:r>
              <a:rPr lang="en-US" dirty="0"/>
              <a:t>Diversity began to be used more often referring to something other than racial diversity.  </a:t>
            </a:r>
          </a:p>
          <a:p>
            <a:endParaRPr lang="en-US" dirty="0"/>
          </a:p>
          <a:p>
            <a:endParaRPr lang="en-US" dirty="0"/>
          </a:p>
        </p:txBody>
      </p:sp>
    </p:spTree>
    <p:extLst>
      <p:ext uri="{BB962C8B-B14F-4D97-AF65-F5344CB8AC3E}">
        <p14:creationId xmlns:p14="http://schemas.microsoft.com/office/powerpoint/2010/main" val="4193377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8ADD7-B91B-4E76-9554-59D7768C44DB}"/>
              </a:ext>
            </a:extLst>
          </p:cNvPr>
          <p:cNvSpPr>
            <a:spLocks noGrp="1"/>
          </p:cNvSpPr>
          <p:nvPr>
            <p:ph type="title"/>
          </p:nvPr>
        </p:nvSpPr>
        <p:spPr/>
        <p:txBody>
          <a:bodyPr/>
          <a:lstStyle/>
          <a:p>
            <a:r>
              <a:rPr lang="en-US" dirty="0"/>
              <a:t>Diversity</a:t>
            </a:r>
          </a:p>
        </p:txBody>
      </p:sp>
      <p:sp>
        <p:nvSpPr>
          <p:cNvPr id="3" name="Content Placeholder 2">
            <a:extLst>
              <a:ext uri="{FF2B5EF4-FFF2-40B4-BE49-F238E27FC236}">
                <a16:creationId xmlns:a16="http://schemas.microsoft.com/office/drawing/2014/main" id="{C30AAA7E-A63F-4EA8-B903-577489DA9030}"/>
              </a:ext>
            </a:extLst>
          </p:cNvPr>
          <p:cNvSpPr>
            <a:spLocks noGrp="1"/>
          </p:cNvSpPr>
          <p:nvPr>
            <p:ph idx="1"/>
          </p:nvPr>
        </p:nvSpPr>
        <p:spPr/>
        <p:txBody>
          <a:bodyPr/>
          <a:lstStyle/>
          <a:p>
            <a:r>
              <a:rPr lang="en-US" dirty="0"/>
              <a:t>Types of diversity: </a:t>
            </a:r>
          </a:p>
          <a:p>
            <a:pPr lvl="1"/>
            <a:r>
              <a:rPr lang="en-US" dirty="0"/>
              <a:t>Geography</a:t>
            </a:r>
          </a:p>
          <a:p>
            <a:pPr lvl="2"/>
            <a:r>
              <a:rPr lang="en-US" dirty="0"/>
              <a:t>States</a:t>
            </a:r>
          </a:p>
          <a:p>
            <a:pPr lvl="2"/>
            <a:r>
              <a:rPr lang="en-US" dirty="0"/>
              <a:t>Nations</a:t>
            </a:r>
          </a:p>
          <a:p>
            <a:pPr lvl="1"/>
            <a:r>
              <a:rPr lang="en-US" dirty="0"/>
              <a:t>Racial/Ethnic</a:t>
            </a:r>
          </a:p>
          <a:p>
            <a:pPr lvl="1"/>
            <a:r>
              <a:rPr lang="en-US" dirty="0"/>
              <a:t>Gender and/or Gender Identity</a:t>
            </a:r>
          </a:p>
          <a:p>
            <a:pPr lvl="1"/>
            <a:r>
              <a:rPr lang="en-US" dirty="0"/>
              <a:t>Age and/or Generation</a:t>
            </a:r>
          </a:p>
          <a:p>
            <a:pPr lvl="1"/>
            <a:r>
              <a:rPr lang="en-US" dirty="0"/>
              <a:t>Religious and Spiritual beliefs</a:t>
            </a:r>
          </a:p>
          <a:p>
            <a:pPr lvl="1"/>
            <a:r>
              <a:rPr lang="en-US" dirty="0"/>
              <a:t>Disability and Ability</a:t>
            </a:r>
          </a:p>
          <a:p>
            <a:pPr lvl="1"/>
            <a:r>
              <a:rPr lang="en-US" dirty="0"/>
              <a:t>Socioeconomic Status and background</a:t>
            </a:r>
          </a:p>
          <a:p>
            <a:pPr lvl="1"/>
            <a:r>
              <a:rPr lang="en-US" dirty="0"/>
              <a:t>Sexual Orientations</a:t>
            </a:r>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915881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40771-0A2D-4B9E-A537-289B27304DA6}"/>
              </a:ext>
            </a:extLst>
          </p:cNvPr>
          <p:cNvSpPr>
            <a:spLocks noGrp="1"/>
          </p:cNvSpPr>
          <p:nvPr>
            <p:ph type="title"/>
          </p:nvPr>
        </p:nvSpPr>
        <p:spPr/>
        <p:txBody>
          <a:bodyPr/>
          <a:lstStyle/>
          <a:p>
            <a:r>
              <a:rPr lang="en-US" dirty="0"/>
              <a:t>Gender Diversity in College</a:t>
            </a:r>
          </a:p>
        </p:txBody>
      </p:sp>
      <p:sp>
        <p:nvSpPr>
          <p:cNvPr id="3" name="Content Placeholder 2">
            <a:extLst>
              <a:ext uri="{FF2B5EF4-FFF2-40B4-BE49-F238E27FC236}">
                <a16:creationId xmlns:a16="http://schemas.microsoft.com/office/drawing/2014/main" id="{A27183AA-68CF-459F-805E-82F7BDBC8D3A}"/>
              </a:ext>
            </a:extLst>
          </p:cNvPr>
          <p:cNvSpPr>
            <a:spLocks noGrp="1"/>
          </p:cNvSpPr>
          <p:nvPr>
            <p:ph idx="1"/>
          </p:nvPr>
        </p:nvSpPr>
        <p:spPr/>
        <p:txBody>
          <a:bodyPr/>
          <a:lstStyle/>
          <a:p>
            <a:r>
              <a:rPr lang="en-US" dirty="0"/>
              <a:t>The number of women in college has increased dramatically in the past 60 years: </a:t>
            </a:r>
          </a:p>
          <a:p>
            <a:pPr lvl="1"/>
            <a:r>
              <a:rPr lang="en-US" dirty="0"/>
              <a:t>In 1957, 34.7% of students were women. </a:t>
            </a:r>
          </a:p>
          <a:p>
            <a:pPr lvl="1"/>
            <a:r>
              <a:rPr lang="en-US" dirty="0"/>
              <a:t>In 2015, 57.0% of students were women.</a:t>
            </a:r>
          </a:p>
          <a:p>
            <a:endParaRPr lang="en-US" dirty="0"/>
          </a:p>
          <a:p>
            <a:r>
              <a:rPr lang="en-US" dirty="0"/>
              <a:t>In 2016, women were more likely to finish a degree within 6 years</a:t>
            </a:r>
          </a:p>
          <a:p>
            <a:pPr lvl="1"/>
            <a:r>
              <a:rPr lang="en-US" dirty="0"/>
              <a:t>62.5% of women who started college in 2010 graduated vs</a:t>
            </a:r>
          </a:p>
          <a:p>
            <a:pPr lvl="1"/>
            <a:r>
              <a:rPr lang="en-US" dirty="0"/>
              <a:t>56.6% of males </a:t>
            </a:r>
          </a:p>
          <a:p>
            <a:endParaRPr lang="en-US" dirty="0"/>
          </a:p>
          <a:p>
            <a:r>
              <a:rPr lang="en-US" dirty="0"/>
              <a:t>(U.S. DoE, 2018)</a:t>
            </a:r>
          </a:p>
        </p:txBody>
      </p:sp>
    </p:spTree>
    <p:extLst>
      <p:ext uri="{BB962C8B-B14F-4D97-AF65-F5344CB8AC3E}">
        <p14:creationId xmlns:p14="http://schemas.microsoft.com/office/powerpoint/2010/main" val="149739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A9B3-2FA3-4EA3-BC3C-CACA3FC1CD16}"/>
              </a:ext>
            </a:extLst>
          </p:cNvPr>
          <p:cNvSpPr>
            <a:spLocks noGrp="1"/>
          </p:cNvSpPr>
          <p:nvPr>
            <p:ph type="title"/>
          </p:nvPr>
        </p:nvSpPr>
        <p:spPr/>
        <p:txBody>
          <a:bodyPr/>
          <a:lstStyle/>
          <a:p>
            <a:r>
              <a:rPr lang="en-US" dirty="0"/>
              <a:t>Gender Diversity in STEM fields</a:t>
            </a:r>
          </a:p>
        </p:txBody>
      </p:sp>
      <p:sp>
        <p:nvSpPr>
          <p:cNvPr id="3" name="Content Placeholder 2">
            <a:extLst>
              <a:ext uri="{FF2B5EF4-FFF2-40B4-BE49-F238E27FC236}">
                <a16:creationId xmlns:a16="http://schemas.microsoft.com/office/drawing/2014/main" id="{15FA26AE-C316-4A5F-B3EE-A62A0739C9F1}"/>
              </a:ext>
            </a:extLst>
          </p:cNvPr>
          <p:cNvSpPr>
            <a:spLocks noGrp="1"/>
          </p:cNvSpPr>
          <p:nvPr>
            <p:ph sz="half" idx="1"/>
          </p:nvPr>
        </p:nvSpPr>
        <p:spPr>
          <a:xfrm>
            <a:off x="3867911" y="868680"/>
            <a:ext cx="6939755" cy="1170432"/>
          </a:xfrm>
        </p:spPr>
        <p:txBody>
          <a:bodyPr>
            <a:normAutofit/>
          </a:bodyPr>
          <a:lstStyle/>
          <a:p>
            <a:r>
              <a:rPr lang="en-US" dirty="0"/>
              <a:t>While women earn 58% of bachelor’s degrees but only 35.1% of STEM degrees (U.S. DoE, 2018).</a:t>
            </a:r>
          </a:p>
          <a:p>
            <a:endParaRPr lang="en-US" dirty="0"/>
          </a:p>
          <a:p>
            <a:endParaRPr lang="en-US" dirty="0"/>
          </a:p>
        </p:txBody>
      </p:sp>
      <p:graphicFrame>
        <p:nvGraphicFramePr>
          <p:cNvPr id="17" name="Content Placeholder 16">
            <a:extLst>
              <a:ext uri="{FF2B5EF4-FFF2-40B4-BE49-F238E27FC236}">
                <a16:creationId xmlns:a16="http://schemas.microsoft.com/office/drawing/2014/main" id="{62AF4484-E62E-426B-A32E-8B3217A82F41}"/>
              </a:ext>
            </a:extLst>
          </p:cNvPr>
          <p:cNvGraphicFramePr>
            <a:graphicFrameLocks noGrp="1"/>
          </p:cNvGraphicFramePr>
          <p:nvPr>
            <p:ph sz="half" idx="2"/>
            <p:extLst>
              <p:ext uri="{D42A27DB-BD31-4B8C-83A1-F6EECF244321}">
                <p14:modId xmlns:p14="http://schemas.microsoft.com/office/powerpoint/2010/main" val="3929647299"/>
              </p:ext>
            </p:extLst>
          </p:nvPr>
        </p:nvGraphicFramePr>
        <p:xfrm>
          <a:off x="3913632" y="1306159"/>
          <a:ext cx="6939754" cy="4817988"/>
        </p:xfrm>
        <a:graphic>
          <a:graphicData uri="http://schemas.openxmlformats.org/drawingml/2006/table">
            <a:tbl>
              <a:tblPr>
                <a:tableStyleId>{B301B821-A1FF-4177-AEE7-76D212191A09}</a:tableStyleId>
              </a:tblPr>
              <a:tblGrid>
                <a:gridCol w="1834819">
                  <a:extLst>
                    <a:ext uri="{9D8B030D-6E8A-4147-A177-3AD203B41FA5}">
                      <a16:colId xmlns:a16="http://schemas.microsoft.com/office/drawing/2014/main" val="379003817"/>
                    </a:ext>
                  </a:extLst>
                </a:gridCol>
                <a:gridCol w="1701645">
                  <a:extLst>
                    <a:ext uri="{9D8B030D-6E8A-4147-A177-3AD203B41FA5}">
                      <a16:colId xmlns:a16="http://schemas.microsoft.com/office/drawing/2014/main" val="2582605372"/>
                    </a:ext>
                  </a:extLst>
                </a:gridCol>
                <a:gridCol w="1701645">
                  <a:extLst>
                    <a:ext uri="{9D8B030D-6E8A-4147-A177-3AD203B41FA5}">
                      <a16:colId xmlns:a16="http://schemas.microsoft.com/office/drawing/2014/main" val="1954758486"/>
                    </a:ext>
                  </a:extLst>
                </a:gridCol>
                <a:gridCol w="1701645">
                  <a:extLst>
                    <a:ext uri="{9D8B030D-6E8A-4147-A177-3AD203B41FA5}">
                      <a16:colId xmlns:a16="http://schemas.microsoft.com/office/drawing/2014/main" val="682654009"/>
                    </a:ext>
                  </a:extLst>
                </a:gridCol>
              </a:tblGrid>
              <a:tr h="503550">
                <a:tc gridSpan="4">
                  <a:txBody>
                    <a:bodyPr/>
                    <a:lstStyle/>
                    <a:p>
                      <a:pPr algn="ctr" fontAlgn="b"/>
                      <a:r>
                        <a:rPr lang="en-US" sz="1600" b="1" u="none" strike="noStrike" dirty="0">
                          <a:effectLst/>
                        </a:rPr>
                        <a:t>Percentage of Degrees Earned by Women in Postsecondary Institutions </a:t>
                      </a:r>
                    </a:p>
                    <a:p>
                      <a:pPr algn="ctr" fontAlgn="b"/>
                      <a:r>
                        <a:rPr lang="en-US" sz="1600" b="1" u="none" strike="noStrike" dirty="0">
                          <a:effectLst/>
                        </a:rPr>
                        <a:t>(2014–2015)</a:t>
                      </a:r>
                      <a:endParaRPr lang="en-US" sz="1600" b="1" i="0" u="none" strike="noStrike" dirty="0">
                        <a:solidFill>
                          <a:srgbClr val="000000"/>
                        </a:solidFill>
                        <a:effectLst/>
                        <a:latin typeface="+mn-lt"/>
                      </a:endParaRPr>
                    </a:p>
                  </a:txBody>
                  <a:tcPr marL="7006" marR="7006" marT="7006"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31620096"/>
                  </a:ext>
                </a:extLst>
              </a:tr>
              <a:tr h="264364">
                <a:tc>
                  <a:txBody>
                    <a:bodyPr/>
                    <a:lstStyle/>
                    <a:p>
                      <a:pPr algn="ctr" fontAlgn="ctr"/>
                      <a:r>
                        <a:rPr lang="en-US" sz="1600" u="none" strike="noStrike" dirty="0">
                          <a:effectLst/>
                        </a:rPr>
                        <a:t> </a:t>
                      </a:r>
                      <a:endParaRPr lang="en-US" sz="1600" b="0" i="0" u="none" strike="noStrike" dirty="0">
                        <a:solidFill>
                          <a:srgbClr val="3E3E47"/>
                        </a:solidFill>
                        <a:effectLst/>
                        <a:latin typeface="+mn-lt"/>
                      </a:endParaRPr>
                    </a:p>
                  </a:txBody>
                  <a:tcPr marL="7006" marR="7006" marT="7006" marB="0" anchor="ctr"/>
                </a:tc>
                <a:tc>
                  <a:txBody>
                    <a:bodyPr/>
                    <a:lstStyle/>
                    <a:p>
                      <a:pPr algn="ctr" fontAlgn="ctr"/>
                      <a:r>
                        <a:rPr lang="en-US" sz="1600" b="1" u="none" strike="noStrike" dirty="0">
                          <a:effectLst/>
                        </a:rPr>
                        <a:t>Bachelor’s</a:t>
                      </a:r>
                      <a:endParaRPr lang="en-US" sz="1600" b="1" i="0" u="none" strike="noStrike" dirty="0">
                        <a:solidFill>
                          <a:srgbClr val="3E3E47"/>
                        </a:solidFill>
                        <a:effectLst/>
                        <a:latin typeface="+mn-lt"/>
                      </a:endParaRPr>
                    </a:p>
                  </a:txBody>
                  <a:tcPr marL="7006" marR="7006" marT="7006" marB="0" anchor="ctr"/>
                </a:tc>
                <a:tc>
                  <a:txBody>
                    <a:bodyPr/>
                    <a:lstStyle/>
                    <a:p>
                      <a:pPr algn="ctr" fontAlgn="ctr"/>
                      <a:r>
                        <a:rPr lang="en-US" sz="1600" b="1" u="none" strike="noStrike" dirty="0">
                          <a:effectLst/>
                        </a:rPr>
                        <a:t>Master’s</a:t>
                      </a:r>
                      <a:endParaRPr lang="en-US" sz="1600" b="1" i="0" u="none" strike="noStrike" dirty="0">
                        <a:solidFill>
                          <a:srgbClr val="3E3E47"/>
                        </a:solidFill>
                        <a:effectLst/>
                        <a:latin typeface="+mn-lt"/>
                      </a:endParaRPr>
                    </a:p>
                  </a:txBody>
                  <a:tcPr marL="7006" marR="7006" marT="7006" marB="0" anchor="ctr"/>
                </a:tc>
                <a:tc>
                  <a:txBody>
                    <a:bodyPr/>
                    <a:lstStyle/>
                    <a:p>
                      <a:pPr algn="ctr" fontAlgn="ctr"/>
                      <a:r>
                        <a:rPr lang="en-US" sz="1600" b="1" u="none" strike="noStrike" dirty="0">
                          <a:effectLst/>
                        </a:rPr>
                        <a:t>PhD</a:t>
                      </a:r>
                      <a:endParaRPr lang="en-US" sz="1600" b="1" i="0" u="none" strike="noStrike" dirty="0">
                        <a:solidFill>
                          <a:srgbClr val="3E3E47"/>
                        </a:solidFill>
                        <a:effectLst/>
                        <a:latin typeface="+mn-lt"/>
                      </a:endParaRPr>
                    </a:p>
                  </a:txBody>
                  <a:tcPr marL="7006" marR="7006" marT="7006" marB="0" anchor="ctr"/>
                </a:tc>
                <a:extLst>
                  <a:ext uri="{0D108BD9-81ED-4DB2-BD59-A6C34878D82A}">
                    <a16:rowId xmlns:a16="http://schemas.microsoft.com/office/drawing/2014/main" val="2989606231"/>
                  </a:ext>
                </a:extLst>
              </a:tr>
              <a:tr h="660909">
                <a:tc>
                  <a:txBody>
                    <a:bodyPr/>
                    <a:lstStyle/>
                    <a:p>
                      <a:pPr algn="ctr" fontAlgn="ctr"/>
                      <a:r>
                        <a:rPr lang="en-US" sz="1600" u="none" strike="noStrike" dirty="0">
                          <a:effectLst/>
                        </a:rPr>
                        <a:t>Biological and biomedical sciences</a:t>
                      </a:r>
                      <a:endParaRPr lang="en-US" sz="1600" b="0" i="0" u="none" strike="noStrike" dirty="0">
                        <a:solidFill>
                          <a:srgbClr val="3E3E47"/>
                        </a:solidFill>
                        <a:effectLst/>
                        <a:latin typeface="+mn-lt"/>
                      </a:endParaRPr>
                    </a:p>
                  </a:txBody>
                  <a:tcPr marL="7006" marR="7006" marT="7006" marB="0" anchor="ctr"/>
                </a:tc>
                <a:tc>
                  <a:txBody>
                    <a:bodyPr/>
                    <a:lstStyle/>
                    <a:p>
                      <a:pPr algn="ctr" fontAlgn="ctr"/>
                      <a:r>
                        <a:rPr lang="en-US" sz="1600" u="none" strike="noStrike" dirty="0">
                          <a:effectLst/>
                        </a:rPr>
                        <a:t>59.00%</a:t>
                      </a:r>
                      <a:endParaRPr lang="en-US" sz="1600" b="0" i="0" u="none" strike="noStrike" dirty="0">
                        <a:solidFill>
                          <a:srgbClr val="3E3E47"/>
                        </a:solidFill>
                        <a:effectLst/>
                        <a:latin typeface="+mn-lt"/>
                      </a:endParaRPr>
                    </a:p>
                  </a:txBody>
                  <a:tcPr marL="7006" marR="7006" marT="7006" marB="0" anchor="ctr"/>
                </a:tc>
                <a:tc>
                  <a:txBody>
                    <a:bodyPr/>
                    <a:lstStyle/>
                    <a:p>
                      <a:pPr algn="ctr" fontAlgn="ctr"/>
                      <a:r>
                        <a:rPr lang="en-US" sz="1600" u="none" strike="noStrike" dirty="0">
                          <a:effectLst/>
                        </a:rPr>
                        <a:t>57.30%</a:t>
                      </a:r>
                      <a:endParaRPr lang="en-US" sz="1600" b="0" i="0" u="none" strike="noStrike" dirty="0">
                        <a:solidFill>
                          <a:srgbClr val="3E3E47"/>
                        </a:solidFill>
                        <a:effectLst/>
                        <a:latin typeface="+mn-lt"/>
                      </a:endParaRPr>
                    </a:p>
                  </a:txBody>
                  <a:tcPr marL="7006" marR="7006" marT="7006" marB="0" anchor="ctr"/>
                </a:tc>
                <a:tc>
                  <a:txBody>
                    <a:bodyPr/>
                    <a:lstStyle/>
                    <a:p>
                      <a:pPr algn="ctr" fontAlgn="ctr"/>
                      <a:r>
                        <a:rPr lang="en-US" sz="1600" u="none" strike="noStrike" dirty="0">
                          <a:effectLst/>
                        </a:rPr>
                        <a:t>53.30%</a:t>
                      </a:r>
                      <a:endParaRPr lang="en-US" sz="1600" b="0" i="0" u="none" strike="noStrike" dirty="0">
                        <a:solidFill>
                          <a:srgbClr val="3E3E47"/>
                        </a:solidFill>
                        <a:effectLst/>
                        <a:latin typeface="+mn-lt"/>
                      </a:endParaRPr>
                    </a:p>
                  </a:txBody>
                  <a:tcPr marL="7006" marR="7006" marT="7006" marB="0" anchor="ctr"/>
                </a:tc>
                <a:extLst>
                  <a:ext uri="{0D108BD9-81ED-4DB2-BD59-A6C34878D82A}">
                    <a16:rowId xmlns:a16="http://schemas.microsoft.com/office/drawing/2014/main" val="3238561459"/>
                  </a:ext>
                </a:extLst>
              </a:tr>
              <a:tr h="396545">
                <a:tc>
                  <a:txBody>
                    <a:bodyPr/>
                    <a:lstStyle/>
                    <a:p>
                      <a:pPr algn="ctr" fontAlgn="ctr"/>
                      <a:r>
                        <a:rPr lang="en-US" sz="1600" u="none" strike="noStrike" dirty="0">
                          <a:effectLst/>
                        </a:rPr>
                        <a:t>Mathematics and statistics</a:t>
                      </a:r>
                      <a:endParaRPr lang="en-US" sz="1600" b="0" i="0" u="none" strike="noStrike" dirty="0">
                        <a:solidFill>
                          <a:srgbClr val="3E3E47"/>
                        </a:solidFill>
                        <a:effectLst/>
                        <a:latin typeface="+mn-lt"/>
                      </a:endParaRPr>
                    </a:p>
                  </a:txBody>
                  <a:tcPr marL="7006" marR="7006" marT="7006" marB="0" anchor="ctr"/>
                </a:tc>
                <a:tc>
                  <a:txBody>
                    <a:bodyPr/>
                    <a:lstStyle/>
                    <a:p>
                      <a:pPr algn="ctr" fontAlgn="ctr"/>
                      <a:r>
                        <a:rPr lang="en-US" sz="1600" u="none" strike="noStrike" dirty="0">
                          <a:effectLst/>
                        </a:rPr>
                        <a:t>43.00%</a:t>
                      </a:r>
                      <a:endParaRPr lang="en-US" sz="1600" b="0" i="0" u="none" strike="noStrike" dirty="0">
                        <a:solidFill>
                          <a:srgbClr val="3E3E47"/>
                        </a:solidFill>
                        <a:effectLst/>
                        <a:latin typeface="+mn-lt"/>
                      </a:endParaRPr>
                    </a:p>
                  </a:txBody>
                  <a:tcPr marL="7006" marR="7006" marT="7006" marB="0" anchor="ctr"/>
                </a:tc>
                <a:tc>
                  <a:txBody>
                    <a:bodyPr/>
                    <a:lstStyle/>
                    <a:p>
                      <a:pPr algn="ctr" fontAlgn="ctr"/>
                      <a:r>
                        <a:rPr lang="en-US" sz="1600" u="none" strike="noStrike" dirty="0">
                          <a:effectLst/>
                        </a:rPr>
                        <a:t>40.60%</a:t>
                      </a:r>
                      <a:endParaRPr lang="en-US" sz="1600" b="0" i="0" u="none" strike="noStrike" dirty="0">
                        <a:solidFill>
                          <a:srgbClr val="3E3E47"/>
                        </a:solidFill>
                        <a:effectLst/>
                        <a:latin typeface="+mn-lt"/>
                      </a:endParaRPr>
                    </a:p>
                  </a:txBody>
                  <a:tcPr marL="7006" marR="7006" marT="7006" marB="0" anchor="ctr"/>
                </a:tc>
                <a:tc>
                  <a:txBody>
                    <a:bodyPr/>
                    <a:lstStyle/>
                    <a:p>
                      <a:pPr algn="ctr" fontAlgn="ctr"/>
                      <a:r>
                        <a:rPr lang="en-US" sz="1600" u="none" strike="noStrike" dirty="0">
                          <a:effectLst/>
                        </a:rPr>
                        <a:t>27.90%</a:t>
                      </a:r>
                      <a:endParaRPr lang="en-US" sz="1600" b="0" i="0" u="none" strike="noStrike" dirty="0">
                        <a:solidFill>
                          <a:srgbClr val="3E3E47"/>
                        </a:solidFill>
                        <a:effectLst/>
                        <a:latin typeface="+mn-lt"/>
                      </a:endParaRPr>
                    </a:p>
                  </a:txBody>
                  <a:tcPr marL="7006" marR="7006" marT="7006" marB="0" anchor="ctr"/>
                </a:tc>
                <a:extLst>
                  <a:ext uri="{0D108BD9-81ED-4DB2-BD59-A6C34878D82A}">
                    <a16:rowId xmlns:a16="http://schemas.microsoft.com/office/drawing/2014/main" val="1601542942"/>
                  </a:ext>
                </a:extLst>
              </a:tr>
              <a:tr h="793090">
                <a:tc>
                  <a:txBody>
                    <a:bodyPr/>
                    <a:lstStyle/>
                    <a:p>
                      <a:pPr algn="ctr" fontAlgn="ctr"/>
                      <a:r>
                        <a:rPr lang="en-US" sz="1600" u="none" strike="noStrike" dirty="0">
                          <a:effectLst/>
                        </a:rPr>
                        <a:t>Physical sciences and science technologies</a:t>
                      </a:r>
                      <a:endParaRPr lang="en-US" sz="1600" b="0" i="0" u="none" strike="noStrike" dirty="0">
                        <a:solidFill>
                          <a:srgbClr val="3E3E47"/>
                        </a:solidFill>
                        <a:effectLst/>
                        <a:latin typeface="+mn-lt"/>
                      </a:endParaRPr>
                    </a:p>
                  </a:txBody>
                  <a:tcPr marL="7006" marR="7006" marT="7006" marB="0" anchor="ctr"/>
                </a:tc>
                <a:tc>
                  <a:txBody>
                    <a:bodyPr/>
                    <a:lstStyle/>
                    <a:p>
                      <a:pPr algn="ctr" fontAlgn="ctr"/>
                      <a:r>
                        <a:rPr lang="en-US" sz="1600" u="none" strike="noStrike" dirty="0">
                          <a:effectLst/>
                        </a:rPr>
                        <a:t>38.50%</a:t>
                      </a:r>
                      <a:endParaRPr lang="en-US" sz="1600" b="0" i="0" u="none" strike="noStrike" dirty="0">
                        <a:solidFill>
                          <a:srgbClr val="3E3E47"/>
                        </a:solidFill>
                        <a:effectLst/>
                        <a:latin typeface="+mn-lt"/>
                      </a:endParaRPr>
                    </a:p>
                  </a:txBody>
                  <a:tcPr marL="7006" marR="7006" marT="7006" marB="0" anchor="ctr"/>
                </a:tc>
                <a:tc>
                  <a:txBody>
                    <a:bodyPr/>
                    <a:lstStyle/>
                    <a:p>
                      <a:pPr algn="ctr" fontAlgn="ctr"/>
                      <a:r>
                        <a:rPr lang="en-US" sz="1600" u="none" strike="noStrike" dirty="0">
                          <a:effectLst/>
                        </a:rPr>
                        <a:t>37.50%</a:t>
                      </a:r>
                      <a:endParaRPr lang="en-US" sz="1600" b="0" i="0" u="none" strike="noStrike" dirty="0">
                        <a:solidFill>
                          <a:srgbClr val="3E3E47"/>
                        </a:solidFill>
                        <a:effectLst/>
                        <a:latin typeface="+mn-lt"/>
                      </a:endParaRPr>
                    </a:p>
                  </a:txBody>
                  <a:tcPr marL="7006" marR="7006" marT="7006" marB="0" anchor="ctr"/>
                </a:tc>
                <a:tc>
                  <a:txBody>
                    <a:bodyPr/>
                    <a:lstStyle/>
                    <a:p>
                      <a:pPr algn="ctr" fontAlgn="ctr"/>
                      <a:r>
                        <a:rPr lang="en-US" sz="1600" u="none" strike="noStrike" dirty="0">
                          <a:effectLst/>
                        </a:rPr>
                        <a:t>34.30%</a:t>
                      </a:r>
                      <a:endParaRPr lang="en-US" sz="1600" b="0" i="0" u="none" strike="noStrike" dirty="0">
                        <a:solidFill>
                          <a:srgbClr val="3E3E47"/>
                        </a:solidFill>
                        <a:effectLst/>
                        <a:latin typeface="+mn-lt"/>
                      </a:endParaRPr>
                    </a:p>
                  </a:txBody>
                  <a:tcPr marL="7006" marR="7006" marT="7006" marB="0" anchor="ctr"/>
                </a:tc>
                <a:extLst>
                  <a:ext uri="{0D108BD9-81ED-4DB2-BD59-A6C34878D82A}">
                    <a16:rowId xmlns:a16="http://schemas.microsoft.com/office/drawing/2014/main" val="1573594282"/>
                  </a:ext>
                </a:extLst>
              </a:tr>
              <a:tr h="793090">
                <a:tc>
                  <a:txBody>
                    <a:bodyPr/>
                    <a:lstStyle/>
                    <a:p>
                      <a:pPr algn="ctr" fontAlgn="ctr"/>
                      <a:r>
                        <a:rPr lang="en-US" sz="1600" u="none" strike="noStrike" dirty="0">
                          <a:effectLst/>
                        </a:rPr>
                        <a:t>Engineering and engineering technologies</a:t>
                      </a:r>
                      <a:endParaRPr lang="en-US" sz="1600" b="0" i="0" u="none" strike="noStrike" dirty="0">
                        <a:solidFill>
                          <a:srgbClr val="3E3E47"/>
                        </a:solidFill>
                        <a:effectLst/>
                        <a:latin typeface="+mn-lt"/>
                      </a:endParaRPr>
                    </a:p>
                  </a:txBody>
                  <a:tcPr marL="7006" marR="7006" marT="7006" marB="0" anchor="ctr"/>
                </a:tc>
                <a:tc>
                  <a:txBody>
                    <a:bodyPr/>
                    <a:lstStyle/>
                    <a:p>
                      <a:pPr algn="ctr" fontAlgn="ctr"/>
                      <a:r>
                        <a:rPr lang="en-US" sz="1600" u="none" strike="noStrike" dirty="0">
                          <a:effectLst/>
                        </a:rPr>
                        <a:t>18.70%</a:t>
                      </a:r>
                      <a:endParaRPr lang="en-US" sz="1600" b="0" i="0" u="none" strike="noStrike" dirty="0">
                        <a:solidFill>
                          <a:srgbClr val="3E3E47"/>
                        </a:solidFill>
                        <a:effectLst/>
                        <a:latin typeface="+mn-lt"/>
                      </a:endParaRPr>
                    </a:p>
                  </a:txBody>
                  <a:tcPr marL="7006" marR="7006" marT="7006" marB="0" anchor="ctr"/>
                </a:tc>
                <a:tc>
                  <a:txBody>
                    <a:bodyPr/>
                    <a:lstStyle/>
                    <a:p>
                      <a:pPr algn="ctr" fontAlgn="ctr"/>
                      <a:r>
                        <a:rPr lang="en-US" sz="1600" u="none" strike="noStrike" dirty="0">
                          <a:effectLst/>
                        </a:rPr>
                        <a:t>25.20%</a:t>
                      </a:r>
                      <a:endParaRPr lang="en-US" sz="1600" b="0" i="0" u="none" strike="noStrike" dirty="0">
                        <a:solidFill>
                          <a:srgbClr val="3E3E47"/>
                        </a:solidFill>
                        <a:effectLst/>
                        <a:latin typeface="+mn-lt"/>
                      </a:endParaRPr>
                    </a:p>
                  </a:txBody>
                  <a:tcPr marL="7006" marR="7006" marT="7006" marB="0" anchor="ctr"/>
                </a:tc>
                <a:tc>
                  <a:txBody>
                    <a:bodyPr/>
                    <a:lstStyle/>
                    <a:p>
                      <a:pPr algn="ctr" fontAlgn="ctr"/>
                      <a:r>
                        <a:rPr lang="en-US" sz="1600" u="none" strike="noStrike" dirty="0">
                          <a:effectLst/>
                        </a:rPr>
                        <a:t>23.20%</a:t>
                      </a:r>
                      <a:endParaRPr lang="en-US" sz="1600" b="0" i="0" u="none" strike="noStrike" dirty="0">
                        <a:solidFill>
                          <a:srgbClr val="3E3E47"/>
                        </a:solidFill>
                        <a:effectLst/>
                        <a:latin typeface="+mn-lt"/>
                      </a:endParaRPr>
                    </a:p>
                  </a:txBody>
                  <a:tcPr marL="7006" marR="7006" marT="7006" marB="0" anchor="ctr"/>
                </a:tc>
                <a:extLst>
                  <a:ext uri="{0D108BD9-81ED-4DB2-BD59-A6C34878D82A}">
                    <a16:rowId xmlns:a16="http://schemas.microsoft.com/office/drawing/2014/main" val="3124877390"/>
                  </a:ext>
                </a:extLst>
              </a:tr>
              <a:tr h="1057453">
                <a:tc>
                  <a:txBody>
                    <a:bodyPr/>
                    <a:lstStyle/>
                    <a:p>
                      <a:pPr algn="ctr" fontAlgn="ctr"/>
                      <a:r>
                        <a:rPr lang="en-US" sz="1600" u="none" strike="noStrike" dirty="0">
                          <a:effectLst/>
                        </a:rPr>
                        <a:t>Computer and information sciences and support services</a:t>
                      </a:r>
                      <a:endParaRPr lang="en-US" sz="1600" b="0" i="0" u="none" strike="noStrike" dirty="0">
                        <a:solidFill>
                          <a:srgbClr val="3E3E47"/>
                        </a:solidFill>
                        <a:effectLst/>
                        <a:latin typeface="+mn-lt"/>
                      </a:endParaRPr>
                    </a:p>
                  </a:txBody>
                  <a:tcPr marL="7006" marR="7006" marT="7006" marB="0" anchor="ctr"/>
                </a:tc>
                <a:tc>
                  <a:txBody>
                    <a:bodyPr/>
                    <a:lstStyle/>
                    <a:p>
                      <a:pPr algn="ctr" fontAlgn="ctr"/>
                      <a:r>
                        <a:rPr lang="en-US" sz="1600" u="none" strike="noStrike" dirty="0">
                          <a:effectLst/>
                        </a:rPr>
                        <a:t>18.00%</a:t>
                      </a:r>
                      <a:endParaRPr lang="en-US" sz="1600" b="0" i="0" u="none" strike="noStrike" dirty="0">
                        <a:solidFill>
                          <a:srgbClr val="3E3E47"/>
                        </a:solidFill>
                        <a:effectLst/>
                        <a:latin typeface="+mn-lt"/>
                      </a:endParaRPr>
                    </a:p>
                  </a:txBody>
                  <a:tcPr marL="7006" marR="7006" marT="7006" marB="0" anchor="ctr"/>
                </a:tc>
                <a:tc>
                  <a:txBody>
                    <a:bodyPr/>
                    <a:lstStyle/>
                    <a:p>
                      <a:pPr algn="ctr" fontAlgn="ctr"/>
                      <a:r>
                        <a:rPr lang="en-US" sz="1600" u="none" strike="noStrike" dirty="0">
                          <a:effectLst/>
                        </a:rPr>
                        <a:t>30.40%</a:t>
                      </a:r>
                      <a:endParaRPr lang="en-US" sz="1600" b="0" i="0" u="none" strike="noStrike" dirty="0">
                        <a:solidFill>
                          <a:srgbClr val="3E3E47"/>
                        </a:solidFill>
                        <a:effectLst/>
                        <a:latin typeface="+mn-lt"/>
                      </a:endParaRPr>
                    </a:p>
                  </a:txBody>
                  <a:tcPr marL="7006" marR="7006" marT="7006" marB="0" anchor="ctr"/>
                </a:tc>
                <a:tc>
                  <a:txBody>
                    <a:bodyPr/>
                    <a:lstStyle/>
                    <a:p>
                      <a:pPr algn="ctr" fontAlgn="ctr"/>
                      <a:r>
                        <a:rPr lang="en-US" sz="1600" u="none" strike="noStrike" dirty="0">
                          <a:effectLst/>
                        </a:rPr>
                        <a:t>22.50%</a:t>
                      </a:r>
                      <a:endParaRPr lang="en-US" sz="1600" b="0" i="0" u="none" strike="noStrike" dirty="0">
                        <a:solidFill>
                          <a:srgbClr val="3E3E47"/>
                        </a:solidFill>
                        <a:effectLst/>
                        <a:latin typeface="+mn-lt"/>
                      </a:endParaRPr>
                    </a:p>
                  </a:txBody>
                  <a:tcPr marL="7006" marR="7006" marT="7006" marB="0" anchor="ctr"/>
                </a:tc>
                <a:extLst>
                  <a:ext uri="{0D108BD9-81ED-4DB2-BD59-A6C34878D82A}">
                    <a16:rowId xmlns:a16="http://schemas.microsoft.com/office/drawing/2014/main" val="3990948070"/>
                  </a:ext>
                </a:extLst>
              </a:tr>
              <a:tr h="132182">
                <a:tc>
                  <a:txBody>
                    <a:bodyPr/>
                    <a:lstStyle/>
                    <a:p>
                      <a:pPr algn="ctr" fontAlgn="b"/>
                      <a:r>
                        <a:rPr lang="en-US" sz="1600" u="none" strike="noStrike" dirty="0">
                          <a:effectLst/>
                        </a:rPr>
                        <a:t>All STEM fields</a:t>
                      </a:r>
                      <a:endParaRPr lang="en-US" sz="1600" b="1" i="0" u="none" strike="noStrike" dirty="0">
                        <a:solidFill>
                          <a:srgbClr val="000000"/>
                        </a:solidFill>
                        <a:effectLst/>
                        <a:latin typeface="+mn-lt"/>
                      </a:endParaRPr>
                    </a:p>
                  </a:txBody>
                  <a:tcPr marL="7006" marR="7006" marT="7006" marB="0" anchor="b"/>
                </a:tc>
                <a:tc>
                  <a:txBody>
                    <a:bodyPr/>
                    <a:lstStyle/>
                    <a:p>
                      <a:pPr algn="ctr" fontAlgn="ctr"/>
                      <a:r>
                        <a:rPr lang="en-US" sz="1600" u="none" strike="noStrike" dirty="0">
                          <a:effectLst/>
                        </a:rPr>
                        <a:t>35.10%</a:t>
                      </a:r>
                      <a:endParaRPr lang="en-US" sz="1600" b="1" i="0" u="none" strike="noStrike" dirty="0">
                        <a:solidFill>
                          <a:srgbClr val="3E3E47"/>
                        </a:solidFill>
                        <a:effectLst/>
                        <a:latin typeface="+mn-lt"/>
                      </a:endParaRPr>
                    </a:p>
                  </a:txBody>
                  <a:tcPr marL="7006" marR="7006" marT="7006" marB="0" anchor="ctr"/>
                </a:tc>
                <a:tc>
                  <a:txBody>
                    <a:bodyPr/>
                    <a:lstStyle/>
                    <a:p>
                      <a:pPr algn="ctr" fontAlgn="ctr"/>
                      <a:r>
                        <a:rPr lang="en-US" sz="1600" u="none" strike="noStrike" dirty="0">
                          <a:effectLst/>
                        </a:rPr>
                        <a:t>32.70%</a:t>
                      </a:r>
                      <a:endParaRPr lang="en-US" sz="1600" b="1" i="0" u="none" strike="noStrike" dirty="0">
                        <a:solidFill>
                          <a:srgbClr val="3E3E47"/>
                        </a:solidFill>
                        <a:effectLst/>
                        <a:latin typeface="+mn-lt"/>
                      </a:endParaRPr>
                    </a:p>
                  </a:txBody>
                  <a:tcPr marL="7006" marR="7006" marT="7006" marB="0" anchor="ctr"/>
                </a:tc>
                <a:tc>
                  <a:txBody>
                    <a:bodyPr/>
                    <a:lstStyle/>
                    <a:p>
                      <a:pPr algn="ctr" fontAlgn="ctr"/>
                      <a:r>
                        <a:rPr lang="en-US" sz="1600" u="none" strike="noStrike" dirty="0">
                          <a:effectLst/>
                        </a:rPr>
                        <a:t>34.40%</a:t>
                      </a:r>
                      <a:endParaRPr lang="en-US" sz="1600" b="1" i="0" u="none" strike="noStrike" dirty="0">
                        <a:solidFill>
                          <a:srgbClr val="3E3E47"/>
                        </a:solidFill>
                        <a:effectLst/>
                        <a:latin typeface="+mn-lt"/>
                      </a:endParaRPr>
                    </a:p>
                  </a:txBody>
                  <a:tcPr marL="7006" marR="7006" marT="7006" marB="0" anchor="ctr"/>
                </a:tc>
                <a:extLst>
                  <a:ext uri="{0D108BD9-81ED-4DB2-BD59-A6C34878D82A}">
                    <a16:rowId xmlns:a16="http://schemas.microsoft.com/office/drawing/2014/main" val="3052904368"/>
                  </a:ext>
                </a:extLst>
              </a:tr>
            </a:tbl>
          </a:graphicData>
        </a:graphic>
      </p:graphicFrame>
    </p:spTree>
    <p:extLst>
      <p:ext uri="{BB962C8B-B14F-4D97-AF65-F5344CB8AC3E}">
        <p14:creationId xmlns:p14="http://schemas.microsoft.com/office/powerpoint/2010/main" val="1598659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5E8D7C9-F844-47C0-84C2-C81B577D1799}"/>
              </a:ext>
            </a:extLst>
          </p:cNvPr>
          <p:cNvSpPr>
            <a:spLocks noGrp="1"/>
          </p:cNvSpPr>
          <p:nvPr>
            <p:ph type="title"/>
          </p:nvPr>
        </p:nvSpPr>
        <p:spPr/>
        <p:txBody>
          <a:bodyPr/>
          <a:lstStyle/>
          <a:p>
            <a:r>
              <a:rPr lang="en-US" dirty="0"/>
              <a:t>This study</a:t>
            </a:r>
          </a:p>
        </p:txBody>
      </p:sp>
      <p:sp>
        <p:nvSpPr>
          <p:cNvPr id="8" name="Content Placeholder 7">
            <a:extLst>
              <a:ext uri="{FF2B5EF4-FFF2-40B4-BE49-F238E27FC236}">
                <a16:creationId xmlns:a16="http://schemas.microsoft.com/office/drawing/2014/main" id="{A62160D4-6265-4630-AF19-746772780C4D}"/>
              </a:ext>
            </a:extLst>
          </p:cNvPr>
          <p:cNvSpPr>
            <a:spLocks noGrp="1"/>
          </p:cNvSpPr>
          <p:nvPr>
            <p:ph idx="1"/>
          </p:nvPr>
        </p:nvSpPr>
        <p:spPr>
          <a:xfrm>
            <a:off x="3869268" y="864108"/>
            <a:ext cx="7315200" cy="5120640"/>
          </a:xfrm>
        </p:spPr>
        <p:txBody>
          <a:bodyPr/>
          <a:lstStyle/>
          <a:p>
            <a:r>
              <a:rPr lang="en-US" dirty="0"/>
              <a:t>Examining college mission statements in the context of their student body.</a:t>
            </a:r>
          </a:p>
          <a:p>
            <a:endParaRPr lang="en-US" dirty="0"/>
          </a:p>
          <a:p>
            <a:r>
              <a:rPr lang="en-US" dirty="0"/>
              <a:t>2620 Mission Statements collected</a:t>
            </a:r>
          </a:p>
          <a:p>
            <a:pPr lvl="1"/>
            <a:r>
              <a:rPr lang="en-US" dirty="0"/>
              <a:t>By Carnegie classification</a:t>
            </a:r>
          </a:p>
          <a:p>
            <a:pPr lvl="2"/>
            <a:r>
              <a:rPr lang="en-US" dirty="0"/>
              <a:t>523 Associate colleges</a:t>
            </a:r>
          </a:p>
          <a:p>
            <a:pPr lvl="2"/>
            <a:r>
              <a:rPr lang="en-US" dirty="0"/>
              <a:t>347 Bachelors colleges</a:t>
            </a:r>
          </a:p>
          <a:p>
            <a:pPr lvl="2"/>
            <a:r>
              <a:rPr lang="en-US" dirty="0"/>
              <a:t>279 Masters colleges</a:t>
            </a:r>
          </a:p>
          <a:p>
            <a:pPr lvl="2"/>
            <a:r>
              <a:rPr lang="en-US" dirty="0"/>
              <a:t>153 Doctoral colleges</a:t>
            </a:r>
          </a:p>
          <a:p>
            <a:pPr lvl="2"/>
            <a:r>
              <a:rPr lang="en-US" dirty="0"/>
              <a:t>527 N/A, 13 Law, 112 Theological, 39 Arts, 11 Tribal </a:t>
            </a:r>
          </a:p>
          <a:p>
            <a:pPr lvl="1"/>
            <a:r>
              <a:rPr lang="en-US" dirty="0"/>
              <a:t>Only Bachelors, Masters, and Doctoral colleges used for this sample (N = 779)</a:t>
            </a:r>
          </a:p>
          <a:p>
            <a:r>
              <a:rPr lang="en-US" dirty="0"/>
              <a:t>Data source:</a:t>
            </a:r>
          </a:p>
          <a:p>
            <a:pPr lvl="1"/>
            <a:r>
              <a:rPr lang="en-US" dirty="0">
                <a:hlinkClick r:id="rId2"/>
              </a:rPr>
              <a:t>The Integrated Postsecondary Education Data System (IPEDS)</a:t>
            </a:r>
          </a:p>
          <a:p>
            <a:pPr marL="502920" lvl="1" indent="0">
              <a:buNone/>
            </a:pPr>
            <a:endParaRPr lang="en-US" dirty="0"/>
          </a:p>
        </p:txBody>
      </p:sp>
    </p:spTree>
    <p:extLst>
      <p:ext uri="{BB962C8B-B14F-4D97-AF65-F5344CB8AC3E}">
        <p14:creationId xmlns:p14="http://schemas.microsoft.com/office/powerpoint/2010/main" val="233478260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1283</TotalTime>
  <Words>1296</Words>
  <Application>Microsoft Office PowerPoint</Application>
  <PresentationFormat>Widescreen</PresentationFormat>
  <Paragraphs>210</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Corbel</vt:lpstr>
      <vt:lpstr>Lucida Sans</vt:lpstr>
      <vt:lpstr>Wingdings 2</vt:lpstr>
      <vt:lpstr>Frame</vt:lpstr>
      <vt:lpstr>College Signaling to Students: Mission Statements categorized by college types and student enrollments</vt:lpstr>
      <vt:lpstr> Outline</vt:lpstr>
      <vt:lpstr>Mission Statements</vt:lpstr>
      <vt:lpstr>Mission Statements</vt:lpstr>
      <vt:lpstr>Mission Statements &amp; Diversity</vt:lpstr>
      <vt:lpstr>Diversity</vt:lpstr>
      <vt:lpstr>Gender Diversity in College</vt:lpstr>
      <vt:lpstr>Gender Diversity in STEM fields</vt:lpstr>
      <vt:lpstr>This study</vt:lpstr>
      <vt:lpstr>Demographics</vt:lpstr>
      <vt:lpstr>Mission Statements: Words after diversity</vt:lpstr>
      <vt:lpstr>Mission Statements: A Summary </vt:lpstr>
      <vt:lpstr>STEM Degrees and Women</vt:lpstr>
      <vt:lpstr>Results by Quartiles</vt:lpstr>
      <vt:lpstr>Log Odds Ratios</vt:lpstr>
      <vt:lpstr>Plot of nearness  (Q1 vs Q4)</vt:lpstr>
      <vt:lpstr>Future Directions</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Signaling to Students: Mission Statements categorized by college types and student enrollments</dc:title>
  <dc:creator>Bochenek, Jennifer L</dc:creator>
  <cp:lastModifiedBy>Bochenek, Jennifer L</cp:lastModifiedBy>
  <cp:revision>1</cp:revision>
  <dcterms:created xsi:type="dcterms:W3CDTF">2019-05-29T21:22:31Z</dcterms:created>
  <dcterms:modified xsi:type="dcterms:W3CDTF">2019-05-30T18:46:01Z</dcterms:modified>
</cp:coreProperties>
</file>