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70" r:id="rId12"/>
    <p:sldId id="272" r:id="rId13"/>
    <p:sldId id="273" r:id="rId14"/>
    <p:sldId id="271" r:id="rId15"/>
    <p:sldId id="277" r:id="rId16"/>
    <p:sldId id="276" r:id="rId17"/>
    <p:sldId id="274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-2778" y="-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iff"/><Relationship Id="rId4" Type="http://schemas.openxmlformats.org/officeDocument/2006/relationships/image" Target="../media/image3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3.bin"/><Relationship Id="rId7" Type="http://schemas.openxmlformats.org/officeDocument/2006/relationships/hyperlink" Target="http://en.wikipedia.org/wiki/File:Fractal_fern_explained.png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438400"/>
            <a:ext cx="6477000" cy="1828800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Bodoni" pitchFamily="34"/>
                <a:ea typeface="宋体" pitchFamily="2" charset="-122"/>
              </a:rPr>
              <a:t>Super Resolution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4400"/>
            <a:ext cx="7582437" cy="11430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DEAF0D"/>
                </a:solidFill>
                <a:latin typeface="Arial" pitchFamily="34" charset="0"/>
                <a:ea typeface="宋体" pitchFamily="2" charset="-122"/>
              </a:rPr>
              <a:t>Tianshu</a:t>
            </a:r>
            <a:r>
              <a:rPr lang="en-US" altLang="zh-CN" dirty="0">
                <a:solidFill>
                  <a:srgbClr val="DEAF0D"/>
                </a:solidFill>
                <a:latin typeface="Arial" pitchFamily="34" charset="0"/>
                <a:ea typeface="宋体" pitchFamily="2" charset="-122"/>
              </a:rPr>
              <a:t> Lu, Pei </a:t>
            </a:r>
            <a:r>
              <a:rPr lang="en-US" altLang="zh-CN" dirty="0" err="1">
                <a:solidFill>
                  <a:srgbClr val="DEAF0D"/>
                </a:solidFill>
                <a:latin typeface="Arial" pitchFamily="34" charset="0"/>
                <a:ea typeface="宋体" pitchFamily="2" charset="-122"/>
              </a:rPr>
              <a:t>Qian</a:t>
            </a:r>
            <a:r>
              <a:rPr lang="en-US" altLang="zh-CN" dirty="0">
                <a:solidFill>
                  <a:srgbClr val="DEAF0D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>
                <a:solidFill>
                  <a:srgbClr val="DEAF0D"/>
                </a:solidFill>
                <a:latin typeface="Arial" pitchFamily="34" charset="0"/>
                <a:ea typeface="宋体" pitchFamily="2" charset="-122"/>
              </a:rPr>
              <a:t>Xinjie</a:t>
            </a:r>
            <a:r>
              <a:rPr lang="en-US" altLang="zh-CN" dirty="0">
                <a:solidFill>
                  <a:srgbClr val="DEAF0D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DEAF0D"/>
                </a:solidFill>
                <a:latin typeface="Arial" pitchFamily="34" charset="0"/>
                <a:ea typeface="宋体" pitchFamily="2" charset="-122"/>
              </a:rPr>
              <a:t>Zhuang</a:t>
            </a:r>
            <a:r>
              <a:rPr lang="en-US" altLang="zh-CN" dirty="0">
                <a:solidFill>
                  <a:srgbClr val="DEAF0D"/>
                </a:solidFill>
                <a:latin typeface="Arial" pitchFamily="34" charset="0"/>
                <a:ea typeface="宋体" pitchFamily="2" charset="-122"/>
              </a:rPr>
              <a:t>, Josh </a:t>
            </a:r>
            <a:r>
              <a:rPr lang="en-US" altLang="zh-CN" dirty="0" err="1">
                <a:solidFill>
                  <a:srgbClr val="DEAF0D"/>
                </a:solidFill>
                <a:latin typeface="Arial" pitchFamily="34" charset="0"/>
                <a:ea typeface="宋体" pitchFamily="2" charset="-122"/>
              </a:rPr>
              <a:t>Bodah</a:t>
            </a:r>
            <a:endParaRPr lang="en-US" altLang="zh-CN" dirty="0">
              <a:solidFill>
                <a:srgbClr val="DEAF0D"/>
              </a:solidFill>
              <a:latin typeface="Arial" pitchFamily="34" charset="0"/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1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Nonuniform</a:t>
            </a:r>
            <a:r>
              <a:rPr lang="en-US" altLang="zh-CN" dirty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 Interpolation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4000" dirty="0" smtClean="0"/>
              <a:t>Approach: </a:t>
            </a:r>
          </a:p>
          <a:p>
            <a:pPr lvl="1"/>
            <a:r>
              <a:rPr lang="en-US" altLang="zh-CN" sz="4000" dirty="0" smtClean="0"/>
              <a:t>1) Find </a:t>
            </a:r>
            <a:r>
              <a:rPr lang="en-US" altLang="zh-CN" sz="4000" dirty="0" err="1" smtClean="0"/>
              <a:t>subpixel</a:t>
            </a:r>
            <a:r>
              <a:rPr lang="en-US" altLang="zh-CN" sz="4000" dirty="0" smtClean="0"/>
              <a:t> motion via block-matching algorithm</a:t>
            </a:r>
          </a:p>
          <a:p>
            <a:pPr lvl="1"/>
            <a:endParaRPr lang="en-US" altLang="zh-CN" sz="4000" dirty="0" smtClean="0"/>
          </a:p>
          <a:p>
            <a:pPr lvl="1"/>
            <a:r>
              <a:rPr lang="en-US" altLang="zh-CN" sz="4000" dirty="0" smtClean="0"/>
              <a:t>2) Interpolate to fill empty pixels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3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Matching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Split reference frame into non-overlapping blocks</a:t>
                </a:r>
              </a:p>
              <a:p>
                <a:r>
                  <a:rPr lang="en-US" dirty="0" smtClean="0"/>
                  <a:t>Split comparison frame into overlapping blocks</a:t>
                </a:r>
              </a:p>
              <a:p>
                <a:r>
                  <a:rPr lang="en-US" dirty="0" smtClean="0"/>
                  <a:t>Find most similar block and store displacement</a:t>
                </a:r>
              </a:p>
              <a:p>
                <a:r>
                  <a:rPr lang="en-US" dirty="0" smtClean="0"/>
                  <a:t>We assume all pixels in a block have same displacement</a:t>
                </a:r>
              </a:p>
              <a:p>
                <a:r>
                  <a:rPr lang="en-US" dirty="0" smtClean="0"/>
                  <a:t>For each reference block </a:t>
                </a:r>
                <a:r>
                  <a:rPr lang="en-US" dirty="0" err="1" smtClean="0"/>
                  <a:t>R_i</a:t>
                </a:r>
                <a:r>
                  <a:rPr lang="en-US" dirty="0" smtClean="0"/>
                  <a:t> find the j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,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/>
                          </a:rPr>
                          <m:t>𝑆𝐴𝐷</m:t>
                        </m:r>
                      </m:e>
                      <m:sub>
                        <m:r>
                          <a:rPr lang="en-US" sz="4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/>
                      </a:rPr>
                      <m:t>=</m:t>
                    </m:r>
                    <m:r>
                      <a:rPr lang="en-US" sz="4000" b="0" i="1" smtClean="0">
                        <a:latin typeface="Cambria Math"/>
                      </a:rPr>
                      <m:t>𝑚𝑖𝑛</m:t>
                    </m:r>
                    <m:r>
                      <a:rPr lang="en-US" sz="4000" b="0" i="1" smtClean="0">
                        <a:latin typeface="Cambria Math"/>
                      </a:rPr>
                      <m:t>⁡( </m:t>
                    </m:r>
                    <m:nary>
                      <m:naryPr>
                        <m:chr m:val="∑"/>
                        <m:supHide m:val="on"/>
                        <m:ctrlPr>
                          <a:rPr lang="en-US" sz="4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000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4000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40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4000" b="0" i="1" smtClean="0">
                            <a:latin typeface="Cambria Math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4000" b="0" i="1" smtClean="0">
                            <a:latin typeface="Cambria Math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4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4000" i="1" dirty="0" smtClean="0"/>
                  <a:t> </a:t>
                </a:r>
                <a:r>
                  <a:rPr lang="en-US" sz="4000" dirty="0" smtClean="0"/>
                  <a:t>)</a:t>
                </a:r>
              </a:p>
              <a:p>
                <a:pPr/>
                <a:r>
                  <a:rPr lang="en-US" dirty="0" smtClean="0"/>
                  <a:t>Where </a:t>
                </a:r>
                <a:r>
                  <a:rPr lang="en-US" dirty="0" err="1" smtClean="0"/>
                  <a:t>C_j</a:t>
                </a:r>
                <a:r>
                  <a:rPr lang="en-US" dirty="0" smtClean="0"/>
                  <a:t> is the </a:t>
                </a:r>
                <a:r>
                  <a:rPr lang="en-US" dirty="0" err="1" smtClean="0"/>
                  <a:t>jth</a:t>
                </a:r>
                <a:r>
                  <a:rPr lang="en-US" dirty="0" smtClean="0"/>
                  <a:t> block of the comparison frame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2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Subpixel</a:t>
            </a:r>
            <a:r>
              <a:rPr lang="en-US" dirty="0" smtClean="0"/>
              <a:t>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1 </a:t>
            </a:r>
            <a:r>
              <a:rPr lang="en-US" dirty="0"/>
              <a:t>Calculate the best motion vector at pixel precision.</a:t>
            </a:r>
          </a:p>
          <a:p>
            <a:r>
              <a:rPr lang="en-US" b="1" dirty="0"/>
              <a:t>Step 2 </a:t>
            </a:r>
            <a:r>
              <a:rPr lang="en-US" dirty="0"/>
              <a:t>Search for the best half-pixel precision motion vector at eight </a:t>
            </a:r>
            <a:r>
              <a:rPr lang="en-US" dirty="0" smtClean="0"/>
              <a:t>half-pixel positions </a:t>
            </a:r>
            <a:r>
              <a:rPr lang="en-US" dirty="0"/>
              <a:t>around the point of minimum given in step 1. These new </a:t>
            </a:r>
            <a:r>
              <a:rPr lang="en-US" dirty="0" smtClean="0"/>
              <a:t>positions contain </a:t>
            </a:r>
            <a:r>
              <a:rPr lang="en-US" dirty="0"/>
              <a:t>interpolated values</a:t>
            </a:r>
            <a:r>
              <a:rPr lang="en-US" dirty="0" smtClean="0"/>
              <a:t>.</a:t>
            </a:r>
          </a:p>
          <a:p>
            <a:r>
              <a:rPr lang="en-US" b="1" dirty="0"/>
              <a:t>Step 3 </a:t>
            </a:r>
            <a:r>
              <a:rPr lang="en-US" dirty="0"/>
              <a:t>Compare the current block with eight new interpolated blocks around </a:t>
            </a:r>
            <a:r>
              <a:rPr lang="en-US" dirty="0" smtClean="0"/>
              <a:t>the best </a:t>
            </a:r>
            <a:r>
              <a:rPr lang="en-US" dirty="0"/>
              <a:t>half-pixel position. These blocks contain values that are </a:t>
            </a:r>
            <a:r>
              <a:rPr lang="en-US" dirty="0" smtClean="0"/>
              <a:t>interpolated from </a:t>
            </a:r>
            <a:r>
              <a:rPr lang="en-US" dirty="0"/>
              <a:t>pixel precision image data and half-pixel precision interpolated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 </a:t>
            </a:r>
            <a:r>
              <a:rPr lang="en-US" dirty="0" smtClean="0"/>
              <a:t>Place </a:t>
            </a:r>
            <a:r>
              <a:rPr lang="en-US" dirty="0"/>
              <a:t>the </a:t>
            </a:r>
            <a:r>
              <a:rPr lang="en-US" dirty="0" smtClean="0"/>
              <a:t>first LR frame </a:t>
            </a:r>
            <a:r>
              <a:rPr lang="en-US" dirty="0"/>
              <a:t>pixels in their </a:t>
            </a:r>
            <a:r>
              <a:rPr lang="en-US" dirty="0" smtClean="0"/>
              <a:t>corresponding positions </a:t>
            </a:r>
            <a:r>
              <a:rPr lang="en-US" dirty="0"/>
              <a:t>of the HR </a:t>
            </a:r>
            <a:r>
              <a:rPr lang="en-US" dirty="0" smtClean="0"/>
              <a:t>image</a:t>
            </a:r>
            <a:endParaRPr lang="en-US" dirty="0"/>
          </a:p>
          <a:p>
            <a:r>
              <a:rPr lang="en-US" b="1" dirty="0"/>
              <a:t>Step 2 </a:t>
            </a:r>
            <a:r>
              <a:rPr lang="en-US" dirty="0"/>
              <a:t>New pixels from </a:t>
            </a:r>
            <a:r>
              <a:rPr lang="en-US" dirty="0" smtClean="0"/>
              <a:t>comparison frames </a:t>
            </a:r>
            <a:r>
              <a:rPr lang="en-US" dirty="0"/>
              <a:t>will be placed in empty positions of </a:t>
            </a:r>
            <a:r>
              <a:rPr lang="en-US" dirty="0" smtClean="0"/>
              <a:t>the HR </a:t>
            </a:r>
            <a:r>
              <a:rPr lang="en-US" dirty="0"/>
              <a:t>grid if there is sub-pixel motion.</a:t>
            </a:r>
          </a:p>
          <a:p>
            <a:r>
              <a:rPr lang="en-US" b="1" dirty="0"/>
              <a:t>Step 3 </a:t>
            </a:r>
            <a:r>
              <a:rPr lang="en-US" dirty="0" smtClean="0"/>
              <a:t>After filling </a:t>
            </a:r>
            <a:r>
              <a:rPr lang="en-US" dirty="0"/>
              <a:t>all possible positions, empty HR pixel values will be </a:t>
            </a:r>
            <a:r>
              <a:rPr lang="en-US" dirty="0" smtClean="0"/>
              <a:t>interpolated to </a:t>
            </a:r>
            <a:r>
              <a:rPr lang="en-US" dirty="0"/>
              <a:t>achieve the </a:t>
            </a:r>
            <a:r>
              <a:rPr lang="en-US" dirty="0" smtClean="0"/>
              <a:t>final </a:t>
            </a:r>
            <a:r>
              <a:rPr lang="en-US" dirty="0"/>
              <a:t>SR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2" descr="\\csshare.wpi.edu\jbodah\dip\proj\car32ref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" y="1664075"/>
            <a:ext cx="714375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\\csshare.wpi.edu\jbodah\dip\proj\car33next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" y="2644123"/>
            <a:ext cx="71437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\\csshare.wpi.edu\jbodah\dip\proj\car34nex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1" y="3659283"/>
            <a:ext cx="714375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\\csshare.wpi.edu\jbodah\dip\proj\car35nextfrom32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" y="4724400"/>
            <a:ext cx="7124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csshare.wpi.edu\jbodah\dip\proj\car34ref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91200"/>
            <a:ext cx="714375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\\csshare.wpi.edu\jbodah\dip\proj\car35next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1" y="1905000"/>
            <a:ext cx="71437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\\csshare.wpi.edu\jbodah\dip\proj\car37next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0" y="2995144"/>
            <a:ext cx="714375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\\csshare.wpi.edu\jbodah\dip\proj\car38nex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055034"/>
            <a:ext cx="714375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\\csshare.wpi.edu\jbodah\dip\proj\car39next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8" y="5131359"/>
            <a:ext cx="71437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csshare.wpi.edu\jbodah\dip\proj\car41nextfrom3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895600"/>
            <a:ext cx="71437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\\csshare.wpi.edu\jbodah\dip\proj\car40next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828800"/>
            <a:ext cx="71437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9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599"/>
            <a:ext cx="7467600" cy="488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MAP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altLang="zh-CN" dirty="0"/>
              <a:t>Maximize A Posteriori</a:t>
            </a:r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299406"/>
              </p:ext>
            </p:extLst>
          </p:nvPr>
        </p:nvGraphicFramePr>
        <p:xfrm>
          <a:off x="2209800" y="2743200"/>
          <a:ext cx="4113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1511300" imgH="317500" progId="Equation.DSMT4">
                  <p:embed/>
                </p:oleObj>
              </mc:Choice>
              <mc:Fallback>
                <p:oleObj name="Equation" r:id="rId3" imgW="1511300" imgH="317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4113212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931555"/>
              </p:ext>
            </p:extLst>
          </p:nvPr>
        </p:nvGraphicFramePr>
        <p:xfrm>
          <a:off x="1219200" y="4038600"/>
          <a:ext cx="59086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2171700" imgH="317500" progId="Equation.DSMT4">
                  <p:embed/>
                </p:oleObj>
              </mc:Choice>
              <mc:Fallback>
                <p:oleObj name="Equation" r:id="rId5" imgW="2171700" imgH="3175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5908675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8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MAP(motion estimation</a:t>
            </a:r>
            <a:r>
              <a:rPr lang="en-US" altLang="zh-CN" dirty="0" smtClean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8848" y="1600200"/>
            <a:ext cx="3806952" cy="609600"/>
          </a:xfrm>
        </p:spPr>
        <p:txBody>
          <a:bodyPr/>
          <a:lstStyle/>
          <a:p>
            <a:r>
              <a:rPr lang="en-US" altLang="zh-CN" dirty="0"/>
              <a:t>Affine Transformation</a:t>
            </a:r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38227"/>
              </p:ext>
            </p:extLst>
          </p:nvPr>
        </p:nvGraphicFramePr>
        <p:xfrm>
          <a:off x="914400" y="2286000"/>
          <a:ext cx="4330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612800" imgH="482400" progId="Equation.DSMT4">
                  <p:embed/>
                </p:oleObj>
              </mc:Choice>
              <mc:Fallback>
                <p:oleObj name="Equation" r:id="rId3" imgW="1612800" imgH="482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4330700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777803"/>
            <a:ext cx="41910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Minimum Absolute Error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63389"/>
              </p:ext>
            </p:extLst>
          </p:nvPr>
        </p:nvGraphicFramePr>
        <p:xfrm>
          <a:off x="838200" y="4572000"/>
          <a:ext cx="44338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1650960" imgH="317160" progId="Equation.DSMT4">
                  <p:embed/>
                </p:oleObj>
              </mc:Choice>
              <mc:Fallback>
                <p:oleObj name="Equation" r:id="rId5" imgW="1650960" imgH="3171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4433888" cy="850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http://upload.wikimedia.org/wikipedia/commons/thumb/4/4b/Fractal_fern_explained.png/200px-Fractal_fern_explained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61" y="2120453"/>
            <a:ext cx="2376487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1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r>
              <a:rPr lang="en-US" altLang="zh-CN" dirty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Problem Overview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1049" y="1680860"/>
            <a:ext cx="6096851" cy="433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MAP(Iteration)</a:t>
            </a:r>
            <a:endParaRPr lang="zh-CN" altLang="en-US" dirty="0"/>
          </a:p>
        </p:txBody>
      </p:sp>
      <p:sp>
        <p:nvSpPr>
          <p:cNvPr id="4" name="矩形 5"/>
          <p:cNvSpPr/>
          <p:nvPr/>
        </p:nvSpPr>
        <p:spPr>
          <a:xfrm>
            <a:off x="863600" y="1524000"/>
            <a:ext cx="7416800" cy="9366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Step 1: Begin at n=0 with initial estimate     being the interpolated low resolution frame 1. </a:t>
            </a: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863600" y="2590800"/>
            <a:ext cx="7416800" cy="9366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Step 2: For k = 1,2,…,p, find</a:t>
            </a: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矩形 11"/>
          <p:cNvSpPr/>
          <p:nvPr/>
        </p:nvSpPr>
        <p:spPr>
          <a:xfrm>
            <a:off x="863600" y="3657600"/>
            <a:ext cx="7416800" cy="9366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Step 3: Compute the gradient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矩形 12"/>
          <p:cNvSpPr/>
          <p:nvPr/>
        </p:nvSpPr>
        <p:spPr>
          <a:xfrm>
            <a:off x="863600" y="4724400"/>
            <a:ext cx="7416800" cy="935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Step 4: Let                                   .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992818"/>
              </p:ext>
            </p:extLst>
          </p:nvPr>
        </p:nvGraphicFramePr>
        <p:xfrm>
          <a:off x="3810000" y="5188743"/>
          <a:ext cx="24749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1422360" imgH="241200" progId="Equation.DSMT4">
                  <p:embed/>
                </p:oleObj>
              </mc:Choice>
              <mc:Fallback>
                <p:oleObj name="Equation" r:id="rId3" imgW="1422360" imgH="241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8743"/>
                        <a:ext cx="24749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13"/>
          <p:cNvSpPr/>
          <p:nvPr/>
        </p:nvSpPr>
        <p:spPr>
          <a:xfrm>
            <a:off x="860380" y="5768975"/>
            <a:ext cx="7416800" cy="9366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Step 5: Let n = n + 1 and go to step 2.</a:t>
            </a: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5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S. C. Park, M. K. Park, and M. G. Kang (May 2003) Super-resolution Image Reconstruction: a Technical Overview, IEEE Signal Processing Magazine, Vol. 20 321-36. </a:t>
            </a:r>
          </a:p>
          <a:p>
            <a:r>
              <a:rPr lang="en-US" altLang="zh-CN" dirty="0"/>
              <a:t>D. </a:t>
            </a:r>
            <a:r>
              <a:rPr lang="en-US" altLang="zh-CN" dirty="0" err="1"/>
              <a:t>Barreto</a:t>
            </a:r>
            <a:r>
              <a:rPr lang="en-US" altLang="zh-CN" dirty="0"/>
              <a:t>, L. D. Alvarez, and J. Abad (2005) Motion Estimation Techniques in Super-Resolution Image Reconstruction. A Performance Evaluation</a:t>
            </a:r>
          </a:p>
          <a:p>
            <a:r>
              <a:rPr lang="en-US" altLang="zh-CN" dirty="0"/>
              <a:t>S. </a:t>
            </a:r>
            <a:r>
              <a:rPr lang="en-US" altLang="zh-CN" dirty="0" err="1"/>
              <a:t>Borman</a:t>
            </a:r>
            <a:r>
              <a:rPr lang="en-US" altLang="zh-CN" dirty="0"/>
              <a:t>, R. Stevenson (July 1998) Spatial Resolution Enhancement of Low-Resolution Image Sequences A Comprehensive Review with Directions for Future Research</a:t>
            </a:r>
          </a:p>
          <a:p>
            <a:r>
              <a:rPr lang="en-US" altLang="zh-CN" dirty="0"/>
              <a:t>R. </a:t>
            </a:r>
            <a:r>
              <a:rPr lang="en-US" altLang="zh-CN" dirty="0" err="1"/>
              <a:t>Hardiey</a:t>
            </a:r>
            <a:r>
              <a:rPr lang="en-US" altLang="zh-CN" dirty="0"/>
              <a:t>, K. </a:t>
            </a:r>
            <a:r>
              <a:rPr lang="en-US" altLang="zh-CN" dirty="0" err="1"/>
              <a:t>Barnardz</a:t>
            </a:r>
            <a:r>
              <a:rPr lang="en-US" altLang="zh-CN" dirty="0"/>
              <a:t>, and E. Armstrong (1996) Joint MAP Registration and High Resolution Image Estimation Using a Sequence of </a:t>
            </a:r>
            <a:r>
              <a:rPr lang="en-US" altLang="zh-CN" dirty="0" err="1"/>
              <a:t>Undersampled</a:t>
            </a:r>
            <a:r>
              <a:rPr lang="en-US" altLang="zh-CN" dirty="0"/>
              <a:t> Images, IEEE Transactions on Image Processing</a:t>
            </a:r>
          </a:p>
          <a:p>
            <a:r>
              <a:rPr lang="en-US" altLang="zh-CN" dirty="0"/>
              <a:t>L. Shih-</a:t>
            </a:r>
            <a:r>
              <a:rPr lang="en-US" altLang="zh-CN" dirty="0" err="1"/>
              <a:t>Chieh</a:t>
            </a:r>
            <a:r>
              <a:rPr lang="en-US" altLang="zh-CN" dirty="0"/>
              <a:t> and C. </a:t>
            </a:r>
            <a:r>
              <a:rPr lang="en-US" altLang="zh-CN" dirty="0" err="1"/>
              <a:t>Chih</a:t>
            </a:r>
            <a:r>
              <a:rPr lang="en-US" altLang="zh-CN" dirty="0"/>
              <a:t>-Ting (2008) Reconstructing Vehicle License Plate from Low Resolution Images using </a:t>
            </a:r>
            <a:r>
              <a:rPr lang="en-US" altLang="zh-CN" dirty="0" err="1"/>
              <a:t>Nonuniform</a:t>
            </a:r>
            <a:r>
              <a:rPr lang="en-US" altLang="zh-CN" dirty="0"/>
              <a:t> Interpolation Method, International Journal of Image Processing, Volume (1) : Issue (2)</a:t>
            </a:r>
          </a:p>
          <a:p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References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4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Frequency Domain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Original approach taken by Tsai and Huang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3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Spatial Domain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More commonly used</a:t>
            </a:r>
          </a:p>
          <a:p>
            <a:r>
              <a:rPr lang="en-US" altLang="zh-CN" dirty="0" err="1"/>
              <a:t>Nonuniform</a:t>
            </a:r>
            <a:r>
              <a:rPr lang="en-US" altLang="zh-CN" dirty="0"/>
              <a:t> Interpolation</a:t>
            </a:r>
          </a:p>
          <a:p>
            <a:r>
              <a:rPr lang="en-US" altLang="zh-CN" dirty="0"/>
              <a:t>MAP</a:t>
            </a:r>
          </a:p>
          <a:p>
            <a:r>
              <a:rPr lang="en-US" altLang="zh-CN" dirty="0"/>
              <a:t>POCS</a:t>
            </a:r>
          </a:p>
          <a:p>
            <a:r>
              <a:rPr lang="en-US" altLang="zh-CN" dirty="0"/>
              <a:t>Hybrid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3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Spatial Domain </a:t>
            </a:r>
            <a:r>
              <a:rPr lang="en-US" altLang="zh-CN" dirty="0" smtClean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31290" cy="2681037"/>
          </a:xfrm>
        </p:spPr>
        <p:txBody>
          <a:bodyPr/>
          <a:lstStyle/>
          <a:p>
            <a:r>
              <a:rPr lang="en-US" altLang="zh-CN" dirty="0"/>
              <a:t>SR image reconstruction methods consists of 3 stages:</a:t>
            </a:r>
          </a:p>
          <a:p>
            <a:r>
              <a:rPr lang="en-US" altLang="zh-CN" dirty="0"/>
              <a:t>-Registration</a:t>
            </a:r>
          </a:p>
          <a:p>
            <a:r>
              <a:rPr lang="en-US" altLang="zh-CN" dirty="0"/>
              <a:t>-Interpolation onto HR grid</a:t>
            </a:r>
          </a:p>
          <a:p>
            <a:r>
              <a:rPr lang="en-US" altLang="zh-CN" dirty="0"/>
              <a:t>-Removing blur and noise</a:t>
            </a:r>
          </a:p>
          <a:p>
            <a:endParaRPr lang="zh-CN" altLang="en-US" dirty="0"/>
          </a:p>
        </p:txBody>
      </p:sp>
      <p:grpSp>
        <p:nvGrpSpPr>
          <p:cNvPr id="4" name="组合 31"/>
          <p:cNvGrpSpPr>
            <a:grpSpLocks/>
          </p:cNvGrpSpPr>
          <p:nvPr/>
        </p:nvGrpSpPr>
        <p:grpSpPr bwMode="auto">
          <a:xfrm>
            <a:off x="911225" y="4343400"/>
            <a:ext cx="7013575" cy="1698625"/>
            <a:chOff x="399480" y="3593976"/>
            <a:chExt cx="8784976" cy="2448272"/>
          </a:xfrm>
        </p:grpSpPr>
        <p:sp>
          <p:nvSpPr>
            <p:cNvPr id="5" name="圆角矩形 5"/>
            <p:cNvSpPr/>
            <p:nvPr/>
          </p:nvSpPr>
          <p:spPr>
            <a:xfrm>
              <a:off x="1478949" y="3593976"/>
              <a:ext cx="1728739" cy="24482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Registration</a:t>
              </a:r>
            </a:p>
            <a:p>
              <a:pPr algn="ctr"/>
              <a:endParaRPr lang="en-US" altLang="zh-CN" sz="2000">
                <a:solidFill>
                  <a:schemeClr val="tx1"/>
                </a:solidFill>
                <a:ea typeface="宋体" pitchFamily="2" charset="-122"/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Or</a:t>
              </a:r>
            </a:p>
            <a:p>
              <a:pPr algn="ctr"/>
              <a:endParaRPr lang="en-US" altLang="zh-CN" sz="2000">
                <a:solidFill>
                  <a:schemeClr val="tx1"/>
                </a:solidFill>
                <a:ea typeface="宋体" pitchFamily="2" charset="-122"/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Motion</a:t>
              </a: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Estimation</a:t>
              </a:r>
              <a:endParaRPr lang="zh-CN" altLang="en-US" sz="2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" name="圆角矩形 6"/>
            <p:cNvSpPr/>
            <p:nvPr/>
          </p:nvSpPr>
          <p:spPr>
            <a:xfrm>
              <a:off x="3855370" y="3593976"/>
              <a:ext cx="1728738" cy="24482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Interpolation onto an HR Grid</a:t>
              </a:r>
              <a:endParaRPr lang="zh-CN" altLang="en-US" sz="2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" name="圆角矩形 7"/>
            <p:cNvSpPr/>
            <p:nvPr/>
          </p:nvSpPr>
          <p:spPr>
            <a:xfrm>
              <a:off x="6231790" y="3593976"/>
              <a:ext cx="1728739" cy="24482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Restoration for Blur and Noise Removal</a:t>
              </a:r>
              <a:endParaRPr lang="zh-CN" altLang="en-US" sz="20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pSp>
          <p:nvGrpSpPr>
            <p:cNvPr id="8" name="组合 11"/>
            <p:cNvGrpSpPr>
              <a:grpSpLocks/>
            </p:cNvGrpSpPr>
            <p:nvPr/>
          </p:nvGrpSpPr>
          <p:grpSpPr bwMode="auto">
            <a:xfrm>
              <a:off x="543496" y="3809999"/>
              <a:ext cx="935453" cy="754132"/>
              <a:chOff x="543496" y="3809999"/>
              <a:chExt cx="935453" cy="754132"/>
            </a:xfrm>
          </p:grpSpPr>
          <p:cxnSp>
            <p:nvCxnSpPr>
              <p:cNvPr id="27" name="直接箭头连接符 9"/>
              <p:cNvCxnSpPr/>
              <p:nvPr/>
            </p:nvCxnSpPr>
            <p:spPr>
              <a:xfrm>
                <a:off x="831268" y="4025838"/>
                <a:ext cx="647681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543496" y="3809999"/>
                <a:ext cx="432048" cy="754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chemeClr val="bg1"/>
                    </a:solidFill>
                    <a:ea typeface="宋体" pitchFamily="2" charset="-122"/>
                  </a:rPr>
                  <a:t>y1</a:t>
                </a:r>
                <a:endParaRPr lang="zh-CN" altLang="en-US" sz="140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9" name="组合 12"/>
            <p:cNvGrpSpPr>
              <a:grpSpLocks/>
            </p:cNvGrpSpPr>
            <p:nvPr/>
          </p:nvGrpSpPr>
          <p:grpSpPr bwMode="auto">
            <a:xfrm>
              <a:off x="515876" y="4127323"/>
              <a:ext cx="936087" cy="754132"/>
              <a:chOff x="543496" y="3809999"/>
              <a:chExt cx="936087" cy="754132"/>
            </a:xfrm>
          </p:grpSpPr>
          <p:cxnSp>
            <p:nvCxnSpPr>
              <p:cNvPr id="25" name="直接箭头连接符 13"/>
              <p:cNvCxnSpPr/>
              <p:nvPr/>
            </p:nvCxnSpPr>
            <p:spPr>
              <a:xfrm>
                <a:off x="831902" y="4026059"/>
                <a:ext cx="647681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4"/>
              <p:cNvSpPr txBox="1">
                <a:spLocks noChangeArrowheads="1"/>
              </p:cNvSpPr>
              <p:nvPr/>
            </p:nvSpPr>
            <p:spPr bwMode="auto">
              <a:xfrm>
                <a:off x="543496" y="3809999"/>
                <a:ext cx="432048" cy="754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chemeClr val="bg1"/>
                    </a:solidFill>
                    <a:ea typeface="宋体" pitchFamily="2" charset="-122"/>
                  </a:rPr>
                  <a:t>y2</a:t>
                </a:r>
                <a:endParaRPr lang="zh-CN" altLang="en-US" sz="140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0" name="组合 15"/>
            <p:cNvGrpSpPr>
              <a:grpSpLocks/>
            </p:cNvGrpSpPr>
            <p:nvPr/>
          </p:nvGrpSpPr>
          <p:grpSpPr bwMode="auto">
            <a:xfrm>
              <a:off x="399480" y="4832575"/>
              <a:ext cx="1077882" cy="754132"/>
              <a:chOff x="401960" y="3809999"/>
              <a:chExt cx="1077882" cy="754132"/>
            </a:xfrm>
          </p:grpSpPr>
          <p:cxnSp>
            <p:nvCxnSpPr>
              <p:cNvPr id="23" name="直接箭头连接符 16"/>
              <p:cNvCxnSpPr/>
              <p:nvPr/>
            </p:nvCxnSpPr>
            <p:spPr>
              <a:xfrm>
                <a:off x="832161" y="4025757"/>
                <a:ext cx="647681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17"/>
              <p:cNvSpPr txBox="1">
                <a:spLocks noChangeArrowheads="1"/>
              </p:cNvSpPr>
              <p:nvPr/>
            </p:nvSpPr>
            <p:spPr bwMode="auto">
              <a:xfrm>
                <a:off x="401960" y="3809999"/>
                <a:ext cx="573584" cy="754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chemeClr val="bg1"/>
                    </a:solidFill>
                    <a:ea typeface="宋体" pitchFamily="2" charset="-122"/>
                  </a:rPr>
                  <a:t>yp-1</a:t>
                </a:r>
                <a:endParaRPr lang="zh-CN" altLang="en-US" sz="140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1" name="组合 18"/>
            <p:cNvGrpSpPr>
              <a:grpSpLocks/>
            </p:cNvGrpSpPr>
            <p:nvPr/>
          </p:nvGrpSpPr>
          <p:grpSpPr bwMode="auto">
            <a:xfrm>
              <a:off x="541016" y="5250160"/>
              <a:ext cx="936346" cy="754132"/>
              <a:chOff x="543496" y="3809999"/>
              <a:chExt cx="936346" cy="754132"/>
            </a:xfrm>
          </p:grpSpPr>
          <p:cxnSp>
            <p:nvCxnSpPr>
              <p:cNvPr id="21" name="直接箭头连接符 19"/>
              <p:cNvCxnSpPr/>
              <p:nvPr/>
            </p:nvCxnSpPr>
            <p:spPr>
              <a:xfrm>
                <a:off x="832161" y="4025744"/>
                <a:ext cx="647681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0"/>
              <p:cNvSpPr txBox="1">
                <a:spLocks noChangeArrowheads="1"/>
              </p:cNvSpPr>
              <p:nvPr/>
            </p:nvSpPr>
            <p:spPr bwMode="auto">
              <a:xfrm>
                <a:off x="543496" y="3809999"/>
                <a:ext cx="432048" cy="754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chemeClr val="bg1"/>
                    </a:solidFill>
                    <a:ea typeface="宋体" pitchFamily="2" charset="-122"/>
                  </a:rPr>
                  <a:t>yp</a:t>
                </a:r>
                <a:endParaRPr lang="zh-CN" altLang="en-US" sz="140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2" name="TextBox 22"/>
            <p:cNvSpPr txBox="1">
              <a:spLocks noChangeArrowheads="1"/>
            </p:cNvSpPr>
            <p:nvPr/>
          </p:nvSpPr>
          <p:spPr bwMode="auto">
            <a:xfrm>
              <a:off x="736163" y="4496053"/>
              <a:ext cx="6939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宋体" pitchFamily="2" charset="-122"/>
                </a:rPr>
                <a:t>…</a:t>
              </a: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cxnSp>
          <p:nvCxnSpPr>
            <p:cNvPr id="13" name="直接箭头连接符 23"/>
            <p:cNvCxnSpPr/>
            <p:nvPr/>
          </p:nvCxnSpPr>
          <p:spPr>
            <a:xfrm>
              <a:off x="3207688" y="4025837"/>
              <a:ext cx="64768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24"/>
            <p:cNvCxnSpPr/>
            <p:nvPr/>
          </p:nvCxnSpPr>
          <p:spPr>
            <a:xfrm>
              <a:off x="3207688" y="4343382"/>
              <a:ext cx="64768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25"/>
            <p:cNvCxnSpPr/>
            <p:nvPr/>
          </p:nvCxnSpPr>
          <p:spPr>
            <a:xfrm>
              <a:off x="3207688" y="5067385"/>
              <a:ext cx="64768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26"/>
            <p:cNvCxnSpPr/>
            <p:nvPr/>
          </p:nvCxnSpPr>
          <p:spPr>
            <a:xfrm>
              <a:off x="3207688" y="5446852"/>
              <a:ext cx="64768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3114907" y="4503680"/>
              <a:ext cx="6939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宋体" pitchFamily="2" charset="-122"/>
                </a:rPr>
                <a:t>…</a:t>
              </a: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cxnSp>
          <p:nvCxnSpPr>
            <p:cNvPr id="18" name="直接箭头连接符 28"/>
            <p:cNvCxnSpPr/>
            <p:nvPr/>
          </p:nvCxnSpPr>
          <p:spPr>
            <a:xfrm>
              <a:off x="5584108" y="4818113"/>
              <a:ext cx="64768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29"/>
            <p:cNvCxnSpPr/>
            <p:nvPr/>
          </p:nvCxnSpPr>
          <p:spPr>
            <a:xfrm>
              <a:off x="7960529" y="4818113"/>
              <a:ext cx="64768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0"/>
            <p:cNvSpPr txBox="1">
              <a:spLocks noChangeArrowheads="1"/>
            </p:cNvSpPr>
            <p:nvPr/>
          </p:nvSpPr>
          <p:spPr bwMode="auto">
            <a:xfrm>
              <a:off x="8752408" y="4587279"/>
              <a:ext cx="432048" cy="665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宋体" pitchFamily="2" charset="-122"/>
                </a:rPr>
                <a:t>z</a:t>
              </a: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Find the car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Select the pic which contains the clearest car image.</a:t>
                </a:r>
              </a:p>
              <a:p>
                <a:r>
                  <a:rPr lang="en-US" altLang="zh-CN" dirty="0"/>
                  <a:t>Cut a </a:t>
                </a:r>
                <a:r>
                  <a:rPr lang="en-US" altLang="zh-CN" dirty="0" smtClean="0"/>
                  <a:t>M*N rectangle </a:t>
                </a:r>
                <a:r>
                  <a:rPr lang="en-US" altLang="zh-CN" dirty="0"/>
                  <a:t>included the car, as small as </a:t>
                </a:r>
                <a:r>
                  <a:rPr lang="en-US" altLang="zh-CN" dirty="0" smtClean="0"/>
                  <a:t>possible. </a:t>
                </a:r>
                <a:endParaRPr lang="en-US" altLang="zh-CN" dirty="0"/>
              </a:p>
              <a:p>
                <a:r>
                  <a:rPr lang="en-US" altLang="zh-CN" dirty="0"/>
                  <a:t>Use this “car” mask as </a:t>
                </a:r>
                <a:r>
                  <a:rPr lang="en-US" altLang="zh-CN" dirty="0" smtClean="0"/>
                  <a:t>reference.</a:t>
                </a:r>
                <a:endParaRPr lang="en-US" altLang="zh-CN" dirty="0"/>
              </a:p>
              <a:p>
                <a:r>
                  <a:rPr lang="en-US" altLang="zh-CN" dirty="0"/>
                  <a:t>Find </a:t>
                </a:r>
                <a:r>
                  <a:rPr lang="en-US" altLang="zh-CN" dirty="0" smtClean="0"/>
                  <a:t>a M*N </a:t>
                </a:r>
                <a:r>
                  <a:rPr lang="en-US" altLang="zh-CN" dirty="0"/>
                  <a:t>rectangle </a:t>
                </a:r>
                <a:r>
                  <a:rPr lang="en-US" altLang="zh-CN" dirty="0" smtClean="0"/>
                  <a:t>has the smallest sum in </a:t>
                </a:r>
                <a:r>
                  <a:rPr lang="en-US" altLang="zh-CN" dirty="0"/>
                  <a:t>every other image. 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𝑆𝑢𝑚</m:t>
                    </m:r>
                    <m:r>
                      <a:rPr lang="pt-BR" altLang="zh-CN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pt-BR" altLang="zh-CN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pt-BR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pt-BR" altLang="zh-CN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𝑟𝑒𝑓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𝑚𝑎𝑡𝑐h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 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Then </a:t>
                </a:r>
                <a:r>
                  <a:rPr lang="en-US" altLang="zh-CN" dirty="0"/>
                  <a:t>we find the multiple “static” images for the car.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1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E:\2011F\CS545\VC\CS545\CS545\origi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1" y="1694645"/>
            <a:ext cx="589154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E:\2011F\CS545\VC\CS545\CS545\car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1" y="3384008"/>
            <a:ext cx="36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 descr="E:\2011F\CS545\VC\CS545\CS545\car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3000"/>
            <a:ext cx="36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858000" y="2054565"/>
            <a:ext cx="2016224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original image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0" y="3431029"/>
            <a:ext cx="2016224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atch mask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5132960"/>
            <a:ext cx="2016224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aptured car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DEAF0D"/>
                </a:solidFill>
                <a:latin typeface="Bodoni" pitchFamily="34"/>
                <a:ea typeface="宋体" pitchFamily="2" charset="-122"/>
              </a:rPr>
              <a:t>Image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Captured car image</a:t>
            </a:r>
            <a:endParaRPr lang="zh-CN" altLang="en-US" dirty="0"/>
          </a:p>
        </p:txBody>
      </p:sp>
      <p:pic>
        <p:nvPicPr>
          <p:cNvPr id="2050" name="Picture 2" descr="E:\2011F\CS545\VC\CS545\CS545\2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2011F\CS545\VC\CS545\CS545\2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2011F\CS545\VC\CS545\CS545\2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2011F\CS545\VC\CS545\CS545\27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60422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2011F\CS545\VC\CS545\CS545\28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60422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2011F\CS545\VC\CS545\CS545\29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60422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2011F\CS545\VC\CS545\CS545\30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2011F\CS545\VC\CS545\CS545\31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196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:\2011F\CS545\VC\CS545\CS545\32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3704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:\2011F\CS545\VC\CS545\CS545\33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626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:\2011F\CS545\VC\CS545\CS545\34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5626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E:\2011F\CS545\VC\CS545\CS545\35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5626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8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Captured car image</a:t>
            </a:r>
            <a:endParaRPr lang="zh-CN" altLang="en-US" dirty="0"/>
          </a:p>
        </p:txBody>
      </p:sp>
      <p:pic>
        <p:nvPicPr>
          <p:cNvPr id="3074" name="Picture 2" descr="E:\2011F\CS545\VC\CS545\CS545\3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2011F\CS545\VC\CS545\CS545\3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2011F\CS545\VC\CS545\CS545\3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:\2011F\CS545\VC\CS545\CS545\3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" y="31242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:\2011F\CS545\VC\CS545\CS545\40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E:\2011F\CS545\VC\CS545\CS545\41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242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:\2011F\CS545\VC\CS545\CS545\42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81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E:\2011F\CS545\VC\CS545\CS545\43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81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:\2011F\CS545\VC\CS545\CS545\44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81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E:\2011F\CS545\VC\CS545\CS545\45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" y="55626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9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</TotalTime>
  <Words>522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Median</vt:lpstr>
      <vt:lpstr>Equation</vt:lpstr>
      <vt:lpstr>Super Resolution</vt:lpstr>
      <vt:lpstr>Problem Overview</vt:lpstr>
      <vt:lpstr>Frequency Domain Methods</vt:lpstr>
      <vt:lpstr>Spatial Domain Methods</vt:lpstr>
      <vt:lpstr>Spatial Domain Methods</vt:lpstr>
      <vt:lpstr>Find the car</vt:lpstr>
      <vt:lpstr>Image results</vt:lpstr>
      <vt:lpstr>Captured car image</vt:lpstr>
      <vt:lpstr>Captured car image</vt:lpstr>
      <vt:lpstr>Nonuniform Interpolation</vt:lpstr>
      <vt:lpstr>Block Matching</vt:lpstr>
      <vt:lpstr>Finding Subpixel Motion</vt:lpstr>
      <vt:lpstr>Interpolation</vt:lpstr>
      <vt:lpstr>Results</vt:lpstr>
      <vt:lpstr>Results</vt:lpstr>
      <vt:lpstr>Results</vt:lpstr>
      <vt:lpstr>Results</vt:lpstr>
      <vt:lpstr>MAP</vt:lpstr>
      <vt:lpstr>MAP(motion estimation)</vt:lpstr>
      <vt:lpstr>MAP(Iteration)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Bodah</dc:creator>
  <cp:lastModifiedBy>Administrator</cp:lastModifiedBy>
  <cp:revision>14</cp:revision>
  <dcterms:created xsi:type="dcterms:W3CDTF">2006-08-16T00:00:00Z</dcterms:created>
  <dcterms:modified xsi:type="dcterms:W3CDTF">2011-12-11T05:10:36Z</dcterms:modified>
</cp:coreProperties>
</file>