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1" r:id="rId3"/>
    <p:sldId id="272" r:id="rId4"/>
    <p:sldId id="256" r:id="rId5"/>
    <p:sldId id="265" r:id="rId6"/>
    <p:sldId id="259" r:id="rId7"/>
    <p:sldId id="264" r:id="rId8"/>
    <p:sldId id="266" r:id="rId9"/>
    <p:sldId id="267" r:id="rId10"/>
    <p:sldId id="269" r:id="rId11"/>
    <p:sldId id="270" r:id="rId12"/>
    <p:sldId id="274" r:id="rId13"/>
    <p:sldId id="275" r:id="rId14"/>
    <p:sldId id="276" r:id="rId15"/>
    <p:sldId id="277" r:id="rId16"/>
    <p:sldId id="283" r:id="rId17"/>
    <p:sldId id="284" r:id="rId18"/>
    <p:sldId id="279" r:id="rId19"/>
    <p:sldId id="285" r:id="rId20"/>
    <p:sldId id="278" r:id="rId21"/>
    <p:sldId id="280" r:id="rId22"/>
    <p:sldId id="289" r:id="rId23"/>
    <p:sldId id="290" r:id="rId24"/>
    <p:sldId id="281" r:id="rId25"/>
    <p:sldId id="26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08" d="100"/>
          <a:sy n="108" d="100"/>
        </p:scale>
        <p:origin x="162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801F05-5CA9-44FA-80BD-6B000AFB877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A7F420A2-B305-4BA4-9B49-8C3328A2C0DF}">
      <dgm:prSet/>
      <dgm:spPr/>
      <dgm:t>
        <a:bodyPr/>
        <a:lstStyle/>
        <a:p>
          <a:r>
            <a:rPr lang="en-US" dirty="0"/>
            <a:t>Inspired by the syntax of pandas and scikit-learn. </a:t>
          </a:r>
          <a:r>
            <a:rPr lang="en-US" dirty="0" err="1"/>
            <a:t>chainladder</a:t>
          </a:r>
          <a:r>
            <a:rPr lang="en-US" dirty="0"/>
            <a:t>-python is a suite of tools to:</a:t>
          </a:r>
        </a:p>
      </dgm:t>
    </dgm:pt>
    <dgm:pt modelId="{2CC7EFA5-A140-471E-A9F5-52EDBEBB1C6E}" type="parTrans" cxnId="{701A8029-AE69-437F-8B06-AD52F142D139}">
      <dgm:prSet/>
      <dgm:spPr/>
      <dgm:t>
        <a:bodyPr/>
        <a:lstStyle/>
        <a:p>
          <a:endParaRPr lang="en-US"/>
        </a:p>
      </dgm:t>
    </dgm:pt>
    <dgm:pt modelId="{8B51282E-DF95-411D-B434-BB73E14CEAFE}" type="sibTrans" cxnId="{701A8029-AE69-437F-8B06-AD52F142D139}">
      <dgm:prSet/>
      <dgm:spPr/>
      <dgm:t>
        <a:bodyPr/>
        <a:lstStyle/>
        <a:p>
          <a:endParaRPr lang="en-US"/>
        </a:p>
      </dgm:t>
    </dgm:pt>
    <dgm:pt modelId="{94200B52-4598-48ED-B3B0-20742928B618}">
      <dgm:prSet/>
      <dgm:spPr/>
      <dgm:t>
        <a:bodyPr/>
        <a:lstStyle/>
        <a:p>
          <a:r>
            <a:rPr lang="en-US"/>
            <a:t>Managing sets of triangles</a:t>
          </a:r>
        </a:p>
      </dgm:t>
    </dgm:pt>
    <dgm:pt modelId="{F2C49ECC-9833-4EBE-A083-3803B6EC1B9F}" type="parTrans" cxnId="{1A7E0F53-4955-443A-B764-31B5DA341D40}">
      <dgm:prSet/>
      <dgm:spPr/>
      <dgm:t>
        <a:bodyPr/>
        <a:lstStyle/>
        <a:p>
          <a:endParaRPr lang="en-US"/>
        </a:p>
      </dgm:t>
    </dgm:pt>
    <dgm:pt modelId="{9B09075F-985A-47CE-9003-0F9E4F093150}" type="sibTrans" cxnId="{1A7E0F53-4955-443A-B764-31B5DA341D40}">
      <dgm:prSet/>
      <dgm:spPr/>
      <dgm:t>
        <a:bodyPr/>
        <a:lstStyle/>
        <a:p>
          <a:endParaRPr lang="en-US"/>
        </a:p>
      </dgm:t>
    </dgm:pt>
    <dgm:pt modelId="{75BA3DA5-FC85-4895-B2F1-AAAD92739A34}">
      <dgm:prSet/>
      <dgm:spPr/>
      <dgm:t>
        <a:bodyPr/>
        <a:lstStyle/>
        <a:p>
          <a:r>
            <a:rPr lang="en-US" dirty="0"/>
            <a:t>Extrapolation beyond the observed triangle</a:t>
          </a:r>
        </a:p>
      </dgm:t>
    </dgm:pt>
    <dgm:pt modelId="{D6352B41-1B3F-485D-8184-149E8A71CD64}" type="parTrans" cxnId="{48142098-5DCE-4343-8CE0-83C3D5392F1C}">
      <dgm:prSet/>
      <dgm:spPr/>
      <dgm:t>
        <a:bodyPr/>
        <a:lstStyle/>
        <a:p>
          <a:endParaRPr lang="en-US"/>
        </a:p>
      </dgm:t>
    </dgm:pt>
    <dgm:pt modelId="{237F48D1-E5C1-42B1-B122-049CFF1322E6}" type="sibTrans" cxnId="{48142098-5DCE-4343-8CE0-83C3D5392F1C}">
      <dgm:prSet/>
      <dgm:spPr/>
      <dgm:t>
        <a:bodyPr/>
        <a:lstStyle/>
        <a:p>
          <a:endParaRPr lang="en-US"/>
        </a:p>
      </dgm:t>
    </dgm:pt>
    <dgm:pt modelId="{53BDC233-A675-4027-AA66-F43DF2E57652}">
      <dgm:prSet/>
      <dgm:spPr/>
      <dgm:t>
        <a:bodyPr/>
        <a:lstStyle/>
        <a:p>
          <a:r>
            <a:rPr lang="en-US" dirty="0"/>
            <a:t>Implementation of the most widely used lag study algorithms</a:t>
          </a:r>
        </a:p>
      </dgm:t>
    </dgm:pt>
    <dgm:pt modelId="{7530B042-E36B-479D-9427-3FF52458C98F}" type="parTrans" cxnId="{2E8C85A0-4B88-49C1-BDFC-3DF090EAFA3E}">
      <dgm:prSet/>
      <dgm:spPr/>
      <dgm:t>
        <a:bodyPr/>
        <a:lstStyle/>
        <a:p>
          <a:endParaRPr lang="en-US"/>
        </a:p>
      </dgm:t>
    </dgm:pt>
    <dgm:pt modelId="{77AB8EE1-7089-442B-81EE-56C459DBF699}" type="sibTrans" cxnId="{2E8C85A0-4B88-49C1-BDFC-3DF090EAFA3E}">
      <dgm:prSet/>
      <dgm:spPr/>
      <dgm:t>
        <a:bodyPr/>
        <a:lstStyle/>
        <a:p>
          <a:endParaRPr lang="en-US"/>
        </a:p>
      </dgm:t>
    </dgm:pt>
    <dgm:pt modelId="{2D7D3FFB-2C87-4407-ADFD-1044F0532480}">
      <dgm:prSet/>
      <dgm:spPr/>
      <dgm:t>
        <a:bodyPr/>
        <a:lstStyle/>
        <a:p>
          <a:r>
            <a:rPr lang="en-US" dirty="0"/>
            <a:t>Common data preprocessing steps</a:t>
          </a:r>
        </a:p>
      </dgm:t>
    </dgm:pt>
    <dgm:pt modelId="{87572FCE-ACD1-4E21-8454-F72C5C2785A9}" type="parTrans" cxnId="{60275B52-43A5-4B47-BA2E-A4B750B3B977}">
      <dgm:prSet/>
      <dgm:spPr/>
      <dgm:t>
        <a:bodyPr/>
        <a:lstStyle/>
        <a:p>
          <a:endParaRPr lang="en-US"/>
        </a:p>
      </dgm:t>
    </dgm:pt>
    <dgm:pt modelId="{C0A58595-69E4-4C6B-A74A-35CEC97E9D11}" type="sibTrans" cxnId="{60275B52-43A5-4B47-BA2E-A4B750B3B977}">
      <dgm:prSet/>
      <dgm:spPr/>
      <dgm:t>
        <a:bodyPr/>
        <a:lstStyle/>
        <a:p>
          <a:endParaRPr lang="en-US"/>
        </a:p>
      </dgm:t>
    </dgm:pt>
    <dgm:pt modelId="{FD11ED0D-853B-4CC8-B5FE-178C89131B30}">
      <dgm:prSet/>
      <dgm:spPr/>
      <dgm:t>
        <a:bodyPr/>
        <a:lstStyle/>
        <a:p>
          <a:r>
            <a:rPr lang="en-US" dirty="0"/>
            <a:t>Tools to make composite estimators</a:t>
          </a:r>
        </a:p>
      </dgm:t>
    </dgm:pt>
    <dgm:pt modelId="{4D959C99-4D74-4712-A0E6-148AD34BD6B5}" type="parTrans" cxnId="{68147862-B340-4BFD-AA69-25260C95A51E}">
      <dgm:prSet/>
      <dgm:spPr/>
      <dgm:t>
        <a:bodyPr/>
        <a:lstStyle/>
        <a:p>
          <a:endParaRPr lang="en-US"/>
        </a:p>
      </dgm:t>
    </dgm:pt>
    <dgm:pt modelId="{E55C2FC2-43E2-42E8-A0EA-A1A34394A1CB}" type="sibTrans" cxnId="{68147862-B340-4BFD-AA69-25260C95A51E}">
      <dgm:prSet/>
      <dgm:spPr/>
      <dgm:t>
        <a:bodyPr/>
        <a:lstStyle/>
        <a:p>
          <a:endParaRPr lang="en-US"/>
        </a:p>
      </dgm:t>
    </dgm:pt>
    <dgm:pt modelId="{700F225A-89B3-49C5-97F0-D2C752FC23F3}" type="pres">
      <dgm:prSet presAssocID="{A4801F05-5CA9-44FA-80BD-6B000AFB877C}" presName="diagram" presStyleCnt="0">
        <dgm:presLayoutVars>
          <dgm:dir/>
          <dgm:resizeHandles val="exact"/>
        </dgm:presLayoutVars>
      </dgm:prSet>
      <dgm:spPr/>
    </dgm:pt>
    <dgm:pt modelId="{10B276DA-C51F-4ACB-9818-AF913BE9C9EE}" type="pres">
      <dgm:prSet presAssocID="{A7F420A2-B305-4BA4-9B49-8C3328A2C0DF}" presName="node" presStyleLbl="node1" presStyleIdx="0" presStyleCnt="1">
        <dgm:presLayoutVars>
          <dgm:bulletEnabled val="1"/>
        </dgm:presLayoutVars>
      </dgm:prSet>
      <dgm:spPr>
        <a:prstGeom prst="roundRect">
          <a:avLst/>
        </a:prstGeom>
      </dgm:spPr>
    </dgm:pt>
  </dgm:ptLst>
  <dgm:cxnLst>
    <dgm:cxn modelId="{72242E05-BF8F-410D-9664-445E63EC0A66}" type="presOf" srcId="{75BA3DA5-FC85-4895-B2F1-AAAD92739A34}" destId="{10B276DA-C51F-4ACB-9818-AF913BE9C9EE}" srcOrd="0" destOrd="2" presId="urn:microsoft.com/office/officeart/2005/8/layout/default"/>
    <dgm:cxn modelId="{701A8029-AE69-437F-8B06-AD52F142D139}" srcId="{A4801F05-5CA9-44FA-80BD-6B000AFB877C}" destId="{A7F420A2-B305-4BA4-9B49-8C3328A2C0DF}" srcOrd="0" destOrd="0" parTransId="{2CC7EFA5-A140-471E-A9F5-52EDBEBB1C6E}" sibTransId="{8B51282E-DF95-411D-B434-BB73E14CEAFE}"/>
    <dgm:cxn modelId="{4E4C333A-B8F5-4522-BD63-33100A6BD488}" type="presOf" srcId="{53BDC233-A675-4027-AA66-F43DF2E57652}" destId="{10B276DA-C51F-4ACB-9818-AF913BE9C9EE}" srcOrd="0" destOrd="3" presId="urn:microsoft.com/office/officeart/2005/8/layout/default"/>
    <dgm:cxn modelId="{68147862-B340-4BFD-AA69-25260C95A51E}" srcId="{A7F420A2-B305-4BA4-9B49-8C3328A2C0DF}" destId="{FD11ED0D-853B-4CC8-B5FE-178C89131B30}" srcOrd="4" destOrd="0" parTransId="{4D959C99-4D74-4712-A0E6-148AD34BD6B5}" sibTransId="{E55C2FC2-43E2-42E8-A0EA-A1A34394A1CB}"/>
    <dgm:cxn modelId="{60275B52-43A5-4B47-BA2E-A4B750B3B977}" srcId="{A7F420A2-B305-4BA4-9B49-8C3328A2C0DF}" destId="{2D7D3FFB-2C87-4407-ADFD-1044F0532480}" srcOrd="3" destOrd="0" parTransId="{87572FCE-ACD1-4E21-8454-F72C5C2785A9}" sibTransId="{C0A58595-69E4-4C6B-A74A-35CEC97E9D11}"/>
    <dgm:cxn modelId="{1A7E0F53-4955-443A-B764-31B5DA341D40}" srcId="{A7F420A2-B305-4BA4-9B49-8C3328A2C0DF}" destId="{94200B52-4598-48ED-B3B0-20742928B618}" srcOrd="0" destOrd="0" parTransId="{F2C49ECC-9833-4EBE-A083-3803B6EC1B9F}" sibTransId="{9B09075F-985A-47CE-9003-0F9E4F093150}"/>
    <dgm:cxn modelId="{04118D95-02CA-4BCD-BA48-E483073CE7B2}" type="presOf" srcId="{A4801F05-5CA9-44FA-80BD-6B000AFB877C}" destId="{700F225A-89B3-49C5-97F0-D2C752FC23F3}" srcOrd="0" destOrd="0" presId="urn:microsoft.com/office/officeart/2005/8/layout/default"/>
    <dgm:cxn modelId="{48142098-5DCE-4343-8CE0-83C3D5392F1C}" srcId="{A7F420A2-B305-4BA4-9B49-8C3328A2C0DF}" destId="{75BA3DA5-FC85-4895-B2F1-AAAD92739A34}" srcOrd="1" destOrd="0" parTransId="{D6352B41-1B3F-485D-8184-149E8A71CD64}" sibTransId="{237F48D1-E5C1-42B1-B122-049CFF1322E6}"/>
    <dgm:cxn modelId="{2E8C85A0-4B88-49C1-BDFC-3DF090EAFA3E}" srcId="{A7F420A2-B305-4BA4-9B49-8C3328A2C0DF}" destId="{53BDC233-A675-4027-AA66-F43DF2E57652}" srcOrd="2" destOrd="0" parTransId="{7530B042-E36B-479D-9427-3FF52458C98F}" sibTransId="{77AB8EE1-7089-442B-81EE-56C459DBF699}"/>
    <dgm:cxn modelId="{7C9679A9-7F0D-43BE-BB86-BB2F11C70765}" type="presOf" srcId="{94200B52-4598-48ED-B3B0-20742928B618}" destId="{10B276DA-C51F-4ACB-9818-AF913BE9C9EE}" srcOrd="0" destOrd="1" presId="urn:microsoft.com/office/officeart/2005/8/layout/default"/>
    <dgm:cxn modelId="{00C27ABD-5CA5-47CE-9242-0105E1CED5D1}" type="presOf" srcId="{2D7D3FFB-2C87-4407-ADFD-1044F0532480}" destId="{10B276DA-C51F-4ACB-9818-AF913BE9C9EE}" srcOrd="0" destOrd="4" presId="urn:microsoft.com/office/officeart/2005/8/layout/default"/>
    <dgm:cxn modelId="{D97B88C0-4833-469A-8583-D9864745CDF7}" type="presOf" srcId="{A7F420A2-B305-4BA4-9B49-8C3328A2C0DF}" destId="{10B276DA-C51F-4ACB-9818-AF913BE9C9EE}" srcOrd="0" destOrd="0" presId="urn:microsoft.com/office/officeart/2005/8/layout/default"/>
    <dgm:cxn modelId="{4C1F69EE-AB6C-47D4-A3F7-EC7D377638BA}" type="presOf" srcId="{FD11ED0D-853B-4CC8-B5FE-178C89131B30}" destId="{10B276DA-C51F-4ACB-9818-AF913BE9C9EE}" srcOrd="0" destOrd="5" presId="urn:microsoft.com/office/officeart/2005/8/layout/default"/>
    <dgm:cxn modelId="{54625CA7-024A-4AD7-8BF1-3993746E486E}" type="presParOf" srcId="{700F225A-89B3-49C5-97F0-D2C752FC23F3}" destId="{10B276DA-C51F-4ACB-9818-AF913BE9C9EE}"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B276DA-C51F-4ACB-9818-AF913BE9C9EE}">
      <dsp:nvSpPr>
        <dsp:cNvPr id="0" name=""/>
        <dsp:cNvSpPr/>
      </dsp:nvSpPr>
      <dsp:spPr>
        <a:xfrm>
          <a:off x="0" y="271859"/>
          <a:ext cx="5249332" cy="31495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Inspired by the syntax of pandas and scikit-learn. </a:t>
          </a:r>
          <a:r>
            <a:rPr lang="en-US" sz="2200" kern="1200" dirty="0" err="1"/>
            <a:t>chainladder</a:t>
          </a:r>
          <a:r>
            <a:rPr lang="en-US" sz="2200" kern="1200" dirty="0"/>
            <a:t>-python is a suite of tools to:</a:t>
          </a:r>
        </a:p>
        <a:p>
          <a:pPr marL="171450" lvl="1" indent="-171450" algn="l" defTabSz="755650">
            <a:lnSpc>
              <a:spcPct val="90000"/>
            </a:lnSpc>
            <a:spcBef>
              <a:spcPct val="0"/>
            </a:spcBef>
            <a:spcAft>
              <a:spcPct val="15000"/>
            </a:spcAft>
            <a:buChar char="•"/>
          </a:pPr>
          <a:r>
            <a:rPr lang="en-US" sz="1700" kern="1200"/>
            <a:t>Managing sets of triangles</a:t>
          </a:r>
        </a:p>
        <a:p>
          <a:pPr marL="171450" lvl="1" indent="-171450" algn="l" defTabSz="755650">
            <a:lnSpc>
              <a:spcPct val="90000"/>
            </a:lnSpc>
            <a:spcBef>
              <a:spcPct val="0"/>
            </a:spcBef>
            <a:spcAft>
              <a:spcPct val="15000"/>
            </a:spcAft>
            <a:buChar char="•"/>
          </a:pPr>
          <a:r>
            <a:rPr lang="en-US" sz="1700" kern="1200" dirty="0"/>
            <a:t>Extrapolation beyond the observed triangle</a:t>
          </a:r>
        </a:p>
        <a:p>
          <a:pPr marL="171450" lvl="1" indent="-171450" algn="l" defTabSz="755650">
            <a:lnSpc>
              <a:spcPct val="90000"/>
            </a:lnSpc>
            <a:spcBef>
              <a:spcPct val="0"/>
            </a:spcBef>
            <a:spcAft>
              <a:spcPct val="15000"/>
            </a:spcAft>
            <a:buChar char="•"/>
          </a:pPr>
          <a:r>
            <a:rPr lang="en-US" sz="1700" kern="1200" dirty="0"/>
            <a:t>Implementation of the most widely used lag study algorithms</a:t>
          </a:r>
        </a:p>
        <a:p>
          <a:pPr marL="171450" lvl="1" indent="-171450" algn="l" defTabSz="755650">
            <a:lnSpc>
              <a:spcPct val="90000"/>
            </a:lnSpc>
            <a:spcBef>
              <a:spcPct val="0"/>
            </a:spcBef>
            <a:spcAft>
              <a:spcPct val="15000"/>
            </a:spcAft>
            <a:buChar char="•"/>
          </a:pPr>
          <a:r>
            <a:rPr lang="en-US" sz="1700" kern="1200" dirty="0"/>
            <a:t>Common data preprocessing steps</a:t>
          </a:r>
        </a:p>
        <a:p>
          <a:pPr marL="171450" lvl="1" indent="-171450" algn="l" defTabSz="755650">
            <a:lnSpc>
              <a:spcPct val="90000"/>
            </a:lnSpc>
            <a:spcBef>
              <a:spcPct val="0"/>
            </a:spcBef>
            <a:spcAft>
              <a:spcPct val="15000"/>
            </a:spcAft>
            <a:buChar char="•"/>
          </a:pPr>
          <a:r>
            <a:rPr lang="en-US" sz="1700" kern="1200" dirty="0"/>
            <a:t>Tools to make composite estimators</a:t>
          </a:r>
        </a:p>
      </dsp:txBody>
      <dsp:txXfrm>
        <a:off x="153751" y="425610"/>
        <a:ext cx="4941830" cy="284209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C3B93-3F69-C6DA-8622-0978CE2254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59F6AA-3EE6-D584-BBDE-096CB698F5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252F8F-8DFD-9E8C-4A70-BAC8700CE403}"/>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5" name="Footer Placeholder 4">
            <a:extLst>
              <a:ext uri="{FF2B5EF4-FFF2-40B4-BE49-F238E27FC236}">
                <a16:creationId xmlns:a16="http://schemas.microsoft.com/office/drawing/2014/main" id="{0E310710-3EB0-14DF-9A9D-E6493CFB17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590F9-F0C4-5E72-7C5B-126FEFD9F472}"/>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308030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5364-095F-47D2-C198-37684C801B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0E0FB-4921-700D-1B32-E82D1DC276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A7A9B-D125-C4CA-8DEA-D4F76FF018B8}"/>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5" name="Footer Placeholder 4">
            <a:extLst>
              <a:ext uri="{FF2B5EF4-FFF2-40B4-BE49-F238E27FC236}">
                <a16:creationId xmlns:a16="http://schemas.microsoft.com/office/drawing/2014/main" id="{B1CCFC99-02E2-B1C0-69D3-C4E7CEE3D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7D35A-EFDC-4491-AED5-876044864810}"/>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13016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CCCF8C-9FDE-AA05-749A-6886B7EE54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2A47A-C693-A2FF-95FD-B30C6B39D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A5009-C376-F852-48DC-0E643473D88E}"/>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5" name="Footer Placeholder 4">
            <a:extLst>
              <a:ext uri="{FF2B5EF4-FFF2-40B4-BE49-F238E27FC236}">
                <a16:creationId xmlns:a16="http://schemas.microsoft.com/office/drawing/2014/main" id="{34FC6D5C-871E-3360-DAC3-6CF4E3FCD3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1FFBE3-DB81-F958-8F41-A1DC86265558}"/>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2478618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D800D-8B8D-A32D-4ADF-625E8A56F9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44A39-D458-85F9-ED3C-192D26488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C3C31-318F-2B88-AF74-DCD3A5600A8D}"/>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5" name="Footer Placeholder 4">
            <a:extLst>
              <a:ext uri="{FF2B5EF4-FFF2-40B4-BE49-F238E27FC236}">
                <a16:creationId xmlns:a16="http://schemas.microsoft.com/office/drawing/2014/main" id="{4E65E80E-3D59-1497-63B0-0CB2852B6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CEDB-357F-1F62-239D-EBE772B36BD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85398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1E3B-52C7-5311-BF67-F9788FB222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16B61A-59CF-EE35-7C4A-8988A31D3D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39A870-CFF5-5E19-1066-FA64ECEEF6EA}"/>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5" name="Footer Placeholder 4">
            <a:extLst>
              <a:ext uri="{FF2B5EF4-FFF2-40B4-BE49-F238E27FC236}">
                <a16:creationId xmlns:a16="http://schemas.microsoft.com/office/drawing/2014/main" id="{15B74E32-D497-1708-07C3-9336F4574B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E99E8-3E93-7766-2A97-A881B19A7604}"/>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42836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33260-A5A6-992D-389B-D9AD7CFEA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05006-0942-FD47-71E5-C93EEBA788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049163-1F59-A439-686E-D8341DAE3D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833BD1-E61C-2702-50E6-5C0A9A542E8F}"/>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6" name="Footer Placeholder 5">
            <a:extLst>
              <a:ext uri="{FF2B5EF4-FFF2-40B4-BE49-F238E27FC236}">
                <a16:creationId xmlns:a16="http://schemas.microsoft.com/office/drawing/2014/main" id="{5EE47991-6067-109F-89D4-A62D3C6082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D55CBA-E0D7-8A1E-D3F3-03E414B922B1}"/>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58579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84655-00A6-0BB4-4B4A-DB5368B3A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E355B1-326A-E908-A5D1-95E1FF3D6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7F0F80-61B9-BD39-483E-6F11B739BE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2C7066-AA9E-4AFB-245E-6158721DE8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9138F3-0209-33AB-81C1-6A7282B172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5EDD03-3161-C0B4-6A93-1B0437D32555}"/>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8" name="Footer Placeholder 7">
            <a:extLst>
              <a:ext uri="{FF2B5EF4-FFF2-40B4-BE49-F238E27FC236}">
                <a16:creationId xmlns:a16="http://schemas.microsoft.com/office/drawing/2014/main" id="{A04459C1-96A0-01BD-CB70-96D74C129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50E9CA-FACD-969C-69B5-D8CDE54DC75A}"/>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72890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6E281-8981-1D72-A086-C19B92F9AA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8EC525-BEAB-0A46-6730-30735A1C4574}"/>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4" name="Footer Placeholder 3">
            <a:extLst>
              <a:ext uri="{FF2B5EF4-FFF2-40B4-BE49-F238E27FC236}">
                <a16:creationId xmlns:a16="http://schemas.microsoft.com/office/drawing/2014/main" id="{EBC27292-3706-E2F0-1EF4-4180543315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246835-8F97-0287-ABB4-6B20953981C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34007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A035F-B7BB-F4BB-1B7C-1A96E024AADF}"/>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3" name="Footer Placeholder 2">
            <a:extLst>
              <a:ext uri="{FF2B5EF4-FFF2-40B4-BE49-F238E27FC236}">
                <a16:creationId xmlns:a16="http://schemas.microsoft.com/office/drawing/2014/main" id="{8A24E6C9-E178-A032-67E5-97246FE9365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CFF80A-A6DA-CC0B-3357-7C0B2E51AF6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21922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85C4-3EB1-9A5E-54DC-C631CCBFF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4F8201-FB89-3B82-1FC7-5E3D26FAE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E6EFD-F426-E705-E5D0-816AAD580C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E1062-73C1-76E1-8753-7C8660C25E06}"/>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6" name="Footer Placeholder 5">
            <a:extLst>
              <a:ext uri="{FF2B5EF4-FFF2-40B4-BE49-F238E27FC236}">
                <a16:creationId xmlns:a16="http://schemas.microsoft.com/office/drawing/2014/main" id="{D3170477-213B-F507-A1F8-99CC77866D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D85A5-FCD1-EB98-90D9-6512AB600143}"/>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822951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1D47C-E766-3234-150C-B3F09EBF1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F92B0-E2C0-A0A5-5185-5678E5060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8C627-7B47-E694-7650-6EFD77946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A3C23-F780-B387-FB90-E091677444BB}"/>
              </a:ext>
            </a:extLst>
          </p:cNvPr>
          <p:cNvSpPr>
            <a:spLocks noGrp="1"/>
          </p:cNvSpPr>
          <p:nvPr>
            <p:ph type="dt" sz="half" idx="10"/>
          </p:nvPr>
        </p:nvSpPr>
        <p:spPr/>
        <p:txBody>
          <a:bodyPr/>
          <a:lstStyle/>
          <a:p>
            <a:fld id="{D067743F-2182-4106-A03A-A373E3092490}" type="datetimeFigureOut">
              <a:rPr lang="en-US" smtClean="0"/>
              <a:t>11/26/2024</a:t>
            </a:fld>
            <a:endParaRPr lang="en-US"/>
          </a:p>
        </p:txBody>
      </p:sp>
      <p:sp>
        <p:nvSpPr>
          <p:cNvPr id="6" name="Footer Placeholder 5">
            <a:extLst>
              <a:ext uri="{FF2B5EF4-FFF2-40B4-BE49-F238E27FC236}">
                <a16:creationId xmlns:a16="http://schemas.microsoft.com/office/drawing/2014/main" id="{47F4C743-2897-3DA4-9D6F-0576B5F73B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26B11-E626-2738-72EF-47ABF6B4550E}"/>
              </a:ext>
            </a:extLst>
          </p:cNvPr>
          <p:cNvSpPr>
            <a:spLocks noGrp="1"/>
          </p:cNvSpPr>
          <p:nvPr>
            <p:ph type="sldNum" sz="quarter" idx="12"/>
          </p:nvPr>
        </p:nvSpPr>
        <p:spPr/>
        <p:txBody>
          <a:bodyPr/>
          <a:lstStyle/>
          <a:p>
            <a:fld id="{94415CD5-4304-404C-9A4A-F1074E1EC474}" type="slidenum">
              <a:rPr lang="en-US" smtClean="0"/>
              <a:t>‹#›</a:t>
            </a:fld>
            <a:endParaRPr lang="en-US"/>
          </a:p>
        </p:txBody>
      </p:sp>
    </p:spTree>
    <p:extLst>
      <p:ext uri="{BB962C8B-B14F-4D97-AF65-F5344CB8AC3E}">
        <p14:creationId xmlns:p14="http://schemas.microsoft.com/office/powerpoint/2010/main" val="1031148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0E8A0-C2E6-1864-3407-B205E2FD1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CFCDCA-E4CD-045A-28CB-B45CF0746D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9426E-7C81-B5B5-F832-81F395351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067743F-2182-4106-A03A-A373E3092490}" type="datetimeFigureOut">
              <a:rPr lang="en-US" smtClean="0"/>
              <a:t>11/26/2024</a:t>
            </a:fld>
            <a:endParaRPr lang="en-US"/>
          </a:p>
        </p:txBody>
      </p:sp>
      <p:sp>
        <p:nvSpPr>
          <p:cNvPr id="5" name="Footer Placeholder 4">
            <a:extLst>
              <a:ext uri="{FF2B5EF4-FFF2-40B4-BE49-F238E27FC236}">
                <a16:creationId xmlns:a16="http://schemas.microsoft.com/office/drawing/2014/main" id="{07667E29-2EC4-2A62-FDE6-A7A8AF9A0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249844-E3A6-8195-315D-D18047C39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415CD5-4304-404C-9A4A-F1074E1EC474}" type="slidenum">
              <a:rPr lang="en-US" smtClean="0"/>
              <a:t>‹#›</a:t>
            </a:fld>
            <a:endParaRPr lang="en-US"/>
          </a:p>
        </p:txBody>
      </p:sp>
    </p:spTree>
    <p:extLst>
      <p:ext uri="{BB962C8B-B14F-4D97-AF65-F5344CB8AC3E}">
        <p14:creationId xmlns:p14="http://schemas.microsoft.com/office/powerpoint/2010/main" val="988762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hova.com/embedded/speaker/SFjbxufXJsEO-oLyLLofhLGrbLcTI%40gh2NIjMH5MJQ4%3D/42147995/" TargetMode="External"/><Relationship Id="rId2" Type="http://schemas.openxmlformats.org/officeDocument/2006/relationships/hyperlink" Target="https://whova.com/embedded/speaker/SFjbxufXJsEO-oLyLLofhLGrbLcTI%40gh2NIjMH5MJQ4%3D/4214798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BA1629-B10C-C5EA-E2A4-D4393AFF3942}"/>
              </a:ext>
            </a:extLst>
          </p:cNvPr>
          <p:cNvSpPr>
            <a:spLocks noGrp="1"/>
          </p:cNvSpPr>
          <p:nvPr>
            <p:ph type="ctrTitle"/>
          </p:nvPr>
        </p:nvSpPr>
        <p:spPr>
          <a:xfrm>
            <a:off x="1386865" y="818984"/>
            <a:ext cx="6596245" cy="3268520"/>
          </a:xfrm>
        </p:spPr>
        <p:txBody>
          <a:bodyPr>
            <a:normAutofit/>
          </a:bodyPr>
          <a:lstStyle/>
          <a:p>
            <a:pPr algn="r"/>
            <a:r>
              <a:rPr lang="en-US" sz="4800" b="1" i="0">
                <a:solidFill>
                  <a:srgbClr val="FFFFFF"/>
                </a:solidFill>
                <a:effectLst/>
                <a:latin typeface="Open Sans" panose="020B0606030504020204" pitchFamily="34" charset="0"/>
              </a:rPr>
              <a:t>Revolutionizing Actuarial Reserving Workflows with chainladder-python</a:t>
            </a:r>
            <a:endParaRPr lang="en-US" sz="4800">
              <a:solidFill>
                <a:srgbClr val="FFFFFF"/>
              </a:solidFill>
            </a:endParaRP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8F7A4FB-01D1-AACF-C107-95C0DF09B745}"/>
              </a:ext>
            </a:extLst>
          </p:cNvPr>
          <p:cNvSpPr>
            <a:spLocks noGrp="1"/>
          </p:cNvSpPr>
          <p:nvPr>
            <p:ph type="subTitle" idx="1"/>
          </p:nvPr>
        </p:nvSpPr>
        <p:spPr>
          <a:xfrm>
            <a:off x="1931874" y="4797188"/>
            <a:ext cx="6051236" cy="1241828"/>
          </a:xfrm>
        </p:spPr>
        <p:txBody>
          <a:bodyPr>
            <a:normAutofit/>
          </a:bodyPr>
          <a:lstStyle/>
          <a:p>
            <a:pPr algn="r"/>
            <a:r>
              <a:rPr lang="en-US" sz="2000" b="1" i="0" u="none" strike="noStrike">
                <a:solidFill>
                  <a:srgbClr val="FFFFFF"/>
                </a:solidFill>
                <a:effectLst/>
                <a:latin typeface="Open Sans" panose="020B0606030504020204" pitchFamily="34" charset="0"/>
                <a:hlinkClick r:id="rId2"/>
              </a:rPr>
              <a:t>John Bogaardt</a:t>
            </a:r>
            <a:r>
              <a:rPr lang="en-US" sz="2000" b="0" i="0" u="none" strike="noStrike">
                <a:solidFill>
                  <a:srgbClr val="FFFFFF"/>
                </a:solidFill>
                <a:effectLst/>
                <a:latin typeface="Open Sans" panose="020B0606030504020204" pitchFamily="34" charset="0"/>
              </a:rPr>
              <a:t>, WCF Insurance, Chief Actuary</a:t>
            </a:r>
            <a:endParaRPr lang="en-US" sz="2000" b="0" i="0">
              <a:solidFill>
                <a:srgbClr val="FFFFFF"/>
              </a:solidFill>
              <a:effectLst/>
              <a:latin typeface="Helvetica Neue"/>
            </a:endParaRPr>
          </a:p>
          <a:p>
            <a:pPr algn="r"/>
            <a:r>
              <a:rPr lang="en-US" sz="2000" b="1" i="0" u="none" strike="noStrike">
                <a:solidFill>
                  <a:srgbClr val="FFFFFF"/>
                </a:solidFill>
                <a:effectLst/>
                <a:latin typeface="Open Sans" panose="020B0606030504020204" pitchFamily="34" charset="0"/>
                <a:hlinkClick r:id="rId3"/>
              </a:rPr>
              <a:t>Henry Liu</a:t>
            </a:r>
            <a:r>
              <a:rPr lang="en-US" sz="2000" b="0" i="0" u="none" strike="noStrike">
                <a:solidFill>
                  <a:srgbClr val="FFFFFF"/>
                </a:solidFill>
                <a:effectLst/>
                <a:latin typeface="Open Sans" panose="020B0606030504020204" pitchFamily="34" charset="0"/>
              </a:rPr>
              <a:t>, Amazon, Principal Actuary</a:t>
            </a:r>
            <a:endParaRPr lang="en-US" sz="2000" b="0" i="0">
              <a:solidFill>
                <a:srgbClr val="FFFFFF"/>
              </a:solidFill>
              <a:effectLst/>
              <a:latin typeface="Helvetica Neue"/>
            </a:endParaRPr>
          </a:p>
          <a:p>
            <a:pPr algn="r"/>
            <a:r>
              <a:rPr lang="en-US" sz="2000" b="0" i="0">
                <a:solidFill>
                  <a:srgbClr val="FFFFFF"/>
                </a:solidFill>
                <a:effectLst/>
                <a:latin typeface="Helvetica Neue"/>
              </a:rPr>
              <a:t>Thursday, December 12</a:t>
            </a:r>
            <a:r>
              <a:rPr lang="en-US" sz="2000" b="0" i="0" baseline="30000">
                <a:solidFill>
                  <a:srgbClr val="FFFFFF"/>
                </a:solidFill>
                <a:effectLst/>
                <a:latin typeface="Helvetica Neue"/>
              </a:rPr>
              <a:t>th </a:t>
            </a:r>
            <a:r>
              <a:rPr lang="en-US" sz="2000" b="0" i="0">
                <a:solidFill>
                  <a:srgbClr val="FFFFFF"/>
                </a:solidFill>
                <a:effectLst/>
                <a:latin typeface="Helvetica Neue"/>
              </a:rPr>
              <a:t>(3PM)</a:t>
            </a:r>
            <a:endParaRPr lang="en-US" sz="2000">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800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762371-2F23-BBC5-5E81-FE4A696FD513}"/>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E92CAFC-47E7-5298-B304-1553B82169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BA8E2CD-6BA3-CCF8-6F31-51463B1E5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AF8BA8AD-B582-F22E-9D16-B6968D23BF21}"/>
              </a:ext>
            </a:extLst>
          </p:cNvPr>
          <p:cNvSpPr>
            <a:spLocks noGrp="1"/>
          </p:cNvSpPr>
          <p:nvPr>
            <p:ph type="title"/>
          </p:nvPr>
        </p:nvSpPr>
        <p:spPr>
          <a:xfrm>
            <a:off x="6350578" y="4194825"/>
            <a:ext cx="5505814" cy="1471335"/>
          </a:xfrm>
        </p:spPr>
        <p:txBody>
          <a:bodyPr vert="horz" lIns="91440" tIns="45720" rIns="91440" bIns="45720" rtlCol="0" anchor="b">
            <a:normAutofit fontScale="90000"/>
          </a:bodyPr>
          <a:lstStyle/>
          <a:p>
            <a:r>
              <a:rPr lang="en-US" dirty="0"/>
              <a:t>Domain specific</a:t>
            </a:r>
            <a:br>
              <a:rPr lang="en-US" dirty="0"/>
            </a:br>
            <a:r>
              <a:rPr lang="en-US" sz="2400" dirty="0"/>
              <a:t>The multi-dimensional triangle includes convenience methods beyond those of pandas geared toward lag studies.</a:t>
            </a:r>
            <a:endParaRPr lang="en-US" dirty="0"/>
          </a:p>
        </p:txBody>
      </p:sp>
      <p:sp>
        <p:nvSpPr>
          <p:cNvPr id="10" name="TextBox 9">
            <a:extLst>
              <a:ext uri="{FF2B5EF4-FFF2-40B4-BE49-F238E27FC236}">
                <a16:creationId xmlns:a16="http://schemas.microsoft.com/office/drawing/2014/main" id="{CE22FDE8-20C5-22B6-EB6D-C7666B20B9C0}"/>
              </a:ext>
            </a:extLst>
          </p:cNvPr>
          <p:cNvSpPr txBox="1"/>
          <p:nvPr/>
        </p:nvSpPr>
        <p:spPr>
          <a:xfrm>
            <a:off x="772614" y="3216561"/>
            <a:ext cx="1811259" cy="646331"/>
          </a:xfrm>
          <a:prstGeom prst="rect">
            <a:avLst/>
          </a:prstGeom>
          <a:noFill/>
        </p:spPr>
        <p:txBody>
          <a:bodyPr wrap="square">
            <a:spAutoFit/>
          </a:bodyPr>
          <a:lstStyle/>
          <a:p>
            <a:r>
              <a:rPr lang="en-US" dirty="0">
                <a:solidFill>
                  <a:schemeClr val="tx2"/>
                </a:solidFill>
              </a:rPr>
              <a:t>Development or Valuation Views</a:t>
            </a:r>
            <a:endParaRPr lang="en-US" dirty="0"/>
          </a:p>
        </p:txBody>
      </p:sp>
      <p:sp>
        <p:nvSpPr>
          <p:cNvPr id="11" name="TextBox 10">
            <a:extLst>
              <a:ext uri="{FF2B5EF4-FFF2-40B4-BE49-F238E27FC236}">
                <a16:creationId xmlns:a16="http://schemas.microsoft.com/office/drawing/2014/main" id="{CB5A8AD1-8A0C-EC18-BAFE-084CB18CFDBA}"/>
              </a:ext>
            </a:extLst>
          </p:cNvPr>
          <p:cNvSpPr txBox="1"/>
          <p:nvPr/>
        </p:nvSpPr>
        <p:spPr>
          <a:xfrm>
            <a:off x="4537364" y="2935817"/>
            <a:ext cx="2105891" cy="646331"/>
          </a:xfrm>
          <a:prstGeom prst="rect">
            <a:avLst/>
          </a:prstGeom>
          <a:noFill/>
        </p:spPr>
        <p:txBody>
          <a:bodyPr wrap="square">
            <a:spAutoFit/>
          </a:bodyPr>
          <a:lstStyle/>
          <a:p>
            <a:r>
              <a:rPr lang="en-US" dirty="0">
                <a:solidFill>
                  <a:schemeClr val="tx2"/>
                </a:solidFill>
              </a:rPr>
              <a:t>Cumulative vs Incremental Views</a:t>
            </a:r>
            <a:endParaRPr lang="en-US" dirty="0"/>
          </a:p>
        </p:txBody>
      </p:sp>
      <p:sp>
        <p:nvSpPr>
          <p:cNvPr id="12" name="TextBox 11">
            <a:extLst>
              <a:ext uri="{FF2B5EF4-FFF2-40B4-BE49-F238E27FC236}">
                <a16:creationId xmlns:a16="http://schemas.microsoft.com/office/drawing/2014/main" id="{D5E12EF5-7D64-C301-E742-FE4B1565D024}"/>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Link Ratios</a:t>
            </a:r>
            <a:endParaRPr lang="en-US" dirty="0"/>
          </a:p>
        </p:txBody>
      </p:sp>
      <p:sp>
        <p:nvSpPr>
          <p:cNvPr id="14" name="TextBox 13">
            <a:extLst>
              <a:ext uri="{FF2B5EF4-FFF2-40B4-BE49-F238E27FC236}">
                <a16:creationId xmlns:a16="http://schemas.microsoft.com/office/drawing/2014/main" id="{411CCCF7-F9FE-33A9-5DC1-A5258A033DCB}"/>
              </a:ext>
            </a:extLst>
          </p:cNvPr>
          <p:cNvSpPr txBox="1"/>
          <p:nvPr/>
        </p:nvSpPr>
        <p:spPr>
          <a:xfrm>
            <a:off x="900545" y="6370598"/>
            <a:ext cx="2722419" cy="369332"/>
          </a:xfrm>
          <a:prstGeom prst="rect">
            <a:avLst/>
          </a:prstGeom>
          <a:noFill/>
        </p:spPr>
        <p:txBody>
          <a:bodyPr wrap="square">
            <a:spAutoFit/>
          </a:bodyPr>
          <a:lstStyle/>
          <a:p>
            <a:r>
              <a:rPr lang="en-US" dirty="0">
                <a:solidFill>
                  <a:schemeClr val="tx2"/>
                </a:solidFill>
              </a:rPr>
              <a:t>Grain changes</a:t>
            </a:r>
            <a:endParaRPr lang="en-US" dirty="0"/>
          </a:p>
        </p:txBody>
      </p:sp>
      <p:pic>
        <p:nvPicPr>
          <p:cNvPr id="4" name="Picture 3">
            <a:extLst>
              <a:ext uri="{FF2B5EF4-FFF2-40B4-BE49-F238E27FC236}">
                <a16:creationId xmlns:a16="http://schemas.microsoft.com/office/drawing/2014/main" id="{B6F07A0D-94C7-5CBC-FCFB-FC6F23EDD1FB}"/>
              </a:ext>
            </a:extLst>
          </p:cNvPr>
          <p:cNvPicPr>
            <a:picLocks noChangeAspect="1"/>
          </p:cNvPicPr>
          <p:nvPr/>
        </p:nvPicPr>
        <p:blipFill>
          <a:blip r:embed="rId2"/>
          <a:stretch>
            <a:fillRect/>
          </a:stretch>
        </p:blipFill>
        <p:spPr>
          <a:xfrm>
            <a:off x="96260" y="738471"/>
            <a:ext cx="3333909" cy="2064340"/>
          </a:xfrm>
          <a:prstGeom prst="rect">
            <a:avLst/>
          </a:prstGeom>
        </p:spPr>
      </p:pic>
      <p:pic>
        <p:nvPicPr>
          <p:cNvPr id="6" name="Picture 5">
            <a:extLst>
              <a:ext uri="{FF2B5EF4-FFF2-40B4-BE49-F238E27FC236}">
                <a16:creationId xmlns:a16="http://schemas.microsoft.com/office/drawing/2014/main" id="{C22F6732-59DF-5130-DEBB-B51B3EDEC7C3}"/>
              </a:ext>
            </a:extLst>
          </p:cNvPr>
          <p:cNvPicPr>
            <a:picLocks noChangeAspect="1"/>
          </p:cNvPicPr>
          <p:nvPr/>
        </p:nvPicPr>
        <p:blipFill>
          <a:blip r:embed="rId3"/>
          <a:stretch>
            <a:fillRect/>
          </a:stretch>
        </p:blipFill>
        <p:spPr>
          <a:xfrm>
            <a:off x="4118820" y="646826"/>
            <a:ext cx="3247614" cy="2354604"/>
          </a:xfrm>
          <a:prstGeom prst="rect">
            <a:avLst/>
          </a:prstGeom>
        </p:spPr>
      </p:pic>
      <p:pic>
        <p:nvPicPr>
          <p:cNvPr id="9" name="Picture 8">
            <a:extLst>
              <a:ext uri="{FF2B5EF4-FFF2-40B4-BE49-F238E27FC236}">
                <a16:creationId xmlns:a16="http://schemas.microsoft.com/office/drawing/2014/main" id="{C8F708FE-4B16-9D2B-ACA1-9BC66E6D424A}"/>
              </a:ext>
            </a:extLst>
          </p:cNvPr>
          <p:cNvPicPr>
            <a:picLocks noChangeAspect="1"/>
          </p:cNvPicPr>
          <p:nvPr/>
        </p:nvPicPr>
        <p:blipFill>
          <a:blip r:embed="rId4"/>
          <a:stretch>
            <a:fillRect/>
          </a:stretch>
        </p:blipFill>
        <p:spPr>
          <a:xfrm>
            <a:off x="8444870" y="646826"/>
            <a:ext cx="3026530" cy="1924275"/>
          </a:xfrm>
          <a:prstGeom prst="rect">
            <a:avLst/>
          </a:prstGeom>
        </p:spPr>
      </p:pic>
      <p:pic>
        <p:nvPicPr>
          <p:cNvPr id="17" name="Picture 16">
            <a:extLst>
              <a:ext uri="{FF2B5EF4-FFF2-40B4-BE49-F238E27FC236}">
                <a16:creationId xmlns:a16="http://schemas.microsoft.com/office/drawing/2014/main" id="{E468D4B2-A678-3714-6028-5097766011BF}"/>
              </a:ext>
            </a:extLst>
          </p:cNvPr>
          <p:cNvPicPr>
            <a:picLocks noChangeAspect="1"/>
          </p:cNvPicPr>
          <p:nvPr/>
        </p:nvPicPr>
        <p:blipFill>
          <a:blip r:embed="rId5"/>
          <a:stretch>
            <a:fillRect/>
          </a:stretch>
        </p:blipFill>
        <p:spPr>
          <a:xfrm>
            <a:off x="96260" y="4560421"/>
            <a:ext cx="4226735" cy="1660503"/>
          </a:xfrm>
          <a:prstGeom prst="rect">
            <a:avLst/>
          </a:prstGeom>
        </p:spPr>
      </p:pic>
    </p:spTree>
    <p:extLst>
      <p:ext uri="{BB962C8B-B14F-4D97-AF65-F5344CB8AC3E}">
        <p14:creationId xmlns:p14="http://schemas.microsoft.com/office/powerpoint/2010/main" val="94655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0718C9-4C7D-7A83-CF38-A0C45EB1BDB9}"/>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Freeform: Shape 35">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F63F19-249A-4F6A-E090-60C420637A6B}"/>
              </a:ext>
            </a:extLst>
          </p:cNvPr>
          <p:cNvSpPr>
            <a:spLocks noGrp="1"/>
          </p:cNvSpPr>
          <p:nvPr>
            <p:ph type="title"/>
          </p:nvPr>
        </p:nvSpPr>
        <p:spPr>
          <a:xfrm>
            <a:off x="475488" y="1124712"/>
            <a:ext cx="4023360" cy="3200400"/>
          </a:xfrm>
        </p:spPr>
        <p:txBody>
          <a:bodyPr vert="horz" lIns="91440" tIns="45720" rIns="91440" bIns="45720" rtlCol="0" anchor="b">
            <a:normAutofit/>
          </a:bodyPr>
          <a:lstStyle/>
          <a:p>
            <a:r>
              <a:rPr lang="en-US" sz="3000"/>
              <a:t>Extended Accessors</a:t>
            </a:r>
            <a:br>
              <a:rPr lang="en-US" sz="3000"/>
            </a:br>
            <a:r>
              <a:rPr lang="en-US" sz="3000"/>
              <a:t>The multi-dimensional triangle emulates pandas dt and str accessors to manipulate the time dimensions of a triangle.</a:t>
            </a:r>
          </a:p>
        </p:txBody>
      </p:sp>
      <p:sp>
        <p:nvSpPr>
          <p:cNvPr id="27" name="Rectangle 26">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DD34ABFE-A3A6-21F2-52C7-C3DD70F6148A}"/>
              </a:ext>
            </a:extLst>
          </p:cNvPr>
          <p:cNvPicPr>
            <a:picLocks noChangeAspect="1"/>
          </p:cNvPicPr>
          <p:nvPr/>
        </p:nvPicPr>
        <p:blipFill>
          <a:blip r:embed="rId2"/>
          <a:stretch>
            <a:fillRect/>
          </a:stretch>
        </p:blipFill>
        <p:spPr>
          <a:xfrm>
            <a:off x="5546903" y="1173158"/>
            <a:ext cx="5989326" cy="1847118"/>
          </a:xfrm>
          <a:prstGeom prst="rect">
            <a:avLst/>
          </a:prstGeom>
        </p:spPr>
      </p:pic>
      <p:sp>
        <p:nvSpPr>
          <p:cNvPr id="37" name="Rectangle 36">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0AFC7F1-AD66-ECAC-C657-D2EF02F22849}"/>
              </a:ext>
            </a:extLst>
          </p:cNvPr>
          <p:cNvPicPr>
            <a:picLocks noChangeAspect="1"/>
          </p:cNvPicPr>
          <p:nvPr/>
        </p:nvPicPr>
        <p:blipFill>
          <a:blip r:embed="rId3"/>
          <a:stretch>
            <a:fillRect/>
          </a:stretch>
        </p:blipFill>
        <p:spPr>
          <a:xfrm>
            <a:off x="4977290" y="3706092"/>
            <a:ext cx="3464061" cy="2159229"/>
          </a:xfrm>
          <a:prstGeom prst="rect">
            <a:avLst/>
          </a:prstGeom>
        </p:spPr>
      </p:pic>
      <p:pic>
        <p:nvPicPr>
          <p:cNvPr id="5" name="Picture 4">
            <a:extLst>
              <a:ext uri="{FF2B5EF4-FFF2-40B4-BE49-F238E27FC236}">
                <a16:creationId xmlns:a16="http://schemas.microsoft.com/office/drawing/2014/main" id="{FBC67F60-8674-7924-84CC-D62BC8DAEF71}"/>
              </a:ext>
            </a:extLst>
          </p:cNvPr>
          <p:cNvPicPr>
            <a:picLocks noChangeAspect="1"/>
          </p:cNvPicPr>
          <p:nvPr/>
        </p:nvPicPr>
        <p:blipFill>
          <a:blip r:embed="rId4"/>
          <a:stretch>
            <a:fillRect/>
          </a:stretch>
        </p:blipFill>
        <p:spPr>
          <a:xfrm>
            <a:off x="8597762" y="3743356"/>
            <a:ext cx="3594238" cy="1736168"/>
          </a:xfrm>
          <a:prstGeom prst="rect">
            <a:avLst/>
          </a:prstGeom>
        </p:spPr>
      </p:pic>
      <p:sp>
        <p:nvSpPr>
          <p:cNvPr id="8" name="TextBox 7">
            <a:extLst>
              <a:ext uri="{FF2B5EF4-FFF2-40B4-BE49-F238E27FC236}">
                <a16:creationId xmlns:a16="http://schemas.microsoft.com/office/drawing/2014/main" id="{C3AF7574-BE5B-9085-E922-16633EE37692}"/>
              </a:ext>
            </a:extLst>
          </p:cNvPr>
          <p:cNvSpPr txBox="1"/>
          <p:nvPr/>
        </p:nvSpPr>
        <p:spPr>
          <a:xfrm>
            <a:off x="5546903" y="758441"/>
            <a:ext cx="1811259" cy="369332"/>
          </a:xfrm>
          <a:prstGeom prst="rect">
            <a:avLst/>
          </a:prstGeom>
          <a:noFill/>
        </p:spPr>
        <p:txBody>
          <a:bodyPr wrap="square">
            <a:spAutoFit/>
          </a:bodyPr>
          <a:lstStyle/>
          <a:p>
            <a:r>
              <a:rPr lang="en-US" dirty="0">
                <a:solidFill>
                  <a:schemeClr val="tx2"/>
                </a:solidFill>
              </a:rPr>
              <a:t>Origin (Rows)</a:t>
            </a:r>
            <a:endParaRPr lang="en-US" dirty="0"/>
          </a:p>
        </p:txBody>
      </p:sp>
      <p:sp>
        <p:nvSpPr>
          <p:cNvPr id="18" name="TextBox 17">
            <a:extLst>
              <a:ext uri="{FF2B5EF4-FFF2-40B4-BE49-F238E27FC236}">
                <a16:creationId xmlns:a16="http://schemas.microsoft.com/office/drawing/2014/main" id="{20AA59B0-16CC-5888-3789-51BBC3894CD6}"/>
              </a:ext>
            </a:extLst>
          </p:cNvPr>
          <p:cNvSpPr txBox="1"/>
          <p:nvPr/>
        </p:nvSpPr>
        <p:spPr>
          <a:xfrm>
            <a:off x="4976917" y="3429000"/>
            <a:ext cx="3003306" cy="369332"/>
          </a:xfrm>
          <a:prstGeom prst="rect">
            <a:avLst/>
          </a:prstGeom>
          <a:noFill/>
        </p:spPr>
        <p:txBody>
          <a:bodyPr wrap="square">
            <a:spAutoFit/>
          </a:bodyPr>
          <a:lstStyle/>
          <a:p>
            <a:r>
              <a:rPr lang="en-US" dirty="0">
                <a:solidFill>
                  <a:schemeClr val="tx2"/>
                </a:solidFill>
              </a:rPr>
              <a:t>Development (Columns)</a:t>
            </a:r>
            <a:endParaRPr lang="en-US" dirty="0"/>
          </a:p>
        </p:txBody>
      </p:sp>
      <p:sp>
        <p:nvSpPr>
          <p:cNvPr id="19" name="TextBox 18">
            <a:extLst>
              <a:ext uri="{FF2B5EF4-FFF2-40B4-BE49-F238E27FC236}">
                <a16:creationId xmlns:a16="http://schemas.microsoft.com/office/drawing/2014/main" id="{8A1DCE7D-78D7-09A3-01DB-A035A90C6623}"/>
              </a:ext>
            </a:extLst>
          </p:cNvPr>
          <p:cNvSpPr txBox="1"/>
          <p:nvPr/>
        </p:nvSpPr>
        <p:spPr>
          <a:xfrm>
            <a:off x="8597762" y="3374024"/>
            <a:ext cx="3003306" cy="369332"/>
          </a:xfrm>
          <a:prstGeom prst="rect">
            <a:avLst/>
          </a:prstGeom>
          <a:noFill/>
        </p:spPr>
        <p:txBody>
          <a:bodyPr wrap="square">
            <a:spAutoFit/>
          </a:bodyPr>
          <a:lstStyle/>
          <a:p>
            <a:r>
              <a:rPr lang="en-US" dirty="0">
                <a:solidFill>
                  <a:schemeClr val="tx2"/>
                </a:solidFill>
              </a:rPr>
              <a:t>Valuation (Diagonals)</a:t>
            </a:r>
            <a:endParaRPr lang="en-US" dirty="0"/>
          </a:p>
        </p:txBody>
      </p:sp>
    </p:spTree>
    <p:extLst>
      <p:ext uri="{BB962C8B-B14F-4D97-AF65-F5344CB8AC3E}">
        <p14:creationId xmlns:p14="http://schemas.microsoft.com/office/powerpoint/2010/main" val="299179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4C097-2EA2-009B-F9E4-A582EC893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76FB5-70AA-2109-877B-866A8B32F6C9}"/>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Model Construction</a:t>
            </a:r>
            <a:br>
              <a:rPr lang="en-US" sz="6600" dirty="0">
                <a:solidFill>
                  <a:schemeClr val="tx2"/>
                </a:solidFill>
              </a:rPr>
            </a:br>
            <a:r>
              <a:rPr lang="en-US" sz="3600" dirty="0">
                <a:solidFill>
                  <a:schemeClr val="tx2"/>
                </a:solidFill>
              </a:rPr>
              <a:t>Adopting the Scikit-Learn API</a:t>
            </a:r>
          </a:p>
        </p:txBody>
      </p:sp>
      <p:sp>
        <p:nvSpPr>
          <p:cNvPr id="5" name="TextBox 4">
            <a:extLst>
              <a:ext uri="{FF2B5EF4-FFF2-40B4-BE49-F238E27FC236}">
                <a16:creationId xmlns:a16="http://schemas.microsoft.com/office/drawing/2014/main" id="{B7140B99-65A6-962D-0CFD-0023212FAA66}"/>
              </a:ext>
            </a:extLst>
          </p:cNvPr>
          <p:cNvSpPr txBox="1"/>
          <p:nvPr/>
        </p:nvSpPr>
        <p:spPr>
          <a:xfrm>
            <a:off x="638810" y="404561"/>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a:solidFill>
                  <a:schemeClr val="tx2"/>
                </a:solidFill>
              </a:rPr>
              <a:t> </a:t>
            </a:r>
          </a:p>
          <a:p>
            <a:pPr>
              <a:lnSpc>
                <a:spcPct val="90000"/>
              </a:lnSpc>
              <a:spcAft>
                <a:spcPts val="600"/>
              </a:spcAft>
            </a:pPr>
            <a:r>
              <a:rPr lang="en-US" dirty="0">
                <a:solidFill>
                  <a:schemeClr val="tx2"/>
                </a:solidFill>
              </a:rPr>
              <a:t>Object-Oriented interface centered around the concept of an Estimator:</a:t>
            </a:r>
          </a:p>
          <a:p>
            <a:pPr lvl="1">
              <a:lnSpc>
                <a:spcPct val="90000"/>
              </a:lnSpc>
              <a:spcAft>
                <a:spcPts val="600"/>
              </a:spcAft>
            </a:pPr>
            <a:r>
              <a:rPr lang="en-US" i="1" dirty="0">
                <a:solidFill>
                  <a:schemeClr val="tx2"/>
                </a:solidFill>
              </a:rPr>
              <a:t>An Estimator is any object that learns from data; it may be a classification, regression or clustering algorithm or a transformer that extracts/filters useful features from raw data.</a:t>
            </a:r>
          </a:p>
          <a:p>
            <a:pPr lvl="1" algn="r">
              <a:lnSpc>
                <a:spcPct val="90000"/>
              </a:lnSpc>
              <a:spcAft>
                <a:spcPts val="600"/>
              </a:spcAft>
            </a:pPr>
            <a:r>
              <a:rPr lang="en-US" i="1" dirty="0">
                <a:solidFill>
                  <a:schemeClr val="tx2"/>
                </a:solidFill>
              </a:rPr>
              <a:t>- Scikit-learn Tutorial</a:t>
            </a:r>
          </a:p>
          <a:p>
            <a:pPr>
              <a:lnSpc>
                <a:spcPct val="90000"/>
              </a:lnSpc>
              <a:spcAft>
                <a:spcPts val="600"/>
              </a:spcAft>
            </a:pPr>
            <a:endParaRPr lang="en-US" dirty="0">
              <a:solidFill>
                <a:schemeClr val="tx2"/>
              </a:solidFill>
            </a:endParaRPr>
          </a:p>
        </p:txBody>
      </p:sp>
      <p:pic>
        <p:nvPicPr>
          <p:cNvPr id="6" name="Picture 5">
            <a:extLst>
              <a:ext uri="{FF2B5EF4-FFF2-40B4-BE49-F238E27FC236}">
                <a16:creationId xmlns:a16="http://schemas.microsoft.com/office/drawing/2014/main" id="{4A0F4896-49DF-F6BA-DE7D-28B9C174D737}"/>
              </a:ext>
            </a:extLst>
          </p:cNvPr>
          <p:cNvPicPr>
            <a:picLocks noChangeAspect="1"/>
          </p:cNvPicPr>
          <p:nvPr/>
        </p:nvPicPr>
        <p:blipFill>
          <a:blip r:embed="rId2"/>
          <a:stretch>
            <a:fillRect/>
          </a:stretch>
        </p:blipFill>
        <p:spPr>
          <a:xfrm>
            <a:off x="-5426" y="3691696"/>
            <a:ext cx="12192000" cy="2245516"/>
          </a:xfrm>
          <a:prstGeom prst="rect">
            <a:avLst/>
          </a:prstGeom>
        </p:spPr>
      </p:pic>
    </p:spTree>
    <p:extLst>
      <p:ext uri="{BB962C8B-B14F-4D97-AF65-F5344CB8AC3E}">
        <p14:creationId xmlns:p14="http://schemas.microsoft.com/office/powerpoint/2010/main" val="11898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D8CE-4441-EE11-E3FC-F6A40128B9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F66E1F-4095-C39D-B465-852AEF64C023}"/>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8" name="Picture 7">
            <a:extLst>
              <a:ext uri="{FF2B5EF4-FFF2-40B4-BE49-F238E27FC236}">
                <a16:creationId xmlns:a16="http://schemas.microsoft.com/office/drawing/2014/main" id="{989C71CF-8BB4-A6A0-96AB-E4C0D047CDED}"/>
              </a:ext>
            </a:extLst>
          </p:cNvPr>
          <p:cNvPicPr>
            <a:picLocks noChangeAspect="1"/>
          </p:cNvPicPr>
          <p:nvPr/>
        </p:nvPicPr>
        <p:blipFill>
          <a:blip r:embed="rId2"/>
          <a:stretch>
            <a:fillRect/>
          </a:stretch>
        </p:blipFill>
        <p:spPr>
          <a:xfrm>
            <a:off x="447309" y="838201"/>
            <a:ext cx="7797444" cy="5753532"/>
          </a:xfrm>
          <a:prstGeom prst="rect">
            <a:avLst/>
          </a:prstGeom>
        </p:spPr>
      </p:pic>
    </p:spTree>
    <p:extLst>
      <p:ext uri="{BB962C8B-B14F-4D97-AF65-F5344CB8AC3E}">
        <p14:creationId xmlns:p14="http://schemas.microsoft.com/office/powerpoint/2010/main" val="3821359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11AC4-F470-A364-49BA-27B4E9AEF8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E2971-083B-BBC5-43A8-8D846CE92819}"/>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4" name="Picture 3">
            <a:extLst>
              <a:ext uri="{FF2B5EF4-FFF2-40B4-BE49-F238E27FC236}">
                <a16:creationId xmlns:a16="http://schemas.microsoft.com/office/drawing/2014/main" id="{2DBAA391-5182-9721-A075-8B6CB057BC4D}"/>
              </a:ext>
            </a:extLst>
          </p:cNvPr>
          <p:cNvPicPr>
            <a:picLocks noChangeAspect="1"/>
          </p:cNvPicPr>
          <p:nvPr/>
        </p:nvPicPr>
        <p:blipFill>
          <a:blip r:embed="rId2"/>
          <a:stretch>
            <a:fillRect/>
          </a:stretch>
        </p:blipFill>
        <p:spPr>
          <a:xfrm>
            <a:off x="318918" y="775854"/>
            <a:ext cx="6961646" cy="6072925"/>
          </a:xfrm>
          <a:prstGeom prst="rect">
            <a:avLst/>
          </a:prstGeom>
        </p:spPr>
      </p:pic>
    </p:spTree>
    <p:extLst>
      <p:ext uri="{BB962C8B-B14F-4D97-AF65-F5344CB8AC3E}">
        <p14:creationId xmlns:p14="http://schemas.microsoft.com/office/powerpoint/2010/main" val="2982880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AE54C-BB65-E34C-A41E-922D92748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1F975-9AE8-CACC-CB2F-11819EFA5611}"/>
              </a:ext>
            </a:extLst>
          </p:cNvPr>
          <p:cNvSpPr>
            <a:spLocks noGrp="1"/>
          </p:cNvSpPr>
          <p:nvPr>
            <p:ph type="title"/>
          </p:nvPr>
        </p:nvSpPr>
        <p:spPr>
          <a:xfrm>
            <a:off x="343766" y="-516485"/>
            <a:ext cx="4977976" cy="1455996"/>
          </a:xfrm>
        </p:spPr>
        <p:txBody>
          <a:bodyPr vert="horz" lIns="91440" tIns="45720" rIns="91440" bIns="45720" rtlCol="0" anchor="b">
            <a:normAutofit/>
          </a:bodyPr>
          <a:lstStyle/>
          <a:p>
            <a:r>
              <a:rPr lang="en-US" sz="4800" dirty="0">
                <a:solidFill>
                  <a:schemeClr val="tx2"/>
                </a:solidFill>
              </a:rPr>
              <a:t>Model API</a:t>
            </a:r>
          </a:p>
        </p:txBody>
      </p:sp>
      <p:pic>
        <p:nvPicPr>
          <p:cNvPr id="5" name="Picture 4">
            <a:extLst>
              <a:ext uri="{FF2B5EF4-FFF2-40B4-BE49-F238E27FC236}">
                <a16:creationId xmlns:a16="http://schemas.microsoft.com/office/drawing/2014/main" id="{4E3A32F1-17FA-C175-4424-BDBCC5409AED}"/>
              </a:ext>
            </a:extLst>
          </p:cNvPr>
          <p:cNvPicPr>
            <a:picLocks noChangeAspect="1"/>
          </p:cNvPicPr>
          <p:nvPr/>
        </p:nvPicPr>
        <p:blipFill>
          <a:blip r:embed="rId2"/>
          <a:stretch>
            <a:fillRect/>
          </a:stretch>
        </p:blipFill>
        <p:spPr>
          <a:xfrm>
            <a:off x="484909" y="752843"/>
            <a:ext cx="9067800" cy="5973971"/>
          </a:xfrm>
          <a:prstGeom prst="rect">
            <a:avLst/>
          </a:prstGeom>
        </p:spPr>
      </p:pic>
    </p:spTree>
    <p:extLst>
      <p:ext uri="{BB962C8B-B14F-4D97-AF65-F5344CB8AC3E}">
        <p14:creationId xmlns:p14="http://schemas.microsoft.com/office/powerpoint/2010/main" val="40043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369332"/>
          </a:xfrm>
          <a:prstGeom prst="rect">
            <a:avLst/>
          </a:prstGeom>
          <a:noFill/>
        </p:spPr>
        <p:txBody>
          <a:bodyPr wrap="square" rtlCol="0">
            <a:spAutoFit/>
          </a:bodyPr>
          <a:lstStyle/>
          <a:p>
            <a:r>
              <a:rPr lang="en-US" dirty="0"/>
              <a:t>Development Factor Estimator</a:t>
            </a:r>
          </a:p>
        </p:txBody>
      </p:sp>
      <p:sp>
        <p:nvSpPr>
          <p:cNvPr id="2" name="Rectangle 1">
            <a:extLst>
              <a:ext uri="{FF2B5EF4-FFF2-40B4-BE49-F238E27FC236}">
                <a16:creationId xmlns:a16="http://schemas.microsoft.com/office/drawing/2014/main" id="{123216CB-B979-47F7-B7D6-1A90DCEAD3C4}"/>
              </a:ext>
            </a:extLst>
          </p:cNvPr>
          <p:cNvSpPr/>
          <p:nvPr/>
        </p:nvSpPr>
        <p:spPr>
          <a:xfrm>
            <a:off x="951722" y="5312229"/>
            <a:ext cx="702907" cy="1928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BDA1178-71FC-4FCB-BDFD-6990FD1D4664}"/>
              </a:ext>
            </a:extLst>
          </p:cNvPr>
          <p:cNvSpPr txBox="1"/>
          <p:nvPr/>
        </p:nvSpPr>
        <p:spPr>
          <a:xfrm>
            <a:off x="8892126" y="5893655"/>
            <a:ext cx="1377941" cy="369332"/>
          </a:xfrm>
          <a:prstGeom prst="rect">
            <a:avLst/>
          </a:prstGeom>
          <a:noFill/>
        </p:spPr>
        <p:txBody>
          <a:bodyPr wrap="none" rtlCol="0">
            <a:spAutoFit/>
          </a:bodyPr>
          <a:lstStyle/>
          <a:p>
            <a:r>
              <a:rPr lang="en-US" dirty="0">
                <a:solidFill>
                  <a:srgbClr val="FF0000"/>
                </a:solidFill>
              </a:rPr>
              <a:t>Fitted model</a:t>
            </a:r>
          </a:p>
        </p:txBody>
      </p:sp>
      <p:sp>
        <p:nvSpPr>
          <p:cNvPr id="14" name="Rectangle 13">
            <a:extLst>
              <a:ext uri="{FF2B5EF4-FFF2-40B4-BE49-F238E27FC236}">
                <a16:creationId xmlns:a16="http://schemas.microsoft.com/office/drawing/2014/main" id="{F26A73C9-80C4-48F8-BC3D-2FEBCABEDBC7}"/>
              </a:ext>
            </a:extLst>
          </p:cNvPr>
          <p:cNvSpPr/>
          <p:nvPr/>
        </p:nvSpPr>
        <p:spPr>
          <a:xfrm>
            <a:off x="1626359" y="5981905"/>
            <a:ext cx="7233161" cy="1928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FCA9A8ED-FC9D-488C-81C6-DEF80BC616EB}"/>
              </a:ext>
            </a:extLst>
          </p:cNvPr>
          <p:cNvSpPr txBox="1"/>
          <p:nvPr/>
        </p:nvSpPr>
        <p:spPr>
          <a:xfrm>
            <a:off x="1626359" y="5226361"/>
            <a:ext cx="1163524" cy="369332"/>
          </a:xfrm>
          <a:prstGeom prst="rect">
            <a:avLst/>
          </a:prstGeom>
          <a:noFill/>
        </p:spPr>
        <p:txBody>
          <a:bodyPr wrap="none" rtlCol="0">
            <a:spAutoFit/>
          </a:bodyPr>
          <a:lstStyle/>
          <a:p>
            <a:r>
              <a:rPr lang="en-US" dirty="0">
                <a:solidFill>
                  <a:srgbClr val="FF0000"/>
                </a:solidFill>
              </a:rPr>
              <a:t>Parameter</a:t>
            </a:r>
          </a:p>
        </p:txBody>
      </p:sp>
      <p:pic>
        <p:nvPicPr>
          <p:cNvPr id="25" name="Picture 24">
            <a:extLst>
              <a:ext uri="{FF2B5EF4-FFF2-40B4-BE49-F238E27FC236}">
                <a16:creationId xmlns:a16="http://schemas.microsoft.com/office/drawing/2014/main" id="{1E7A2023-9903-4341-BF5A-95C36E483497}"/>
              </a:ext>
            </a:extLst>
          </p:cNvPr>
          <p:cNvPicPr>
            <a:picLocks noChangeAspect="1"/>
          </p:cNvPicPr>
          <p:nvPr/>
        </p:nvPicPr>
        <p:blipFill>
          <a:blip r:embed="rId3"/>
          <a:stretch>
            <a:fillRect/>
          </a:stretch>
        </p:blipFill>
        <p:spPr>
          <a:xfrm>
            <a:off x="7357419" y="1347060"/>
            <a:ext cx="4761335" cy="2983848"/>
          </a:xfrm>
          <a:prstGeom prst="rect">
            <a:avLst/>
          </a:prstGeom>
        </p:spPr>
      </p:pic>
      <p:cxnSp>
        <p:nvCxnSpPr>
          <p:cNvPr id="18" name="Straight Connector 17">
            <a:extLst>
              <a:ext uri="{FF2B5EF4-FFF2-40B4-BE49-F238E27FC236}">
                <a16:creationId xmlns:a16="http://schemas.microsoft.com/office/drawing/2014/main" id="{AE27CACE-F537-4082-9E2C-C821EF05F695}"/>
              </a:ext>
            </a:extLst>
          </p:cNvPr>
          <p:cNvCxnSpPr>
            <a:cxnSpLocks/>
          </p:cNvCxnSpPr>
          <p:nvPr/>
        </p:nvCxnSpPr>
        <p:spPr>
          <a:xfrm flipV="1">
            <a:off x="2699657" y="3198469"/>
            <a:ext cx="6720389" cy="21137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EC2B59F9-F282-41BD-91AB-AE1E15AE55CE}"/>
              </a:ext>
            </a:extLst>
          </p:cNvPr>
          <p:cNvCxnSpPr>
            <a:cxnSpLocks/>
            <a:stCxn id="4" idx="0"/>
          </p:cNvCxnSpPr>
          <p:nvPr/>
        </p:nvCxnSpPr>
        <p:spPr>
          <a:xfrm flipH="1" flipV="1">
            <a:off x="8537784" y="3359819"/>
            <a:ext cx="1043313" cy="253383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778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369332"/>
          </a:xfrm>
          <a:prstGeom prst="rect">
            <a:avLst/>
          </a:prstGeom>
          <a:noFill/>
        </p:spPr>
        <p:txBody>
          <a:bodyPr wrap="square" rtlCol="0">
            <a:spAutoFit/>
          </a:bodyPr>
          <a:lstStyle/>
          <a:p>
            <a:r>
              <a:rPr lang="en-US" dirty="0"/>
              <a:t>Unpaid Estimator</a:t>
            </a:r>
          </a:p>
        </p:txBody>
      </p:sp>
      <p:sp>
        <p:nvSpPr>
          <p:cNvPr id="2" name="Rectangle 1">
            <a:extLst>
              <a:ext uri="{FF2B5EF4-FFF2-40B4-BE49-F238E27FC236}">
                <a16:creationId xmlns:a16="http://schemas.microsoft.com/office/drawing/2014/main" id="{123216CB-B979-47F7-B7D6-1A90DCEAD3C4}"/>
              </a:ext>
            </a:extLst>
          </p:cNvPr>
          <p:cNvSpPr/>
          <p:nvPr/>
        </p:nvSpPr>
        <p:spPr>
          <a:xfrm>
            <a:off x="9760199" y="2728478"/>
            <a:ext cx="775720" cy="1868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BDA1178-71FC-4FCB-BDFD-6990FD1D4664}"/>
              </a:ext>
            </a:extLst>
          </p:cNvPr>
          <p:cNvSpPr txBox="1"/>
          <p:nvPr/>
        </p:nvSpPr>
        <p:spPr>
          <a:xfrm>
            <a:off x="9713681" y="4596882"/>
            <a:ext cx="793807" cy="369332"/>
          </a:xfrm>
          <a:prstGeom prst="rect">
            <a:avLst/>
          </a:prstGeom>
          <a:noFill/>
        </p:spPr>
        <p:txBody>
          <a:bodyPr wrap="none" rtlCol="0">
            <a:spAutoFit/>
          </a:bodyPr>
          <a:lstStyle/>
          <a:p>
            <a:r>
              <a:rPr lang="en-US" dirty="0">
                <a:solidFill>
                  <a:srgbClr val="FF0000"/>
                </a:solidFill>
              </a:rPr>
              <a:t>Model</a:t>
            </a:r>
          </a:p>
        </p:txBody>
      </p:sp>
      <p:sp>
        <p:nvSpPr>
          <p:cNvPr id="15" name="Rectangle 14">
            <a:extLst>
              <a:ext uri="{FF2B5EF4-FFF2-40B4-BE49-F238E27FC236}">
                <a16:creationId xmlns:a16="http://schemas.microsoft.com/office/drawing/2014/main" id="{A8C2E762-E91E-496E-AC4A-0440B00E0E87}"/>
              </a:ext>
            </a:extLst>
          </p:cNvPr>
          <p:cNvSpPr/>
          <p:nvPr/>
        </p:nvSpPr>
        <p:spPr>
          <a:xfrm>
            <a:off x="11134150" y="2728478"/>
            <a:ext cx="775720" cy="18684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4C39778E-DC27-4183-83C9-41AB3AE2898A}"/>
              </a:ext>
            </a:extLst>
          </p:cNvPr>
          <p:cNvSpPr txBox="1"/>
          <p:nvPr/>
        </p:nvSpPr>
        <p:spPr>
          <a:xfrm>
            <a:off x="10999392" y="4605001"/>
            <a:ext cx="1141851" cy="369332"/>
          </a:xfrm>
          <a:prstGeom prst="rect">
            <a:avLst/>
          </a:prstGeom>
          <a:noFill/>
        </p:spPr>
        <p:txBody>
          <a:bodyPr wrap="none" rtlCol="0">
            <a:spAutoFit/>
          </a:bodyPr>
          <a:lstStyle/>
          <a:p>
            <a:r>
              <a:rPr lang="en-US" dirty="0">
                <a:solidFill>
                  <a:srgbClr val="FF0000"/>
                </a:solidFill>
              </a:rPr>
              <a:t>Prediction</a:t>
            </a:r>
          </a:p>
        </p:txBody>
      </p:sp>
      <p:pic>
        <p:nvPicPr>
          <p:cNvPr id="22" name="Picture 21">
            <a:extLst>
              <a:ext uri="{FF2B5EF4-FFF2-40B4-BE49-F238E27FC236}">
                <a16:creationId xmlns:a16="http://schemas.microsoft.com/office/drawing/2014/main" id="{3D44F3AE-4CB5-43E6-83E8-EB7C671C5CA0}"/>
              </a:ext>
            </a:extLst>
          </p:cNvPr>
          <p:cNvPicPr>
            <a:picLocks noChangeAspect="1"/>
          </p:cNvPicPr>
          <p:nvPr/>
        </p:nvPicPr>
        <p:blipFill>
          <a:blip r:embed="rId3"/>
          <a:stretch>
            <a:fillRect/>
          </a:stretch>
        </p:blipFill>
        <p:spPr>
          <a:xfrm>
            <a:off x="1916007" y="1765267"/>
            <a:ext cx="6743700" cy="3400425"/>
          </a:xfrm>
          <a:prstGeom prst="rect">
            <a:avLst/>
          </a:prstGeom>
        </p:spPr>
      </p:pic>
      <p:cxnSp>
        <p:nvCxnSpPr>
          <p:cNvPr id="17" name="Straight Connector 16">
            <a:extLst>
              <a:ext uri="{FF2B5EF4-FFF2-40B4-BE49-F238E27FC236}">
                <a16:creationId xmlns:a16="http://schemas.microsoft.com/office/drawing/2014/main" id="{96DB447F-241E-470C-91E7-7B78D0E200B5}"/>
              </a:ext>
            </a:extLst>
          </p:cNvPr>
          <p:cNvCxnSpPr>
            <a:cxnSpLocks/>
            <a:endCxn id="4" idx="1"/>
          </p:cNvCxnSpPr>
          <p:nvPr/>
        </p:nvCxnSpPr>
        <p:spPr>
          <a:xfrm>
            <a:off x="6096000" y="2071589"/>
            <a:ext cx="3617681" cy="270995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CB512F8-19E2-492F-B29B-9A6AA33FF4E0}"/>
              </a:ext>
            </a:extLst>
          </p:cNvPr>
          <p:cNvCxnSpPr>
            <a:cxnSpLocks/>
            <a:endCxn id="16" idx="1"/>
          </p:cNvCxnSpPr>
          <p:nvPr/>
        </p:nvCxnSpPr>
        <p:spPr>
          <a:xfrm>
            <a:off x="5157926" y="2376964"/>
            <a:ext cx="5841466" cy="241270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995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05C2D9-79E6-2211-C471-B2A91325AD2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D2E858-CF95-E622-0EBB-96D0CFAF7A25}"/>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4800" dirty="0">
                <a:solidFill>
                  <a:srgbClr val="FFFFFF"/>
                </a:solidFill>
              </a:rPr>
              <a:t>Practical Examples</a:t>
            </a:r>
            <a:endParaRPr lang="en-US" sz="4800" kern="1200" dirty="0">
              <a:solidFill>
                <a:srgbClr val="FFFFFF"/>
              </a:solidFill>
              <a:latin typeface="+mj-lt"/>
              <a:ea typeface="+mj-ea"/>
              <a:cs typeface="+mj-cs"/>
            </a:endParaRPr>
          </a:p>
        </p:txBody>
      </p:sp>
      <p:sp>
        <p:nvSpPr>
          <p:cNvPr id="31" name="Rectangle 3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8">
            <a:extLst>
              <a:ext uri="{FF2B5EF4-FFF2-40B4-BE49-F238E27FC236}">
                <a16:creationId xmlns:a16="http://schemas.microsoft.com/office/drawing/2014/main" id="{823619A5-655B-75A5-AB8F-6611A9C38A92}"/>
              </a:ext>
            </a:extLst>
          </p:cNvPr>
          <p:cNvSpPr>
            <a:spLocks noChangeArrowheads="1"/>
          </p:cNvSpPr>
          <p:nvPr/>
        </p:nvSpPr>
        <p:spPr bwMode="auto">
          <a:xfrm>
            <a:off x="1931874" y="4797188"/>
            <a:ext cx="6051236" cy="124182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r" eaLnBrk="1" fontAlgn="base" hangingPunct="1">
              <a:lnSpc>
                <a:spcPct val="90000"/>
              </a:lnSpc>
              <a:spcBef>
                <a:spcPts val="1000"/>
              </a:spcBef>
              <a:spcAft>
                <a:spcPct val="0"/>
              </a:spcAft>
              <a:buClrTx/>
              <a:buSzTx/>
              <a:tabLst/>
            </a:pPr>
            <a:r>
              <a:rPr kumimoji="0" lang="en-US" altLang="en-US" sz="2400" b="0" i="0" u="none" strike="noStrike" kern="1200" cap="none" normalizeH="0" baseline="0" dirty="0">
                <a:ln>
                  <a:noFill/>
                </a:ln>
                <a:solidFill>
                  <a:srgbClr val="FFFFFF"/>
                </a:solidFill>
                <a:effectLst/>
                <a:latin typeface="+mn-lt"/>
                <a:ea typeface="+mn-ea"/>
                <a:cs typeface="+mn-cs"/>
              </a:rPr>
              <a:t>Sensitivity Testing</a:t>
            </a:r>
          </a:p>
          <a:p>
            <a:pPr marR="0" lvl="0" algn="r" eaLnBrk="1" fontAlgn="base" hangingPunct="1">
              <a:lnSpc>
                <a:spcPct val="90000"/>
              </a:lnSpc>
              <a:spcBef>
                <a:spcPts val="1000"/>
              </a:spcBef>
              <a:spcAft>
                <a:spcPct val="0"/>
              </a:spcAft>
              <a:buClrTx/>
              <a:buSzTx/>
              <a:tabLst/>
            </a:pPr>
            <a:r>
              <a:rPr kumimoji="0" lang="en-US" altLang="en-US" sz="2400" b="0" i="0" u="none" strike="noStrike" kern="1200" cap="none" normalizeH="0" baseline="0" dirty="0">
                <a:ln>
                  <a:noFill/>
                </a:ln>
                <a:solidFill>
                  <a:srgbClr val="FFFFFF"/>
                </a:solidFill>
                <a:effectLst/>
                <a:latin typeface="+mn-lt"/>
                <a:ea typeface="+mn-ea"/>
                <a:cs typeface="+mn-cs"/>
              </a:rPr>
              <a:t>Managing lag study over time</a:t>
            </a:r>
          </a:p>
        </p:txBody>
      </p:sp>
      <p:sp>
        <p:nvSpPr>
          <p:cNvPr id="33" name="Rectangle 32">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3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5" y="-516485"/>
            <a:ext cx="8204490" cy="1455996"/>
          </a:xfrm>
        </p:spPr>
        <p:txBody>
          <a:bodyPr vert="horz" lIns="91440" tIns="45720" rIns="91440" bIns="45720" rtlCol="0" anchor="b">
            <a:normAutofit/>
          </a:bodyPr>
          <a:lstStyle/>
          <a:p>
            <a:r>
              <a:rPr lang="en-US" sz="4800" dirty="0">
                <a:solidFill>
                  <a:schemeClr val="tx2"/>
                </a:solidFill>
              </a:rPr>
              <a:t>Sensitivity Testing #1</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562850" y="1406236"/>
            <a:ext cx="553315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err="1">
                <a:solidFill>
                  <a:srgbClr val="222832"/>
                </a:solidFill>
                <a:latin typeface="Calibri" panose="020F0502020204030204" pitchFamily="34" charset="0"/>
                <a:cs typeface="Calibri" panose="020F0502020204030204" pitchFamily="34" charset="0"/>
              </a:rPr>
              <a:t>Chainladder</a:t>
            </a:r>
            <a:r>
              <a:rPr lang="en-US" altLang="en-US" sz="1400" dirty="0">
                <a:solidFill>
                  <a:srgbClr val="222832"/>
                </a:solidFill>
                <a:latin typeface="Calibri" panose="020F0502020204030204" pitchFamily="34" charset="0"/>
                <a:cs typeface="Calibri" panose="020F0502020204030204" pitchFamily="34" charset="0"/>
              </a:rPr>
              <a:t> has built-in functionality to iterate through many sets of assumptions. This example demonstrates how to calculate total IBNR for different LDF selection periods (“</a:t>
            </a:r>
            <a:r>
              <a:rPr lang="en-US" altLang="en-US" sz="1400" dirty="0" err="1">
                <a:solidFill>
                  <a:srgbClr val="222832"/>
                </a:solidFill>
                <a:latin typeface="Calibri" panose="020F0502020204030204" pitchFamily="34" charset="0"/>
                <a:cs typeface="Calibri" panose="020F0502020204030204" pitchFamily="34" charset="0"/>
              </a:rPr>
              <a:t>n_periods</a:t>
            </a:r>
            <a:r>
              <a:rPr lang="en-US" altLang="en-US" sz="1400" dirty="0">
                <a:solidFill>
                  <a:srgbClr val="222832"/>
                </a:solidFill>
                <a:latin typeface="Calibri" panose="020F0502020204030204" pitchFamily="34" charset="0"/>
                <a:cs typeface="Calibri" panose="020F0502020204030204" pitchFamily="34" charset="0"/>
              </a:rPr>
              <a:t>”, -1 means all) and averaging weights (“average”). The (-1, volume) scenario coincides with the previous example</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6E576AB-DB4C-4D5B-9CCF-BE6054B25D2C}"/>
              </a:ext>
            </a:extLst>
          </p:cNvPr>
          <p:cNvPicPr>
            <a:picLocks noChangeAspect="1"/>
          </p:cNvPicPr>
          <p:nvPr/>
        </p:nvPicPr>
        <p:blipFill>
          <a:blip r:embed="rId2"/>
          <a:stretch>
            <a:fillRect/>
          </a:stretch>
        </p:blipFill>
        <p:spPr>
          <a:xfrm>
            <a:off x="6501590" y="1406236"/>
            <a:ext cx="4600575" cy="2466975"/>
          </a:xfrm>
          <a:prstGeom prst="rect">
            <a:avLst/>
          </a:prstGeom>
        </p:spPr>
      </p:pic>
      <p:pic>
        <p:nvPicPr>
          <p:cNvPr id="5" name="Picture 4">
            <a:extLst>
              <a:ext uri="{FF2B5EF4-FFF2-40B4-BE49-F238E27FC236}">
                <a16:creationId xmlns:a16="http://schemas.microsoft.com/office/drawing/2014/main" id="{8B284914-EAEB-4481-B9DF-AF83AC1ACEE4}"/>
              </a:ext>
            </a:extLst>
          </p:cNvPr>
          <p:cNvPicPr>
            <a:picLocks noChangeAspect="1"/>
          </p:cNvPicPr>
          <p:nvPr/>
        </p:nvPicPr>
        <p:blipFill>
          <a:blip r:embed="rId3"/>
          <a:stretch>
            <a:fillRect/>
          </a:stretch>
        </p:blipFill>
        <p:spPr>
          <a:xfrm>
            <a:off x="562850" y="3164562"/>
            <a:ext cx="5533150" cy="2666191"/>
          </a:xfrm>
          <a:prstGeom prst="rect">
            <a:avLst/>
          </a:prstGeom>
        </p:spPr>
      </p:pic>
    </p:spTree>
    <p:extLst>
      <p:ext uri="{BB962C8B-B14F-4D97-AF65-F5344CB8AC3E}">
        <p14:creationId xmlns:p14="http://schemas.microsoft.com/office/powerpoint/2010/main" val="382554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9051D4-3BCC-DE83-D845-2E824B337CA8}"/>
              </a:ext>
            </a:extLst>
          </p:cNvPr>
          <p:cNvSpPr>
            <a:spLocks noGrp="1"/>
          </p:cNvSpPr>
          <p:nvPr>
            <p:ph idx="1"/>
          </p:nvPr>
        </p:nvSpPr>
        <p:spPr>
          <a:xfrm>
            <a:off x="838200" y="1007478"/>
            <a:ext cx="10515600" cy="4351338"/>
          </a:xfrm>
        </p:spPr>
        <p:txBody>
          <a:bodyPr>
            <a:normAutofit fontScale="70000" lnSpcReduction="20000"/>
          </a:bodyPr>
          <a:lstStyle/>
          <a:p>
            <a:pPr marL="0" indent="0" algn="l">
              <a:buNone/>
            </a:pPr>
            <a:r>
              <a:rPr lang="en-US" b="0" i="0" dirty="0">
                <a:solidFill>
                  <a:srgbClr val="111111"/>
                </a:solidFill>
                <a:effectLst/>
                <a:latin typeface="-apple-system"/>
              </a:rPr>
              <a:t>As participants in this conference, it is essential to adhere to antitrust laws to ensure a fair and competitive environment. The following guidelines are designed to help us comply with these laws:</a:t>
            </a:r>
          </a:p>
          <a:p>
            <a:pPr algn="l">
              <a:buFont typeface="+mj-lt"/>
              <a:buAutoNum type="arabicPeriod"/>
            </a:pPr>
            <a:r>
              <a:rPr lang="en-US" b="1" i="0" dirty="0">
                <a:solidFill>
                  <a:srgbClr val="111111"/>
                </a:solidFill>
                <a:effectLst/>
                <a:latin typeface="-apple-system"/>
              </a:rPr>
              <a:t>Policy Adherence</a:t>
            </a:r>
            <a:r>
              <a:rPr lang="en-US" b="0" i="0" dirty="0">
                <a:solidFill>
                  <a:srgbClr val="111111"/>
                </a:solidFill>
                <a:effectLst/>
                <a:latin typeface="-apple-system"/>
              </a:rPr>
              <a:t>: It is the policy of this conference to comply fully with both the letter and spirit of federal and state antitrust laws.</a:t>
            </a:r>
          </a:p>
          <a:p>
            <a:pPr algn="l">
              <a:buFont typeface="+mj-lt"/>
              <a:buAutoNum type="arabicPeriod"/>
            </a:pPr>
            <a:r>
              <a:rPr lang="en-US" b="1" i="0" dirty="0">
                <a:solidFill>
                  <a:srgbClr val="111111"/>
                </a:solidFill>
                <a:effectLst/>
                <a:latin typeface="-apple-system"/>
              </a:rPr>
              <a:t>Avoid Discussions on Pricing</a:t>
            </a:r>
            <a:r>
              <a:rPr lang="en-US" b="0" i="0" dirty="0">
                <a:solidFill>
                  <a:srgbClr val="111111"/>
                </a:solidFill>
                <a:effectLst/>
                <a:latin typeface="-apple-system"/>
              </a:rPr>
              <a:t>: Do not discuss prices for services or products, or any other topics that might affect prices.</a:t>
            </a:r>
          </a:p>
          <a:p>
            <a:pPr algn="l">
              <a:buFont typeface="+mj-lt"/>
              <a:buAutoNum type="arabicPeriod"/>
            </a:pPr>
            <a:r>
              <a:rPr lang="en-US" b="1" i="0" dirty="0">
                <a:solidFill>
                  <a:srgbClr val="111111"/>
                </a:solidFill>
                <a:effectLst/>
                <a:latin typeface="-apple-system"/>
              </a:rPr>
              <a:t>No Market Allocation</a:t>
            </a:r>
            <a:r>
              <a:rPr lang="en-US" b="0" i="0" dirty="0">
                <a:solidFill>
                  <a:srgbClr val="111111"/>
                </a:solidFill>
                <a:effectLst/>
                <a:latin typeface="-apple-system"/>
              </a:rPr>
              <a:t>: Refrain from discussing plans regarding specific geographic or product markets, or particular customers.</a:t>
            </a:r>
          </a:p>
          <a:p>
            <a:pPr algn="l">
              <a:buFont typeface="+mj-lt"/>
              <a:buAutoNum type="arabicPeriod"/>
            </a:pPr>
            <a:r>
              <a:rPr lang="en-US" b="1" i="0" dirty="0">
                <a:solidFill>
                  <a:srgbClr val="111111"/>
                </a:solidFill>
                <a:effectLst/>
                <a:latin typeface="-apple-system"/>
              </a:rPr>
              <a:t>Membership Restrictions</a:t>
            </a:r>
            <a:r>
              <a:rPr lang="en-US" b="0" i="0" dirty="0">
                <a:solidFill>
                  <a:srgbClr val="111111"/>
                </a:solidFill>
                <a:effectLst/>
                <a:latin typeface="-apple-system"/>
              </a:rPr>
              <a:t>: Avoid conversations about membership restrictions or conditions on trade.</a:t>
            </a:r>
          </a:p>
          <a:p>
            <a:pPr algn="l">
              <a:buFont typeface="+mj-lt"/>
              <a:buAutoNum type="arabicPeriod"/>
            </a:pPr>
            <a:r>
              <a:rPr lang="en-US" b="1" i="0" dirty="0">
                <a:solidFill>
                  <a:srgbClr val="111111"/>
                </a:solidFill>
                <a:effectLst/>
                <a:latin typeface="-apple-system"/>
              </a:rPr>
              <a:t>Product Standardization</a:t>
            </a:r>
            <a:r>
              <a:rPr lang="en-US" b="0" i="0" dirty="0">
                <a:solidFill>
                  <a:srgbClr val="111111"/>
                </a:solidFill>
                <a:effectLst/>
                <a:latin typeface="-apple-system"/>
              </a:rPr>
              <a:t>: Do not engage in discussions about product standardization that could be perceived as a restraint on trade.</a:t>
            </a:r>
          </a:p>
          <a:p>
            <a:pPr algn="l">
              <a:buFont typeface="+mj-lt"/>
              <a:buAutoNum type="arabicPeriod"/>
            </a:pPr>
            <a:r>
              <a:rPr lang="en-US" b="1" i="0" dirty="0">
                <a:solidFill>
                  <a:srgbClr val="111111"/>
                </a:solidFill>
                <a:effectLst/>
                <a:latin typeface="-apple-system"/>
              </a:rPr>
              <a:t>Leave if Necessary</a:t>
            </a:r>
            <a:r>
              <a:rPr lang="en-US" b="0" i="0" dirty="0">
                <a:solidFill>
                  <a:srgbClr val="111111"/>
                </a:solidFill>
                <a:effectLst/>
                <a:latin typeface="-apple-system"/>
              </a:rPr>
              <a:t>: If any discussion appears to violate these guidelines, please leave the meeting immediately and report the incident to the conference organizers.</a:t>
            </a:r>
          </a:p>
          <a:p>
            <a:endParaRPr lang="en-US" dirty="0"/>
          </a:p>
        </p:txBody>
      </p:sp>
    </p:spTree>
    <p:extLst>
      <p:ext uri="{BB962C8B-B14F-4D97-AF65-F5344CB8AC3E}">
        <p14:creationId xmlns:p14="http://schemas.microsoft.com/office/powerpoint/2010/main" val="496773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5" y="-516485"/>
            <a:ext cx="8204490" cy="1455996"/>
          </a:xfrm>
        </p:spPr>
        <p:txBody>
          <a:bodyPr vert="horz" lIns="91440" tIns="45720" rIns="91440" bIns="45720" rtlCol="0" anchor="b">
            <a:normAutofit/>
          </a:bodyPr>
          <a:lstStyle/>
          <a:p>
            <a:r>
              <a:rPr lang="en-US" sz="4800" dirty="0">
                <a:solidFill>
                  <a:schemeClr val="tx2"/>
                </a:solidFill>
              </a:rPr>
              <a:t>Sensitivity Testing #2</a:t>
            </a:r>
          </a:p>
        </p:txBody>
      </p:sp>
      <p:pic>
        <p:nvPicPr>
          <p:cNvPr id="7" name="Picture 6">
            <a:extLst>
              <a:ext uri="{FF2B5EF4-FFF2-40B4-BE49-F238E27FC236}">
                <a16:creationId xmlns:a16="http://schemas.microsoft.com/office/drawing/2014/main" id="{8208C4E6-4CC9-370D-292E-A1C97DCB8B9B}"/>
              </a:ext>
            </a:extLst>
          </p:cNvPr>
          <p:cNvPicPr>
            <a:picLocks noChangeAspect="1"/>
          </p:cNvPicPr>
          <p:nvPr/>
        </p:nvPicPr>
        <p:blipFill>
          <a:blip r:embed="rId2"/>
          <a:stretch>
            <a:fillRect/>
          </a:stretch>
        </p:blipFill>
        <p:spPr>
          <a:xfrm>
            <a:off x="5034332" y="1406236"/>
            <a:ext cx="7035141" cy="4998894"/>
          </a:xfrm>
          <a:prstGeom prst="rect">
            <a:avLst/>
          </a:prstGeom>
        </p:spPr>
      </p:pic>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559999" y="1406236"/>
            <a:ext cx="409184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This example demonstrates the relationship between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methods by way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Each is a special case of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Benktander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model where </a:t>
            </a:r>
            <a:r>
              <a:rPr kumimoji="0" lang="en-US" altLang="en-US" sz="1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1</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for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BornhuetterFerguson</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and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approaches infinity yields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chainladder</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As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n_iters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increases the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apriori</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selection becomes less relevant regardless of initial choice.</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E7D02B0F-A635-436C-85DF-377403510A6F}"/>
              </a:ext>
            </a:extLst>
          </p:cNvPr>
          <p:cNvPicPr>
            <a:picLocks noChangeAspect="1"/>
          </p:cNvPicPr>
          <p:nvPr/>
        </p:nvPicPr>
        <p:blipFill>
          <a:blip r:embed="rId3"/>
          <a:stretch>
            <a:fillRect/>
          </a:stretch>
        </p:blipFill>
        <p:spPr>
          <a:xfrm>
            <a:off x="642886" y="3222118"/>
            <a:ext cx="4391446" cy="2586216"/>
          </a:xfrm>
          <a:prstGeom prst="rect">
            <a:avLst/>
          </a:prstGeom>
        </p:spPr>
      </p:pic>
    </p:spTree>
    <p:extLst>
      <p:ext uri="{BB962C8B-B14F-4D97-AF65-F5344CB8AC3E}">
        <p14:creationId xmlns:p14="http://schemas.microsoft.com/office/powerpoint/2010/main" val="3400771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9042252" y="1080466"/>
            <a:ext cx="272317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From month to month or year to year, </a:t>
            </a:r>
            <a:r>
              <a:rPr kumimoji="0" lang="en-US" altLang="en-US" sz="1400" b="0" i="0" u="none" strike="noStrike" cap="none" normalizeH="0" baseline="0" dirty="0" err="1">
                <a:ln>
                  <a:noFill/>
                </a:ln>
                <a:solidFill>
                  <a:srgbClr val="222832"/>
                </a:solidFill>
                <a:effectLst/>
                <a:latin typeface="Calibri" panose="020F0502020204030204" pitchFamily="34" charset="0"/>
                <a:cs typeface="Calibri" panose="020F0502020204030204" pitchFamily="34" charset="0"/>
              </a:rPr>
              <a:t>ultimates</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 </a:t>
            </a:r>
            <a:r>
              <a:rPr lang="en-US" altLang="en-US" sz="1400" dirty="0">
                <a:solidFill>
                  <a:srgbClr val="222832"/>
                </a:solidFill>
                <a:latin typeface="Calibri" panose="020F0502020204030204" pitchFamily="34" charset="0"/>
                <a:cs typeface="Calibri" panose="020F0502020204030204" pitchFamily="34" charset="0"/>
              </a:rPr>
              <a:t>change from one analysis to the next. A common question that comes up is “what drove the change?” Answering this question is both helpful for actuaries peer reviewing the analysis and explaining the change to other stakeholders.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In an Excel environment, analysis comparison is often done by hand, requiring the actuary to manually copy the analysis file several times</a:t>
            </a:r>
            <a:r>
              <a:rPr lang="en-US" altLang="en-US" sz="1400" dirty="0">
                <a:solidFill>
                  <a:srgbClr val="222832"/>
                </a:solidFill>
                <a:latin typeface="Calibri" panose="020F0502020204030204" pitchFamily="34" charset="0"/>
                <a:cs typeface="Calibri" panose="020F0502020204030204" pitchFamily="34" charset="0"/>
              </a:rPr>
              <a:t>. For multiple methods per segment and multiple segment overall, this quickly gets out of hand. </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This is time-</a:t>
            </a:r>
            <a:r>
              <a:rPr lang="en-US" altLang="en-US" sz="1400" dirty="0">
                <a:solidFill>
                  <a:srgbClr val="222832"/>
                </a:solidFill>
                <a:latin typeface="Calibri" panose="020F0502020204030204" pitchFamily="34" charset="0"/>
                <a:cs typeface="Calibri" panose="020F0502020204030204" pitchFamily="34" charset="0"/>
              </a:rPr>
              <a:t>consuming </a:t>
            </a: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and prone to manual errors.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p:txBody>
      </p:sp>
      <p:sp>
        <p:nvSpPr>
          <p:cNvPr id="11" name="Rectangle 8">
            <a:extLst>
              <a:ext uri="{FF2B5EF4-FFF2-40B4-BE49-F238E27FC236}">
                <a16:creationId xmlns:a16="http://schemas.microsoft.com/office/drawing/2014/main" id="{16AD8980-0660-4D6E-B14B-1E3B0D5C00C1}"/>
              </a:ext>
            </a:extLst>
          </p:cNvPr>
          <p:cNvSpPr>
            <a:spLocks noChangeArrowheads="1"/>
          </p:cNvSpPr>
          <p:nvPr/>
        </p:nvSpPr>
        <p:spPr bwMode="auto">
          <a:xfrm>
            <a:off x="250494" y="2290415"/>
            <a:ext cx="409184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Prior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832"/>
                </a:solidFill>
                <a:latin typeface="Calibri" panose="020F0502020204030204" pitchFamily="34" charset="0"/>
                <a:cs typeface="Calibri" panose="020F0502020204030204" pitchFamily="34" charset="0"/>
              </a:rPr>
              <a:t>(2007)</a:t>
            </a: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222832"/>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222832"/>
                </a:solidFill>
                <a:effectLst/>
                <a:latin typeface="Calibri" panose="020F0502020204030204" pitchFamily="34" charset="0"/>
                <a:cs typeface="Calibri" panose="020F0502020204030204" pitchFamily="34" charset="0"/>
              </a:rPr>
              <a:t>Current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832"/>
                </a:solidFill>
                <a:latin typeface="Calibri" panose="020F0502020204030204" pitchFamily="34" charset="0"/>
                <a:cs typeface="Calibri" panose="020F0502020204030204" pitchFamily="34" charset="0"/>
              </a:rPr>
              <a:t>(Current)</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AEB338C-82DA-4BDF-9442-19AB3DC143FF}"/>
              </a:ext>
            </a:extLst>
          </p:cNvPr>
          <p:cNvPicPr>
            <a:picLocks noChangeAspect="1"/>
          </p:cNvPicPr>
          <p:nvPr/>
        </p:nvPicPr>
        <p:blipFill>
          <a:blip r:embed="rId2"/>
          <a:stretch>
            <a:fillRect/>
          </a:stretch>
        </p:blipFill>
        <p:spPr>
          <a:xfrm>
            <a:off x="1788160" y="1080466"/>
            <a:ext cx="7183120" cy="2602097"/>
          </a:xfrm>
          <a:prstGeom prst="rect">
            <a:avLst/>
          </a:prstGeom>
        </p:spPr>
      </p:pic>
      <p:pic>
        <p:nvPicPr>
          <p:cNvPr id="7" name="Picture 6">
            <a:extLst>
              <a:ext uri="{FF2B5EF4-FFF2-40B4-BE49-F238E27FC236}">
                <a16:creationId xmlns:a16="http://schemas.microsoft.com/office/drawing/2014/main" id="{F59AFC6B-E100-40DE-8817-CBC8304B2B9A}"/>
              </a:ext>
            </a:extLst>
          </p:cNvPr>
          <p:cNvPicPr>
            <a:picLocks noChangeAspect="1"/>
          </p:cNvPicPr>
          <p:nvPr/>
        </p:nvPicPr>
        <p:blipFill>
          <a:blip r:embed="rId3"/>
          <a:stretch>
            <a:fillRect/>
          </a:stretch>
        </p:blipFill>
        <p:spPr>
          <a:xfrm>
            <a:off x="1788160" y="3682563"/>
            <a:ext cx="7183120" cy="2619838"/>
          </a:xfrm>
          <a:prstGeom prst="rect">
            <a:avLst/>
          </a:prstGeom>
        </p:spPr>
      </p:pic>
    </p:spTree>
    <p:extLst>
      <p:ext uri="{BB962C8B-B14F-4D97-AF65-F5344CB8AC3E}">
        <p14:creationId xmlns:p14="http://schemas.microsoft.com/office/powerpoint/2010/main" val="3217519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4233316" y="1611925"/>
            <a:ext cx="431814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222832"/>
                </a:solidFill>
                <a:latin typeface="Calibri" panose="020F0502020204030204" pitchFamily="34" charset="0"/>
                <a:cs typeface="Calibri" panose="020F0502020204030204" pitchFamily="34" charset="0"/>
              </a:rPr>
              <a:t>This comparison is can be performed in </a:t>
            </a:r>
            <a:r>
              <a:rPr lang="en-US" altLang="en-US" sz="1400" dirty="0" err="1">
                <a:solidFill>
                  <a:srgbClr val="222832"/>
                </a:solidFill>
                <a:latin typeface="Calibri" panose="020F0502020204030204" pitchFamily="34" charset="0"/>
                <a:cs typeface="Calibri" panose="020F0502020204030204" pitchFamily="34" charset="0"/>
              </a:rPr>
              <a:t>Chainladder</a:t>
            </a:r>
            <a:r>
              <a:rPr lang="en-US" altLang="en-US" sz="1400" dirty="0">
                <a:solidFill>
                  <a:srgbClr val="222832"/>
                </a:solidFill>
                <a:latin typeface="Calibri" panose="020F0502020204030204" pitchFamily="34" charset="0"/>
                <a:cs typeface="Calibri" panose="020F0502020204030204" pitchFamily="34" charset="0"/>
              </a:rPr>
              <a:t> more efficiently. To start, let’s visualize the standard pipeline for estimating an ultimate. From this point, we can increment each component from 2007 to 2008</a:t>
            </a:r>
          </a:p>
        </p:txBody>
      </p:sp>
      <p:sp>
        <p:nvSpPr>
          <p:cNvPr id="5" name="Rectangle 4">
            <a:extLst>
              <a:ext uri="{FF2B5EF4-FFF2-40B4-BE49-F238E27FC236}">
                <a16:creationId xmlns:a16="http://schemas.microsoft.com/office/drawing/2014/main" id="{F765639C-C7F4-4D8E-9550-6C742F774669}"/>
              </a:ext>
            </a:extLst>
          </p:cNvPr>
          <p:cNvSpPr/>
          <p:nvPr/>
        </p:nvSpPr>
        <p:spPr>
          <a:xfrm>
            <a:off x="343764" y="152436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Data</a:t>
            </a:r>
          </a:p>
        </p:txBody>
      </p:sp>
      <p:sp>
        <p:nvSpPr>
          <p:cNvPr id="10" name="Rectangle 9">
            <a:extLst>
              <a:ext uri="{FF2B5EF4-FFF2-40B4-BE49-F238E27FC236}">
                <a16:creationId xmlns:a16="http://schemas.microsoft.com/office/drawing/2014/main" id="{20971759-3522-4101-9280-2BE2BEBE1C6E}"/>
              </a:ext>
            </a:extLst>
          </p:cNvPr>
          <p:cNvSpPr/>
          <p:nvPr/>
        </p:nvSpPr>
        <p:spPr>
          <a:xfrm>
            <a:off x="960935" y="254667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12" name="Rectangle 11">
            <a:extLst>
              <a:ext uri="{FF2B5EF4-FFF2-40B4-BE49-F238E27FC236}">
                <a16:creationId xmlns:a16="http://schemas.microsoft.com/office/drawing/2014/main" id="{D480160E-2855-4A7E-A41B-959AFBA0D578}"/>
              </a:ext>
            </a:extLst>
          </p:cNvPr>
          <p:cNvSpPr/>
          <p:nvPr/>
        </p:nvSpPr>
        <p:spPr>
          <a:xfrm>
            <a:off x="1723009" y="152079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Sel</a:t>
            </a:r>
            <a:endParaRPr lang="en-US" dirty="0"/>
          </a:p>
        </p:txBody>
      </p:sp>
      <p:cxnSp>
        <p:nvCxnSpPr>
          <p:cNvPr id="9" name="Straight Arrow Connector 8">
            <a:extLst>
              <a:ext uri="{FF2B5EF4-FFF2-40B4-BE49-F238E27FC236}">
                <a16:creationId xmlns:a16="http://schemas.microsoft.com/office/drawing/2014/main" id="{95E7050E-070D-4A16-B4C5-ABF9DCCFC64A}"/>
              </a:ext>
            </a:extLst>
          </p:cNvPr>
          <p:cNvCxnSpPr>
            <a:cxnSpLocks/>
          </p:cNvCxnSpPr>
          <p:nvPr/>
        </p:nvCxnSpPr>
        <p:spPr>
          <a:xfrm>
            <a:off x="1287806"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32F4134-E897-4A6D-BE8E-71D539A6262D}"/>
              </a:ext>
            </a:extLst>
          </p:cNvPr>
          <p:cNvCxnSpPr>
            <a:cxnSpLocks/>
          </p:cNvCxnSpPr>
          <p:nvPr/>
        </p:nvCxnSpPr>
        <p:spPr>
          <a:xfrm>
            <a:off x="1917442"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DA3E0CB-108C-488B-978D-F4AAEF6D6170}"/>
              </a:ext>
            </a:extLst>
          </p:cNvPr>
          <p:cNvCxnSpPr>
            <a:cxnSpLocks/>
          </p:cNvCxnSpPr>
          <p:nvPr/>
        </p:nvCxnSpPr>
        <p:spPr>
          <a:xfrm>
            <a:off x="1598069"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5CAEEBF-0532-4D92-87A2-FCB42F4BE4BD}"/>
              </a:ext>
            </a:extLst>
          </p:cNvPr>
          <p:cNvSpPr/>
          <p:nvPr/>
        </p:nvSpPr>
        <p:spPr>
          <a:xfrm>
            <a:off x="984401" y="4477403"/>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30" name="Rectangle 29">
            <a:extLst>
              <a:ext uri="{FF2B5EF4-FFF2-40B4-BE49-F238E27FC236}">
                <a16:creationId xmlns:a16="http://schemas.microsoft.com/office/drawing/2014/main" id="{C53E41D6-E1D9-4D7D-8DD7-7320B99D1090}"/>
              </a:ext>
            </a:extLst>
          </p:cNvPr>
          <p:cNvSpPr/>
          <p:nvPr/>
        </p:nvSpPr>
        <p:spPr>
          <a:xfrm>
            <a:off x="960935" y="3526821"/>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LDF</a:t>
            </a:r>
          </a:p>
        </p:txBody>
      </p:sp>
      <p:cxnSp>
        <p:nvCxnSpPr>
          <p:cNvPr id="31" name="Straight Arrow Connector 30">
            <a:extLst>
              <a:ext uri="{FF2B5EF4-FFF2-40B4-BE49-F238E27FC236}">
                <a16:creationId xmlns:a16="http://schemas.microsoft.com/office/drawing/2014/main" id="{A56F7CEC-CBBC-48EF-8F00-56A81CFE5282}"/>
              </a:ext>
            </a:extLst>
          </p:cNvPr>
          <p:cNvCxnSpPr>
            <a:cxnSpLocks/>
          </p:cNvCxnSpPr>
          <p:nvPr/>
        </p:nvCxnSpPr>
        <p:spPr>
          <a:xfrm>
            <a:off x="1598069"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09BF13B-E97F-47C0-8E23-D0E0329A55CD}"/>
              </a:ext>
            </a:extLst>
          </p:cNvPr>
          <p:cNvCxnSpPr>
            <a:cxnSpLocks/>
          </p:cNvCxnSpPr>
          <p:nvPr/>
        </p:nvCxnSpPr>
        <p:spPr>
          <a:xfrm>
            <a:off x="1578193"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19BC332-9804-4638-9BCD-817C56F3F140}"/>
              </a:ext>
            </a:extLst>
          </p:cNvPr>
          <p:cNvCxnSpPr>
            <a:cxnSpLocks/>
          </p:cNvCxnSpPr>
          <p:nvPr/>
        </p:nvCxnSpPr>
        <p:spPr>
          <a:xfrm>
            <a:off x="742440"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9E1ABD8-8612-40D3-A11F-2D4815C5F292}"/>
              </a:ext>
            </a:extLst>
          </p:cNvPr>
          <p:cNvCxnSpPr>
            <a:cxnSpLocks/>
          </p:cNvCxnSpPr>
          <p:nvPr/>
        </p:nvCxnSpPr>
        <p:spPr>
          <a:xfrm flipV="1">
            <a:off x="742440"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413013C-A607-4518-8262-6C0CADD3D362}"/>
              </a:ext>
            </a:extLst>
          </p:cNvPr>
          <p:cNvSpPr/>
          <p:nvPr/>
        </p:nvSpPr>
        <p:spPr>
          <a:xfrm>
            <a:off x="984401" y="545754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Ult</a:t>
            </a:r>
            <a:endParaRPr lang="en-US" dirty="0"/>
          </a:p>
        </p:txBody>
      </p:sp>
      <p:sp>
        <p:nvSpPr>
          <p:cNvPr id="59" name="Rectangle 58">
            <a:extLst>
              <a:ext uri="{FF2B5EF4-FFF2-40B4-BE49-F238E27FC236}">
                <a16:creationId xmlns:a16="http://schemas.microsoft.com/office/drawing/2014/main" id="{AEBD2D5D-CA62-4FCC-8DDC-749CD2CF56F5}"/>
              </a:ext>
            </a:extLst>
          </p:cNvPr>
          <p:cNvSpPr/>
          <p:nvPr/>
        </p:nvSpPr>
        <p:spPr>
          <a:xfrm>
            <a:off x="9451677" y="152436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60" name="Rectangle 59">
            <a:extLst>
              <a:ext uri="{FF2B5EF4-FFF2-40B4-BE49-F238E27FC236}">
                <a16:creationId xmlns:a16="http://schemas.microsoft.com/office/drawing/2014/main" id="{DE779513-A46A-4B9C-9E9A-90924C05435B}"/>
              </a:ext>
            </a:extLst>
          </p:cNvPr>
          <p:cNvSpPr/>
          <p:nvPr/>
        </p:nvSpPr>
        <p:spPr>
          <a:xfrm>
            <a:off x="10068848" y="254667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61" name="Rectangle 60">
            <a:extLst>
              <a:ext uri="{FF2B5EF4-FFF2-40B4-BE49-F238E27FC236}">
                <a16:creationId xmlns:a16="http://schemas.microsoft.com/office/drawing/2014/main" id="{59C5246C-8F66-4D33-BE5B-0F32F8F5ECF2}"/>
              </a:ext>
            </a:extLst>
          </p:cNvPr>
          <p:cNvSpPr/>
          <p:nvPr/>
        </p:nvSpPr>
        <p:spPr>
          <a:xfrm>
            <a:off x="10830922" y="152079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Sel</a:t>
            </a:r>
            <a:endParaRPr lang="en-US" dirty="0"/>
          </a:p>
        </p:txBody>
      </p:sp>
      <p:cxnSp>
        <p:nvCxnSpPr>
          <p:cNvPr id="62" name="Straight Arrow Connector 61">
            <a:extLst>
              <a:ext uri="{FF2B5EF4-FFF2-40B4-BE49-F238E27FC236}">
                <a16:creationId xmlns:a16="http://schemas.microsoft.com/office/drawing/2014/main" id="{40F49E3D-F2CC-42ED-8C09-25BBF0C73E4F}"/>
              </a:ext>
            </a:extLst>
          </p:cNvPr>
          <p:cNvCxnSpPr>
            <a:cxnSpLocks/>
          </p:cNvCxnSpPr>
          <p:nvPr/>
        </p:nvCxnSpPr>
        <p:spPr>
          <a:xfrm>
            <a:off x="10395719"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98F15690-6EB0-4643-926C-0EBD24A1B439}"/>
              </a:ext>
            </a:extLst>
          </p:cNvPr>
          <p:cNvCxnSpPr>
            <a:cxnSpLocks/>
          </p:cNvCxnSpPr>
          <p:nvPr/>
        </p:nvCxnSpPr>
        <p:spPr>
          <a:xfrm>
            <a:off x="11025355"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9246768-2A9B-42EE-889A-055D6FFE6160}"/>
              </a:ext>
            </a:extLst>
          </p:cNvPr>
          <p:cNvCxnSpPr>
            <a:cxnSpLocks/>
          </p:cNvCxnSpPr>
          <p:nvPr/>
        </p:nvCxnSpPr>
        <p:spPr>
          <a:xfrm>
            <a:off x="10705982"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D6E555ED-F1C4-45B8-BE41-DF6DD7AE3E30}"/>
              </a:ext>
            </a:extLst>
          </p:cNvPr>
          <p:cNvSpPr/>
          <p:nvPr/>
        </p:nvSpPr>
        <p:spPr>
          <a:xfrm>
            <a:off x="10092314" y="4477403"/>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66" name="Rectangle 65">
            <a:extLst>
              <a:ext uri="{FF2B5EF4-FFF2-40B4-BE49-F238E27FC236}">
                <a16:creationId xmlns:a16="http://schemas.microsoft.com/office/drawing/2014/main" id="{FC35CDFF-FA7A-42E8-A0BC-FEC4FD4A3BBE}"/>
              </a:ext>
            </a:extLst>
          </p:cNvPr>
          <p:cNvSpPr/>
          <p:nvPr/>
        </p:nvSpPr>
        <p:spPr>
          <a:xfrm>
            <a:off x="10068848" y="3526821"/>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LDF</a:t>
            </a:r>
          </a:p>
        </p:txBody>
      </p:sp>
      <p:cxnSp>
        <p:nvCxnSpPr>
          <p:cNvPr id="67" name="Straight Arrow Connector 66">
            <a:extLst>
              <a:ext uri="{FF2B5EF4-FFF2-40B4-BE49-F238E27FC236}">
                <a16:creationId xmlns:a16="http://schemas.microsoft.com/office/drawing/2014/main" id="{D1272C7F-762D-48F2-A4AE-93079C50331A}"/>
              </a:ext>
            </a:extLst>
          </p:cNvPr>
          <p:cNvCxnSpPr>
            <a:cxnSpLocks/>
          </p:cNvCxnSpPr>
          <p:nvPr/>
        </p:nvCxnSpPr>
        <p:spPr>
          <a:xfrm>
            <a:off x="10705982"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D929733-6ABB-4489-AF0E-373348168C28}"/>
              </a:ext>
            </a:extLst>
          </p:cNvPr>
          <p:cNvCxnSpPr>
            <a:cxnSpLocks/>
          </p:cNvCxnSpPr>
          <p:nvPr/>
        </p:nvCxnSpPr>
        <p:spPr>
          <a:xfrm>
            <a:off x="10686106"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BABAEE18-443B-4F5A-A7B3-F659842E7F70}"/>
              </a:ext>
            </a:extLst>
          </p:cNvPr>
          <p:cNvCxnSpPr>
            <a:cxnSpLocks/>
          </p:cNvCxnSpPr>
          <p:nvPr/>
        </p:nvCxnSpPr>
        <p:spPr>
          <a:xfrm>
            <a:off x="9850353"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8FFAEDB-F534-49FA-93BC-9C09B84C907E}"/>
              </a:ext>
            </a:extLst>
          </p:cNvPr>
          <p:cNvCxnSpPr>
            <a:cxnSpLocks/>
          </p:cNvCxnSpPr>
          <p:nvPr/>
        </p:nvCxnSpPr>
        <p:spPr>
          <a:xfrm flipV="1">
            <a:off x="9850353"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F67450E7-4A55-4C44-AE33-7A5D88D202D0}"/>
              </a:ext>
            </a:extLst>
          </p:cNvPr>
          <p:cNvSpPr/>
          <p:nvPr/>
        </p:nvSpPr>
        <p:spPr>
          <a:xfrm>
            <a:off x="10092314" y="545754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Ult</a:t>
            </a:r>
            <a:endParaRPr lang="en-US" dirty="0"/>
          </a:p>
        </p:txBody>
      </p:sp>
      <p:sp>
        <p:nvSpPr>
          <p:cNvPr id="26" name="Arrow: Right 25">
            <a:extLst>
              <a:ext uri="{FF2B5EF4-FFF2-40B4-BE49-F238E27FC236}">
                <a16:creationId xmlns:a16="http://schemas.microsoft.com/office/drawing/2014/main" id="{0780D97F-23CE-41FA-9F93-B3F782CDCC5B}"/>
              </a:ext>
            </a:extLst>
          </p:cNvPr>
          <p:cNvSpPr/>
          <p:nvPr/>
        </p:nvSpPr>
        <p:spPr>
          <a:xfrm>
            <a:off x="4776186" y="3276677"/>
            <a:ext cx="3021599"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262F7E0D-E17F-4EF8-A6F7-236AA7D590FF}"/>
              </a:ext>
            </a:extLst>
          </p:cNvPr>
          <p:cNvSpPr txBox="1"/>
          <p:nvPr/>
        </p:nvSpPr>
        <p:spPr>
          <a:xfrm>
            <a:off x="868798" y="1151466"/>
            <a:ext cx="1458541" cy="369332"/>
          </a:xfrm>
          <a:prstGeom prst="rect">
            <a:avLst/>
          </a:prstGeom>
          <a:noFill/>
        </p:spPr>
        <p:txBody>
          <a:bodyPr wrap="none" rtlCol="0">
            <a:spAutoFit/>
          </a:bodyPr>
          <a:lstStyle/>
          <a:p>
            <a:r>
              <a:rPr lang="en-US" dirty="0"/>
              <a:t>2007 Analysis</a:t>
            </a:r>
          </a:p>
        </p:txBody>
      </p:sp>
      <p:sp>
        <p:nvSpPr>
          <p:cNvPr id="72" name="TextBox 71">
            <a:extLst>
              <a:ext uri="{FF2B5EF4-FFF2-40B4-BE49-F238E27FC236}">
                <a16:creationId xmlns:a16="http://schemas.microsoft.com/office/drawing/2014/main" id="{6B9B3A95-179A-4855-A05C-7F46D5C9DCB9}"/>
              </a:ext>
            </a:extLst>
          </p:cNvPr>
          <p:cNvSpPr txBox="1"/>
          <p:nvPr/>
        </p:nvSpPr>
        <p:spPr>
          <a:xfrm>
            <a:off x="9976711" y="1151466"/>
            <a:ext cx="1458541" cy="369332"/>
          </a:xfrm>
          <a:prstGeom prst="rect">
            <a:avLst/>
          </a:prstGeom>
          <a:noFill/>
        </p:spPr>
        <p:txBody>
          <a:bodyPr wrap="none" rtlCol="0">
            <a:spAutoFit/>
          </a:bodyPr>
          <a:lstStyle/>
          <a:p>
            <a:r>
              <a:rPr lang="en-US" dirty="0"/>
              <a:t>2008 Analysis</a:t>
            </a:r>
          </a:p>
        </p:txBody>
      </p:sp>
    </p:spTree>
    <p:extLst>
      <p:ext uri="{BB962C8B-B14F-4D97-AF65-F5344CB8AC3E}">
        <p14:creationId xmlns:p14="http://schemas.microsoft.com/office/powerpoint/2010/main" val="952929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5" name="Rectangle 4">
            <a:extLst>
              <a:ext uri="{FF2B5EF4-FFF2-40B4-BE49-F238E27FC236}">
                <a16:creationId xmlns:a16="http://schemas.microsoft.com/office/drawing/2014/main" id="{F765639C-C7F4-4D8E-9550-6C742F774669}"/>
              </a:ext>
            </a:extLst>
          </p:cNvPr>
          <p:cNvSpPr/>
          <p:nvPr/>
        </p:nvSpPr>
        <p:spPr>
          <a:xfrm>
            <a:off x="343764" y="152436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Data</a:t>
            </a:r>
          </a:p>
        </p:txBody>
      </p:sp>
      <p:sp>
        <p:nvSpPr>
          <p:cNvPr id="10" name="Rectangle 9">
            <a:extLst>
              <a:ext uri="{FF2B5EF4-FFF2-40B4-BE49-F238E27FC236}">
                <a16:creationId xmlns:a16="http://schemas.microsoft.com/office/drawing/2014/main" id="{20971759-3522-4101-9280-2BE2BEBE1C6E}"/>
              </a:ext>
            </a:extLst>
          </p:cNvPr>
          <p:cNvSpPr/>
          <p:nvPr/>
        </p:nvSpPr>
        <p:spPr>
          <a:xfrm>
            <a:off x="960935" y="254667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12" name="Rectangle 11">
            <a:extLst>
              <a:ext uri="{FF2B5EF4-FFF2-40B4-BE49-F238E27FC236}">
                <a16:creationId xmlns:a16="http://schemas.microsoft.com/office/drawing/2014/main" id="{D480160E-2855-4A7E-A41B-959AFBA0D578}"/>
              </a:ext>
            </a:extLst>
          </p:cNvPr>
          <p:cNvSpPr/>
          <p:nvPr/>
        </p:nvSpPr>
        <p:spPr>
          <a:xfrm>
            <a:off x="1723009" y="1520798"/>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Sel</a:t>
            </a:r>
            <a:endParaRPr lang="en-US" dirty="0"/>
          </a:p>
        </p:txBody>
      </p:sp>
      <p:cxnSp>
        <p:nvCxnSpPr>
          <p:cNvPr id="9" name="Straight Arrow Connector 8">
            <a:extLst>
              <a:ext uri="{FF2B5EF4-FFF2-40B4-BE49-F238E27FC236}">
                <a16:creationId xmlns:a16="http://schemas.microsoft.com/office/drawing/2014/main" id="{95E7050E-070D-4A16-B4C5-ABF9DCCFC64A}"/>
              </a:ext>
            </a:extLst>
          </p:cNvPr>
          <p:cNvCxnSpPr>
            <a:cxnSpLocks/>
          </p:cNvCxnSpPr>
          <p:nvPr/>
        </p:nvCxnSpPr>
        <p:spPr>
          <a:xfrm>
            <a:off x="1287806"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432F4134-E897-4A6D-BE8E-71D539A6262D}"/>
              </a:ext>
            </a:extLst>
          </p:cNvPr>
          <p:cNvCxnSpPr>
            <a:cxnSpLocks/>
          </p:cNvCxnSpPr>
          <p:nvPr/>
        </p:nvCxnSpPr>
        <p:spPr>
          <a:xfrm>
            <a:off x="1917442"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DA3E0CB-108C-488B-978D-F4AAEF6D6170}"/>
              </a:ext>
            </a:extLst>
          </p:cNvPr>
          <p:cNvCxnSpPr>
            <a:cxnSpLocks/>
          </p:cNvCxnSpPr>
          <p:nvPr/>
        </p:nvCxnSpPr>
        <p:spPr>
          <a:xfrm>
            <a:off x="1598069"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5CAEEBF-0532-4D92-87A2-FCB42F4BE4BD}"/>
              </a:ext>
            </a:extLst>
          </p:cNvPr>
          <p:cNvSpPr/>
          <p:nvPr/>
        </p:nvSpPr>
        <p:spPr>
          <a:xfrm>
            <a:off x="984401" y="4477403"/>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30" name="Rectangle 29">
            <a:extLst>
              <a:ext uri="{FF2B5EF4-FFF2-40B4-BE49-F238E27FC236}">
                <a16:creationId xmlns:a16="http://schemas.microsoft.com/office/drawing/2014/main" id="{C53E41D6-E1D9-4D7D-8DD7-7320B99D1090}"/>
              </a:ext>
            </a:extLst>
          </p:cNvPr>
          <p:cNvSpPr/>
          <p:nvPr/>
        </p:nvSpPr>
        <p:spPr>
          <a:xfrm>
            <a:off x="960935" y="3526821"/>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LDF</a:t>
            </a:r>
          </a:p>
        </p:txBody>
      </p:sp>
      <p:cxnSp>
        <p:nvCxnSpPr>
          <p:cNvPr id="31" name="Straight Arrow Connector 30">
            <a:extLst>
              <a:ext uri="{FF2B5EF4-FFF2-40B4-BE49-F238E27FC236}">
                <a16:creationId xmlns:a16="http://schemas.microsoft.com/office/drawing/2014/main" id="{A56F7CEC-CBBC-48EF-8F00-56A81CFE5282}"/>
              </a:ext>
            </a:extLst>
          </p:cNvPr>
          <p:cNvCxnSpPr>
            <a:cxnSpLocks/>
          </p:cNvCxnSpPr>
          <p:nvPr/>
        </p:nvCxnSpPr>
        <p:spPr>
          <a:xfrm>
            <a:off x="1598069"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409BF13B-E97F-47C0-8E23-D0E0329A55CD}"/>
              </a:ext>
            </a:extLst>
          </p:cNvPr>
          <p:cNvCxnSpPr>
            <a:cxnSpLocks/>
          </p:cNvCxnSpPr>
          <p:nvPr/>
        </p:nvCxnSpPr>
        <p:spPr>
          <a:xfrm>
            <a:off x="1578193"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019BC332-9804-4638-9BCD-817C56F3F140}"/>
              </a:ext>
            </a:extLst>
          </p:cNvPr>
          <p:cNvCxnSpPr>
            <a:cxnSpLocks/>
          </p:cNvCxnSpPr>
          <p:nvPr/>
        </p:nvCxnSpPr>
        <p:spPr>
          <a:xfrm>
            <a:off x="742440"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59E1ABD8-8612-40D3-A11F-2D4815C5F292}"/>
              </a:ext>
            </a:extLst>
          </p:cNvPr>
          <p:cNvCxnSpPr>
            <a:cxnSpLocks/>
          </p:cNvCxnSpPr>
          <p:nvPr/>
        </p:nvCxnSpPr>
        <p:spPr>
          <a:xfrm flipV="1">
            <a:off x="742440"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45" name="Rectangle 44">
            <a:extLst>
              <a:ext uri="{FF2B5EF4-FFF2-40B4-BE49-F238E27FC236}">
                <a16:creationId xmlns:a16="http://schemas.microsoft.com/office/drawing/2014/main" id="{D413013C-A607-4518-8262-6C0CADD3D362}"/>
              </a:ext>
            </a:extLst>
          </p:cNvPr>
          <p:cNvSpPr/>
          <p:nvPr/>
        </p:nvSpPr>
        <p:spPr>
          <a:xfrm>
            <a:off x="984401" y="5457546"/>
            <a:ext cx="1237276" cy="689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Ult</a:t>
            </a:r>
            <a:endParaRPr lang="en-US" dirty="0"/>
          </a:p>
        </p:txBody>
      </p:sp>
      <p:sp>
        <p:nvSpPr>
          <p:cNvPr id="59" name="Rectangle 58">
            <a:extLst>
              <a:ext uri="{FF2B5EF4-FFF2-40B4-BE49-F238E27FC236}">
                <a16:creationId xmlns:a16="http://schemas.microsoft.com/office/drawing/2014/main" id="{AEBD2D5D-CA62-4FCC-8DDC-749CD2CF56F5}"/>
              </a:ext>
            </a:extLst>
          </p:cNvPr>
          <p:cNvSpPr/>
          <p:nvPr/>
        </p:nvSpPr>
        <p:spPr>
          <a:xfrm>
            <a:off x="9451677" y="152436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60" name="Rectangle 59">
            <a:extLst>
              <a:ext uri="{FF2B5EF4-FFF2-40B4-BE49-F238E27FC236}">
                <a16:creationId xmlns:a16="http://schemas.microsoft.com/office/drawing/2014/main" id="{DE779513-A46A-4B9C-9E9A-90924C05435B}"/>
              </a:ext>
            </a:extLst>
          </p:cNvPr>
          <p:cNvSpPr/>
          <p:nvPr/>
        </p:nvSpPr>
        <p:spPr>
          <a:xfrm>
            <a:off x="10068848" y="254667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61" name="Rectangle 60">
            <a:extLst>
              <a:ext uri="{FF2B5EF4-FFF2-40B4-BE49-F238E27FC236}">
                <a16:creationId xmlns:a16="http://schemas.microsoft.com/office/drawing/2014/main" id="{59C5246C-8F66-4D33-BE5B-0F32F8F5ECF2}"/>
              </a:ext>
            </a:extLst>
          </p:cNvPr>
          <p:cNvSpPr/>
          <p:nvPr/>
        </p:nvSpPr>
        <p:spPr>
          <a:xfrm>
            <a:off x="10830922" y="1520798"/>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Sel</a:t>
            </a:r>
            <a:endParaRPr lang="en-US" dirty="0"/>
          </a:p>
        </p:txBody>
      </p:sp>
      <p:cxnSp>
        <p:nvCxnSpPr>
          <p:cNvPr id="62" name="Straight Arrow Connector 61">
            <a:extLst>
              <a:ext uri="{FF2B5EF4-FFF2-40B4-BE49-F238E27FC236}">
                <a16:creationId xmlns:a16="http://schemas.microsoft.com/office/drawing/2014/main" id="{40F49E3D-F2CC-42ED-8C09-25BBF0C73E4F}"/>
              </a:ext>
            </a:extLst>
          </p:cNvPr>
          <p:cNvCxnSpPr>
            <a:cxnSpLocks/>
          </p:cNvCxnSpPr>
          <p:nvPr/>
        </p:nvCxnSpPr>
        <p:spPr>
          <a:xfrm>
            <a:off x="10395719"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98F15690-6EB0-4643-926C-0EBD24A1B439}"/>
              </a:ext>
            </a:extLst>
          </p:cNvPr>
          <p:cNvCxnSpPr>
            <a:cxnSpLocks/>
          </p:cNvCxnSpPr>
          <p:nvPr/>
        </p:nvCxnSpPr>
        <p:spPr>
          <a:xfrm>
            <a:off x="11025355" y="227928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69246768-2A9B-42EE-889A-055D6FFE6160}"/>
              </a:ext>
            </a:extLst>
          </p:cNvPr>
          <p:cNvCxnSpPr>
            <a:cxnSpLocks/>
          </p:cNvCxnSpPr>
          <p:nvPr/>
        </p:nvCxnSpPr>
        <p:spPr>
          <a:xfrm>
            <a:off x="10705982" y="327667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D6E555ED-F1C4-45B8-BE41-DF6DD7AE3E30}"/>
              </a:ext>
            </a:extLst>
          </p:cNvPr>
          <p:cNvSpPr/>
          <p:nvPr/>
        </p:nvSpPr>
        <p:spPr>
          <a:xfrm>
            <a:off x="10092314" y="4477403"/>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66" name="Rectangle 65">
            <a:extLst>
              <a:ext uri="{FF2B5EF4-FFF2-40B4-BE49-F238E27FC236}">
                <a16:creationId xmlns:a16="http://schemas.microsoft.com/office/drawing/2014/main" id="{FC35CDFF-FA7A-42E8-A0BC-FEC4FD4A3BBE}"/>
              </a:ext>
            </a:extLst>
          </p:cNvPr>
          <p:cNvSpPr/>
          <p:nvPr/>
        </p:nvSpPr>
        <p:spPr>
          <a:xfrm>
            <a:off x="10068848" y="3526821"/>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LDF</a:t>
            </a:r>
          </a:p>
        </p:txBody>
      </p:sp>
      <p:cxnSp>
        <p:nvCxnSpPr>
          <p:cNvPr id="67" name="Straight Arrow Connector 66">
            <a:extLst>
              <a:ext uri="{FF2B5EF4-FFF2-40B4-BE49-F238E27FC236}">
                <a16:creationId xmlns:a16="http://schemas.microsoft.com/office/drawing/2014/main" id="{D1272C7F-762D-48F2-A4AE-93079C50331A}"/>
              </a:ext>
            </a:extLst>
          </p:cNvPr>
          <p:cNvCxnSpPr>
            <a:cxnSpLocks/>
          </p:cNvCxnSpPr>
          <p:nvPr/>
        </p:nvCxnSpPr>
        <p:spPr>
          <a:xfrm>
            <a:off x="10705982" y="4226230"/>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8D929733-6ABB-4489-AF0E-373348168C28}"/>
              </a:ext>
            </a:extLst>
          </p:cNvPr>
          <p:cNvCxnSpPr>
            <a:cxnSpLocks/>
          </p:cNvCxnSpPr>
          <p:nvPr/>
        </p:nvCxnSpPr>
        <p:spPr>
          <a:xfrm>
            <a:off x="10686106" y="5206289"/>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BABAEE18-443B-4F5A-A7B3-F659842E7F70}"/>
              </a:ext>
            </a:extLst>
          </p:cNvPr>
          <p:cNvCxnSpPr>
            <a:cxnSpLocks/>
          </p:cNvCxnSpPr>
          <p:nvPr/>
        </p:nvCxnSpPr>
        <p:spPr>
          <a:xfrm>
            <a:off x="9850353" y="5802333"/>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D8FFAEDB-F534-49FA-93BC-9C09B84C907E}"/>
              </a:ext>
            </a:extLst>
          </p:cNvPr>
          <p:cNvCxnSpPr>
            <a:cxnSpLocks/>
          </p:cNvCxnSpPr>
          <p:nvPr/>
        </p:nvCxnSpPr>
        <p:spPr>
          <a:xfrm flipV="1">
            <a:off x="9850353" y="2244096"/>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F67450E7-4A55-4C44-AE33-7A5D88D202D0}"/>
              </a:ext>
            </a:extLst>
          </p:cNvPr>
          <p:cNvSpPr/>
          <p:nvPr/>
        </p:nvSpPr>
        <p:spPr>
          <a:xfrm>
            <a:off x="10092314" y="5457546"/>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a:t>
            </a:r>
            <a:r>
              <a:rPr lang="en-US" dirty="0" err="1"/>
              <a:t>Ult</a:t>
            </a:r>
            <a:endParaRPr lang="en-US" dirty="0"/>
          </a:p>
        </p:txBody>
      </p:sp>
      <p:sp>
        <p:nvSpPr>
          <p:cNvPr id="26" name="Arrow: Right 25">
            <a:extLst>
              <a:ext uri="{FF2B5EF4-FFF2-40B4-BE49-F238E27FC236}">
                <a16:creationId xmlns:a16="http://schemas.microsoft.com/office/drawing/2014/main" id="{0780D97F-23CE-41FA-9F93-B3F782CDCC5B}"/>
              </a:ext>
            </a:extLst>
          </p:cNvPr>
          <p:cNvSpPr/>
          <p:nvPr/>
        </p:nvSpPr>
        <p:spPr>
          <a:xfrm>
            <a:off x="2493275" y="2727800"/>
            <a:ext cx="1235408"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9344936E-1B5E-429E-A523-F7251D5B0E34}"/>
              </a:ext>
            </a:extLst>
          </p:cNvPr>
          <p:cNvSpPr/>
          <p:nvPr/>
        </p:nvSpPr>
        <p:spPr>
          <a:xfrm>
            <a:off x="3537342" y="1517230"/>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55" name="Rectangle 54">
            <a:extLst>
              <a:ext uri="{FF2B5EF4-FFF2-40B4-BE49-F238E27FC236}">
                <a16:creationId xmlns:a16="http://schemas.microsoft.com/office/drawing/2014/main" id="{DC7B022D-435C-4E16-9E39-583276929CED}"/>
              </a:ext>
            </a:extLst>
          </p:cNvPr>
          <p:cNvSpPr/>
          <p:nvPr/>
        </p:nvSpPr>
        <p:spPr>
          <a:xfrm>
            <a:off x="4177979" y="4470267"/>
            <a:ext cx="1237276" cy="6895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56" name="Rectangle 55">
            <a:extLst>
              <a:ext uri="{FF2B5EF4-FFF2-40B4-BE49-F238E27FC236}">
                <a16:creationId xmlns:a16="http://schemas.microsoft.com/office/drawing/2014/main" id="{D80EEB1D-E221-45A9-934B-190F57FC14B6}"/>
              </a:ext>
            </a:extLst>
          </p:cNvPr>
          <p:cNvSpPr/>
          <p:nvPr/>
        </p:nvSpPr>
        <p:spPr>
          <a:xfrm>
            <a:off x="4154513" y="3519685"/>
            <a:ext cx="1237276" cy="6895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LDF</a:t>
            </a:r>
          </a:p>
        </p:txBody>
      </p:sp>
      <p:cxnSp>
        <p:nvCxnSpPr>
          <p:cNvPr id="57" name="Straight Arrow Connector 56">
            <a:extLst>
              <a:ext uri="{FF2B5EF4-FFF2-40B4-BE49-F238E27FC236}">
                <a16:creationId xmlns:a16="http://schemas.microsoft.com/office/drawing/2014/main" id="{600669F9-EAE2-42B0-8876-5905DE2BFE4E}"/>
              </a:ext>
            </a:extLst>
          </p:cNvPr>
          <p:cNvCxnSpPr>
            <a:cxnSpLocks/>
          </p:cNvCxnSpPr>
          <p:nvPr/>
        </p:nvCxnSpPr>
        <p:spPr>
          <a:xfrm>
            <a:off x="4791647" y="4219094"/>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39FA98B4-F4E3-4FDE-913B-7E73A62FF8D4}"/>
              </a:ext>
            </a:extLst>
          </p:cNvPr>
          <p:cNvCxnSpPr>
            <a:cxnSpLocks/>
          </p:cNvCxnSpPr>
          <p:nvPr/>
        </p:nvCxnSpPr>
        <p:spPr>
          <a:xfrm>
            <a:off x="4771771" y="5199153"/>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88DCC24-2528-4F6F-843B-A6E3DEDAF1DE}"/>
              </a:ext>
            </a:extLst>
          </p:cNvPr>
          <p:cNvCxnSpPr>
            <a:cxnSpLocks/>
          </p:cNvCxnSpPr>
          <p:nvPr/>
        </p:nvCxnSpPr>
        <p:spPr>
          <a:xfrm>
            <a:off x="3936018" y="5795197"/>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75162CCE-F603-430C-8983-B2E6B3C9AA86}"/>
              </a:ext>
            </a:extLst>
          </p:cNvPr>
          <p:cNvCxnSpPr>
            <a:cxnSpLocks/>
          </p:cNvCxnSpPr>
          <p:nvPr/>
        </p:nvCxnSpPr>
        <p:spPr>
          <a:xfrm flipV="1">
            <a:off x="3936018" y="2236960"/>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1379D99E-1081-4F38-86F2-D87426998A9D}"/>
              </a:ext>
            </a:extLst>
          </p:cNvPr>
          <p:cNvSpPr/>
          <p:nvPr/>
        </p:nvSpPr>
        <p:spPr>
          <a:xfrm>
            <a:off x="4177979" y="5450410"/>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Waterfall Step #1</a:t>
            </a:r>
          </a:p>
        </p:txBody>
      </p:sp>
      <p:sp>
        <p:nvSpPr>
          <p:cNvPr id="75" name="Rectangle 74">
            <a:extLst>
              <a:ext uri="{FF2B5EF4-FFF2-40B4-BE49-F238E27FC236}">
                <a16:creationId xmlns:a16="http://schemas.microsoft.com/office/drawing/2014/main" id="{9C23CA28-6463-4E3C-8F72-468011E63403}"/>
              </a:ext>
            </a:extLst>
          </p:cNvPr>
          <p:cNvSpPr/>
          <p:nvPr/>
        </p:nvSpPr>
        <p:spPr>
          <a:xfrm>
            <a:off x="6379568" y="1527934"/>
            <a:ext cx="1237276" cy="68957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2008 Data</a:t>
            </a:r>
          </a:p>
        </p:txBody>
      </p:sp>
      <p:sp>
        <p:nvSpPr>
          <p:cNvPr id="76" name="Rectangle 75">
            <a:extLst>
              <a:ext uri="{FF2B5EF4-FFF2-40B4-BE49-F238E27FC236}">
                <a16:creationId xmlns:a16="http://schemas.microsoft.com/office/drawing/2014/main" id="{50E0A66C-2356-4CC5-A26C-B401D04FF0D5}"/>
              </a:ext>
            </a:extLst>
          </p:cNvPr>
          <p:cNvSpPr/>
          <p:nvPr/>
        </p:nvSpPr>
        <p:spPr>
          <a:xfrm>
            <a:off x="6996739" y="2550246"/>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 Estimator</a:t>
            </a:r>
          </a:p>
        </p:txBody>
      </p:sp>
      <p:sp>
        <p:nvSpPr>
          <p:cNvPr id="77" name="Rectangle 76">
            <a:extLst>
              <a:ext uri="{FF2B5EF4-FFF2-40B4-BE49-F238E27FC236}">
                <a16:creationId xmlns:a16="http://schemas.microsoft.com/office/drawing/2014/main" id="{AAC14626-10F8-4AC3-9F4A-0A98B149106E}"/>
              </a:ext>
            </a:extLst>
          </p:cNvPr>
          <p:cNvSpPr/>
          <p:nvPr/>
        </p:nvSpPr>
        <p:spPr>
          <a:xfrm>
            <a:off x="7758813" y="1524366"/>
            <a:ext cx="1237276" cy="6895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2007 </a:t>
            </a:r>
            <a:r>
              <a:rPr lang="en-US" dirty="0" err="1"/>
              <a:t>Sel</a:t>
            </a:r>
            <a:endParaRPr lang="en-US" dirty="0"/>
          </a:p>
        </p:txBody>
      </p:sp>
      <p:cxnSp>
        <p:nvCxnSpPr>
          <p:cNvPr id="78" name="Straight Arrow Connector 77">
            <a:extLst>
              <a:ext uri="{FF2B5EF4-FFF2-40B4-BE49-F238E27FC236}">
                <a16:creationId xmlns:a16="http://schemas.microsoft.com/office/drawing/2014/main" id="{ED0EC484-D1DE-40EC-A04E-FC13DC143104}"/>
              </a:ext>
            </a:extLst>
          </p:cNvPr>
          <p:cNvCxnSpPr>
            <a:cxnSpLocks/>
          </p:cNvCxnSpPr>
          <p:nvPr/>
        </p:nvCxnSpPr>
        <p:spPr>
          <a:xfrm>
            <a:off x="7323610" y="2282848"/>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45C810F-E577-41BC-858F-6B1B05DD6A53}"/>
              </a:ext>
            </a:extLst>
          </p:cNvPr>
          <p:cNvCxnSpPr>
            <a:cxnSpLocks/>
          </p:cNvCxnSpPr>
          <p:nvPr/>
        </p:nvCxnSpPr>
        <p:spPr>
          <a:xfrm>
            <a:off x="7953246" y="2282848"/>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D543C57-61F0-44B5-A6EB-F3D985D6F66F}"/>
              </a:ext>
            </a:extLst>
          </p:cNvPr>
          <p:cNvCxnSpPr>
            <a:cxnSpLocks/>
          </p:cNvCxnSpPr>
          <p:nvPr/>
        </p:nvCxnSpPr>
        <p:spPr>
          <a:xfrm>
            <a:off x="7633873" y="3280245"/>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C5FB5DB7-0E62-4A8A-8143-2B5E63AD1666}"/>
              </a:ext>
            </a:extLst>
          </p:cNvPr>
          <p:cNvSpPr/>
          <p:nvPr/>
        </p:nvSpPr>
        <p:spPr>
          <a:xfrm>
            <a:off x="7020205" y="4480971"/>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IBNR Estimator</a:t>
            </a:r>
          </a:p>
        </p:txBody>
      </p:sp>
      <p:sp>
        <p:nvSpPr>
          <p:cNvPr id="82" name="Rectangle 81">
            <a:extLst>
              <a:ext uri="{FF2B5EF4-FFF2-40B4-BE49-F238E27FC236}">
                <a16:creationId xmlns:a16="http://schemas.microsoft.com/office/drawing/2014/main" id="{E95913A8-4278-4597-90A7-B70B790D9B08}"/>
              </a:ext>
            </a:extLst>
          </p:cNvPr>
          <p:cNvSpPr/>
          <p:nvPr/>
        </p:nvSpPr>
        <p:spPr>
          <a:xfrm>
            <a:off x="6996739" y="3530389"/>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LDF</a:t>
            </a:r>
          </a:p>
        </p:txBody>
      </p:sp>
      <p:cxnSp>
        <p:nvCxnSpPr>
          <p:cNvPr id="83" name="Straight Arrow Connector 82">
            <a:extLst>
              <a:ext uri="{FF2B5EF4-FFF2-40B4-BE49-F238E27FC236}">
                <a16:creationId xmlns:a16="http://schemas.microsoft.com/office/drawing/2014/main" id="{51F59809-8D3A-4370-BD4C-FD179C6B13AE}"/>
              </a:ext>
            </a:extLst>
          </p:cNvPr>
          <p:cNvCxnSpPr>
            <a:cxnSpLocks/>
          </p:cNvCxnSpPr>
          <p:nvPr/>
        </p:nvCxnSpPr>
        <p:spPr>
          <a:xfrm>
            <a:off x="7633873" y="4229798"/>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238CFFA5-5B0E-4E35-B888-13B3E507E119}"/>
              </a:ext>
            </a:extLst>
          </p:cNvPr>
          <p:cNvCxnSpPr>
            <a:cxnSpLocks/>
          </p:cNvCxnSpPr>
          <p:nvPr/>
        </p:nvCxnSpPr>
        <p:spPr>
          <a:xfrm>
            <a:off x="7613997" y="5209857"/>
            <a:ext cx="0" cy="2257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B6AB79E9-27FC-4054-9D55-27AC7347F8DE}"/>
              </a:ext>
            </a:extLst>
          </p:cNvPr>
          <p:cNvCxnSpPr>
            <a:cxnSpLocks/>
          </p:cNvCxnSpPr>
          <p:nvPr/>
        </p:nvCxnSpPr>
        <p:spPr>
          <a:xfrm>
            <a:off x="6778244" y="5805901"/>
            <a:ext cx="21849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BF131FE8-C30E-46A1-8C5C-452674764215}"/>
              </a:ext>
            </a:extLst>
          </p:cNvPr>
          <p:cNvCxnSpPr>
            <a:cxnSpLocks/>
          </p:cNvCxnSpPr>
          <p:nvPr/>
        </p:nvCxnSpPr>
        <p:spPr>
          <a:xfrm flipV="1">
            <a:off x="6778244" y="2247664"/>
            <a:ext cx="22547" cy="3558237"/>
          </a:xfrm>
          <a:prstGeom prst="line">
            <a:avLst/>
          </a:prstGeom>
          <a:ln w="38100"/>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1EDEAD58-632D-4050-86D1-90397E01977C}"/>
              </a:ext>
            </a:extLst>
          </p:cNvPr>
          <p:cNvSpPr/>
          <p:nvPr/>
        </p:nvSpPr>
        <p:spPr>
          <a:xfrm>
            <a:off x="7020205" y="5461114"/>
            <a:ext cx="1237276" cy="68957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Waterfall Step #2</a:t>
            </a:r>
          </a:p>
        </p:txBody>
      </p:sp>
      <p:sp>
        <p:nvSpPr>
          <p:cNvPr id="89" name="Arrow: Right 88">
            <a:extLst>
              <a:ext uri="{FF2B5EF4-FFF2-40B4-BE49-F238E27FC236}">
                <a16:creationId xmlns:a16="http://schemas.microsoft.com/office/drawing/2014/main" id="{34F0AB3D-AC0E-4090-A2F0-29F0F95B7425}"/>
              </a:ext>
            </a:extLst>
          </p:cNvPr>
          <p:cNvSpPr/>
          <p:nvPr/>
        </p:nvSpPr>
        <p:spPr>
          <a:xfrm>
            <a:off x="5443024" y="2727800"/>
            <a:ext cx="1235408"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B52CFBB1-9C68-4A91-980D-9A491EBF2E49}"/>
              </a:ext>
            </a:extLst>
          </p:cNvPr>
          <p:cNvSpPr/>
          <p:nvPr/>
        </p:nvSpPr>
        <p:spPr>
          <a:xfrm>
            <a:off x="8492586" y="2727800"/>
            <a:ext cx="1235408" cy="1200726"/>
          </a:xfrm>
          <a:prstGeom prst="rightArrow">
            <a:avLst/>
          </a:prstGeom>
          <a:gradFill flip="none" rotWithShape="1">
            <a:gsLst>
              <a:gs pos="0">
                <a:schemeClr val="accent1"/>
              </a:gs>
              <a:gs pos="100000">
                <a:schemeClr val="accent2"/>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EB36848C-3194-48A9-A681-E6A2701722A9}"/>
              </a:ext>
            </a:extLst>
          </p:cNvPr>
          <p:cNvSpPr txBox="1"/>
          <p:nvPr/>
        </p:nvSpPr>
        <p:spPr>
          <a:xfrm>
            <a:off x="868798" y="1151466"/>
            <a:ext cx="1458541" cy="369332"/>
          </a:xfrm>
          <a:prstGeom prst="rect">
            <a:avLst/>
          </a:prstGeom>
          <a:noFill/>
        </p:spPr>
        <p:txBody>
          <a:bodyPr wrap="none" rtlCol="0">
            <a:spAutoFit/>
          </a:bodyPr>
          <a:lstStyle/>
          <a:p>
            <a:r>
              <a:rPr lang="en-US" dirty="0"/>
              <a:t>2007 Analysis</a:t>
            </a:r>
          </a:p>
        </p:txBody>
      </p:sp>
      <p:sp>
        <p:nvSpPr>
          <p:cNvPr id="92" name="TextBox 91">
            <a:extLst>
              <a:ext uri="{FF2B5EF4-FFF2-40B4-BE49-F238E27FC236}">
                <a16:creationId xmlns:a16="http://schemas.microsoft.com/office/drawing/2014/main" id="{EAF427FB-51B5-436E-AC1C-C2848F595DBC}"/>
              </a:ext>
            </a:extLst>
          </p:cNvPr>
          <p:cNvSpPr txBox="1"/>
          <p:nvPr/>
        </p:nvSpPr>
        <p:spPr>
          <a:xfrm>
            <a:off x="9976711" y="1151466"/>
            <a:ext cx="1458541" cy="369332"/>
          </a:xfrm>
          <a:prstGeom prst="rect">
            <a:avLst/>
          </a:prstGeom>
          <a:noFill/>
        </p:spPr>
        <p:txBody>
          <a:bodyPr wrap="none" rtlCol="0">
            <a:spAutoFit/>
          </a:bodyPr>
          <a:lstStyle/>
          <a:p>
            <a:r>
              <a:rPr lang="en-US" dirty="0"/>
              <a:t>2008 Analysis</a:t>
            </a:r>
          </a:p>
        </p:txBody>
      </p:sp>
      <p:sp>
        <p:nvSpPr>
          <p:cNvPr id="93" name="TextBox 92">
            <a:extLst>
              <a:ext uri="{FF2B5EF4-FFF2-40B4-BE49-F238E27FC236}">
                <a16:creationId xmlns:a16="http://schemas.microsoft.com/office/drawing/2014/main" id="{90813FFA-DDB9-4A90-94CB-C084C4D8725E}"/>
              </a:ext>
            </a:extLst>
          </p:cNvPr>
          <p:cNvSpPr txBox="1"/>
          <p:nvPr/>
        </p:nvSpPr>
        <p:spPr>
          <a:xfrm>
            <a:off x="3958565" y="901849"/>
            <a:ext cx="1511439" cy="646331"/>
          </a:xfrm>
          <a:prstGeom prst="rect">
            <a:avLst/>
          </a:prstGeom>
          <a:noFill/>
        </p:spPr>
        <p:txBody>
          <a:bodyPr wrap="none" rtlCol="0">
            <a:spAutoFit/>
          </a:bodyPr>
          <a:lstStyle/>
          <a:p>
            <a:r>
              <a:rPr lang="en-US" dirty="0"/>
              <a:t>2008 Analysis </a:t>
            </a:r>
          </a:p>
          <a:p>
            <a:r>
              <a:rPr lang="en-US" dirty="0"/>
              <a:t>w/ 2007 LDF</a:t>
            </a:r>
          </a:p>
        </p:txBody>
      </p:sp>
      <p:sp>
        <p:nvSpPr>
          <p:cNvPr id="94" name="TextBox 93">
            <a:extLst>
              <a:ext uri="{FF2B5EF4-FFF2-40B4-BE49-F238E27FC236}">
                <a16:creationId xmlns:a16="http://schemas.microsoft.com/office/drawing/2014/main" id="{5D3E7BE3-FBC2-4052-B40A-9ED53279EF69}"/>
              </a:ext>
            </a:extLst>
          </p:cNvPr>
          <p:cNvSpPr txBox="1"/>
          <p:nvPr/>
        </p:nvSpPr>
        <p:spPr>
          <a:xfrm>
            <a:off x="6961188" y="904372"/>
            <a:ext cx="1511439" cy="646331"/>
          </a:xfrm>
          <a:prstGeom prst="rect">
            <a:avLst/>
          </a:prstGeom>
          <a:noFill/>
        </p:spPr>
        <p:txBody>
          <a:bodyPr wrap="none" rtlCol="0">
            <a:spAutoFit/>
          </a:bodyPr>
          <a:lstStyle/>
          <a:p>
            <a:r>
              <a:rPr lang="en-US" dirty="0"/>
              <a:t>2008 Analysis </a:t>
            </a:r>
          </a:p>
          <a:p>
            <a:r>
              <a:rPr lang="en-US" dirty="0"/>
              <a:t>w/ 2007 </a:t>
            </a:r>
            <a:r>
              <a:rPr lang="en-US" dirty="0" err="1"/>
              <a:t>Sel</a:t>
            </a:r>
            <a:endParaRPr lang="en-US" dirty="0"/>
          </a:p>
        </p:txBody>
      </p:sp>
    </p:spTree>
    <p:extLst>
      <p:ext uri="{BB962C8B-B14F-4D97-AF65-F5344CB8AC3E}">
        <p14:creationId xmlns:p14="http://schemas.microsoft.com/office/powerpoint/2010/main" val="2334005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E51B7-5BD1-3C06-1D77-37EB126B5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1E40BE-FC49-5BA0-3729-239BAF4C31E7}"/>
              </a:ext>
            </a:extLst>
          </p:cNvPr>
          <p:cNvSpPr>
            <a:spLocks noGrp="1"/>
          </p:cNvSpPr>
          <p:nvPr>
            <p:ph type="title"/>
          </p:nvPr>
        </p:nvSpPr>
        <p:spPr>
          <a:xfrm>
            <a:off x="343764" y="-516485"/>
            <a:ext cx="10303915" cy="1455996"/>
          </a:xfrm>
        </p:spPr>
        <p:txBody>
          <a:bodyPr vert="horz" lIns="91440" tIns="45720" rIns="91440" bIns="45720" rtlCol="0" anchor="b">
            <a:normAutofit/>
          </a:bodyPr>
          <a:lstStyle/>
          <a:p>
            <a:r>
              <a:rPr lang="en-US" sz="4800" dirty="0">
                <a:solidFill>
                  <a:schemeClr val="tx2"/>
                </a:solidFill>
              </a:rPr>
              <a:t>Waterfall Chart/Analysis Comparison</a:t>
            </a:r>
          </a:p>
        </p:txBody>
      </p:sp>
      <p:sp>
        <p:nvSpPr>
          <p:cNvPr id="16" name="Rectangle 8">
            <a:extLst>
              <a:ext uri="{FF2B5EF4-FFF2-40B4-BE49-F238E27FC236}">
                <a16:creationId xmlns:a16="http://schemas.microsoft.com/office/drawing/2014/main" id="{1A1C8A88-20F3-A799-DE47-F5C30FCF9137}"/>
              </a:ext>
            </a:extLst>
          </p:cNvPr>
          <p:cNvSpPr>
            <a:spLocks noChangeArrowheads="1"/>
          </p:cNvSpPr>
          <p:nvPr/>
        </p:nvSpPr>
        <p:spPr bwMode="auto">
          <a:xfrm>
            <a:off x="3693787" y="5098974"/>
            <a:ext cx="51832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same work process can be handled via a few of lines of code, leveraging the </a:t>
            </a:r>
            <a:r>
              <a:rPr kumimoji="0" lang="en-US" altLang="en-US" sz="14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scikit</a:t>
            </a:r>
            <a:r>
              <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-learn frame to be able to “Fit” (derived LDF) and “Predict” (calculate ultimate) independently. </a:t>
            </a:r>
            <a:endParaRPr lang="en-US" altLang="en-US" sz="14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Calibri" panose="020F0502020204030204" pitchFamily="34" charset="0"/>
                <a:cs typeface="Calibri" panose="020F0502020204030204" pitchFamily="34" charset="0"/>
              </a:rPr>
              <a:t>To extend this process to more methods and segments, add loops or utilize the built-in index in </a:t>
            </a:r>
            <a:r>
              <a:rPr lang="en-US" altLang="en-US" sz="1400" dirty="0" err="1">
                <a:latin typeface="Calibri" panose="020F0502020204030204" pitchFamily="34" charset="0"/>
                <a:cs typeface="Calibri" panose="020F0502020204030204" pitchFamily="34" charset="0"/>
              </a:rPr>
              <a:t>Chainladder</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10AFA5E-1BF4-4E76-8471-755BBB4D6C3D}"/>
              </a:ext>
            </a:extLst>
          </p:cNvPr>
          <p:cNvSpPr txBox="1"/>
          <p:nvPr/>
        </p:nvSpPr>
        <p:spPr>
          <a:xfrm>
            <a:off x="868798" y="1151466"/>
            <a:ext cx="1458541" cy="369332"/>
          </a:xfrm>
          <a:prstGeom prst="rect">
            <a:avLst/>
          </a:prstGeom>
          <a:noFill/>
        </p:spPr>
        <p:txBody>
          <a:bodyPr wrap="none" rtlCol="0">
            <a:spAutoFit/>
          </a:bodyPr>
          <a:lstStyle/>
          <a:p>
            <a:r>
              <a:rPr lang="en-US" dirty="0"/>
              <a:t>2007 Analysis</a:t>
            </a:r>
          </a:p>
        </p:txBody>
      </p:sp>
      <p:sp>
        <p:nvSpPr>
          <p:cNvPr id="9" name="TextBox 8">
            <a:extLst>
              <a:ext uri="{FF2B5EF4-FFF2-40B4-BE49-F238E27FC236}">
                <a16:creationId xmlns:a16="http://schemas.microsoft.com/office/drawing/2014/main" id="{433CC527-DB22-46DB-9281-7EA690BAD578}"/>
              </a:ext>
            </a:extLst>
          </p:cNvPr>
          <p:cNvSpPr txBox="1"/>
          <p:nvPr/>
        </p:nvSpPr>
        <p:spPr>
          <a:xfrm>
            <a:off x="9976711" y="1151466"/>
            <a:ext cx="1458541" cy="369332"/>
          </a:xfrm>
          <a:prstGeom prst="rect">
            <a:avLst/>
          </a:prstGeom>
          <a:noFill/>
        </p:spPr>
        <p:txBody>
          <a:bodyPr wrap="none" rtlCol="0">
            <a:spAutoFit/>
          </a:bodyPr>
          <a:lstStyle/>
          <a:p>
            <a:r>
              <a:rPr lang="en-US" dirty="0"/>
              <a:t>2008 Analysis</a:t>
            </a:r>
          </a:p>
        </p:txBody>
      </p:sp>
      <p:sp>
        <p:nvSpPr>
          <p:cNvPr id="12" name="TextBox 11">
            <a:extLst>
              <a:ext uri="{FF2B5EF4-FFF2-40B4-BE49-F238E27FC236}">
                <a16:creationId xmlns:a16="http://schemas.microsoft.com/office/drawing/2014/main" id="{D41B5807-E02B-4AEA-94B4-0495FA8C09ED}"/>
              </a:ext>
            </a:extLst>
          </p:cNvPr>
          <p:cNvSpPr txBox="1"/>
          <p:nvPr/>
        </p:nvSpPr>
        <p:spPr>
          <a:xfrm>
            <a:off x="3958565" y="901849"/>
            <a:ext cx="1511439" cy="646331"/>
          </a:xfrm>
          <a:prstGeom prst="rect">
            <a:avLst/>
          </a:prstGeom>
          <a:noFill/>
        </p:spPr>
        <p:txBody>
          <a:bodyPr wrap="none" rtlCol="0">
            <a:spAutoFit/>
          </a:bodyPr>
          <a:lstStyle/>
          <a:p>
            <a:r>
              <a:rPr lang="en-US" dirty="0"/>
              <a:t>2008 Analysis </a:t>
            </a:r>
          </a:p>
          <a:p>
            <a:r>
              <a:rPr lang="en-US" dirty="0"/>
              <a:t>w/ 2007 LDF</a:t>
            </a:r>
          </a:p>
        </p:txBody>
      </p:sp>
      <p:sp>
        <p:nvSpPr>
          <p:cNvPr id="13" name="TextBox 12">
            <a:extLst>
              <a:ext uri="{FF2B5EF4-FFF2-40B4-BE49-F238E27FC236}">
                <a16:creationId xmlns:a16="http://schemas.microsoft.com/office/drawing/2014/main" id="{B178D7E5-7209-40F4-B015-6D3DD724D248}"/>
              </a:ext>
            </a:extLst>
          </p:cNvPr>
          <p:cNvSpPr txBox="1"/>
          <p:nvPr/>
        </p:nvSpPr>
        <p:spPr>
          <a:xfrm>
            <a:off x="6961188" y="904372"/>
            <a:ext cx="1511439" cy="646331"/>
          </a:xfrm>
          <a:prstGeom prst="rect">
            <a:avLst/>
          </a:prstGeom>
          <a:noFill/>
        </p:spPr>
        <p:txBody>
          <a:bodyPr wrap="none" rtlCol="0">
            <a:spAutoFit/>
          </a:bodyPr>
          <a:lstStyle/>
          <a:p>
            <a:r>
              <a:rPr lang="en-US" dirty="0"/>
              <a:t>2008 Analysis </a:t>
            </a:r>
          </a:p>
          <a:p>
            <a:r>
              <a:rPr lang="en-US" dirty="0"/>
              <a:t>w/ 2007 </a:t>
            </a:r>
            <a:r>
              <a:rPr lang="en-US" dirty="0" err="1"/>
              <a:t>Sel</a:t>
            </a:r>
            <a:endParaRPr lang="en-US" dirty="0"/>
          </a:p>
        </p:txBody>
      </p:sp>
      <p:pic>
        <p:nvPicPr>
          <p:cNvPr id="6" name="Picture 5">
            <a:extLst>
              <a:ext uri="{FF2B5EF4-FFF2-40B4-BE49-F238E27FC236}">
                <a16:creationId xmlns:a16="http://schemas.microsoft.com/office/drawing/2014/main" id="{67965736-140C-404E-8ACA-8403F70FA4F7}"/>
              </a:ext>
            </a:extLst>
          </p:cNvPr>
          <p:cNvPicPr>
            <a:picLocks noChangeAspect="1"/>
          </p:cNvPicPr>
          <p:nvPr/>
        </p:nvPicPr>
        <p:blipFill>
          <a:blip r:embed="rId2"/>
          <a:stretch>
            <a:fillRect/>
          </a:stretch>
        </p:blipFill>
        <p:spPr>
          <a:xfrm>
            <a:off x="77788" y="1548180"/>
            <a:ext cx="2860721" cy="3257309"/>
          </a:xfrm>
          <a:prstGeom prst="rect">
            <a:avLst/>
          </a:prstGeom>
        </p:spPr>
      </p:pic>
      <p:pic>
        <p:nvPicPr>
          <p:cNvPr id="7" name="Picture 6">
            <a:extLst>
              <a:ext uri="{FF2B5EF4-FFF2-40B4-BE49-F238E27FC236}">
                <a16:creationId xmlns:a16="http://schemas.microsoft.com/office/drawing/2014/main" id="{20BD77D6-ED85-416B-8BA6-7F7601C9FD00}"/>
              </a:ext>
            </a:extLst>
          </p:cNvPr>
          <p:cNvPicPr>
            <a:picLocks noChangeAspect="1"/>
          </p:cNvPicPr>
          <p:nvPr/>
        </p:nvPicPr>
        <p:blipFill>
          <a:blip r:embed="rId3"/>
          <a:stretch>
            <a:fillRect/>
          </a:stretch>
        </p:blipFill>
        <p:spPr>
          <a:xfrm>
            <a:off x="3070842" y="1548181"/>
            <a:ext cx="3214548" cy="3256064"/>
          </a:xfrm>
          <a:prstGeom prst="rect">
            <a:avLst/>
          </a:prstGeom>
        </p:spPr>
      </p:pic>
      <p:pic>
        <p:nvPicPr>
          <p:cNvPr id="14" name="Picture 13">
            <a:extLst>
              <a:ext uri="{FF2B5EF4-FFF2-40B4-BE49-F238E27FC236}">
                <a16:creationId xmlns:a16="http://schemas.microsoft.com/office/drawing/2014/main" id="{EA4E50FF-7968-456E-AE10-B2577396AEB3}"/>
              </a:ext>
            </a:extLst>
          </p:cNvPr>
          <p:cNvPicPr>
            <a:picLocks noChangeAspect="1"/>
          </p:cNvPicPr>
          <p:nvPr/>
        </p:nvPicPr>
        <p:blipFill>
          <a:blip r:embed="rId4"/>
          <a:stretch>
            <a:fillRect/>
          </a:stretch>
        </p:blipFill>
        <p:spPr>
          <a:xfrm>
            <a:off x="6490061" y="1548180"/>
            <a:ext cx="2934094" cy="3256065"/>
          </a:xfrm>
          <a:prstGeom prst="rect">
            <a:avLst/>
          </a:prstGeom>
        </p:spPr>
      </p:pic>
      <p:pic>
        <p:nvPicPr>
          <p:cNvPr id="15" name="Picture 14">
            <a:extLst>
              <a:ext uri="{FF2B5EF4-FFF2-40B4-BE49-F238E27FC236}">
                <a16:creationId xmlns:a16="http://schemas.microsoft.com/office/drawing/2014/main" id="{82F4A4D5-D861-4B41-85D2-5C73CAB2EE59}"/>
              </a:ext>
            </a:extLst>
          </p:cNvPr>
          <p:cNvPicPr>
            <a:picLocks noChangeAspect="1"/>
          </p:cNvPicPr>
          <p:nvPr/>
        </p:nvPicPr>
        <p:blipFill>
          <a:blip r:embed="rId5"/>
          <a:stretch>
            <a:fillRect/>
          </a:stretch>
        </p:blipFill>
        <p:spPr>
          <a:xfrm>
            <a:off x="9580677" y="1548180"/>
            <a:ext cx="2359789" cy="3266985"/>
          </a:xfrm>
          <a:prstGeom prst="rect">
            <a:avLst/>
          </a:prstGeom>
        </p:spPr>
      </p:pic>
    </p:spTree>
    <p:extLst>
      <p:ext uri="{BB962C8B-B14F-4D97-AF65-F5344CB8AC3E}">
        <p14:creationId xmlns:p14="http://schemas.microsoft.com/office/powerpoint/2010/main" val="954572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F334B1-B273-D0DA-BE07-F29ACFC02334}"/>
              </a:ext>
            </a:extLst>
          </p:cNvPr>
          <p:cNvPicPr>
            <a:picLocks noChangeAspect="1"/>
          </p:cNvPicPr>
          <p:nvPr/>
        </p:nvPicPr>
        <p:blipFill>
          <a:blip r:embed="rId2"/>
          <a:stretch>
            <a:fillRect/>
          </a:stretch>
        </p:blipFill>
        <p:spPr>
          <a:xfrm>
            <a:off x="584664" y="279258"/>
            <a:ext cx="10159851" cy="4965809"/>
          </a:xfrm>
          <a:prstGeom prst="rect">
            <a:avLst/>
          </a:prstGeom>
        </p:spPr>
      </p:pic>
      <p:sp>
        <p:nvSpPr>
          <p:cNvPr id="5" name="TextBox 4">
            <a:extLst>
              <a:ext uri="{FF2B5EF4-FFF2-40B4-BE49-F238E27FC236}">
                <a16:creationId xmlns:a16="http://schemas.microsoft.com/office/drawing/2014/main" id="{6B6CCA69-2AED-14B9-7822-7FEC702DEBF3}"/>
              </a:ext>
            </a:extLst>
          </p:cNvPr>
          <p:cNvSpPr txBox="1"/>
          <p:nvPr/>
        </p:nvSpPr>
        <p:spPr>
          <a:xfrm>
            <a:off x="792482" y="5536013"/>
            <a:ext cx="10430932" cy="646331"/>
          </a:xfrm>
          <a:prstGeom prst="rect">
            <a:avLst/>
          </a:prstGeom>
          <a:noFill/>
        </p:spPr>
        <p:txBody>
          <a:bodyPr wrap="square" rtlCol="0">
            <a:spAutoFit/>
          </a:bodyPr>
          <a:lstStyle/>
          <a:p>
            <a:r>
              <a:rPr lang="en-US" dirty="0" err="1"/>
              <a:t>Chainladder</a:t>
            </a:r>
            <a:r>
              <a:rPr lang="en-US" dirty="0"/>
              <a:t>-python is currently the most popular actuarial-focused open source package as measured by </a:t>
            </a:r>
            <a:r>
              <a:rPr lang="en-US" dirty="0" err="1"/>
              <a:t>github</a:t>
            </a:r>
            <a:r>
              <a:rPr lang="en-US" dirty="0"/>
              <a:t> stars</a:t>
            </a:r>
          </a:p>
        </p:txBody>
      </p:sp>
      <p:sp>
        <p:nvSpPr>
          <p:cNvPr id="6" name="TextBox 5">
            <a:extLst>
              <a:ext uri="{FF2B5EF4-FFF2-40B4-BE49-F238E27FC236}">
                <a16:creationId xmlns:a16="http://schemas.microsoft.com/office/drawing/2014/main" id="{5B33B7CE-1B04-508B-869A-1723989C24DA}"/>
              </a:ext>
            </a:extLst>
          </p:cNvPr>
          <p:cNvSpPr txBox="1"/>
          <p:nvPr/>
        </p:nvSpPr>
        <p:spPr>
          <a:xfrm>
            <a:off x="7811343" y="5030509"/>
            <a:ext cx="4141894" cy="276999"/>
          </a:xfrm>
          <a:prstGeom prst="rect">
            <a:avLst/>
          </a:prstGeom>
          <a:noFill/>
        </p:spPr>
        <p:txBody>
          <a:bodyPr wrap="square" rtlCol="0">
            <a:spAutoFit/>
          </a:bodyPr>
          <a:lstStyle/>
          <a:p>
            <a:r>
              <a:rPr lang="en-US" sz="1200" dirty="0"/>
              <a:t>Source: www.actuarialopensource.com</a:t>
            </a:r>
          </a:p>
        </p:txBody>
      </p:sp>
    </p:spTree>
    <p:extLst>
      <p:ext uri="{BB962C8B-B14F-4D97-AF65-F5344CB8AC3E}">
        <p14:creationId xmlns:p14="http://schemas.microsoft.com/office/powerpoint/2010/main" val="1714853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8518F-8E42-624D-9EC6-3FF6BE787A3E}"/>
              </a:ext>
            </a:extLst>
          </p:cNvPr>
          <p:cNvSpPr txBox="1"/>
          <p:nvPr/>
        </p:nvSpPr>
        <p:spPr>
          <a:xfrm>
            <a:off x="1849119" y="1807048"/>
            <a:ext cx="7675881" cy="1754326"/>
          </a:xfrm>
          <a:prstGeom prst="rect">
            <a:avLst/>
          </a:prstGeom>
          <a:noFill/>
        </p:spPr>
        <p:txBody>
          <a:bodyPr wrap="square">
            <a:spAutoFit/>
          </a:bodyPr>
          <a:lstStyle/>
          <a:p>
            <a:pPr algn="l"/>
            <a:r>
              <a:rPr lang="en-US" b="0" i="0" dirty="0">
                <a:solidFill>
                  <a:srgbClr val="222222"/>
                </a:solidFill>
                <a:effectLst/>
                <a:latin typeface="Calibri" panose="020F0502020204030204" pitchFamily="34" charset="0"/>
                <a:cs typeface="Calibri" panose="020F0502020204030204" pitchFamily="34" charset="0"/>
              </a:rPr>
              <a:t>Papers with citation of the package:</a:t>
            </a:r>
          </a:p>
          <a:p>
            <a:pPr algn="l"/>
            <a:endParaRPr lang="en-US" b="0" i="0" dirty="0">
              <a:solidFill>
                <a:srgbClr val="222222"/>
              </a:solidFill>
              <a:effectLst/>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dirty="0">
                <a:highlight>
                  <a:srgbClr val="FFFFFF"/>
                </a:highlight>
                <a:latin typeface="Calibri" panose="020F0502020204030204" pitchFamily="34" charset="0"/>
                <a:cs typeface="Calibri" panose="020F0502020204030204" pitchFamily="34" charset="0"/>
              </a:rPr>
              <a:t>The Actuary and IBNR Techniques: A Machine Learning Approach</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Ultimate Loss Reserve Forecasting Using Bidirectional LSTMs</a:t>
            </a:r>
          </a:p>
          <a:p>
            <a:pPr marL="285750" indent="-285750" algn="l">
              <a:buFont typeface="Arial" panose="020B0604020202020204" pitchFamily="34" charset="0"/>
              <a:buChar char="•"/>
            </a:pPr>
            <a:r>
              <a:rPr lang="en-US" b="0" i="0" dirty="0">
                <a:effectLst/>
                <a:highlight>
                  <a:srgbClr val="FFFFFF"/>
                </a:highlight>
                <a:latin typeface="Calibri" panose="020F0502020204030204" pitchFamily="34" charset="0"/>
                <a:cs typeface="Calibri" panose="020F0502020204030204" pitchFamily="34" charset="0"/>
              </a:rPr>
              <a:t>Practitioners’ Guide to Building Actuarial Reserving Workflows Using Chain-Ladder Python</a:t>
            </a:r>
            <a:endParaRPr lang="en-US" b="0" i="0"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946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5184EE59-3061-456B-9FB5-98A8E0E74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F7E07B5E-9FB5-4C91-8BE4-6167EB58D0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1042">
            <a:extLst>
              <a:ext uri="{FF2B5EF4-FFF2-40B4-BE49-F238E27FC236}">
                <a16:creationId xmlns:a16="http://schemas.microsoft.com/office/drawing/2014/main" id="{37524947-EB09-4DD9-973B-9F75BBCD7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44">
            <a:extLst>
              <a:ext uri="{FF2B5EF4-FFF2-40B4-BE49-F238E27FC236}">
                <a16:creationId xmlns:a16="http://schemas.microsoft.com/office/drawing/2014/main" id="{D30C8E25-2DD1-45C6-9F04-0F0CBF6660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Freeform: Shape 1046">
            <a:extLst>
              <a:ext uri="{FF2B5EF4-FFF2-40B4-BE49-F238E27FC236}">
                <a16:creationId xmlns:a16="http://schemas.microsoft.com/office/drawing/2014/main" id="{BC57EA3C-C239-4132-A618-5CBE9F896B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CF8996-077F-104D-7406-B2D9FC0F22BE}"/>
              </a:ext>
            </a:extLst>
          </p:cNvPr>
          <p:cNvSpPr>
            <a:spLocks noGrp="1"/>
          </p:cNvSpPr>
          <p:nvPr>
            <p:ph type="title"/>
          </p:nvPr>
        </p:nvSpPr>
        <p:spPr>
          <a:xfrm>
            <a:off x="498143" y="456345"/>
            <a:ext cx="3179929" cy="3556097"/>
          </a:xfrm>
        </p:spPr>
        <p:txBody>
          <a:bodyPr vert="horz" lIns="91440" tIns="45720" rIns="91440" bIns="45720" rtlCol="0" anchor="b">
            <a:normAutofit/>
          </a:bodyPr>
          <a:lstStyle/>
          <a:p>
            <a:pPr algn="r"/>
            <a:r>
              <a:rPr lang="en-US" sz="4000" dirty="0">
                <a:solidFill>
                  <a:srgbClr val="FFFFFF"/>
                </a:solidFill>
              </a:rPr>
              <a:t>Thank you to conference sponsor</a:t>
            </a:r>
          </a:p>
        </p:txBody>
      </p:sp>
      <p:pic>
        <p:nvPicPr>
          <p:cNvPr id="1026" name="Picture 2">
            <a:extLst>
              <a:ext uri="{FF2B5EF4-FFF2-40B4-BE49-F238E27FC236}">
                <a16:creationId xmlns:a16="http://schemas.microsoft.com/office/drawing/2014/main" id="{D1F46FD2-6757-07B1-DC64-B40D3D8DB6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16731" y="582318"/>
            <a:ext cx="2655773" cy="171961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046136C-F425-AC1A-33EC-162FB77924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86430" y="731362"/>
            <a:ext cx="2998699" cy="15705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0F23616-AECC-0E90-8CB4-1A235493F56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73805" y="2624071"/>
            <a:ext cx="2998699" cy="1499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B27E1D4-DAA9-7FBE-6C11-FD5AFEA547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286430" y="2624071"/>
            <a:ext cx="2998699" cy="13257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B39EFB7-AB0E-2B84-3A9D-4AAF8BF10646}"/>
              </a:ext>
            </a:extLst>
          </p:cNvPr>
          <p:cNvSpPr txBox="1"/>
          <p:nvPr/>
        </p:nvSpPr>
        <p:spPr>
          <a:xfrm>
            <a:off x="4905052" y="4665824"/>
            <a:ext cx="6483958" cy="169403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0" i="0">
                <a:effectLst/>
              </a:rPr>
              <a:t>Please remember that the views and opinions expressed in the sessions are those of the speakers and do not necessarily reflect the views or positions of their employers, Full Stack Actuarial, the conference sponsors, or any other entity that they may be associated with.</a:t>
            </a:r>
            <a:endParaRPr lang="en-US" sz="1900"/>
          </a:p>
        </p:txBody>
      </p:sp>
    </p:spTree>
    <p:extLst>
      <p:ext uri="{BB962C8B-B14F-4D97-AF65-F5344CB8AC3E}">
        <p14:creationId xmlns:p14="http://schemas.microsoft.com/office/powerpoint/2010/main" val="3837953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FE087C-2120-D8DB-B106-33CAE566EF5F}"/>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0DC29F70-084E-C7BE-22AF-581CA2648E57}"/>
              </a:ext>
            </a:extLst>
          </p:cNvPr>
          <p:cNvPicPr>
            <a:picLocks noChangeAspect="1"/>
          </p:cNvPicPr>
          <p:nvPr/>
        </p:nvPicPr>
        <p:blipFill>
          <a:blip r:embed="rId2"/>
          <a:stretch>
            <a:fillRect/>
          </a:stretch>
        </p:blipFill>
        <p:spPr>
          <a:xfrm>
            <a:off x="164282" y="1713653"/>
            <a:ext cx="11621317" cy="4491130"/>
          </a:xfrm>
          <a:prstGeom prst="rect">
            <a:avLst/>
          </a:prstGeom>
        </p:spPr>
      </p:pic>
      <p:sp>
        <p:nvSpPr>
          <p:cNvPr id="6" name="Rectangle: Rounded Corners 5">
            <a:extLst>
              <a:ext uri="{FF2B5EF4-FFF2-40B4-BE49-F238E27FC236}">
                <a16:creationId xmlns:a16="http://schemas.microsoft.com/office/drawing/2014/main" id="{6C772956-6DB1-4D19-8A4A-FACA6097696B}"/>
              </a:ext>
            </a:extLst>
          </p:cNvPr>
          <p:cNvSpPr/>
          <p:nvPr/>
        </p:nvSpPr>
        <p:spPr>
          <a:xfrm>
            <a:off x="785707" y="2248747"/>
            <a:ext cx="8073813" cy="241130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31513-C23A-9739-1C75-F872C41717EA}"/>
              </a:ext>
            </a:extLst>
          </p:cNvPr>
          <p:cNvSpPr txBox="1"/>
          <p:nvPr/>
        </p:nvSpPr>
        <p:spPr>
          <a:xfrm>
            <a:off x="7457441" y="2064081"/>
            <a:ext cx="975360" cy="369332"/>
          </a:xfrm>
          <a:prstGeom prst="rect">
            <a:avLst/>
          </a:prstGeom>
          <a:solidFill>
            <a:schemeClr val="bg1"/>
          </a:solidFill>
        </p:spPr>
        <p:txBody>
          <a:bodyPr wrap="square" rtlCol="0">
            <a:spAutoFit/>
          </a:bodyPr>
          <a:lstStyle/>
          <a:p>
            <a:r>
              <a:rPr lang="en-US" dirty="0"/>
              <a:t>Triangle</a:t>
            </a:r>
          </a:p>
        </p:txBody>
      </p:sp>
      <p:sp>
        <p:nvSpPr>
          <p:cNvPr id="8" name="Rectangle: Rounded Corners 7">
            <a:extLst>
              <a:ext uri="{FF2B5EF4-FFF2-40B4-BE49-F238E27FC236}">
                <a16:creationId xmlns:a16="http://schemas.microsoft.com/office/drawing/2014/main" id="{71B98F82-107B-2252-76B4-BC5B17D59058}"/>
              </a:ext>
            </a:extLst>
          </p:cNvPr>
          <p:cNvSpPr/>
          <p:nvPr/>
        </p:nvSpPr>
        <p:spPr>
          <a:xfrm>
            <a:off x="785707" y="4786411"/>
            <a:ext cx="8073813" cy="149924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65EA63E2-DC43-97D4-C427-4576FA27E37A}"/>
              </a:ext>
            </a:extLst>
          </p:cNvPr>
          <p:cNvSpPr/>
          <p:nvPr/>
        </p:nvSpPr>
        <p:spPr>
          <a:xfrm>
            <a:off x="9028853" y="2287463"/>
            <a:ext cx="2868507" cy="268416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824F08E6-2DBB-9183-C777-0ED3CD902B0A}"/>
              </a:ext>
            </a:extLst>
          </p:cNvPr>
          <p:cNvSpPr txBox="1"/>
          <p:nvPr/>
        </p:nvSpPr>
        <p:spPr>
          <a:xfrm>
            <a:off x="10535919" y="2064081"/>
            <a:ext cx="975360" cy="369332"/>
          </a:xfrm>
          <a:prstGeom prst="rect">
            <a:avLst/>
          </a:prstGeom>
          <a:solidFill>
            <a:schemeClr val="bg1"/>
          </a:solidFill>
        </p:spPr>
        <p:txBody>
          <a:bodyPr wrap="square" rtlCol="0">
            <a:spAutoFit/>
          </a:bodyPr>
          <a:lstStyle/>
          <a:p>
            <a:r>
              <a:rPr lang="en-US" dirty="0"/>
              <a:t>Model</a:t>
            </a:r>
          </a:p>
        </p:txBody>
      </p:sp>
      <p:sp>
        <p:nvSpPr>
          <p:cNvPr id="11" name="TextBox 10">
            <a:extLst>
              <a:ext uri="{FF2B5EF4-FFF2-40B4-BE49-F238E27FC236}">
                <a16:creationId xmlns:a16="http://schemas.microsoft.com/office/drawing/2014/main" id="{7BB92878-FF1D-061F-3B94-86624ADD586E}"/>
              </a:ext>
            </a:extLst>
          </p:cNvPr>
          <p:cNvSpPr txBox="1"/>
          <p:nvPr/>
        </p:nvSpPr>
        <p:spPr>
          <a:xfrm>
            <a:off x="8649545" y="5644012"/>
            <a:ext cx="1564642" cy="369332"/>
          </a:xfrm>
          <a:prstGeom prst="rect">
            <a:avLst/>
          </a:prstGeom>
          <a:solidFill>
            <a:schemeClr val="bg1"/>
          </a:solidFill>
        </p:spPr>
        <p:txBody>
          <a:bodyPr wrap="square" rtlCol="0">
            <a:spAutoFit/>
          </a:bodyPr>
          <a:lstStyle/>
          <a:p>
            <a:r>
              <a:rPr lang="en-US" dirty="0"/>
              <a:t>Development</a:t>
            </a:r>
          </a:p>
        </p:txBody>
      </p:sp>
      <p:sp>
        <p:nvSpPr>
          <p:cNvPr id="12" name="TextBox 11">
            <a:extLst>
              <a:ext uri="{FF2B5EF4-FFF2-40B4-BE49-F238E27FC236}">
                <a16:creationId xmlns:a16="http://schemas.microsoft.com/office/drawing/2014/main" id="{36EEBFCF-9340-18EE-B06C-22824C0E7C63}"/>
              </a:ext>
            </a:extLst>
          </p:cNvPr>
          <p:cNvSpPr txBox="1"/>
          <p:nvPr/>
        </p:nvSpPr>
        <p:spPr>
          <a:xfrm>
            <a:off x="460586" y="387682"/>
            <a:ext cx="3203787" cy="646331"/>
          </a:xfrm>
          <a:prstGeom prst="rect">
            <a:avLst/>
          </a:prstGeom>
          <a:noFill/>
        </p:spPr>
        <p:txBody>
          <a:bodyPr wrap="square" rtlCol="0">
            <a:spAutoFit/>
          </a:bodyPr>
          <a:lstStyle/>
          <a:p>
            <a:r>
              <a:rPr lang="en-US" dirty="0"/>
              <a:t>What is a lag study?</a:t>
            </a:r>
          </a:p>
          <a:p>
            <a:r>
              <a:rPr lang="en-US" dirty="0"/>
              <a:t>Basic Example in Excel</a:t>
            </a:r>
          </a:p>
        </p:txBody>
      </p:sp>
    </p:spTree>
    <p:extLst>
      <p:ext uri="{BB962C8B-B14F-4D97-AF65-F5344CB8AC3E}">
        <p14:creationId xmlns:p14="http://schemas.microsoft.com/office/powerpoint/2010/main" val="443224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30880C-4CE3-5527-E008-B9D001162B55}"/>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F6E1B82-E6C9-DED6-34D6-47A14F3DA32E}"/>
              </a:ext>
            </a:extLst>
          </p:cNvPr>
          <p:cNvSpPr txBox="1"/>
          <p:nvPr/>
        </p:nvSpPr>
        <p:spPr>
          <a:xfrm>
            <a:off x="6590966" y="3428999"/>
            <a:ext cx="4805691" cy="838831"/>
          </a:xfrm>
          <a:prstGeom prst="rect">
            <a:avLst/>
          </a:prstGeom>
        </p:spPr>
        <p:txBody>
          <a:bodyPr vert="horz" lIns="91440" tIns="45720" rIns="91440" bIns="45720" rtlCol="0" anchor="b">
            <a:normAutofit/>
          </a:bodyPr>
          <a:lstStyle/>
          <a:p>
            <a:pPr>
              <a:lnSpc>
                <a:spcPct val="90000"/>
              </a:lnSpc>
              <a:spcBef>
                <a:spcPts val="1000"/>
              </a:spcBef>
            </a:pPr>
            <a:r>
              <a:rPr lang="en-US" sz="1100" b="1" u="sng" kern="1200" dirty="0">
                <a:solidFill>
                  <a:schemeClr val="tx2"/>
                </a:solidFill>
                <a:latin typeface="+mn-lt"/>
                <a:ea typeface="+mn-ea"/>
                <a:cs typeface="+mn-cs"/>
              </a:rPr>
              <a:t>Benefits</a:t>
            </a:r>
          </a:p>
          <a:p>
            <a:pPr>
              <a:lnSpc>
                <a:spcPct val="90000"/>
              </a:lnSpc>
              <a:spcBef>
                <a:spcPts val="1000"/>
              </a:spcBef>
            </a:pPr>
            <a:r>
              <a:rPr lang="en-US" sz="1100" kern="1200" dirty="0">
                <a:solidFill>
                  <a:schemeClr val="tx2"/>
                </a:solidFill>
                <a:latin typeface="+mn-lt"/>
                <a:ea typeface="+mn-ea"/>
                <a:cs typeface="+mn-cs"/>
              </a:rPr>
              <a:t>Print-ready exhibits</a:t>
            </a:r>
          </a:p>
          <a:p>
            <a:pPr>
              <a:lnSpc>
                <a:spcPct val="90000"/>
              </a:lnSpc>
              <a:spcBef>
                <a:spcPts val="1000"/>
              </a:spcBef>
            </a:pPr>
            <a:r>
              <a:rPr lang="en-US" sz="1100" kern="1200" dirty="0">
                <a:solidFill>
                  <a:schemeClr val="tx2"/>
                </a:solidFill>
                <a:latin typeface="+mn-lt"/>
                <a:ea typeface="+mn-ea"/>
                <a:cs typeface="+mn-cs"/>
              </a:rPr>
              <a:t>Highly portable – everyone has MS Excel</a:t>
            </a:r>
          </a:p>
          <a:p>
            <a:pPr>
              <a:lnSpc>
                <a:spcPct val="90000"/>
              </a:lnSpc>
              <a:spcBef>
                <a:spcPts val="1000"/>
              </a:spcBef>
            </a:pPr>
            <a:endParaRPr lang="en-US" sz="1100" kern="1200" dirty="0">
              <a:solidFill>
                <a:schemeClr val="tx2"/>
              </a:solidFill>
              <a:latin typeface="+mn-lt"/>
              <a:ea typeface="+mn-ea"/>
              <a:cs typeface="+mn-cs"/>
            </a:endParaRPr>
          </a:p>
        </p:txBody>
      </p:sp>
      <p:grpSp>
        <p:nvGrpSpPr>
          <p:cNvPr id="33" name="Group 3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34" name="Freeform: Shape 3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TextBox 11">
            <a:extLst>
              <a:ext uri="{FF2B5EF4-FFF2-40B4-BE49-F238E27FC236}">
                <a16:creationId xmlns:a16="http://schemas.microsoft.com/office/drawing/2014/main" id="{8EB8C273-AFAF-648A-7B1F-2ABE713231C5}"/>
              </a:ext>
            </a:extLst>
          </p:cNvPr>
          <p:cNvSpPr txBox="1"/>
          <p:nvPr/>
        </p:nvSpPr>
        <p:spPr>
          <a:xfrm>
            <a:off x="6590662" y="4267832"/>
            <a:ext cx="4805996" cy="1297115"/>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800" kern="1200" dirty="0">
                <a:solidFill>
                  <a:schemeClr val="tx2"/>
                </a:solidFill>
                <a:latin typeface="+mj-lt"/>
                <a:ea typeface="+mj-ea"/>
                <a:cs typeface="+mj-cs"/>
              </a:rPr>
              <a:t>A Basic Lag Study</a:t>
            </a:r>
          </a:p>
          <a:p>
            <a:pPr>
              <a:lnSpc>
                <a:spcPct val="90000"/>
              </a:lnSpc>
              <a:spcBef>
                <a:spcPct val="0"/>
              </a:spcBef>
              <a:spcAft>
                <a:spcPts val="600"/>
              </a:spcAft>
            </a:pPr>
            <a:r>
              <a:rPr lang="en-US" sz="2800" kern="1200" dirty="0">
                <a:solidFill>
                  <a:schemeClr val="tx2"/>
                </a:solidFill>
                <a:latin typeface="+mj-lt"/>
                <a:ea typeface="+mj-ea"/>
                <a:cs typeface="+mj-cs"/>
              </a:rPr>
              <a:t>Excel – Benefits and Drawbacks</a:t>
            </a:r>
          </a:p>
        </p:txBody>
      </p:sp>
      <p:sp>
        <p:nvSpPr>
          <p:cNvPr id="2" name="TextBox 1">
            <a:extLst>
              <a:ext uri="{FF2B5EF4-FFF2-40B4-BE49-F238E27FC236}">
                <a16:creationId xmlns:a16="http://schemas.microsoft.com/office/drawing/2014/main" id="{D7BB32DB-5F15-E511-85B9-F03FEF439A05}"/>
              </a:ext>
            </a:extLst>
          </p:cNvPr>
          <p:cNvSpPr txBox="1"/>
          <p:nvPr/>
        </p:nvSpPr>
        <p:spPr>
          <a:xfrm>
            <a:off x="1775980" y="2233437"/>
            <a:ext cx="3329421" cy="3801041"/>
          </a:xfrm>
          <a:prstGeom prst="rect">
            <a:avLst/>
          </a:prstGeom>
          <a:noFill/>
        </p:spPr>
        <p:txBody>
          <a:bodyPr wrap="square">
            <a:spAutoFit/>
          </a:bodyPr>
          <a:lstStyle/>
          <a:p>
            <a:pPr>
              <a:spcAft>
                <a:spcPts val="600"/>
              </a:spcAft>
            </a:pPr>
            <a:r>
              <a:rPr lang="en-US" b="1" u="sng" dirty="0"/>
              <a:t>Drawbacks</a:t>
            </a:r>
          </a:p>
          <a:p>
            <a:pPr marL="285750" indent="-285750">
              <a:spcAft>
                <a:spcPts val="600"/>
              </a:spcAft>
              <a:buFont typeface="Wingdings" panose="05000000000000000000" pitchFamily="2" charset="2"/>
              <a:buChar char="ü"/>
            </a:pPr>
            <a:r>
              <a:rPr lang="en-US" dirty="0"/>
              <a:t>Requires managing Row/Column real estate</a:t>
            </a:r>
          </a:p>
          <a:p>
            <a:pPr marL="285750" indent="-285750">
              <a:spcAft>
                <a:spcPts val="600"/>
              </a:spcAft>
              <a:buFont typeface="Wingdings" panose="05000000000000000000" pitchFamily="2" charset="2"/>
              <a:buChar char="ü"/>
            </a:pPr>
            <a:r>
              <a:rPr lang="en-US" dirty="0"/>
              <a:t>Requires VBA for non-Excel integrations</a:t>
            </a:r>
          </a:p>
          <a:p>
            <a:pPr marL="285750" indent="-285750">
              <a:spcAft>
                <a:spcPts val="600"/>
              </a:spcAft>
              <a:buFont typeface="Wingdings" panose="05000000000000000000" pitchFamily="2" charset="2"/>
              <a:buChar char="ü"/>
            </a:pPr>
            <a:r>
              <a:rPr lang="en-US" dirty="0"/>
              <a:t>Does not scale well to hundreds of Triangles with a variety of different assumptions.</a:t>
            </a:r>
          </a:p>
          <a:p>
            <a:pPr marL="285750" indent="-285750">
              <a:spcAft>
                <a:spcPts val="600"/>
              </a:spcAft>
              <a:buFont typeface="Wingdings" panose="05000000000000000000" pitchFamily="2" charset="2"/>
              <a:buChar char="ü"/>
            </a:pPr>
            <a:r>
              <a:rPr lang="en-US" dirty="0"/>
              <a:t>Hand-crafting algorithm logic</a:t>
            </a:r>
          </a:p>
          <a:p>
            <a:pPr marL="285750" indent="-285750">
              <a:spcAft>
                <a:spcPts val="600"/>
              </a:spcAft>
              <a:buFont typeface="Wingdings" panose="05000000000000000000" pitchFamily="2" charset="2"/>
              <a:buChar char="ü"/>
            </a:pPr>
            <a:endParaRPr lang="en-US" dirty="0"/>
          </a:p>
        </p:txBody>
      </p:sp>
    </p:spTree>
    <p:extLst>
      <p:ext uri="{BB962C8B-B14F-4D97-AF65-F5344CB8AC3E}">
        <p14:creationId xmlns:p14="http://schemas.microsoft.com/office/powerpoint/2010/main" val="1301089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Freeform: Shape 23">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6" name="Freeform: Shape 25">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36EEBFCF-9340-18EE-B06C-22824C0E7C63}"/>
              </a:ext>
            </a:extLst>
          </p:cNvPr>
          <p:cNvSpPr txBox="1"/>
          <p:nvPr/>
        </p:nvSpPr>
        <p:spPr>
          <a:xfrm>
            <a:off x="371094" y="1161288"/>
            <a:ext cx="3438144" cy="12390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800" kern="1200">
                <a:solidFill>
                  <a:schemeClr val="tx1"/>
                </a:solidFill>
                <a:latin typeface="+mj-lt"/>
                <a:ea typeface="+mj-ea"/>
                <a:cs typeface="+mj-cs"/>
              </a:rPr>
              <a:t>A Basic Lag Study</a:t>
            </a:r>
          </a:p>
          <a:p>
            <a:pPr>
              <a:lnSpc>
                <a:spcPct val="90000"/>
              </a:lnSpc>
              <a:spcBef>
                <a:spcPct val="0"/>
              </a:spcBef>
              <a:spcAft>
                <a:spcPts val="600"/>
              </a:spcAft>
            </a:pPr>
            <a:r>
              <a:rPr lang="en-US" sz="2800" kern="1200">
                <a:solidFill>
                  <a:schemeClr val="tx1"/>
                </a:solidFill>
                <a:latin typeface="+mj-lt"/>
                <a:ea typeface="+mj-ea"/>
                <a:cs typeface="+mj-cs"/>
              </a:rPr>
              <a:t>chainladder-python</a:t>
            </a:r>
          </a:p>
        </p:txBody>
      </p:sp>
      <p:sp>
        <p:nvSpPr>
          <p:cNvPr id="28" name="Rectangle 27">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4C5EF78-30EF-9194-88A0-10291CDC0C75}"/>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57150">
              <a:lnSpc>
                <a:spcPct val="90000"/>
              </a:lnSpc>
              <a:spcAft>
                <a:spcPts val="600"/>
              </a:spcAft>
            </a:pPr>
            <a:r>
              <a:rPr lang="en-US" sz="1400" b="1" u="sng" dirty="0"/>
              <a:t>Benefits</a:t>
            </a:r>
          </a:p>
          <a:p>
            <a:pPr marL="285750" indent="-228600">
              <a:lnSpc>
                <a:spcPct val="90000"/>
              </a:lnSpc>
              <a:spcAft>
                <a:spcPts val="600"/>
              </a:spcAft>
              <a:buFont typeface="Arial" panose="020B0604020202020204" pitchFamily="34" charset="0"/>
              <a:buChar char="•"/>
            </a:pPr>
            <a:r>
              <a:rPr lang="en-US" sz="1400" dirty="0"/>
              <a:t>No need to manage data shape</a:t>
            </a:r>
          </a:p>
          <a:p>
            <a:pPr marL="285750" indent="-228600">
              <a:lnSpc>
                <a:spcPct val="90000"/>
              </a:lnSpc>
              <a:spcAft>
                <a:spcPts val="600"/>
              </a:spcAft>
              <a:buFont typeface="Arial" panose="020B0604020202020204" pitchFamily="34" charset="0"/>
              <a:buChar char="•"/>
            </a:pPr>
            <a:r>
              <a:rPr lang="en-US" sz="1400" dirty="0"/>
              <a:t>Transparency on model structure and assumptions</a:t>
            </a:r>
          </a:p>
          <a:p>
            <a:pPr marL="285750" indent="-228600">
              <a:lnSpc>
                <a:spcPct val="90000"/>
              </a:lnSpc>
              <a:spcAft>
                <a:spcPts val="600"/>
              </a:spcAft>
              <a:buFont typeface="Arial" panose="020B0604020202020204" pitchFamily="34" charset="0"/>
              <a:buChar char="•"/>
            </a:pPr>
            <a:r>
              <a:rPr lang="en-US" sz="1400" dirty="0"/>
              <a:t>Independence of Model and Data</a:t>
            </a:r>
          </a:p>
          <a:p>
            <a:pPr marL="285750" indent="-228600">
              <a:lnSpc>
                <a:spcPct val="90000"/>
              </a:lnSpc>
              <a:spcAft>
                <a:spcPts val="600"/>
              </a:spcAft>
              <a:buFont typeface="Arial" panose="020B0604020202020204" pitchFamily="34" charset="0"/>
              <a:buChar char="•"/>
            </a:pPr>
            <a:r>
              <a:rPr lang="en-US" sz="1400" dirty="0"/>
              <a:t>Fitted attributes available on demand.</a:t>
            </a:r>
          </a:p>
          <a:p>
            <a:pPr marL="285750" indent="-228600">
              <a:lnSpc>
                <a:spcPct val="90000"/>
              </a:lnSpc>
              <a:spcAft>
                <a:spcPts val="600"/>
              </a:spcAft>
              <a:buFont typeface="Arial" panose="020B0604020202020204" pitchFamily="34" charset="0"/>
              <a:buChar char="•"/>
            </a:pPr>
            <a:r>
              <a:rPr lang="en-US" sz="1400" dirty="0"/>
              <a:t>Opens door to other integrations supported in Python –</a:t>
            </a:r>
          </a:p>
          <a:p>
            <a:pPr marL="742950" lvl="1" indent="-228600">
              <a:lnSpc>
                <a:spcPct val="90000"/>
              </a:lnSpc>
              <a:spcAft>
                <a:spcPts val="600"/>
              </a:spcAft>
              <a:buFont typeface="Arial" panose="020B0604020202020204" pitchFamily="34" charset="0"/>
              <a:buChar char="•"/>
            </a:pPr>
            <a:r>
              <a:rPr lang="en-US" sz="1400" dirty="0"/>
              <a:t>Testing frameworks</a:t>
            </a:r>
          </a:p>
          <a:p>
            <a:pPr marL="742950" lvl="1" indent="-228600">
              <a:lnSpc>
                <a:spcPct val="90000"/>
              </a:lnSpc>
              <a:spcAft>
                <a:spcPts val="600"/>
              </a:spcAft>
              <a:buFont typeface="Arial" panose="020B0604020202020204" pitchFamily="34" charset="0"/>
              <a:buChar char="•"/>
            </a:pPr>
            <a:r>
              <a:rPr lang="en-US" sz="1400" dirty="0"/>
              <a:t>Database I/O</a:t>
            </a:r>
          </a:p>
          <a:p>
            <a:pPr marL="742950" lvl="1" indent="-228600">
              <a:lnSpc>
                <a:spcPct val="90000"/>
              </a:lnSpc>
              <a:spcAft>
                <a:spcPts val="600"/>
              </a:spcAft>
              <a:buFont typeface="Arial" panose="020B0604020202020204" pitchFamily="34" charset="0"/>
              <a:buChar char="•"/>
            </a:pPr>
            <a:r>
              <a:rPr lang="en-US" sz="1400" dirty="0"/>
              <a:t>Task Schedulers</a:t>
            </a:r>
          </a:p>
          <a:p>
            <a:pPr marL="742950" lvl="1" indent="-228600">
              <a:lnSpc>
                <a:spcPct val="90000"/>
              </a:lnSpc>
              <a:spcAft>
                <a:spcPts val="600"/>
              </a:spcAft>
              <a:buFont typeface="Arial" panose="020B0604020202020204" pitchFamily="34" charset="0"/>
              <a:buChar char="•"/>
            </a:pPr>
            <a:endParaRPr lang="en-US" sz="1400" dirty="0"/>
          </a:p>
          <a:p>
            <a:pPr marL="285750" indent="-228600">
              <a:lnSpc>
                <a:spcPct val="90000"/>
              </a:lnSpc>
              <a:spcAft>
                <a:spcPts val="600"/>
              </a:spcAft>
              <a:buFont typeface="Arial" panose="020B0604020202020204" pitchFamily="34" charset="0"/>
              <a:buChar char="•"/>
            </a:pPr>
            <a:endParaRPr lang="en-US" sz="1400" dirty="0"/>
          </a:p>
        </p:txBody>
      </p:sp>
      <p:pic>
        <p:nvPicPr>
          <p:cNvPr id="17" name="Picture 16">
            <a:extLst>
              <a:ext uri="{FF2B5EF4-FFF2-40B4-BE49-F238E27FC236}">
                <a16:creationId xmlns:a16="http://schemas.microsoft.com/office/drawing/2014/main" id="{C905F4C7-E1BC-9457-D7E6-1E6BDBF4677F}"/>
              </a:ext>
            </a:extLst>
          </p:cNvPr>
          <p:cNvPicPr>
            <a:picLocks noChangeAspect="1"/>
          </p:cNvPicPr>
          <p:nvPr/>
        </p:nvPicPr>
        <p:blipFill>
          <a:blip r:embed="rId2"/>
          <a:stretch>
            <a:fillRect/>
          </a:stretch>
        </p:blipFill>
        <p:spPr>
          <a:xfrm>
            <a:off x="4898898" y="1956450"/>
            <a:ext cx="6922008" cy="3045683"/>
          </a:xfrm>
          <a:prstGeom prst="rect">
            <a:avLst/>
          </a:prstGeom>
        </p:spPr>
      </p:pic>
      <p:sp>
        <p:nvSpPr>
          <p:cNvPr id="3" name="TextBox 2">
            <a:extLst>
              <a:ext uri="{FF2B5EF4-FFF2-40B4-BE49-F238E27FC236}">
                <a16:creationId xmlns:a16="http://schemas.microsoft.com/office/drawing/2014/main" id="{3F43CA92-D177-EEED-4FA3-1AA477541D5A}"/>
              </a:ext>
            </a:extLst>
          </p:cNvPr>
          <p:cNvSpPr txBox="1"/>
          <p:nvPr/>
        </p:nvSpPr>
        <p:spPr>
          <a:xfrm>
            <a:off x="5697198" y="5002133"/>
            <a:ext cx="6123708" cy="1098314"/>
          </a:xfrm>
          <a:prstGeom prst="rect">
            <a:avLst/>
          </a:prstGeom>
          <a:noFill/>
        </p:spPr>
        <p:txBody>
          <a:bodyPr wrap="square">
            <a:spAutoFit/>
          </a:bodyPr>
          <a:lstStyle/>
          <a:p>
            <a:pPr>
              <a:lnSpc>
                <a:spcPct val="90000"/>
              </a:lnSpc>
              <a:spcBef>
                <a:spcPts val="1000"/>
              </a:spcBef>
            </a:pPr>
            <a:r>
              <a:rPr lang="en-US" b="1" u="sng" dirty="0">
                <a:solidFill>
                  <a:schemeClr val="tx2"/>
                </a:solidFill>
              </a:rPr>
              <a:t>Drawbacks</a:t>
            </a:r>
            <a:endParaRPr lang="en-US" sz="1800" b="1" u="sng" kern="1200" dirty="0">
              <a:solidFill>
                <a:schemeClr val="tx2"/>
              </a:solidFill>
              <a:latin typeface="+mn-lt"/>
              <a:ea typeface="+mn-ea"/>
              <a:cs typeface="+mn-cs"/>
            </a:endParaRPr>
          </a:p>
          <a:p>
            <a:pPr>
              <a:lnSpc>
                <a:spcPct val="90000"/>
              </a:lnSpc>
              <a:spcBef>
                <a:spcPts val="1000"/>
              </a:spcBef>
            </a:pPr>
            <a:r>
              <a:rPr lang="en-US" sz="1800" kern="1200" dirty="0">
                <a:solidFill>
                  <a:schemeClr val="tx2"/>
                </a:solidFill>
                <a:latin typeface="+mn-lt"/>
                <a:ea typeface="+mn-ea"/>
                <a:cs typeface="+mn-cs"/>
              </a:rPr>
              <a:t>Not print-ready exhibits</a:t>
            </a:r>
          </a:p>
          <a:p>
            <a:pPr>
              <a:lnSpc>
                <a:spcPct val="90000"/>
              </a:lnSpc>
              <a:spcBef>
                <a:spcPts val="1000"/>
              </a:spcBef>
            </a:pPr>
            <a:r>
              <a:rPr lang="en-US" sz="1800" kern="1200" dirty="0">
                <a:solidFill>
                  <a:schemeClr val="tx2"/>
                </a:solidFill>
                <a:latin typeface="+mn-lt"/>
                <a:ea typeface="+mn-ea"/>
                <a:cs typeface="+mn-cs"/>
              </a:rPr>
              <a:t>Not Highly portable</a:t>
            </a:r>
          </a:p>
        </p:txBody>
      </p:sp>
    </p:spTree>
    <p:extLst>
      <p:ext uri="{BB962C8B-B14F-4D97-AF65-F5344CB8AC3E}">
        <p14:creationId xmlns:p14="http://schemas.microsoft.com/office/powerpoint/2010/main" val="2953019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9193A-58A3-7A4E-FB2E-0E06572FC8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EE1683-49C7-0676-3CD0-EF92164745AB}"/>
              </a:ext>
            </a:extLst>
          </p:cNvPr>
          <p:cNvPicPr>
            <a:picLocks noChangeAspect="1"/>
          </p:cNvPicPr>
          <p:nvPr/>
        </p:nvPicPr>
        <p:blipFill>
          <a:blip r:embed="rId2"/>
          <a:stretch>
            <a:fillRect/>
          </a:stretch>
        </p:blipFill>
        <p:spPr>
          <a:xfrm>
            <a:off x="279661" y="738293"/>
            <a:ext cx="6396592" cy="5848773"/>
          </a:xfrm>
          <a:prstGeom prst="rect">
            <a:avLst/>
          </a:prstGeom>
        </p:spPr>
      </p:pic>
      <p:sp>
        <p:nvSpPr>
          <p:cNvPr id="5" name="TextBox 4">
            <a:extLst>
              <a:ext uri="{FF2B5EF4-FFF2-40B4-BE49-F238E27FC236}">
                <a16:creationId xmlns:a16="http://schemas.microsoft.com/office/drawing/2014/main" id="{AC3E976E-AA94-52A5-5E6A-8260D1039DB5}"/>
              </a:ext>
            </a:extLst>
          </p:cNvPr>
          <p:cNvSpPr txBox="1"/>
          <p:nvPr/>
        </p:nvSpPr>
        <p:spPr>
          <a:xfrm>
            <a:off x="7037494" y="3249642"/>
            <a:ext cx="5249332" cy="1754326"/>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CDCD83F2-126E-3565-9C06-5446649CFA0C}"/>
              </a:ext>
            </a:extLst>
          </p:cNvPr>
          <p:cNvSpPr txBox="1"/>
          <p:nvPr/>
        </p:nvSpPr>
        <p:spPr>
          <a:xfrm>
            <a:off x="460585" y="387682"/>
            <a:ext cx="9736359" cy="369332"/>
          </a:xfrm>
          <a:prstGeom prst="rect">
            <a:avLst/>
          </a:prstGeom>
          <a:noFill/>
        </p:spPr>
        <p:txBody>
          <a:bodyPr wrap="square" rtlCol="0">
            <a:spAutoFit/>
          </a:bodyPr>
          <a:lstStyle/>
          <a:p>
            <a:r>
              <a:rPr lang="en-US" dirty="0" err="1"/>
              <a:t>Chainladder</a:t>
            </a:r>
            <a:r>
              <a:rPr lang="en-US" dirty="0"/>
              <a:t>-python -  A Convenient Package for conducting lag studies</a:t>
            </a:r>
          </a:p>
        </p:txBody>
      </p:sp>
      <p:graphicFrame>
        <p:nvGraphicFramePr>
          <p:cNvPr id="11" name="TextBox 5">
            <a:extLst>
              <a:ext uri="{FF2B5EF4-FFF2-40B4-BE49-F238E27FC236}">
                <a16:creationId xmlns:a16="http://schemas.microsoft.com/office/drawing/2014/main" id="{CA5CAE94-F9D3-E694-3B84-2B088CF46AF3}"/>
              </a:ext>
            </a:extLst>
          </p:cNvPr>
          <p:cNvGraphicFramePr/>
          <p:nvPr>
            <p:extLst>
              <p:ext uri="{D42A27DB-BD31-4B8C-83A1-F6EECF244321}">
                <p14:modId xmlns:p14="http://schemas.microsoft.com/office/powerpoint/2010/main" val="2557566748"/>
              </p:ext>
            </p:extLst>
          </p:nvPr>
        </p:nvGraphicFramePr>
        <p:xfrm>
          <a:off x="6857177" y="738293"/>
          <a:ext cx="5249332" cy="3693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Arrow: Pentagon 1">
            <a:extLst>
              <a:ext uri="{FF2B5EF4-FFF2-40B4-BE49-F238E27FC236}">
                <a16:creationId xmlns:a16="http://schemas.microsoft.com/office/drawing/2014/main" id="{F6C0C7D1-371B-FBDA-2728-F545EA5A1A8D}"/>
              </a:ext>
            </a:extLst>
          </p:cNvPr>
          <p:cNvSpPr/>
          <p:nvPr/>
        </p:nvSpPr>
        <p:spPr>
          <a:xfrm>
            <a:off x="7460673" y="4696691"/>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 install </a:t>
            </a:r>
            <a:r>
              <a:rPr lang="en-US" dirty="0" err="1"/>
              <a:t>chainladder</a:t>
            </a:r>
            <a:endParaRPr lang="en-US" dirty="0"/>
          </a:p>
        </p:txBody>
      </p:sp>
      <p:sp>
        <p:nvSpPr>
          <p:cNvPr id="4" name="Arrow: Pentagon 3">
            <a:extLst>
              <a:ext uri="{FF2B5EF4-FFF2-40B4-BE49-F238E27FC236}">
                <a16:creationId xmlns:a16="http://schemas.microsoft.com/office/drawing/2014/main" id="{E2D8BC7C-6026-F1CF-9FE4-22ECEB507199}"/>
              </a:ext>
            </a:extLst>
          </p:cNvPr>
          <p:cNvSpPr/>
          <p:nvPr/>
        </p:nvSpPr>
        <p:spPr>
          <a:xfrm>
            <a:off x="7490252" y="5881255"/>
            <a:ext cx="3983182" cy="30727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conda</a:t>
            </a:r>
            <a:r>
              <a:rPr lang="en-US" dirty="0"/>
              <a:t> install </a:t>
            </a:r>
            <a:r>
              <a:rPr lang="en-US" dirty="0" err="1"/>
              <a:t>chainladder</a:t>
            </a:r>
            <a:endParaRPr lang="en-US" dirty="0"/>
          </a:p>
        </p:txBody>
      </p:sp>
      <p:sp>
        <p:nvSpPr>
          <p:cNvPr id="9" name="Rectangle: Rounded Corners 8">
            <a:extLst>
              <a:ext uri="{FF2B5EF4-FFF2-40B4-BE49-F238E27FC236}">
                <a16:creationId xmlns:a16="http://schemas.microsoft.com/office/drawing/2014/main" id="{F5945437-FBBF-2429-120F-EADEDFCBB655}"/>
              </a:ext>
            </a:extLst>
          </p:cNvPr>
          <p:cNvSpPr/>
          <p:nvPr/>
        </p:nvSpPr>
        <p:spPr>
          <a:xfrm>
            <a:off x="7107382" y="4431612"/>
            <a:ext cx="4655127" cy="2155454"/>
          </a:xfrm>
          <a:prstGeom prst="roundRect">
            <a:avLst>
              <a:gd name="adj" fmla="val 445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OR</a:t>
            </a:r>
          </a:p>
        </p:txBody>
      </p:sp>
      <p:sp>
        <p:nvSpPr>
          <p:cNvPr id="10" name="TextBox 9">
            <a:extLst>
              <a:ext uri="{FF2B5EF4-FFF2-40B4-BE49-F238E27FC236}">
                <a16:creationId xmlns:a16="http://schemas.microsoft.com/office/drawing/2014/main" id="{E7BBF8E0-34B9-CF06-51BF-D060AD8AFE2E}"/>
              </a:ext>
            </a:extLst>
          </p:cNvPr>
          <p:cNvSpPr txBox="1"/>
          <p:nvPr/>
        </p:nvSpPr>
        <p:spPr>
          <a:xfrm>
            <a:off x="7308272" y="4246946"/>
            <a:ext cx="1336964" cy="369332"/>
          </a:xfrm>
          <a:prstGeom prst="rect">
            <a:avLst/>
          </a:prstGeom>
          <a:solidFill>
            <a:schemeClr val="bg1"/>
          </a:solidFill>
        </p:spPr>
        <p:txBody>
          <a:bodyPr wrap="square" rtlCol="0">
            <a:spAutoFit/>
          </a:bodyPr>
          <a:lstStyle/>
          <a:p>
            <a:r>
              <a:rPr lang="en-US" dirty="0"/>
              <a:t>Installation</a:t>
            </a:r>
          </a:p>
        </p:txBody>
      </p:sp>
    </p:spTree>
    <p:extLst>
      <p:ext uri="{BB962C8B-B14F-4D97-AF65-F5344CB8AC3E}">
        <p14:creationId xmlns:p14="http://schemas.microsoft.com/office/powerpoint/2010/main" val="313795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655A9-B4DF-B3AC-76C9-83C12205F005}"/>
              </a:ext>
            </a:extLst>
          </p:cNvPr>
          <p:cNvSpPr>
            <a:spLocks noGrp="1"/>
          </p:cNvSpPr>
          <p:nvPr>
            <p:ph type="title"/>
          </p:nvPr>
        </p:nvSpPr>
        <p:spPr>
          <a:xfrm>
            <a:off x="6090574" y="1496208"/>
            <a:ext cx="4977976" cy="1455996"/>
          </a:xfrm>
        </p:spPr>
        <p:txBody>
          <a:bodyPr vert="horz" lIns="91440" tIns="45720" rIns="91440" bIns="45720" rtlCol="0" anchor="b">
            <a:normAutofit fontScale="90000"/>
          </a:bodyPr>
          <a:lstStyle/>
          <a:p>
            <a:r>
              <a:rPr lang="en-US" sz="6600" dirty="0">
                <a:solidFill>
                  <a:schemeClr val="tx2"/>
                </a:solidFill>
              </a:rPr>
              <a:t>Data Management</a:t>
            </a:r>
            <a:br>
              <a:rPr lang="en-US" sz="3600" dirty="0">
                <a:solidFill>
                  <a:schemeClr val="tx2"/>
                </a:solidFill>
              </a:rPr>
            </a:br>
            <a:r>
              <a:rPr lang="en-US" sz="3600" dirty="0">
                <a:solidFill>
                  <a:schemeClr val="tx2"/>
                </a:solidFill>
              </a:rPr>
              <a:t>Triangles as a data type</a:t>
            </a:r>
          </a:p>
        </p:txBody>
      </p:sp>
      <p:pic>
        <p:nvPicPr>
          <p:cNvPr id="1026" name="Picture 2" descr="A screenshot of a graph&#10;&#10;Description automatically generated">
            <a:extLst>
              <a:ext uri="{FF2B5EF4-FFF2-40B4-BE49-F238E27FC236}">
                <a16:creationId xmlns:a16="http://schemas.microsoft.com/office/drawing/2014/main" id="{16381CAD-C5F5-79CF-BEA0-B30CCD87BB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3280" y="396275"/>
            <a:ext cx="5347436" cy="3088143"/>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034" name="Freeform: Shape 1033">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5">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7" name="Freeform: Shape 1036">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screenshot of a computer&#10;&#10;Description automatically generated">
            <a:extLst>
              <a:ext uri="{FF2B5EF4-FFF2-40B4-BE49-F238E27FC236}">
                <a16:creationId xmlns:a16="http://schemas.microsoft.com/office/drawing/2014/main" id="{2C3DD54A-DE6D-005D-13E9-89430A605DB7}"/>
              </a:ext>
            </a:extLst>
          </p:cNvPr>
          <p:cNvPicPr>
            <a:picLocks noChangeAspect="1"/>
          </p:cNvPicPr>
          <p:nvPr/>
        </p:nvPicPr>
        <p:blipFill>
          <a:blip r:embed="rId3"/>
          <a:stretch>
            <a:fillRect/>
          </a:stretch>
        </p:blipFill>
        <p:spPr>
          <a:xfrm>
            <a:off x="454774" y="3642973"/>
            <a:ext cx="5312427" cy="2709337"/>
          </a:xfrm>
          <a:prstGeom prst="rect">
            <a:avLst/>
          </a:prstGeom>
        </p:spPr>
      </p:pic>
      <p:sp>
        <p:nvSpPr>
          <p:cNvPr id="5" name="TextBox 4">
            <a:extLst>
              <a:ext uri="{FF2B5EF4-FFF2-40B4-BE49-F238E27FC236}">
                <a16:creationId xmlns:a16="http://schemas.microsoft.com/office/drawing/2014/main" id="{0D9CACCA-AC91-3049-0CF7-7B9FCD3CB3F9}"/>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pPr>
            <a:r>
              <a:rPr lang="en-US" dirty="0" err="1">
                <a:solidFill>
                  <a:schemeClr val="tx2"/>
                </a:solidFill>
              </a:rPr>
              <a:t>Chainladder</a:t>
            </a:r>
            <a:r>
              <a:rPr lang="en-US" dirty="0">
                <a:solidFill>
                  <a:schemeClr val="tx2"/>
                </a:solidFill>
              </a:rPr>
              <a:t>-python includes a Triangle object which behaves like a pandas </a:t>
            </a:r>
            <a:r>
              <a:rPr lang="en-US" dirty="0" err="1">
                <a:solidFill>
                  <a:schemeClr val="tx2"/>
                </a:solidFill>
              </a:rPr>
              <a:t>DataFrame</a:t>
            </a:r>
            <a:r>
              <a:rPr lang="en-US" dirty="0">
                <a:solidFill>
                  <a:schemeClr val="tx2"/>
                </a:solidFill>
              </a:rPr>
              <a:t> with individual triangles as their own data type.</a:t>
            </a:r>
          </a:p>
        </p:txBody>
      </p:sp>
    </p:spTree>
    <p:extLst>
      <p:ext uri="{BB962C8B-B14F-4D97-AF65-F5344CB8AC3E}">
        <p14:creationId xmlns:p14="http://schemas.microsoft.com/office/powerpoint/2010/main" val="281826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EAFBB7C-BA65-4034-8F52-32E6C514E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555"/>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9D56ACA-1E9F-4685-8853-D3A4777AC0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55"/>
            <a:ext cx="12192000" cy="6858000"/>
          </a:xfrm>
          <a:custGeom>
            <a:avLst/>
            <a:gdLst>
              <a:gd name="connsiteX0" fmla="*/ 3847754 w 12192000"/>
              <a:gd name="connsiteY0" fmla="*/ 5 h 6858000"/>
              <a:gd name="connsiteX1" fmla="*/ 3847754 w 12192000"/>
              <a:gd name="connsiteY1" fmla="*/ 4197373 h 6858000"/>
              <a:gd name="connsiteX2" fmla="*/ 4423416 w 12192000"/>
              <a:gd name="connsiteY2" fmla="*/ 4197373 h 6858000"/>
              <a:gd name="connsiteX3" fmla="*/ 4430942 w 12192000"/>
              <a:gd name="connsiteY3" fmla="*/ 4172627 h 6858000"/>
              <a:gd name="connsiteX4" fmla="*/ 4570893 w 12192000"/>
              <a:gd name="connsiteY4" fmla="*/ 4067350 h 6858000"/>
              <a:gd name="connsiteX5" fmla="*/ 5082240 w 12192000"/>
              <a:gd name="connsiteY5" fmla="*/ 4000508 h 6858000"/>
              <a:gd name="connsiteX6" fmla="*/ 5767374 w 12192000"/>
              <a:gd name="connsiteY6" fmla="*/ 3903586 h 6858000"/>
              <a:gd name="connsiteX7" fmla="*/ 6455849 w 12192000"/>
              <a:gd name="connsiteY7" fmla="*/ 3820032 h 6858000"/>
              <a:gd name="connsiteX8" fmla="*/ 7144325 w 12192000"/>
              <a:gd name="connsiteY8" fmla="*/ 3820032 h 6858000"/>
              <a:gd name="connsiteX9" fmla="*/ 7341512 w 12192000"/>
              <a:gd name="connsiteY9" fmla="*/ 3826717 h 6858000"/>
              <a:gd name="connsiteX10" fmla="*/ 7344854 w 12192000"/>
              <a:gd name="connsiteY10" fmla="*/ 3826717 h 6858000"/>
              <a:gd name="connsiteX11" fmla="*/ 7534641 w 12192000"/>
              <a:gd name="connsiteY11" fmla="*/ 3832816 h 6858000"/>
              <a:gd name="connsiteX12" fmla="*/ 7534641 w 12192000"/>
              <a:gd name="connsiteY12" fmla="*/ 5 h 6858000"/>
              <a:gd name="connsiteX13" fmla="*/ 3728859 w 12192000"/>
              <a:gd name="connsiteY13" fmla="*/ 0 h 6858000"/>
              <a:gd name="connsiteX14" fmla="*/ 12192000 w 12192000"/>
              <a:gd name="connsiteY14" fmla="*/ 0 h 6858000"/>
              <a:gd name="connsiteX15" fmla="*/ 12192000 w 12192000"/>
              <a:gd name="connsiteY15" fmla="*/ 1 h 6858000"/>
              <a:gd name="connsiteX16" fmla="*/ 7653538 w 12192000"/>
              <a:gd name="connsiteY16" fmla="*/ 1 h 6858000"/>
              <a:gd name="connsiteX17" fmla="*/ 7653538 w 12192000"/>
              <a:gd name="connsiteY17" fmla="*/ 3836633 h 6858000"/>
              <a:gd name="connsiteX18" fmla="*/ 7773901 w 12192000"/>
              <a:gd name="connsiteY18" fmla="*/ 3840500 h 6858000"/>
              <a:gd name="connsiteX19" fmla="*/ 8200440 w 12192000"/>
              <a:gd name="connsiteY19" fmla="*/ 3856793 h 6858000"/>
              <a:gd name="connsiteX20" fmla="*/ 8517940 w 12192000"/>
              <a:gd name="connsiteY20" fmla="*/ 3860135 h 6858000"/>
              <a:gd name="connsiteX21" fmla="*/ 9206418 w 12192000"/>
              <a:gd name="connsiteY21" fmla="*/ 3863477 h 6858000"/>
              <a:gd name="connsiteX22" fmla="*/ 9891553 w 12192000"/>
              <a:gd name="connsiteY22" fmla="*/ 3850108 h 6858000"/>
              <a:gd name="connsiteX23" fmla="*/ 10586714 w 12192000"/>
              <a:gd name="connsiteY23" fmla="*/ 3810003 h 6858000"/>
              <a:gd name="connsiteX24" fmla="*/ 11271848 w 12192000"/>
              <a:gd name="connsiteY24" fmla="*/ 3756529 h 6858000"/>
              <a:gd name="connsiteX25" fmla="*/ 11709667 w 12192000"/>
              <a:gd name="connsiteY25" fmla="*/ 3636212 h 6858000"/>
              <a:gd name="connsiteX26" fmla="*/ 12184248 w 12192000"/>
              <a:gd name="connsiteY26" fmla="*/ 3429001 h 6858000"/>
              <a:gd name="connsiteX27" fmla="*/ 12192000 w 12192000"/>
              <a:gd name="connsiteY27" fmla="*/ 3437173 h 6858000"/>
              <a:gd name="connsiteX28" fmla="*/ 12192000 w 12192000"/>
              <a:gd name="connsiteY28" fmla="*/ 6858000 h 6858000"/>
              <a:gd name="connsiteX29" fmla="*/ 0 w 12192000"/>
              <a:gd name="connsiteY29" fmla="*/ 6858000 h 6858000"/>
              <a:gd name="connsiteX30" fmla="*/ 0 w 12192000"/>
              <a:gd name="connsiteY30" fmla="*/ 6857989 h 6858000"/>
              <a:gd name="connsiteX31" fmla="*/ 6542821 w 12192000"/>
              <a:gd name="connsiteY31" fmla="*/ 6857989 h 6858000"/>
              <a:gd name="connsiteX32" fmla="*/ 6553813 w 12192000"/>
              <a:gd name="connsiteY32" fmla="*/ 6856417 h 6858000"/>
              <a:gd name="connsiteX33" fmla="*/ 6836849 w 12192000"/>
              <a:gd name="connsiteY33" fmla="*/ 6797865 h 6858000"/>
              <a:gd name="connsiteX34" fmla="*/ 5951187 w 12192000"/>
              <a:gd name="connsiteY34" fmla="*/ 6644126 h 6858000"/>
              <a:gd name="connsiteX35" fmla="*/ 6001320 w 12192000"/>
              <a:gd name="connsiteY35" fmla="*/ 6624073 h 6858000"/>
              <a:gd name="connsiteX36" fmla="*/ 5904397 w 12192000"/>
              <a:gd name="connsiteY36" fmla="*/ 6543863 h 6858000"/>
              <a:gd name="connsiteX37" fmla="*/ 5506684 w 12192000"/>
              <a:gd name="connsiteY37" fmla="*/ 6416862 h 6858000"/>
              <a:gd name="connsiteX38" fmla="*/ 6001320 w 12192000"/>
              <a:gd name="connsiteY38" fmla="*/ 6202967 h 6858000"/>
              <a:gd name="connsiteX39" fmla="*/ 5443186 w 12192000"/>
              <a:gd name="connsiteY39" fmla="*/ 5912202 h 6858000"/>
              <a:gd name="connsiteX40" fmla="*/ 5159104 w 12192000"/>
              <a:gd name="connsiteY40" fmla="*/ 5842017 h 6858000"/>
              <a:gd name="connsiteX41" fmla="*/ 6094899 w 12192000"/>
              <a:gd name="connsiteY41" fmla="*/ 5477726 h 6858000"/>
              <a:gd name="connsiteX42" fmla="*/ 4577576 w 12192000"/>
              <a:gd name="connsiteY42" fmla="*/ 5297251 h 6858000"/>
              <a:gd name="connsiteX43" fmla="*/ 4701234 w 12192000"/>
              <a:gd name="connsiteY43" fmla="*/ 5223724 h 6858000"/>
              <a:gd name="connsiteX44" fmla="*/ 5643712 w 12192000"/>
              <a:gd name="connsiteY44" fmla="*/ 5243777 h 6858000"/>
              <a:gd name="connsiteX45" fmla="*/ 5800793 w 12192000"/>
              <a:gd name="connsiteY45" fmla="*/ 5186961 h 6858000"/>
              <a:gd name="connsiteX46" fmla="*/ 5643712 w 12192000"/>
              <a:gd name="connsiteY46" fmla="*/ 5096724 h 6858000"/>
              <a:gd name="connsiteX47" fmla="*/ 5032104 w 12192000"/>
              <a:gd name="connsiteY47" fmla="*/ 5029881 h 6858000"/>
              <a:gd name="connsiteX48" fmla="*/ 4871682 w 12192000"/>
              <a:gd name="connsiteY48" fmla="*/ 4879485 h 6858000"/>
              <a:gd name="connsiteX49" fmla="*/ 4600971 w 12192000"/>
              <a:gd name="connsiteY49" fmla="*/ 4705695 h 6858000"/>
              <a:gd name="connsiteX50" fmla="*/ 4788128 w 12192000"/>
              <a:gd name="connsiteY50" fmla="*/ 4561984 h 6858000"/>
              <a:gd name="connsiteX51" fmla="*/ 4483995 w 12192000"/>
              <a:gd name="connsiteY51" fmla="*/ 4348088 h 6858000"/>
              <a:gd name="connsiteX52" fmla="*/ 4460097 w 12192000"/>
              <a:gd name="connsiteY52" fmla="*/ 4316252 h 6858000"/>
              <a:gd name="connsiteX53" fmla="*/ 0 w 12192000"/>
              <a:gd name="connsiteY53" fmla="*/ 4316252 h 6858000"/>
              <a:gd name="connsiteX54" fmla="*/ 0 w 12192000"/>
              <a:gd name="connsiteY54" fmla="*/ 4197368 h 6858000"/>
              <a:gd name="connsiteX55" fmla="*/ 3728859 w 12192000"/>
              <a:gd name="connsiteY55" fmla="*/ 41973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6858000">
                <a:moveTo>
                  <a:pt x="3847754" y="5"/>
                </a:moveTo>
                <a:lnTo>
                  <a:pt x="3847754" y="4197373"/>
                </a:lnTo>
                <a:lnTo>
                  <a:pt x="4423416" y="4197373"/>
                </a:lnTo>
                <a:lnTo>
                  <a:pt x="4430942" y="4172627"/>
                </a:lnTo>
                <a:cubicBezTo>
                  <a:pt x="4453920" y="4128344"/>
                  <a:pt x="4509064" y="4095758"/>
                  <a:pt x="4570893" y="4067350"/>
                </a:cubicBezTo>
                <a:cubicBezTo>
                  <a:pt x="4731315" y="3997165"/>
                  <a:pt x="4908447" y="4013876"/>
                  <a:pt x="5082240" y="4000508"/>
                </a:cubicBezTo>
                <a:cubicBezTo>
                  <a:pt x="5312846" y="3970428"/>
                  <a:pt x="5533424" y="3900244"/>
                  <a:pt x="5767374" y="3903586"/>
                </a:cubicBezTo>
                <a:cubicBezTo>
                  <a:pt x="5987953" y="3833401"/>
                  <a:pt x="6231927" y="3910270"/>
                  <a:pt x="6455849" y="3820032"/>
                </a:cubicBezTo>
                <a:cubicBezTo>
                  <a:pt x="6683114" y="3820032"/>
                  <a:pt x="6913720" y="3820032"/>
                  <a:pt x="7144325" y="3820032"/>
                </a:cubicBezTo>
                <a:cubicBezTo>
                  <a:pt x="7211170" y="3823375"/>
                  <a:pt x="7274668" y="3823375"/>
                  <a:pt x="7341512" y="3826717"/>
                </a:cubicBezTo>
                <a:cubicBezTo>
                  <a:pt x="7341512" y="3826717"/>
                  <a:pt x="7344854" y="3826717"/>
                  <a:pt x="7344854" y="3826717"/>
                </a:cubicBezTo>
                <a:lnTo>
                  <a:pt x="7534641" y="3832816"/>
                </a:lnTo>
                <a:lnTo>
                  <a:pt x="7534641" y="5"/>
                </a:lnTo>
                <a:close/>
                <a:moveTo>
                  <a:pt x="3728859" y="0"/>
                </a:moveTo>
                <a:lnTo>
                  <a:pt x="12192000" y="0"/>
                </a:lnTo>
                <a:lnTo>
                  <a:pt x="12192000" y="1"/>
                </a:lnTo>
                <a:lnTo>
                  <a:pt x="7653538" y="1"/>
                </a:lnTo>
                <a:lnTo>
                  <a:pt x="7653538" y="3836633"/>
                </a:lnTo>
                <a:lnTo>
                  <a:pt x="7773901" y="3840500"/>
                </a:lnTo>
                <a:cubicBezTo>
                  <a:pt x="7916359" y="3845096"/>
                  <a:pt x="8058399" y="3850109"/>
                  <a:pt x="8200440" y="3856793"/>
                </a:cubicBezTo>
                <a:cubicBezTo>
                  <a:pt x="8307387" y="3856793"/>
                  <a:pt x="8410993" y="3860135"/>
                  <a:pt x="8517940" y="3860135"/>
                </a:cubicBezTo>
                <a:cubicBezTo>
                  <a:pt x="8745205" y="3876845"/>
                  <a:pt x="8975812" y="3886871"/>
                  <a:pt x="9206418" y="3863477"/>
                </a:cubicBezTo>
                <a:cubicBezTo>
                  <a:pt x="9437024" y="3883530"/>
                  <a:pt x="9660946" y="3870162"/>
                  <a:pt x="9891553" y="3850108"/>
                </a:cubicBezTo>
                <a:cubicBezTo>
                  <a:pt x="10125500" y="3873504"/>
                  <a:pt x="10356108" y="3840082"/>
                  <a:pt x="10586714" y="3810003"/>
                </a:cubicBezTo>
                <a:cubicBezTo>
                  <a:pt x="10817321" y="3823372"/>
                  <a:pt x="11047927" y="3823372"/>
                  <a:pt x="11271848" y="3756529"/>
                </a:cubicBezTo>
                <a:cubicBezTo>
                  <a:pt x="11442298" y="3830056"/>
                  <a:pt x="11525851" y="3589423"/>
                  <a:pt x="11709667" y="3636212"/>
                </a:cubicBezTo>
                <a:cubicBezTo>
                  <a:pt x="11893484" y="3686345"/>
                  <a:pt x="12023827" y="3495843"/>
                  <a:pt x="12184248" y="3429001"/>
                </a:cubicBezTo>
                <a:lnTo>
                  <a:pt x="12192000" y="3437173"/>
                </a:lnTo>
                <a:lnTo>
                  <a:pt x="12192000" y="6858000"/>
                </a:lnTo>
                <a:lnTo>
                  <a:pt x="0" y="6858000"/>
                </a:lnTo>
                <a:lnTo>
                  <a:pt x="0" y="6857989"/>
                </a:lnTo>
                <a:lnTo>
                  <a:pt x="6542821" y="6857989"/>
                </a:lnTo>
                <a:lnTo>
                  <a:pt x="6553813" y="6856417"/>
                </a:lnTo>
                <a:cubicBezTo>
                  <a:pt x="6636844" y="6844080"/>
                  <a:pt x="6761651" y="6822931"/>
                  <a:pt x="6836849" y="6797865"/>
                </a:cubicBezTo>
                <a:cubicBezTo>
                  <a:pt x="6663059" y="6794522"/>
                  <a:pt x="5977924" y="6667523"/>
                  <a:pt x="5951187" y="6644126"/>
                </a:cubicBezTo>
                <a:cubicBezTo>
                  <a:pt x="5964556" y="6637442"/>
                  <a:pt x="5984611" y="6630759"/>
                  <a:pt x="6001320" y="6624073"/>
                </a:cubicBezTo>
                <a:cubicBezTo>
                  <a:pt x="5964556" y="6604022"/>
                  <a:pt x="5934477" y="6580627"/>
                  <a:pt x="5904397" y="6543863"/>
                </a:cubicBezTo>
                <a:cubicBezTo>
                  <a:pt x="5807476" y="6420205"/>
                  <a:pt x="5643712" y="6463653"/>
                  <a:pt x="5506684" y="6416862"/>
                </a:cubicBezTo>
                <a:cubicBezTo>
                  <a:pt x="5593580" y="6156177"/>
                  <a:pt x="5824187" y="6253098"/>
                  <a:pt x="6001320" y="6202967"/>
                </a:cubicBezTo>
                <a:cubicBezTo>
                  <a:pt x="5536764" y="6049228"/>
                  <a:pt x="5627001" y="5969017"/>
                  <a:pt x="5443186" y="5912202"/>
                </a:cubicBezTo>
                <a:cubicBezTo>
                  <a:pt x="5212579" y="5842017"/>
                  <a:pt x="5159104" y="5842017"/>
                  <a:pt x="5159104" y="5842017"/>
                </a:cubicBezTo>
                <a:cubicBezTo>
                  <a:pt x="5429816" y="5628122"/>
                  <a:pt x="5754003" y="5858729"/>
                  <a:pt x="6094899" y="5477726"/>
                </a:cubicBezTo>
                <a:cubicBezTo>
                  <a:pt x="5767371" y="5424253"/>
                  <a:pt x="4788128" y="5397515"/>
                  <a:pt x="4577576" y="5297251"/>
                </a:cubicBezTo>
                <a:cubicBezTo>
                  <a:pt x="4657786" y="5334014"/>
                  <a:pt x="4664471" y="5223724"/>
                  <a:pt x="4701234" y="5223724"/>
                </a:cubicBezTo>
                <a:cubicBezTo>
                  <a:pt x="5012051" y="5220383"/>
                  <a:pt x="5329552" y="5283884"/>
                  <a:pt x="5643712" y="5243777"/>
                </a:cubicBezTo>
                <a:cubicBezTo>
                  <a:pt x="5700528" y="5240436"/>
                  <a:pt x="5790766" y="5270513"/>
                  <a:pt x="5800793" y="5186961"/>
                </a:cubicBezTo>
                <a:cubicBezTo>
                  <a:pt x="5810818" y="5083355"/>
                  <a:pt x="5693843" y="5106750"/>
                  <a:pt x="5643712" y="5096724"/>
                </a:cubicBezTo>
                <a:cubicBezTo>
                  <a:pt x="5439842" y="5063302"/>
                  <a:pt x="5239316" y="5049935"/>
                  <a:pt x="5032104" y="5029881"/>
                </a:cubicBezTo>
                <a:cubicBezTo>
                  <a:pt x="4945209" y="5019854"/>
                  <a:pt x="4838261" y="5039907"/>
                  <a:pt x="4871682" y="4879485"/>
                </a:cubicBezTo>
                <a:cubicBezTo>
                  <a:pt x="4844944" y="4725749"/>
                  <a:pt x="4684523" y="4779222"/>
                  <a:pt x="4600971" y="4705695"/>
                </a:cubicBezTo>
                <a:cubicBezTo>
                  <a:pt x="4641075" y="4618800"/>
                  <a:pt x="4754708" y="4678959"/>
                  <a:pt x="4788128" y="4561984"/>
                </a:cubicBezTo>
                <a:cubicBezTo>
                  <a:pt x="4627707" y="4598747"/>
                  <a:pt x="4644418" y="4344747"/>
                  <a:pt x="4483995" y="4348088"/>
                </a:cubicBezTo>
                <a:lnTo>
                  <a:pt x="4460097" y="4316252"/>
                </a:lnTo>
                <a:lnTo>
                  <a:pt x="0" y="4316252"/>
                </a:lnTo>
                <a:lnTo>
                  <a:pt x="0" y="4197368"/>
                </a:lnTo>
                <a:lnTo>
                  <a:pt x="3728859" y="4197368"/>
                </a:ln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3E7B37B-49C2-55E2-D608-E6ADE73B109D}"/>
              </a:ext>
            </a:extLst>
          </p:cNvPr>
          <p:cNvSpPr>
            <a:spLocks noGrp="1"/>
          </p:cNvSpPr>
          <p:nvPr>
            <p:ph type="title"/>
          </p:nvPr>
        </p:nvSpPr>
        <p:spPr>
          <a:xfrm>
            <a:off x="6343650" y="4899263"/>
            <a:ext cx="5505814" cy="1471335"/>
          </a:xfrm>
        </p:spPr>
        <p:txBody>
          <a:bodyPr vert="horz" lIns="91440" tIns="45720" rIns="91440" bIns="45720" rtlCol="0" anchor="b">
            <a:normAutofit fontScale="90000"/>
          </a:bodyPr>
          <a:lstStyle/>
          <a:p>
            <a:r>
              <a:rPr lang="en-US" dirty="0"/>
              <a:t>Pandas functionality</a:t>
            </a:r>
            <a:br>
              <a:rPr lang="en-US" dirty="0"/>
            </a:br>
            <a:r>
              <a:rPr lang="en-US" sz="2400" dirty="0"/>
              <a:t>A multi-dimensional triangle retains a lot of the core functionality of a pandas </a:t>
            </a:r>
            <a:r>
              <a:rPr lang="en-US" sz="2400" dirty="0" err="1"/>
              <a:t>DataFrame</a:t>
            </a:r>
            <a:r>
              <a:rPr lang="en-US" sz="2400" dirty="0"/>
              <a:t> emulating the same syntax</a:t>
            </a:r>
            <a:br>
              <a:rPr lang="en-US" dirty="0"/>
            </a:br>
            <a:endParaRPr lang="en-US" dirty="0"/>
          </a:p>
        </p:txBody>
      </p:sp>
      <p:pic>
        <p:nvPicPr>
          <p:cNvPr id="7" name="Picture 6">
            <a:extLst>
              <a:ext uri="{FF2B5EF4-FFF2-40B4-BE49-F238E27FC236}">
                <a16:creationId xmlns:a16="http://schemas.microsoft.com/office/drawing/2014/main" id="{BC557C65-EB16-5BAF-1BF7-7DDB5E1D43BA}"/>
              </a:ext>
            </a:extLst>
          </p:cNvPr>
          <p:cNvPicPr>
            <a:picLocks noChangeAspect="1"/>
          </p:cNvPicPr>
          <p:nvPr/>
        </p:nvPicPr>
        <p:blipFill>
          <a:blip r:embed="rId2"/>
          <a:stretch>
            <a:fillRect/>
          </a:stretch>
        </p:blipFill>
        <p:spPr>
          <a:xfrm>
            <a:off x="502187" y="860665"/>
            <a:ext cx="2793747" cy="2598184"/>
          </a:xfrm>
          <a:prstGeom prst="rect">
            <a:avLst/>
          </a:prstGeom>
        </p:spPr>
      </p:pic>
      <p:pic>
        <p:nvPicPr>
          <p:cNvPr id="3" name="Picture 2">
            <a:extLst>
              <a:ext uri="{FF2B5EF4-FFF2-40B4-BE49-F238E27FC236}">
                <a16:creationId xmlns:a16="http://schemas.microsoft.com/office/drawing/2014/main" id="{07145820-F31E-D50C-8E1B-B6E3C50DAB08}"/>
              </a:ext>
            </a:extLst>
          </p:cNvPr>
          <p:cNvPicPr>
            <a:picLocks noChangeAspect="1"/>
          </p:cNvPicPr>
          <p:nvPr/>
        </p:nvPicPr>
        <p:blipFill>
          <a:blip r:embed="rId3"/>
          <a:stretch>
            <a:fillRect/>
          </a:stretch>
        </p:blipFill>
        <p:spPr>
          <a:xfrm>
            <a:off x="4237631" y="1397734"/>
            <a:ext cx="2897872" cy="1304042"/>
          </a:xfrm>
          <a:prstGeom prst="rect">
            <a:avLst/>
          </a:prstGeom>
        </p:spPr>
      </p:pic>
      <p:pic>
        <p:nvPicPr>
          <p:cNvPr id="5" name="Picture 4">
            <a:extLst>
              <a:ext uri="{FF2B5EF4-FFF2-40B4-BE49-F238E27FC236}">
                <a16:creationId xmlns:a16="http://schemas.microsoft.com/office/drawing/2014/main" id="{60A43E5A-AF46-9D6C-30FE-A553E0506E98}"/>
              </a:ext>
            </a:extLst>
          </p:cNvPr>
          <p:cNvPicPr>
            <a:picLocks noChangeAspect="1"/>
          </p:cNvPicPr>
          <p:nvPr/>
        </p:nvPicPr>
        <p:blipFill>
          <a:blip r:embed="rId4"/>
          <a:stretch>
            <a:fillRect/>
          </a:stretch>
        </p:blipFill>
        <p:spPr>
          <a:xfrm>
            <a:off x="8055085" y="1254246"/>
            <a:ext cx="3504569" cy="1480680"/>
          </a:xfrm>
          <a:prstGeom prst="rect">
            <a:avLst/>
          </a:prstGeom>
        </p:spPr>
      </p:pic>
      <p:pic>
        <p:nvPicPr>
          <p:cNvPr id="8" name="Picture 7">
            <a:extLst>
              <a:ext uri="{FF2B5EF4-FFF2-40B4-BE49-F238E27FC236}">
                <a16:creationId xmlns:a16="http://schemas.microsoft.com/office/drawing/2014/main" id="{9ADC5662-0218-52B1-04BC-8EE0E7ABD60C}"/>
              </a:ext>
            </a:extLst>
          </p:cNvPr>
          <p:cNvPicPr>
            <a:picLocks noChangeAspect="1"/>
          </p:cNvPicPr>
          <p:nvPr/>
        </p:nvPicPr>
        <p:blipFill>
          <a:blip r:embed="rId5"/>
          <a:stretch>
            <a:fillRect/>
          </a:stretch>
        </p:blipFill>
        <p:spPr>
          <a:xfrm>
            <a:off x="502187" y="4744802"/>
            <a:ext cx="3735444" cy="1484838"/>
          </a:xfrm>
          <a:prstGeom prst="rect">
            <a:avLst/>
          </a:prstGeom>
        </p:spPr>
      </p:pic>
      <p:sp>
        <p:nvSpPr>
          <p:cNvPr id="10" name="TextBox 9">
            <a:extLst>
              <a:ext uri="{FF2B5EF4-FFF2-40B4-BE49-F238E27FC236}">
                <a16:creationId xmlns:a16="http://schemas.microsoft.com/office/drawing/2014/main" id="{8013A782-C5E5-2CBD-AD21-C57B8AE1F9DC}"/>
              </a:ext>
            </a:extLst>
          </p:cNvPr>
          <p:cNvSpPr txBox="1"/>
          <p:nvPr/>
        </p:nvSpPr>
        <p:spPr>
          <a:xfrm>
            <a:off x="1454727" y="3589140"/>
            <a:ext cx="1413164" cy="369332"/>
          </a:xfrm>
          <a:prstGeom prst="rect">
            <a:avLst/>
          </a:prstGeom>
          <a:noFill/>
        </p:spPr>
        <p:txBody>
          <a:bodyPr wrap="square">
            <a:spAutoFit/>
          </a:bodyPr>
          <a:lstStyle/>
          <a:p>
            <a:r>
              <a:rPr lang="en-US" dirty="0">
                <a:solidFill>
                  <a:schemeClr val="tx2"/>
                </a:solidFill>
              </a:rPr>
              <a:t>Plotting</a:t>
            </a:r>
            <a:endParaRPr lang="en-US" dirty="0"/>
          </a:p>
        </p:txBody>
      </p:sp>
      <p:sp>
        <p:nvSpPr>
          <p:cNvPr id="11" name="TextBox 10">
            <a:extLst>
              <a:ext uri="{FF2B5EF4-FFF2-40B4-BE49-F238E27FC236}">
                <a16:creationId xmlns:a16="http://schemas.microsoft.com/office/drawing/2014/main" id="{DCAE6D5F-B978-5134-61D0-D15C6D25510B}"/>
              </a:ext>
            </a:extLst>
          </p:cNvPr>
          <p:cNvSpPr txBox="1"/>
          <p:nvPr/>
        </p:nvSpPr>
        <p:spPr>
          <a:xfrm>
            <a:off x="4537364" y="2935817"/>
            <a:ext cx="2105891" cy="369332"/>
          </a:xfrm>
          <a:prstGeom prst="rect">
            <a:avLst/>
          </a:prstGeom>
          <a:noFill/>
        </p:spPr>
        <p:txBody>
          <a:bodyPr wrap="square">
            <a:spAutoFit/>
          </a:bodyPr>
          <a:lstStyle/>
          <a:p>
            <a:r>
              <a:rPr lang="en-US" dirty="0">
                <a:solidFill>
                  <a:schemeClr val="tx2"/>
                </a:solidFill>
              </a:rPr>
              <a:t>Column arithmetic</a:t>
            </a:r>
            <a:endParaRPr lang="en-US" dirty="0"/>
          </a:p>
        </p:txBody>
      </p:sp>
      <p:sp>
        <p:nvSpPr>
          <p:cNvPr id="12" name="TextBox 11">
            <a:extLst>
              <a:ext uri="{FF2B5EF4-FFF2-40B4-BE49-F238E27FC236}">
                <a16:creationId xmlns:a16="http://schemas.microsoft.com/office/drawing/2014/main" id="{D76658BE-E480-4869-2C4E-CDDB01127139}"/>
              </a:ext>
            </a:extLst>
          </p:cNvPr>
          <p:cNvSpPr txBox="1"/>
          <p:nvPr/>
        </p:nvSpPr>
        <p:spPr>
          <a:xfrm>
            <a:off x="8832273" y="3088868"/>
            <a:ext cx="2105891" cy="369332"/>
          </a:xfrm>
          <a:prstGeom prst="rect">
            <a:avLst/>
          </a:prstGeom>
          <a:noFill/>
        </p:spPr>
        <p:txBody>
          <a:bodyPr wrap="square">
            <a:spAutoFit/>
          </a:bodyPr>
          <a:lstStyle/>
          <a:p>
            <a:r>
              <a:rPr lang="en-US" dirty="0">
                <a:solidFill>
                  <a:schemeClr val="tx2"/>
                </a:solidFill>
              </a:rPr>
              <a:t>Slicing and filtering</a:t>
            </a:r>
            <a:endParaRPr lang="en-US" dirty="0"/>
          </a:p>
        </p:txBody>
      </p:sp>
      <p:sp>
        <p:nvSpPr>
          <p:cNvPr id="14" name="TextBox 13">
            <a:extLst>
              <a:ext uri="{FF2B5EF4-FFF2-40B4-BE49-F238E27FC236}">
                <a16:creationId xmlns:a16="http://schemas.microsoft.com/office/drawing/2014/main" id="{F4820B78-0E32-E289-AF11-A3D85117FDEF}"/>
              </a:ext>
            </a:extLst>
          </p:cNvPr>
          <p:cNvSpPr txBox="1"/>
          <p:nvPr/>
        </p:nvSpPr>
        <p:spPr>
          <a:xfrm>
            <a:off x="1108363" y="6372845"/>
            <a:ext cx="2722419" cy="369332"/>
          </a:xfrm>
          <a:prstGeom prst="rect">
            <a:avLst/>
          </a:prstGeom>
          <a:noFill/>
        </p:spPr>
        <p:txBody>
          <a:bodyPr wrap="square">
            <a:spAutoFit/>
          </a:bodyPr>
          <a:lstStyle/>
          <a:p>
            <a:r>
              <a:rPr lang="en-US" dirty="0">
                <a:solidFill>
                  <a:schemeClr val="tx2"/>
                </a:solidFill>
              </a:rPr>
              <a:t>Grouping and Aggregating</a:t>
            </a:r>
            <a:endParaRPr lang="en-US" dirty="0"/>
          </a:p>
        </p:txBody>
      </p:sp>
    </p:spTree>
    <p:extLst>
      <p:ext uri="{BB962C8B-B14F-4D97-AF65-F5344CB8AC3E}">
        <p14:creationId xmlns:p14="http://schemas.microsoft.com/office/powerpoint/2010/main" val="281580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9385</TotalTime>
  <Words>1154</Words>
  <Application>Microsoft Office PowerPoint</Application>
  <PresentationFormat>Widescreen</PresentationFormat>
  <Paragraphs>180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-apple-system</vt:lpstr>
      <vt:lpstr>Aptos</vt:lpstr>
      <vt:lpstr>Aptos Display</vt:lpstr>
      <vt:lpstr>Arial</vt:lpstr>
      <vt:lpstr>Calibri</vt:lpstr>
      <vt:lpstr>Helvetica Neue</vt:lpstr>
      <vt:lpstr>Open Sans</vt:lpstr>
      <vt:lpstr>Wingdings</vt:lpstr>
      <vt:lpstr>Office Theme</vt:lpstr>
      <vt:lpstr>Revolutionizing Actuarial Reserving Workflows with chainladder-python</vt:lpstr>
      <vt:lpstr>PowerPoint Presentation</vt:lpstr>
      <vt:lpstr>Thank you to conference sponsor</vt:lpstr>
      <vt:lpstr>PowerPoint Presentation</vt:lpstr>
      <vt:lpstr>PowerPoint Presentation</vt:lpstr>
      <vt:lpstr>PowerPoint Presentation</vt:lpstr>
      <vt:lpstr>PowerPoint Presentation</vt:lpstr>
      <vt:lpstr>Data Management Triangles as a data type</vt:lpstr>
      <vt:lpstr>Pandas functionality A multi-dimensional triangle retains a lot of the core functionality of a pandas DataFrame emulating the same syntax </vt:lpstr>
      <vt:lpstr>Domain specific The multi-dimensional triangle includes convenience methods beyond those of pandas geared toward lag studies.</vt:lpstr>
      <vt:lpstr>Extended Accessors The multi-dimensional triangle emulates pandas dt and str accessors to manipulate the time dimensions of a triangle.</vt:lpstr>
      <vt:lpstr>Model Construction Adopting the Scikit-Learn API</vt:lpstr>
      <vt:lpstr>Model API</vt:lpstr>
      <vt:lpstr>Model API</vt:lpstr>
      <vt:lpstr>Model API</vt:lpstr>
      <vt:lpstr>PowerPoint Presentation</vt:lpstr>
      <vt:lpstr>PowerPoint Presentation</vt:lpstr>
      <vt:lpstr>Practical Examples</vt:lpstr>
      <vt:lpstr>Sensitivity Testing #1</vt:lpstr>
      <vt:lpstr>Sensitivity Testing #2</vt:lpstr>
      <vt:lpstr>Waterfall Chart/Analysis Comparison</vt:lpstr>
      <vt:lpstr>Waterfall Chart/Analysis Comparison</vt:lpstr>
      <vt:lpstr>Waterfall Chart/Analysis Comparison</vt:lpstr>
      <vt:lpstr>Waterfall Chart/Analysis Comparison</vt:lpstr>
      <vt:lpstr>PowerPoint Presentation</vt:lpstr>
      <vt:lpstr>PowerPoint Presentation</vt:lpstr>
    </vt:vector>
  </TitlesOfParts>
  <Company>WCF Insurance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Revolutionizing Actuarial Reserving Workflows with chainladder-python</dc:title>
  <dc:creator>John Bogaardt</dc:creator>
  <cp:lastModifiedBy>Liu, Henry</cp:lastModifiedBy>
  <cp:revision>29</cp:revision>
  <dcterms:created xsi:type="dcterms:W3CDTF">2024-11-04T19:24:27Z</dcterms:created>
  <dcterms:modified xsi:type="dcterms:W3CDTF">2024-12-02T08:58:47Z</dcterms:modified>
</cp:coreProperties>
</file>