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73" r:id="rId2"/>
    <p:sldId id="271" r:id="rId3"/>
    <p:sldId id="272" r:id="rId4"/>
    <p:sldId id="256" r:id="rId5"/>
    <p:sldId id="265" r:id="rId6"/>
    <p:sldId id="259" r:id="rId7"/>
    <p:sldId id="264" r:id="rId8"/>
    <p:sldId id="266" r:id="rId9"/>
    <p:sldId id="267" r:id="rId10"/>
    <p:sldId id="269" r:id="rId11"/>
    <p:sldId id="270" r:id="rId12"/>
    <p:sldId id="274" r:id="rId13"/>
    <p:sldId id="275" r:id="rId14"/>
    <p:sldId id="276" r:id="rId15"/>
    <p:sldId id="277" r:id="rId16"/>
    <p:sldId id="283" r:id="rId17"/>
    <p:sldId id="284" r:id="rId18"/>
    <p:sldId id="279" r:id="rId19"/>
    <p:sldId id="285" r:id="rId20"/>
    <p:sldId id="278" r:id="rId21"/>
    <p:sldId id="280" r:id="rId22"/>
    <p:sldId id="289" r:id="rId23"/>
    <p:sldId id="290" r:id="rId24"/>
    <p:sldId id="281" r:id="rId25"/>
    <p:sldId id="260" r:id="rId26"/>
    <p:sldId id="26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8693" autoAdjust="0"/>
  </p:normalViewPr>
  <p:slideViewPr>
    <p:cSldViewPr snapToGrid="0">
      <p:cViewPr varScale="1">
        <p:scale>
          <a:sx n="142" d="100"/>
          <a:sy n="142" d="100"/>
        </p:scale>
        <p:origin x="327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801F05-5CA9-44FA-80BD-6B000AFB877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7F420A2-B305-4BA4-9B49-8C3328A2C0DF}">
      <dgm:prSet/>
      <dgm:spPr/>
      <dgm:t>
        <a:bodyPr/>
        <a:lstStyle/>
        <a:p>
          <a:r>
            <a:rPr lang="en-US" dirty="0"/>
            <a:t>Inspired by the syntax of pandas and scikit-learn. </a:t>
          </a:r>
          <a:r>
            <a:rPr lang="en-US" dirty="0" err="1"/>
            <a:t>chainladder</a:t>
          </a:r>
          <a:r>
            <a:rPr lang="en-US" dirty="0"/>
            <a:t>-python is a suite of tools to:</a:t>
          </a:r>
        </a:p>
      </dgm:t>
    </dgm:pt>
    <dgm:pt modelId="{2CC7EFA5-A140-471E-A9F5-52EDBEBB1C6E}" type="parTrans" cxnId="{701A8029-AE69-437F-8B06-AD52F142D139}">
      <dgm:prSet/>
      <dgm:spPr/>
      <dgm:t>
        <a:bodyPr/>
        <a:lstStyle/>
        <a:p>
          <a:endParaRPr lang="en-US"/>
        </a:p>
      </dgm:t>
    </dgm:pt>
    <dgm:pt modelId="{8B51282E-DF95-411D-B434-BB73E14CEAFE}" type="sibTrans" cxnId="{701A8029-AE69-437F-8B06-AD52F142D139}">
      <dgm:prSet/>
      <dgm:spPr/>
      <dgm:t>
        <a:bodyPr/>
        <a:lstStyle/>
        <a:p>
          <a:endParaRPr lang="en-US"/>
        </a:p>
      </dgm:t>
    </dgm:pt>
    <dgm:pt modelId="{94200B52-4598-48ED-B3B0-20742928B618}">
      <dgm:prSet/>
      <dgm:spPr/>
      <dgm:t>
        <a:bodyPr/>
        <a:lstStyle/>
        <a:p>
          <a:r>
            <a:rPr lang="en-US"/>
            <a:t>Managing sets of triangles</a:t>
          </a:r>
        </a:p>
      </dgm:t>
    </dgm:pt>
    <dgm:pt modelId="{F2C49ECC-9833-4EBE-A083-3803B6EC1B9F}" type="parTrans" cxnId="{1A7E0F53-4955-443A-B764-31B5DA341D40}">
      <dgm:prSet/>
      <dgm:spPr/>
      <dgm:t>
        <a:bodyPr/>
        <a:lstStyle/>
        <a:p>
          <a:endParaRPr lang="en-US"/>
        </a:p>
      </dgm:t>
    </dgm:pt>
    <dgm:pt modelId="{9B09075F-985A-47CE-9003-0F9E4F093150}" type="sibTrans" cxnId="{1A7E0F53-4955-443A-B764-31B5DA341D40}">
      <dgm:prSet/>
      <dgm:spPr/>
      <dgm:t>
        <a:bodyPr/>
        <a:lstStyle/>
        <a:p>
          <a:endParaRPr lang="en-US"/>
        </a:p>
      </dgm:t>
    </dgm:pt>
    <dgm:pt modelId="{75BA3DA5-FC85-4895-B2F1-AAAD92739A34}">
      <dgm:prSet/>
      <dgm:spPr/>
      <dgm:t>
        <a:bodyPr/>
        <a:lstStyle/>
        <a:p>
          <a:r>
            <a:rPr lang="en-US" dirty="0"/>
            <a:t>Extrapolation beyond the observed triangle</a:t>
          </a:r>
        </a:p>
      </dgm:t>
    </dgm:pt>
    <dgm:pt modelId="{D6352B41-1B3F-485D-8184-149E8A71CD64}" type="parTrans" cxnId="{48142098-5DCE-4343-8CE0-83C3D5392F1C}">
      <dgm:prSet/>
      <dgm:spPr/>
      <dgm:t>
        <a:bodyPr/>
        <a:lstStyle/>
        <a:p>
          <a:endParaRPr lang="en-US"/>
        </a:p>
      </dgm:t>
    </dgm:pt>
    <dgm:pt modelId="{237F48D1-E5C1-42B1-B122-049CFF1322E6}" type="sibTrans" cxnId="{48142098-5DCE-4343-8CE0-83C3D5392F1C}">
      <dgm:prSet/>
      <dgm:spPr/>
      <dgm:t>
        <a:bodyPr/>
        <a:lstStyle/>
        <a:p>
          <a:endParaRPr lang="en-US"/>
        </a:p>
      </dgm:t>
    </dgm:pt>
    <dgm:pt modelId="{53BDC233-A675-4027-AA66-F43DF2E57652}">
      <dgm:prSet/>
      <dgm:spPr/>
      <dgm:t>
        <a:bodyPr/>
        <a:lstStyle/>
        <a:p>
          <a:r>
            <a:rPr lang="en-US" dirty="0"/>
            <a:t>Implementation of the most widely used lag study algorithms</a:t>
          </a:r>
        </a:p>
      </dgm:t>
    </dgm:pt>
    <dgm:pt modelId="{7530B042-E36B-479D-9427-3FF52458C98F}" type="parTrans" cxnId="{2E8C85A0-4B88-49C1-BDFC-3DF090EAFA3E}">
      <dgm:prSet/>
      <dgm:spPr/>
      <dgm:t>
        <a:bodyPr/>
        <a:lstStyle/>
        <a:p>
          <a:endParaRPr lang="en-US"/>
        </a:p>
      </dgm:t>
    </dgm:pt>
    <dgm:pt modelId="{77AB8EE1-7089-442B-81EE-56C459DBF699}" type="sibTrans" cxnId="{2E8C85A0-4B88-49C1-BDFC-3DF090EAFA3E}">
      <dgm:prSet/>
      <dgm:spPr/>
      <dgm:t>
        <a:bodyPr/>
        <a:lstStyle/>
        <a:p>
          <a:endParaRPr lang="en-US"/>
        </a:p>
      </dgm:t>
    </dgm:pt>
    <dgm:pt modelId="{2D7D3FFB-2C87-4407-ADFD-1044F0532480}">
      <dgm:prSet/>
      <dgm:spPr/>
      <dgm:t>
        <a:bodyPr/>
        <a:lstStyle/>
        <a:p>
          <a:r>
            <a:rPr lang="en-US" dirty="0"/>
            <a:t>Common data preprocessing steps</a:t>
          </a:r>
        </a:p>
      </dgm:t>
    </dgm:pt>
    <dgm:pt modelId="{87572FCE-ACD1-4E21-8454-F72C5C2785A9}" type="parTrans" cxnId="{60275B52-43A5-4B47-BA2E-A4B750B3B977}">
      <dgm:prSet/>
      <dgm:spPr/>
      <dgm:t>
        <a:bodyPr/>
        <a:lstStyle/>
        <a:p>
          <a:endParaRPr lang="en-US"/>
        </a:p>
      </dgm:t>
    </dgm:pt>
    <dgm:pt modelId="{C0A58595-69E4-4C6B-A74A-35CEC97E9D11}" type="sibTrans" cxnId="{60275B52-43A5-4B47-BA2E-A4B750B3B977}">
      <dgm:prSet/>
      <dgm:spPr/>
      <dgm:t>
        <a:bodyPr/>
        <a:lstStyle/>
        <a:p>
          <a:endParaRPr lang="en-US"/>
        </a:p>
      </dgm:t>
    </dgm:pt>
    <dgm:pt modelId="{FD11ED0D-853B-4CC8-B5FE-178C89131B30}">
      <dgm:prSet/>
      <dgm:spPr/>
      <dgm:t>
        <a:bodyPr/>
        <a:lstStyle/>
        <a:p>
          <a:r>
            <a:rPr lang="en-US" dirty="0"/>
            <a:t>Tools to make composite estimators</a:t>
          </a:r>
        </a:p>
      </dgm:t>
    </dgm:pt>
    <dgm:pt modelId="{4D959C99-4D74-4712-A0E6-148AD34BD6B5}" type="parTrans" cxnId="{68147862-B340-4BFD-AA69-25260C95A51E}">
      <dgm:prSet/>
      <dgm:spPr/>
      <dgm:t>
        <a:bodyPr/>
        <a:lstStyle/>
        <a:p>
          <a:endParaRPr lang="en-US"/>
        </a:p>
      </dgm:t>
    </dgm:pt>
    <dgm:pt modelId="{E55C2FC2-43E2-42E8-A0EA-A1A34394A1CB}" type="sibTrans" cxnId="{68147862-B340-4BFD-AA69-25260C95A51E}">
      <dgm:prSet/>
      <dgm:spPr/>
      <dgm:t>
        <a:bodyPr/>
        <a:lstStyle/>
        <a:p>
          <a:endParaRPr lang="en-US"/>
        </a:p>
      </dgm:t>
    </dgm:pt>
    <dgm:pt modelId="{700F225A-89B3-49C5-97F0-D2C752FC23F3}" type="pres">
      <dgm:prSet presAssocID="{A4801F05-5CA9-44FA-80BD-6B000AFB877C}" presName="diagram" presStyleCnt="0">
        <dgm:presLayoutVars>
          <dgm:dir/>
          <dgm:resizeHandles val="exact"/>
        </dgm:presLayoutVars>
      </dgm:prSet>
      <dgm:spPr/>
    </dgm:pt>
    <dgm:pt modelId="{10B276DA-C51F-4ACB-9818-AF913BE9C9EE}" type="pres">
      <dgm:prSet presAssocID="{A7F420A2-B305-4BA4-9B49-8C3328A2C0DF}" presName="node" presStyleLbl="node1" presStyleIdx="0" presStyleCnt="1">
        <dgm:presLayoutVars>
          <dgm:bulletEnabled val="1"/>
        </dgm:presLayoutVars>
      </dgm:prSet>
      <dgm:spPr>
        <a:prstGeom prst="roundRect">
          <a:avLst/>
        </a:prstGeom>
      </dgm:spPr>
    </dgm:pt>
  </dgm:ptLst>
  <dgm:cxnLst>
    <dgm:cxn modelId="{72242E05-BF8F-410D-9664-445E63EC0A66}" type="presOf" srcId="{75BA3DA5-FC85-4895-B2F1-AAAD92739A34}" destId="{10B276DA-C51F-4ACB-9818-AF913BE9C9EE}" srcOrd="0" destOrd="2" presId="urn:microsoft.com/office/officeart/2005/8/layout/default"/>
    <dgm:cxn modelId="{701A8029-AE69-437F-8B06-AD52F142D139}" srcId="{A4801F05-5CA9-44FA-80BD-6B000AFB877C}" destId="{A7F420A2-B305-4BA4-9B49-8C3328A2C0DF}" srcOrd="0" destOrd="0" parTransId="{2CC7EFA5-A140-471E-A9F5-52EDBEBB1C6E}" sibTransId="{8B51282E-DF95-411D-B434-BB73E14CEAFE}"/>
    <dgm:cxn modelId="{4E4C333A-B8F5-4522-BD63-33100A6BD488}" type="presOf" srcId="{53BDC233-A675-4027-AA66-F43DF2E57652}" destId="{10B276DA-C51F-4ACB-9818-AF913BE9C9EE}" srcOrd="0" destOrd="3" presId="urn:microsoft.com/office/officeart/2005/8/layout/default"/>
    <dgm:cxn modelId="{68147862-B340-4BFD-AA69-25260C95A51E}" srcId="{A7F420A2-B305-4BA4-9B49-8C3328A2C0DF}" destId="{FD11ED0D-853B-4CC8-B5FE-178C89131B30}" srcOrd="4" destOrd="0" parTransId="{4D959C99-4D74-4712-A0E6-148AD34BD6B5}" sibTransId="{E55C2FC2-43E2-42E8-A0EA-A1A34394A1CB}"/>
    <dgm:cxn modelId="{60275B52-43A5-4B47-BA2E-A4B750B3B977}" srcId="{A7F420A2-B305-4BA4-9B49-8C3328A2C0DF}" destId="{2D7D3FFB-2C87-4407-ADFD-1044F0532480}" srcOrd="3" destOrd="0" parTransId="{87572FCE-ACD1-4E21-8454-F72C5C2785A9}" sibTransId="{C0A58595-69E4-4C6B-A74A-35CEC97E9D11}"/>
    <dgm:cxn modelId="{1A7E0F53-4955-443A-B764-31B5DA341D40}" srcId="{A7F420A2-B305-4BA4-9B49-8C3328A2C0DF}" destId="{94200B52-4598-48ED-B3B0-20742928B618}" srcOrd="0" destOrd="0" parTransId="{F2C49ECC-9833-4EBE-A083-3803B6EC1B9F}" sibTransId="{9B09075F-985A-47CE-9003-0F9E4F093150}"/>
    <dgm:cxn modelId="{04118D95-02CA-4BCD-BA48-E483073CE7B2}" type="presOf" srcId="{A4801F05-5CA9-44FA-80BD-6B000AFB877C}" destId="{700F225A-89B3-49C5-97F0-D2C752FC23F3}" srcOrd="0" destOrd="0" presId="urn:microsoft.com/office/officeart/2005/8/layout/default"/>
    <dgm:cxn modelId="{48142098-5DCE-4343-8CE0-83C3D5392F1C}" srcId="{A7F420A2-B305-4BA4-9B49-8C3328A2C0DF}" destId="{75BA3DA5-FC85-4895-B2F1-AAAD92739A34}" srcOrd="1" destOrd="0" parTransId="{D6352B41-1B3F-485D-8184-149E8A71CD64}" sibTransId="{237F48D1-E5C1-42B1-B122-049CFF1322E6}"/>
    <dgm:cxn modelId="{2E8C85A0-4B88-49C1-BDFC-3DF090EAFA3E}" srcId="{A7F420A2-B305-4BA4-9B49-8C3328A2C0DF}" destId="{53BDC233-A675-4027-AA66-F43DF2E57652}" srcOrd="2" destOrd="0" parTransId="{7530B042-E36B-479D-9427-3FF52458C98F}" sibTransId="{77AB8EE1-7089-442B-81EE-56C459DBF699}"/>
    <dgm:cxn modelId="{7C9679A9-7F0D-43BE-BB86-BB2F11C70765}" type="presOf" srcId="{94200B52-4598-48ED-B3B0-20742928B618}" destId="{10B276DA-C51F-4ACB-9818-AF913BE9C9EE}" srcOrd="0" destOrd="1" presId="urn:microsoft.com/office/officeart/2005/8/layout/default"/>
    <dgm:cxn modelId="{00C27ABD-5CA5-47CE-9242-0105E1CED5D1}" type="presOf" srcId="{2D7D3FFB-2C87-4407-ADFD-1044F0532480}" destId="{10B276DA-C51F-4ACB-9818-AF913BE9C9EE}" srcOrd="0" destOrd="4" presId="urn:microsoft.com/office/officeart/2005/8/layout/default"/>
    <dgm:cxn modelId="{D97B88C0-4833-469A-8583-D9864745CDF7}" type="presOf" srcId="{A7F420A2-B305-4BA4-9B49-8C3328A2C0DF}" destId="{10B276DA-C51F-4ACB-9818-AF913BE9C9EE}" srcOrd="0" destOrd="0" presId="urn:microsoft.com/office/officeart/2005/8/layout/default"/>
    <dgm:cxn modelId="{4C1F69EE-AB6C-47D4-A3F7-EC7D377638BA}" type="presOf" srcId="{FD11ED0D-853B-4CC8-B5FE-178C89131B30}" destId="{10B276DA-C51F-4ACB-9818-AF913BE9C9EE}" srcOrd="0" destOrd="5" presId="urn:microsoft.com/office/officeart/2005/8/layout/default"/>
    <dgm:cxn modelId="{54625CA7-024A-4AD7-8BF1-3993746E486E}" type="presParOf" srcId="{700F225A-89B3-49C5-97F0-D2C752FC23F3}" destId="{10B276DA-C51F-4ACB-9818-AF913BE9C9EE}"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B276DA-C51F-4ACB-9818-AF913BE9C9EE}">
      <dsp:nvSpPr>
        <dsp:cNvPr id="0" name=""/>
        <dsp:cNvSpPr/>
      </dsp:nvSpPr>
      <dsp:spPr>
        <a:xfrm>
          <a:off x="0" y="271859"/>
          <a:ext cx="5249332" cy="31495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Inspired by the syntax of pandas and scikit-learn. </a:t>
          </a:r>
          <a:r>
            <a:rPr lang="en-US" sz="2200" kern="1200" dirty="0" err="1"/>
            <a:t>chainladder</a:t>
          </a:r>
          <a:r>
            <a:rPr lang="en-US" sz="2200" kern="1200" dirty="0"/>
            <a:t>-python is a suite of tools to:</a:t>
          </a:r>
        </a:p>
        <a:p>
          <a:pPr marL="171450" lvl="1" indent="-171450" algn="l" defTabSz="755650">
            <a:lnSpc>
              <a:spcPct val="90000"/>
            </a:lnSpc>
            <a:spcBef>
              <a:spcPct val="0"/>
            </a:spcBef>
            <a:spcAft>
              <a:spcPct val="15000"/>
            </a:spcAft>
            <a:buChar char="•"/>
          </a:pPr>
          <a:r>
            <a:rPr lang="en-US" sz="1700" kern="1200"/>
            <a:t>Managing sets of triangles</a:t>
          </a:r>
        </a:p>
        <a:p>
          <a:pPr marL="171450" lvl="1" indent="-171450" algn="l" defTabSz="755650">
            <a:lnSpc>
              <a:spcPct val="90000"/>
            </a:lnSpc>
            <a:spcBef>
              <a:spcPct val="0"/>
            </a:spcBef>
            <a:spcAft>
              <a:spcPct val="15000"/>
            </a:spcAft>
            <a:buChar char="•"/>
          </a:pPr>
          <a:r>
            <a:rPr lang="en-US" sz="1700" kern="1200" dirty="0"/>
            <a:t>Extrapolation beyond the observed triangle</a:t>
          </a:r>
        </a:p>
        <a:p>
          <a:pPr marL="171450" lvl="1" indent="-171450" algn="l" defTabSz="755650">
            <a:lnSpc>
              <a:spcPct val="90000"/>
            </a:lnSpc>
            <a:spcBef>
              <a:spcPct val="0"/>
            </a:spcBef>
            <a:spcAft>
              <a:spcPct val="15000"/>
            </a:spcAft>
            <a:buChar char="•"/>
          </a:pPr>
          <a:r>
            <a:rPr lang="en-US" sz="1700" kern="1200" dirty="0"/>
            <a:t>Implementation of the most widely used lag study algorithms</a:t>
          </a:r>
        </a:p>
        <a:p>
          <a:pPr marL="171450" lvl="1" indent="-171450" algn="l" defTabSz="755650">
            <a:lnSpc>
              <a:spcPct val="90000"/>
            </a:lnSpc>
            <a:spcBef>
              <a:spcPct val="0"/>
            </a:spcBef>
            <a:spcAft>
              <a:spcPct val="15000"/>
            </a:spcAft>
            <a:buChar char="•"/>
          </a:pPr>
          <a:r>
            <a:rPr lang="en-US" sz="1700" kern="1200" dirty="0"/>
            <a:t>Common data preprocessing steps</a:t>
          </a:r>
        </a:p>
        <a:p>
          <a:pPr marL="171450" lvl="1" indent="-171450" algn="l" defTabSz="755650">
            <a:lnSpc>
              <a:spcPct val="90000"/>
            </a:lnSpc>
            <a:spcBef>
              <a:spcPct val="0"/>
            </a:spcBef>
            <a:spcAft>
              <a:spcPct val="15000"/>
            </a:spcAft>
            <a:buChar char="•"/>
          </a:pPr>
          <a:r>
            <a:rPr lang="en-US" sz="1700" kern="1200" dirty="0"/>
            <a:t>Tools to make composite estimators</a:t>
          </a:r>
        </a:p>
      </dsp:txBody>
      <dsp:txXfrm>
        <a:off x="153751" y="425610"/>
        <a:ext cx="4941830" cy="284209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C1E9A4-3BD9-4D2D-8ED7-8451AE78972C}" type="datetimeFigureOut">
              <a:rPr lang="en-US" smtClean="0"/>
              <a:t>12/12/2024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0BAD0F-B18A-4E96-82C8-E7DA49E6209F}" type="slidenum">
              <a:rPr lang="en-US" smtClean="0"/>
              <a:t>‹#›</a:t>
            </a:fld>
            <a:endParaRPr lang="en-US"/>
          </a:p>
        </p:txBody>
      </p:sp>
    </p:spTree>
    <p:extLst>
      <p:ext uri="{BB962C8B-B14F-4D97-AF65-F5344CB8AC3E}">
        <p14:creationId xmlns:p14="http://schemas.microsoft.com/office/powerpoint/2010/main" val="3374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0BAD0F-B18A-4E96-82C8-E7DA49E6209F}" type="slidenum">
              <a:rPr lang="en-US" smtClean="0"/>
              <a:t>4</a:t>
            </a:fld>
            <a:endParaRPr lang="en-US"/>
          </a:p>
        </p:txBody>
      </p:sp>
    </p:spTree>
    <p:extLst>
      <p:ext uri="{BB962C8B-B14F-4D97-AF65-F5344CB8AC3E}">
        <p14:creationId xmlns:p14="http://schemas.microsoft.com/office/powerpoint/2010/main" val="2965560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C3B93-3F69-C6DA-8622-0978CE2254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59F6AA-3EE6-D584-BBDE-096CB698F5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252F8F-8DFD-9E8C-4A70-BAC8700CE403}"/>
              </a:ext>
            </a:extLst>
          </p:cNvPr>
          <p:cNvSpPr>
            <a:spLocks noGrp="1"/>
          </p:cNvSpPr>
          <p:nvPr>
            <p:ph type="dt" sz="half" idx="10"/>
          </p:nvPr>
        </p:nvSpPr>
        <p:spPr/>
        <p:txBody>
          <a:bodyPr/>
          <a:lstStyle/>
          <a:p>
            <a:fld id="{D067743F-2182-4106-A03A-A373E3092490}" type="datetimeFigureOut">
              <a:rPr lang="en-US" smtClean="0"/>
              <a:t>12/12/2024</a:t>
            </a:fld>
            <a:endParaRPr lang="en-US"/>
          </a:p>
        </p:txBody>
      </p:sp>
      <p:sp>
        <p:nvSpPr>
          <p:cNvPr id="5" name="Footer Placeholder 4">
            <a:extLst>
              <a:ext uri="{FF2B5EF4-FFF2-40B4-BE49-F238E27FC236}">
                <a16:creationId xmlns:a16="http://schemas.microsoft.com/office/drawing/2014/main" id="{0E310710-3EB0-14DF-9A9D-E6493CFB1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590F9-F0C4-5E72-7C5B-126FEFD9F472}"/>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1308030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05364-095F-47D2-C198-37684C801B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A0E0FB-4921-700D-1B32-E82D1DC276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EA7A9B-D125-C4CA-8DEA-D4F76FF018B8}"/>
              </a:ext>
            </a:extLst>
          </p:cNvPr>
          <p:cNvSpPr>
            <a:spLocks noGrp="1"/>
          </p:cNvSpPr>
          <p:nvPr>
            <p:ph type="dt" sz="half" idx="10"/>
          </p:nvPr>
        </p:nvSpPr>
        <p:spPr/>
        <p:txBody>
          <a:bodyPr/>
          <a:lstStyle/>
          <a:p>
            <a:fld id="{D067743F-2182-4106-A03A-A373E3092490}" type="datetimeFigureOut">
              <a:rPr lang="en-US" smtClean="0"/>
              <a:t>12/12/2024</a:t>
            </a:fld>
            <a:endParaRPr lang="en-US"/>
          </a:p>
        </p:txBody>
      </p:sp>
      <p:sp>
        <p:nvSpPr>
          <p:cNvPr id="5" name="Footer Placeholder 4">
            <a:extLst>
              <a:ext uri="{FF2B5EF4-FFF2-40B4-BE49-F238E27FC236}">
                <a16:creationId xmlns:a16="http://schemas.microsoft.com/office/drawing/2014/main" id="{B1CCFC99-02E2-B1C0-69D3-C4E7CEE3D2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7D35A-EFDC-4491-AED5-876044864810}"/>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4130162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CCCF8C-9FDE-AA05-749A-6886B7EE54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2A47A-C693-A2FF-95FD-B30C6B39D3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A5009-C376-F852-48DC-0E643473D88E}"/>
              </a:ext>
            </a:extLst>
          </p:cNvPr>
          <p:cNvSpPr>
            <a:spLocks noGrp="1"/>
          </p:cNvSpPr>
          <p:nvPr>
            <p:ph type="dt" sz="half" idx="10"/>
          </p:nvPr>
        </p:nvSpPr>
        <p:spPr/>
        <p:txBody>
          <a:bodyPr/>
          <a:lstStyle/>
          <a:p>
            <a:fld id="{D067743F-2182-4106-A03A-A373E3092490}" type="datetimeFigureOut">
              <a:rPr lang="en-US" smtClean="0"/>
              <a:t>12/12/2024</a:t>
            </a:fld>
            <a:endParaRPr lang="en-US"/>
          </a:p>
        </p:txBody>
      </p:sp>
      <p:sp>
        <p:nvSpPr>
          <p:cNvPr id="5" name="Footer Placeholder 4">
            <a:extLst>
              <a:ext uri="{FF2B5EF4-FFF2-40B4-BE49-F238E27FC236}">
                <a16:creationId xmlns:a16="http://schemas.microsoft.com/office/drawing/2014/main" id="{34FC6D5C-871E-3360-DAC3-6CF4E3FCD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FFBE3-DB81-F958-8F41-A1DC86265558}"/>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2478618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800D-8B8D-A32D-4ADF-625E8A56F9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44A39-D458-85F9-ED3C-192D264887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BC3C31-318F-2B88-AF74-DCD3A5600A8D}"/>
              </a:ext>
            </a:extLst>
          </p:cNvPr>
          <p:cNvSpPr>
            <a:spLocks noGrp="1"/>
          </p:cNvSpPr>
          <p:nvPr>
            <p:ph type="dt" sz="half" idx="10"/>
          </p:nvPr>
        </p:nvSpPr>
        <p:spPr/>
        <p:txBody>
          <a:bodyPr/>
          <a:lstStyle/>
          <a:p>
            <a:fld id="{D067743F-2182-4106-A03A-A373E3092490}" type="datetimeFigureOut">
              <a:rPr lang="en-US" smtClean="0"/>
              <a:t>12/12/2024</a:t>
            </a:fld>
            <a:endParaRPr lang="en-US"/>
          </a:p>
        </p:txBody>
      </p:sp>
      <p:sp>
        <p:nvSpPr>
          <p:cNvPr id="5" name="Footer Placeholder 4">
            <a:extLst>
              <a:ext uri="{FF2B5EF4-FFF2-40B4-BE49-F238E27FC236}">
                <a16:creationId xmlns:a16="http://schemas.microsoft.com/office/drawing/2014/main" id="{4E65E80E-3D59-1497-63B0-0CB2852B6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6DCEDB-357F-1F62-239D-EBE772B36BD1}"/>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1853981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1E3B-52C7-5311-BF67-F9788FB222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16B61A-59CF-EE35-7C4A-8988A31D3D7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39A870-CFF5-5E19-1066-FA64ECEEF6EA}"/>
              </a:ext>
            </a:extLst>
          </p:cNvPr>
          <p:cNvSpPr>
            <a:spLocks noGrp="1"/>
          </p:cNvSpPr>
          <p:nvPr>
            <p:ph type="dt" sz="half" idx="10"/>
          </p:nvPr>
        </p:nvSpPr>
        <p:spPr/>
        <p:txBody>
          <a:bodyPr/>
          <a:lstStyle/>
          <a:p>
            <a:fld id="{D067743F-2182-4106-A03A-A373E3092490}" type="datetimeFigureOut">
              <a:rPr lang="en-US" smtClean="0"/>
              <a:t>12/12/2024</a:t>
            </a:fld>
            <a:endParaRPr lang="en-US"/>
          </a:p>
        </p:txBody>
      </p:sp>
      <p:sp>
        <p:nvSpPr>
          <p:cNvPr id="5" name="Footer Placeholder 4">
            <a:extLst>
              <a:ext uri="{FF2B5EF4-FFF2-40B4-BE49-F238E27FC236}">
                <a16:creationId xmlns:a16="http://schemas.microsoft.com/office/drawing/2014/main" id="{15B74E32-D497-1708-07C3-9336F4574B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AE99E8-3E93-7766-2A97-A881B19A7604}"/>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4283667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3260-A5A6-992D-389B-D9AD7CFEA6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205006-0942-FD47-71E5-C93EEBA788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049163-1F59-A439-686E-D8341DAE3D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833BD1-E61C-2702-50E6-5C0A9A542E8F}"/>
              </a:ext>
            </a:extLst>
          </p:cNvPr>
          <p:cNvSpPr>
            <a:spLocks noGrp="1"/>
          </p:cNvSpPr>
          <p:nvPr>
            <p:ph type="dt" sz="half" idx="10"/>
          </p:nvPr>
        </p:nvSpPr>
        <p:spPr/>
        <p:txBody>
          <a:bodyPr/>
          <a:lstStyle/>
          <a:p>
            <a:fld id="{D067743F-2182-4106-A03A-A373E3092490}" type="datetimeFigureOut">
              <a:rPr lang="en-US" smtClean="0"/>
              <a:t>12/12/2024</a:t>
            </a:fld>
            <a:endParaRPr lang="en-US"/>
          </a:p>
        </p:txBody>
      </p:sp>
      <p:sp>
        <p:nvSpPr>
          <p:cNvPr id="6" name="Footer Placeholder 5">
            <a:extLst>
              <a:ext uri="{FF2B5EF4-FFF2-40B4-BE49-F238E27FC236}">
                <a16:creationId xmlns:a16="http://schemas.microsoft.com/office/drawing/2014/main" id="{5EE47991-6067-109F-89D4-A62D3C6082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D55CBA-E0D7-8A1E-D3F3-03E414B922B1}"/>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858579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84655-00A6-0BB4-4B4A-DB5368B3AF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E355B1-326A-E908-A5D1-95E1FF3D61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7F0F80-61B9-BD39-483E-6F11B739BE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2C7066-AA9E-4AFB-245E-6158721DE8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9138F3-0209-33AB-81C1-6A7282B172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5EDD03-3161-C0B4-6A93-1B0437D32555}"/>
              </a:ext>
            </a:extLst>
          </p:cNvPr>
          <p:cNvSpPr>
            <a:spLocks noGrp="1"/>
          </p:cNvSpPr>
          <p:nvPr>
            <p:ph type="dt" sz="half" idx="10"/>
          </p:nvPr>
        </p:nvSpPr>
        <p:spPr/>
        <p:txBody>
          <a:bodyPr/>
          <a:lstStyle/>
          <a:p>
            <a:fld id="{D067743F-2182-4106-A03A-A373E3092490}" type="datetimeFigureOut">
              <a:rPr lang="en-US" smtClean="0"/>
              <a:t>12/12/2024</a:t>
            </a:fld>
            <a:endParaRPr lang="en-US"/>
          </a:p>
        </p:txBody>
      </p:sp>
      <p:sp>
        <p:nvSpPr>
          <p:cNvPr id="8" name="Footer Placeholder 7">
            <a:extLst>
              <a:ext uri="{FF2B5EF4-FFF2-40B4-BE49-F238E27FC236}">
                <a16:creationId xmlns:a16="http://schemas.microsoft.com/office/drawing/2014/main" id="{A04459C1-96A0-01BD-CB70-96D74C1293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50E9CA-FACD-969C-69B5-D8CDE54DC75A}"/>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728906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6E281-8981-1D72-A086-C19B92F9AA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8EC525-BEAB-0A46-6730-30735A1C4574}"/>
              </a:ext>
            </a:extLst>
          </p:cNvPr>
          <p:cNvSpPr>
            <a:spLocks noGrp="1"/>
          </p:cNvSpPr>
          <p:nvPr>
            <p:ph type="dt" sz="half" idx="10"/>
          </p:nvPr>
        </p:nvSpPr>
        <p:spPr/>
        <p:txBody>
          <a:bodyPr/>
          <a:lstStyle/>
          <a:p>
            <a:fld id="{D067743F-2182-4106-A03A-A373E3092490}" type="datetimeFigureOut">
              <a:rPr lang="en-US" smtClean="0"/>
              <a:t>12/12/2024</a:t>
            </a:fld>
            <a:endParaRPr lang="en-US"/>
          </a:p>
        </p:txBody>
      </p:sp>
      <p:sp>
        <p:nvSpPr>
          <p:cNvPr id="4" name="Footer Placeholder 3">
            <a:extLst>
              <a:ext uri="{FF2B5EF4-FFF2-40B4-BE49-F238E27FC236}">
                <a16:creationId xmlns:a16="http://schemas.microsoft.com/office/drawing/2014/main" id="{EBC27292-3706-E2F0-1EF4-4180543315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246835-8F97-0287-ABB4-6B20953981CE}"/>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3400738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1A035F-B7BB-F4BB-1B7C-1A96E024AADF}"/>
              </a:ext>
            </a:extLst>
          </p:cNvPr>
          <p:cNvSpPr>
            <a:spLocks noGrp="1"/>
          </p:cNvSpPr>
          <p:nvPr>
            <p:ph type="dt" sz="half" idx="10"/>
          </p:nvPr>
        </p:nvSpPr>
        <p:spPr/>
        <p:txBody>
          <a:bodyPr/>
          <a:lstStyle/>
          <a:p>
            <a:fld id="{D067743F-2182-4106-A03A-A373E3092490}" type="datetimeFigureOut">
              <a:rPr lang="en-US" smtClean="0"/>
              <a:t>12/12/2024</a:t>
            </a:fld>
            <a:endParaRPr lang="en-US"/>
          </a:p>
        </p:txBody>
      </p:sp>
      <p:sp>
        <p:nvSpPr>
          <p:cNvPr id="3" name="Footer Placeholder 2">
            <a:extLst>
              <a:ext uri="{FF2B5EF4-FFF2-40B4-BE49-F238E27FC236}">
                <a16:creationId xmlns:a16="http://schemas.microsoft.com/office/drawing/2014/main" id="{8A24E6C9-E178-A032-67E5-97246FE936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CFF80A-A6DA-CC0B-3357-7C0B2E51AF63}"/>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1219220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85C4-3EB1-9A5E-54DC-C631CCBFF0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4F8201-FB89-3B82-1FC7-5E3D26FAE4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CE6EFD-F426-E705-E5D0-816AAD580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E1062-73C1-76E1-8753-7C8660C25E06}"/>
              </a:ext>
            </a:extLst>
          </p:cNvPr>
          <p:cNvSpPr>
            <a:spLocks noGrp="1"/>
          </p:cNvSpPr>
          <p:nvPr>
            <p:ph type="dt" sz="half" idx="10"/>
          </p:nvPr>
        </p:nvSpPr>
        <p:spPr/>
        <p:txBody>
          <a:bodyPr/>
          <a:lstStyle/>
          <a:p>
            <a:fld id="{D067743F-2182-4106-A03A-A373E3092490}" type="datetimeFigureOut">
              <a:rPr lang="en-US" smtClean="0"/>
              <a:t>12/12/2024</a:t>
            </a:fld>
            <a:endParaRPr lang="en-US"/>
          </a:p>
        </p:txBody>
      </p:sp>
      <p:sp>
        <p:nvSpPr>
          <p:cNvPr id="6" name="Footer Placeholder 5">
            <a:extLst>
              <a:ext uri="{FF2B5EF4-FFF2-40B4-BE49-F238E27FC236}">
                <a16:creationId xmlns:a16="http://schemas.microsoft.com/office/drawing/2014/main" id="{D3170477-213B-F507-A1F8-99CC77866D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1D85A5-FCD1-EB98-90D9-6512AB600143}"/>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822951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D47C-E766-3234-150C-B3F09EBF1F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EF92B0-E2C0-A0A5-5185-5678E50607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A8C627-7B47-E694-7650-6EFD77946B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CA3C23-F780-B387-FB90-E091677444BB}"/>
              </a:ext>
            </a:extLst>
          </p:cNvPr>
          <p:cNvSpPr>
            <a:spLocks noGrp="1"/>
          </p:cNvSpPr>
          <p:nvPr>
            <p:ph type="dt" sz="half" idx="10"/>
          </p:nvPr>
        </p:nvSpPr>
        <p:spPr/>
        <p:txBody>
          <a:bodyPr/>
          <a:lstStyle/>
          <a:p>
            <a:fld id="{D067743F-2182-4106-A03A-A373E3092490}" type="datetimeFigureOut">
              <a:rPr lang="en-US" smtClean="0"/>
              <a:t>12/12/2024</a:t>
            </a:fld>
            <a:endParaRPr lang="en-US"/>
          </a:p>
        </p:txBody>
      </p:sp>
      <p:sp>
        <p:nvSpPr>
          <p:cNvPr id="6" name="Footer Placeholder 5">
            <a:extLst>
              <a:ext uri="{FF2B5EF4-FFF2-40B4-BE49-F238E27FC236}">
                <a16:creationId xmlns:a16="http://schemas.microsoft.com/office/drawing/2014/main" id="{47F4C743-2897-3DA4-9D6F-0576B5F73B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E26B11-E626-2738-72EF-47ABF6B4550E}"/>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103114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50E8A0-C2E6-1864-3407-B205E2FD1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CFCDCA-E4CD-045A-28CB-B45CF0746D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F9426E-7C81-B5B5-F832-81F3953517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067743F-2182-4106-A03A-A373E3092490}" type="datetimeFigureOut">
              <a:rPr lang="en-US" smtClean="0"/>
              <a:t>12/12/2024</a:t>
            </a:fld>
            <a:endParaRPr lang="en-US"/>
          </a:p>
        </p:txBody>
      </p:sp>
      <p:sp>
        <p:nvSpPr>
          <p:cNvPr id="5" name="Footer Placeholder 4">
            <a:extLst>
              <a:ext uri="{FF2B5EF4-FFF2-40B4-BE49-F238E27FC236}">
                <a16:creationId xmlns:a16="http://schemas.microsoft.com/office/drawing/2014/main" id="{07667E29-2EC4-2A62-FDE6-A7A8AF9A0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F249844-E3A6-8195-315D-D18047C39A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4415CD5-4304-404C-9A4A-F1074E1EC474}" type="slidenum">
              <a:rPr lang="en-US" smtClean="0"/>
              <a:t>‹#›</a:t>
            </a:fld>
            <a:endParaRPr lang="en-US"/>
          </a:p>
        </p:txBody>
      </p:sp>
    </p:spTree>
    <p:extLst>
      <p:ext uri="{BB962C8B-B14F-4D97-AF65-F5344CB8AC3E}">
        <p14:creationId xmlns:p14="http://schemas.microsoft.com/office/powerpoint/2010/main" val="988762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hova.com/embedded/speaker/SFjbxufXJsEO-oLyLLofhLGrbLcTI%40gh2NIjMH5MJQ4%3D/42147995/" TargetMode="External"/><Relationship Id="rId2" Type="http://schemas.openxmlformats.org/officeDocument/2006/relationships/hyperlink" Target="https://whova.com/embedded/speaker/SFjbxufXJsEO-oLyLLofhLGrbLcTI%40gh2NIjMH5MJQ4%3D/4214798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chainladder-python.readthedocs.io/en/latest/intro.html" TargetMode="External"/><Relationship Id="rId2" Type="http://schemas.openxmlformats.org/officeDocument/2006/relationships/hyperlink" Target="https://github.com/casact/chainladder-python"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BA1629-B10C-C5EA-E2A4-D4393AFF3942}"/>
              </a:ext>
            </a:extLst>
          </p:cNvPr>
          <p:cNvSpPr>
            <a:spLocks noGrp="1"/>
          </p:cNvSpPr>
          <p:nvPr>
            <p:ph type="ctrTitle"/>
          </p:nvPr>
        </p:nvSpPr>
        <p:spPr>
          <a:xfrm>
            <a:off x="1386865" y="818984"/>
            <a:ext cx="6596245" cy="3268520"/>
          </a:xfrm>
        </p:spPr>
        <p:txBody>
          <a:bodyPr>
            <a:normAutofit/>
          </a:bodyPr>
          <a:lstStyle/>
          <a:p>
            <a:pPr algn="r"/>
            <a:r>
              <a:rPr lang="en-US" sz="4800" b="1" i="0">
                <a:solidFill>
                  <a:srgbClr val="FFFFFF"/>
                </a:solidFill>
                <a:effectLst/>
                <a:latin typeface="Open Sans" panose="020B0606030504020204" pitchFamily="34" charset="0"/>
              </a:rPr>
              <a:t>Revolutionizing Actuarial Reserving Workflows with chainladder-python</a:t>
            </a:r>
            <a:endParaRPr lang="en-US" sz="4800">
              <a:solidFill>
                <a:srgbClr val="FFFFFF"/>
              </a:solidFill>
            </a:endParaRP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8F7A4FB-01D1-AACF-C107-95C0DF09B745}"/>
              </a:ext>
            </a:extLst>
          </p:cNvPr>
          <p:cNvSpPr>
            <a:spLocks noGrp="1"/>
          </p:cNvSpPr>
          <p:nvPr>
            <p:ph type="subTitle" idx="1"/>
          </p:nvPr>
        </p:nvSpPr>
        <p:spPr>
          <a:xfrm>
            <a:off x="1931874" y="4797188"/>
            <a:ext cx="6051236" cy="1241828"/>
          </a:xfrm>
        </p:spPr>
        <p:txBody>
          <a:bodyPr>
            <a:normAutofit/>
          </a:bodyPr>
          <a:lstStyle/>
          <a:p>
            <a:pPr algn="r"/>
            <a:r>
              <a:rPr lang="en-US" sz="2000" b="1" i="0" u="none" strike="noStrike">
                <a:solidFill>
                  <a:srgbClr val="FFFFFF"/>
                </a:solidFill>
                <a:effectLst/>
                <a:latin typeface="Open Sans" panose="020B0606030504020204" pitchFamily="34" charset="0"/>
                <a:hlinkClick r:id="rId2"/>
              </a:rPr>
              <a:t>John Bogaardt</a:t>
            </a:r>
            <a:r>
              <a:rPr lang="en-US" sz="2000" b="0" i="0" u="none" strike="noStrike">
                <a:solidFill>
                  <a:srgbClr val="FFFFFF"/>
                </a:solidFill>
                <a:effectLst/>
                <a:latin typeface="Open Sans" panose="020B0606030504020204" pitchFamily="34" charset="0"/>
              </a:rPr>
              <a:t>, WCF Insurance, Chief Actuary</a:t>
            </a:r>
            <a:endParaRPr lang="en-US" sz="2000" b="0" i="0">
              <a:solidFill>
                <a:srgbClr val="FFFFFF"/>
              </a:solidFill>
              <a:effectLst/>
              <a:latin typeface="Helvetica Neue"/>
            </a:endParaRPr>
          </a:p>
          <a:p>
            <a:pPr algn="r"/>
            <a:r>
              <a:rPr lang="en-US" sz="2000" b="1" i="0" u="none" strike="noStrike">
                <a:solidFill>
                  <a:srgbClr val="FFFFFF"/>
                </a:solidFill>
                <a:effectLst/>
                <a:latin typeface="Open Sans" panose="020B0606030504020204" pitchFamily="34" charset="0"/>
                <a:hlinkClick r:id="rId3"/>
              </a:rPr>
              <a:t>Henry Liu</a:t>
            </a:r>
            <a:r>
              <a:rPr lang="en-US" sz="2000" b="0" i="0" u="none" strike="noStrike">
                <a:solidFill>
                  <a:srgbClr val="FFFFFF"/>
                </a:solidFill>
                <a:effectLst/>
                <a:latin typeface="Open Sans" panose="020B0606030504020204" pitchFamily="34" charset="0"/>
              </a:rPr>
              <a:t>, Amazon, Principal Actuary</a:t>
            </a:r>
            <a:endParaRPr lang="en-US" sz="2000" b="0" i="0">
              <a:solidFill>
                <a:srgbClr val="FFFFFF"/>
              </a:solidFill>
              <a:effectLst/>
              <a:latin typeface="Helvetica Neue"/>
            </a:endParaRPr>
          </a:p>
          <a:p>
            <a:pPr algn="r"/>
            <a:r>
              <a:rPr lang="en-US" sz="2000" b="0" i="0">
                <a:solidFill>
                  <a:srgbClr val="FFFFFF"/>
                </a:solidFill>
                <a:effectLst/>
                <a:latin typeface="Helvetica Neue"/>
              </a:rPr>
              <a:t>Thursday, December 12</a:t>
            </a:r>
            <a:r>
              <a:rPr lang="en-US" sz="2000" b="0" i="0" baseline="30000">
                <a:solidFill>
                  <a:srgbClr val="FFFFFF"/>
                </a:solidFill>
                <a:effectLst/>
                <a:latin typeface="Helvetica Neue"/>
              </a:rPr>
              <a:t>th </a:t>
            </a:r>
            <a:r>
              <a:rPr lang="en-US" sz="2000" b="0" i="0">
                <a:solidFill>
                  <a:srgbClr val="FFFFFF"/>
                </a:solidFill>
                <a:effectLst/>
                <a:latin typeface="Helvetica Neue"/>
              </a:rPr>
              <a:t>(3PM)</a:t>
            </a:r>
            <a:endParaRPr lang="en-US" sz="2000">
              <a:solidFill>
                <a:srgbClr val="FFFFFF"/>
              </a:solidFill>
            </a:endParaRP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800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762371-2F23-BBC5-5E81-FE4A696FD513}"/>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E92CAFC-47E7-5298-B304-1553B82169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555"/>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BA8E2CD-6BA3-CCF8-6F31-51463B1E5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55"/>
            <a:ext cx="12192000" cy="6858000"/>
          </a:xfrm>
          <a:custGeom>
            <a:avLst/>
            <a:gdLst>
              <a:gd name="connsiteX0" fmla="*/ 3847754 w 12192000"/>
              <a:gd name="connsiteY0" fmla="*/ 5 h 6858000"/>
              <a:gd name="connsiteX1" fmla="*/ 3847754 w 12192000"/>
              <a:gd name="connsiteY1" fmla="*/ 4197373 h 6858000"/>
              <a:gd name="connsiteX2" fmla="*/ 4423416 w 12192000"/>
              <a:gd name="connsiteY2" fmla="*/ 4197373 h 6858000"/>
              <a:gd name="connsiteX3" fmla="*/ 4430942 w 12192000"/>
              <a:gd name="connsiteY3" fmla="*/ 4172627 h 6858000"/>
              <a:gd name="connsiteX4" fmla="*/ 4570893 w 12192000"/>
              <a:gd name="connsiteY4" fmla="*/ 4067350 h 6858000"/>
              <a:gd name="connsiteX5" fmla="*/ 5082240 w 12192000"/>
              <a:gd name="connsiteY5" fmla="*/ 4000508 h 6858000"/>
              <a:gd name="connsiteX6" fmla="*/ 5767374 w 12192000"/>
              <a:gd name="connsiteY6" fmla="*/ 3903586 h 6858000"/>
              <a:gd name="connsiteX7" fmla="*/ 6455849 w 12192000"/>
              <a:gd name="connsiteY7" fmla="*/ 3820032 h 6858000"/>
              <a:gd name="connsiteX8" fmla="*/ 7144325 w 12192000"/>
              <a:gd name="connsiteY8" fmla="*/ 3820032 h 6858000"/>
              <a:gd name="connsiteX9" fmla="*/ 7341512 w 12192000"/>
              <a:gd name="connsiteY9" fmla="*/ 3826717 h 6858000"/>
              <a:gd name="connsiteX10" fmla="*/ 7344854 w 12192000"/>
              <a:gd name="connsiteY10" fmla="*/ 3826717 h 6858000"/>
              <a:gd name="connsiteX11" fmla="*/ 7534641 w 12192000"/>
              <a:gd name="connsiteY11" fmla="*/ 3832816 h 6858000"/>
              <a:gd name="connsiteX12" fmla="*/ 7534641 w 12192000"/>
              <a:gd name="connsiteY12" fmla="*/ 5 h 6858000"/>
              <a:gd name="connsiteX13" fmla="*/ 3728859 w 12192000"/>
              <a:gd name="connsiteY13" fmla="*/ 0 h 6858000"/>
              <a:gd name="connsiteX14" fmla="*/ 12192000 w 12192000"/>
              <a:gd name="connsiteY14" fmla="*/ 0 h 6858000"/>
              <a:gd name="connsiteX15" fmla="*/ 12192000 w 12192000"/>
              <a:gd name="connsiteY15" fmla="*/ 1 h 6858000"/>
              <a:gd name="connsiteX16" fmla="*/ 7653538 w 12192000"/>
              <a:gd name="connsiteY16" fmla="*/ 1 h 6858000"/>
              <a:gd name="connsiteX17" fmla="*/ 7653538 w 12192000"/>
              <a:gd name="connsiteY17" fmla="*/ 3836633 h 6858000"/>
              <a:gd name="connsiteX18" fmla="*/ 7773901 w 12192000"/>
              <a:gd name="connsiteY18" fmla="*/ 3840500 h 6858000"/>
              <a:gd name="connsiteX19" fmla="*/ 8200440 w 12192000"/>
              <a:gd name="connsiteY19" fmla="*/ 3856793 h 6858000"/>
              <a:gd name="connsiteX20" fmla="*/ 8517940 w 12192000"/>
              <a:gd name="connsiteY20" fmla="*/ 3860135 h 6858000"/>
              <a:gd name="connsiteX21" fmla="*/ 9206418 w 12192000"/>
              <a:gd name="connsiteY21" fmla="*/ 3863477 h 6858000"/>
              <a:gd name="connsiteX22" fmla="*/ 9891553 w 12192000"/>
              <a:gd name="connsiteY22" fmla="*/ 3850108 h 6858000"/>
              <a:gd name="connsiteX23" fmla="*/ 10586714 w 12192000"/>
              <a:gd name="connsiteY23" fmla="*/ 3810003 h 6858000"/>
              <a:gd name="connsiteX24" fmla="*/ 11271848 w 12192000"/>
              <a:gd name="connsiteY24" fmla="*/ 3756529 h 6858000"/>
              <a:gd name="connsiteX25" fmla="*/ 11709667 w 12192000"/>
              <a:gd name="connsiteY25" fmla="*/ 3636212 h 6858000"/>
              <a:gd name="connsiteX26" fmla="*/ 12184248 w 12192000"/>
              <a:gd name="connsiteY26" fmla="*/ 3429001 h 6858000"/>
              <a:gd name="connsiteX27" fmla="*/ 12192000 w 12192000"/>
              <a:gd name="connsiteY27" fmla="*/ 3437173 h 6858000"/>
              <a:gd name="connsiteX28" fmla="*/ 12192000 w 12192000"/>
              <a:gd name="connsiteY28" fmla="*/ 6858000 h 6858000"/>
              <a:gd name="connsiteX29" fmla="*/ 0 w 12192000"/>
              <a:gd name="connsiteY29" fmla="*/ 6858000 h 6858000"/>
              <a:gd name="connsiteX30" fmla="*/ 0 w 12192000"/>
              <a:gd name="connsiteY30" fmla="*/ 6857989 h 6858000"/>
              <a:gd name="connsiteX31" fmla="*/ 6542821 w 12192000"/>
              <a:gd name="connsiteY31" fmla="*/ 6857989 h 6858000"/>
              <a:gd name="connsiteX32" fmla="*/ 6553813 w 12192000"/>
              <a:gd name="connsiteY32" fmla="*/ 6856417 h 6858000"/>
              <a:gd name="connsiteX33" fmla="*/ 6836849 w 12192000"/>
              <a:gd name="connsiteY33" fmla="*/ 6797865 h 6858000"/>
              <a:gd name="connsiteX34" fmla="*/ 5951187 w 12192000"/>
              <a:gd name="connsiteY34" fmla="*/ 6644126 h 6858000"/>
              <a:gd name="connsiteX35" fmla="*/ 6001320 w 12192000"/>
              <a:gd name="connsiteY35" fmla="*/ 6624073 h 6858000"/>
              <a:gd name="connsiteX36" fmla="*/ 5904397 w 12192000"/>
              <a:gd name="connsiteY36" fmla="*/ 6543863 h 6858000"/>
              <a:gd name="connsiteX37" fmla="*/ 5506684 w 12192000"/>
              <a:gd name="connsiteY37" fmla="*/ 6416862 h 6858000"/>
              <a:gd name="connsiteX38" fmla="*/ 6001320 w 12192000"/>
              <a:gd name="connsiteY38" fmla="*/ 6202967 h 6858000"/>
              <a:gd name="connsiteX39" fmla="*/ 5443186 w 12192000"/>
              <a:gd name="connsiteY39" fmla="*/ 5912202 h 6858000"/>
              <a:gd name="connsiteX40" fmla="*/ 5159104 w 12192000"/>
              <a:gd name="connsiteY40" fmla="*/ 5842017 h 6858000"/>
              <a:gd name="connsiteX41" fmla="*/ 6094899 w 12192000"/>
              <a:gd name="connsiteY41" fmla="*/ 5477726 h 6858000"/>
              <a:gd name="connsiteX42" fmla="*/ 4577576 w 12192000"/>
              <a:gd name="connsiteY42" fmla="*/ 5297251 h 6858000"/>
              <a:gd name="connsiteX43" fmla="*/ 4701234 w 12192000"/>
              <a:gd name="connsiteY43" fmla="*/ 5223724 h 6858000"/>
              <a:gd name="connsiteX44" fmla="*/ 5643712 w 12192000"/>
              <a:gd name="connsiteY44" fmla="*/ 5243777 h 6858000"/>
              <a:gd name="connsiteX45" fmla="*/ 5800793 w 12192000"/>
              <a:gd name="connsiteY45" fmla="*/ 5186961 h 6858000"/>
              <a:gd name="connsiteX46" fmla="*/ 5643712 w 12192000"/>
              <a:gd name="connsiteY46" fmla="*/ 5096724 h 6858000"/>
              <a:gd name="connsiteX47" fmla="*/ 5032104 w 12192000"/>
              <a:gd name="connsiteY47" fmla="*/ 5029881 h 6858000"/>
              <a:gd name="connsiteX48" fmla="*/ 4871682 w 12192000"/>
              <a:gd name="connsiteY48" fmla="*/ 4879485 h 6858000"/>
              <a:gd name="connsiteX49" fmla="*/ 4600971 w 12192000"/>
              <a:gd name="connsiteY49" fmla="*/ 4705695 h 6858000"/>
              <a:gd name="connsiteX50" fmla="*/ 4788128 w 12192000"/>
              <a:gd name="connsiteY50" fmla="*/ 4561984 h 6858000"/>
              <a:gd name="connsiteX51" fmla="*/ 4483995 w 12192000"/>
              <a:gd name="connsiteY51" fmla="*/ 4348088 h 6858000"/>
              <a:gd name="connsiteX52" fmla="*/ 4460097 w 12192000"/>
              <a:gd name="connsiteY52" fmla="*/ 4316252 h 6858000"/>
              <a:gd name="connsiteX53" fmla="*/ 0 w 12192000"/>
              <a:gd name="connsiteY53" fmla="*/ 4316252 h 6858000"/>
              <a:gd name="connsiteX54" fmla="*/ 0 w 12192000"/>
              <a:gd name="connsiteY54" fmla="*/ 4197368 h 6858000"/>
              <a:gd name="connsiteX55" fmla="*/ 3728859 w 12192000"/>
              <a:gd name="connsiteY55" fmla="*/ 41973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6858000">
                <a:moveTo>
                  <a:pt x="3847754" y="5"/>
                </a:moveTo>
                <a:lnTo>
                  <a:pt x="3847754" y="4197373"/>
                </a:lnTo>
                <a:lnTo>
                  <a:pt x="4423416" y="4197373"/>
                </a:lnTo>
                <a:lnTo>
                  <a:pt x="4430942" y="4172627"/>
                </a:lnTo>
                <a:cubicBezTo>
                  <a:pt x="4453920" y="4128344"/>
                  <a:pt x="4509064" y="4095758"/>
                  <a:pt x="4570893" y="4067350"/>
                </a:cubicBezTo>
                <a:cubicBezTo>
                  <a:pt x="4731315" y="3997165"/>
                  <a:pt x="4908447" y="4013876"/>
                  <a:pt x="5082240" y="4000508"/>
                </a:cubicBezTo>
                <a:cubicBezTo>
                  <a:pt x="5312846" y="3970428"/>
                  <a:pt x="5533424" y="3900244"/>
                  <a:pt x="5767374" y="3903586"/>
                </a:cubicBezTo>
                <a:cubicBezTo>
                  <a:pt x="5987953" y="3833401"/>
                  <a:pt x="6231927" y="3910270"/>
                  <a:pt x="6455849" y="3820032"/>
                </a:cubicBezTo>
                <a:cubicBezTo>
                  <a:pt x="6683114" y="3820032"/>
                  <a:pt x="6913720" y="3820032"/>
                  <a:pt x="7144325" y="3820032"/>
                </a:cubicBezTo>
                <a:cubicBezTo>
                  <a:pt x="7211170" y="3823375"/>
                  <a:pt x="7274668" y="3823375"/>
                  <a:pt x="7341512" y="3826717"/>
                </a:cubicBezTo>
                <a:cubicBezTo>
                  <a:pt x="7341512" y="3826717"/>
                  <a:pt x="7344854" y="3826717"/>
                  <a:pt x="7344854" y="3826717"/>
                </a:cubicBezTo>
                <a:lnTo>
                  <a:pt x="7534641" y="3832816"/>
                </a:lnTo>
                <a:lnTo>
                  <a:pt x="7534641" y="5"/>
                </a:lnTo>
                <a:close/>
                <a:moveTo>
                  <a:pt x="3728859" y="0"/>
                </a:moveTo>
                <a:lnTo>
                  <a:pt x="12192000" y="0"/>
                </a:lnTo>
                <a:lnTo>
                  <a:pt x="12192000" y="1"/>
                </a:lnTo>
                <a:lnTo>
                  <a:pt x="7653538" y="1"/>
                </a:lnTo>
                <a:lnTo>
                  <a:pt x="7653538" y="3836633"/>
                </a:lnTo>
                <a:lnTo>
                  <a:pt x="7773901" y="3840500"/>
                </a:lnTo>
                <a:cubicBezTo>
                  <a:pt x="7916359" y="3845096"/>
                  <a:pt x="8058399" y="3850109"/>
                  <a:pt x="8200440" y="3856793"/>
                </a:cubicBezTo>
                <a:cubicBezTo>
                  <a:pt x="8307387" y="3856793"/>
                  <a:pt x="8410993" y="3860135"/>
                  <a:pt x="8517940" y="3860135"/>
                </a:cubicBezTo>
                <a:cubicBezTo>
                  <a:pt x="8745205" y="3876845"/>
                  <a:pt x="8975812" y="3886871"/>
                  <a:pt x="9206418" y="3863477"/>
                </a:cubicBezTo>
                <a:cubicBezTo>
                  <a:pt x="9437024" y="3883530"/>
                  <a:pt x="9660946" y="3870162"/>
                  <a:pt x="9891553" y="3850108"/>
                </a:cubicBezTo>
                <a:cubicBezTo>
                  <a:pt x="10125500" y="3873504"/>
                  <a:pt x="10356108" y="3840082"/>
                  <a:pt x="10586714" y="3810003"/>
                </a:cubicBezTo>
                <a:cubicBezTo>
                  <a:pt x="10817321" y="3823372"/>
                  <a:pt x="11047927" y="3823372"/>
                  <a:pt x="11271848" y="3756529"/>
                </a:cubicBezTo>
                <a:cubicBezTo>
                  <a:pt x="11442298" y="3830056"/>
                  <a:pt x="11525851" y="3589423"/>
                  <a:pt x="11709667" y="3636212"/>
                </a:cubicBezTo>
                <a:cubicBezTo>
                  <a:pt x="11893484" y="3686345"/>
                  <a:pt x="12023827" y="3495843"/>
                  <a:pt x="12184248" y="3429001"/>
                </a:cubicBezTo>
                <a:lnTo>
                  <a:pt x="12192000" y="3437173"/>
                </a:lnTo>
                <a:lnTo>
                  <a:pt x="12192000" y="6858000"/>
                </a:lnTo>
                <a:lnTo>
                  <a:pt x="0" y="6858000"/>
                </a:lnTo>
                <a:lnTo>
                  <a:pt x="0" y="6857989"/>
                </a:lnTo>
                <a:lnTo>
                  <a:pt x="6542821" y="6857989"/>
                </a:lnTo>
                <a:lnTo>
                  <a:pt x="6553813" y="6856417"/>
                </a:lnTo>
                <a:cubicBezTo>
                  <a:pt x="6636844" y="6844080"/>
                  <a:pt x="6761651" y="6822931"/>
                  <a:pt x="6836849" y="6797865"/>
                </a:cubicBezTo>
                <a:cubicBezTo>
                  <a:pt x="6663059" y="6794522"/>
                  <a:pt x="5977924" y="6667523"/>
                  <a:pt x="5951187" y="6644126"/>
                </a:cubicBezTo>
                <a:cubicBezTo>
                  <a:pt x="5964556" y="6637442"/>
                  <a:pt x="5984611" y="6630759"/>
                  <a:pt x="6001320" y="6624073"/>
                </a:cubicBezTo>
                <a:cubicBezTo>
                  <a:pt x="5964556" y="6604022"/>
                  <a:pt x="5934477" y="6580627"/>
                  <a:pt x="5904397" y="6543863"/>
                </a:cubicBezTo>
                <a:cubicBezTo>
                  <a:pt x="5807476" y="6420205"/>
                  <a:pt x="5643712" y="6463653"/>
                  <a:pt x="5506684" y="6416862"/>
                </a:cubicBezTo>
                <a:cubicBezTo>
                  <a:pt x="5593580" y="6156177"/>
                  <a:pt x="5824187" y="6253098"/>
                  <a:pt x="6001320" y="6202967"/>
                </a:cubicBezTo>
                <a:cubicBezTo>
                  <a:pt x="5536764" y="6049228"/>
                  <a:pt x="5627001" y="5969017"/>
                  <a:pt x="5443186" y="5912202"/>
                </a:cubicBezTo>
                <a:cubicBezTo>
                  <a:pt x="5212579" y="5842017"/>
                  <a:pt x="5159104" y="5842017"/>
                  <a:pt x="5159104" y="5842017"/>
                </a:cubicBezTo>
                <a:cubicBezTo>
                  <a:pt x="5429816" y="5628122"/>
                  <a:pt x="5754003" y="5858729"/>
                  <a:pt x="6094899" y="5477726"/>
                </a:cubicBezTo>
                <a:cubicBezTo>
                  <a:pt x="5767371" y="5424253"/>
                  <a:pt x="4788128" y="5397515"/>
                  <a:pt x="4577576" y="5297251"/>
                </a:cubicBezTo>
                <a:cubicBezTo>
                  <a:pt x="4657786" y="5334014"/>
                  <a:pt x="4664471" y="5223724"/>
                  <a:pt x="4701234" y="5223724"/>
                </a:cubicBezTo>
                <a:cubicBezTo>
                  <a:pt x="5012051" y="5220383"/>
                  <a:pt x="5329552" y="5283884"/>
                  <a:pt x="5643712" y="5243777"/>
                </a:cubicBezTo>
                <a:cubicBezTo>
                  <a:pt x="5700528" y="5240436"/>
                  <a:pt x="5790766" y="5270513"/>
                  <a:pt x="5800793" y="5186961"/>
                </a:cubicBezTo>
                <a:cubicBezTo>
                  <a:pt x="5810818" y="5083355"/>
                  <a:pt x="5693843" y="5106750"/>
                  <a:pt x="5643712" y="5096724"/>
                </a:cubicBezTo>
                <a:cubicBezTo>
                  <a:pt x="5439842" y="5063302"/>
                  <a:pt x="5239316" y="5049935"/>
                  <a:pt x="5032104" y="5029881"/>
                </a:cubicBezTo>
                <a:cubicBezTo>
                  <a:pt x="4945209" y="5019854"/>
                  <a:pt x="4838261" y="5039907"/>
                  <a:pt x="4871682" y="4879485"/>
                </a:cubicBezTo>
                <a:cubicBezTo>
                  <a:pt x="4844944" y="4725749"/>
                  <a:pt x="4684523" y="4779222"/>
                  <a:pt x="4600971" y="4705695"/>
                </a:cubicBezTo>
                <a:cubicBezTo>
                  <a:pt x="4641075" y="4618800"/>
                  <a:pt x="4754708" y="4678959"/>
                  <a:pt x="4788128" y="4561984"/>
                </a:cubicBezTo>
                <a:cubicBezTo>
                  <a:pt x="4627707" y="4598747"/>
                  <a:pt x="4644418" y="4344747"/>
                  <a:pt x="4483995" y="4348088"/>
                </a:cubicBezTo>
                <a:lnTo>
                  <a:pt x="4460097" y="4316252"/>
                </a:lnTo>
                <a:lnTo>
                  <a:pt x="0" y="4316252"/>
                </a:lnTo>
                <a:lnTo>
                  <a:pt x="0" y="4197368"/>
                </a:lnTo>
                <a:lnTo>
                  <a:pt x="3728859" y="4197368"/>
                </a:ln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AF8BA8AD-B582-F22E-9D16-B6968D23BF21}"/>
              </a:ext>
            </a:extLst>
          </p:cNvPr>
          <p:cNvSpPr>
            <a:spLocks noGrp="1"/>
          </p:cNvSpPr>
          <p:nvPr>
            <p:ph type="title"/>
          </p:nvPr>
        </p:nvSpPr>
        <p:spPr>
          <a:xfrm>
            <a:off x="6350578" y="4194825"/>
            <a:ext cx="5505814" cy="1471335"/>
          </a:xfrm>
        </p:spPr>
        <p:txBody>
          <a:bodyPr vert="horz" lIns="91440" tIns="45720" rIns="91440" bIns="45720" rtlCol="0" anchor="b">
            <a:normAutofit fontScale="90000"/>
          </a:bodyPr>
          <a:lstStyle/>
          <a:p>
            <a:r>
              <a:rPr lang="en-US" dirty="0"/>
              <a:t>Domain specific</a:t>
            </a:r>
            <a:br>
              <a:rPr lang="en-US" dirty="0"/>
            </a:br>
            <a:r>
              <a:rPr lang="en-US" sz="2400" dirty="0"/>
              <a:t>The multi-dimensional triangle includes convenience methods beyond those of pandas geared toward lag studies.</a:t>
            </a:r>
            <a:endParaRPr lang="en-US" dirty="0"/>
          </a:p>
        </p:txBody>
      </p:sp>
      <p:sp>
        <p:nvSpPr>
          <p:cNvPr id="10" name="TextBox 9">
            <a:extLst>
              <a:ext uri="{FF2B5EF4-FFF2-40B4-BE49-F238E27FC236}">
                <a16:creationId xmlns:a16="http://schemas.microsoft.com/office/drawing/2014/main" id="{CE22FDE8-20C5-22B6-EB6D-C7666B20B9C0}"/>
              </a:ext>
            </a:extLst>
          </p:cNvPr>
          <p:cNvSpPr txBox="1"/>
          <p:nvPr/>
        </p:nvSpPr>
        <p:spPr>
          <a:xfrm>
            <a:off x="772614" y="3216561"/>
            <a:ext cx="1811259" cy="646331"/>
          </a:xfrm>
          <a:prstGeom prst="rect">
            <a:avLst/>
          </a:prstGeom>
          <a:noFill/>
        </p:spPr>
        <p:txBody>
          <a:bodyPr wrap="square">
            <a:spAutoFit/>
          </a:bodyPr>
          <a:lstStyle/>
          <a:p>
            <a:r>
              <a:rPr lang="en-US" dirty="0">
                <a:solidFill>
                  <a:schemeClr val="tx2"/>
                </a:solidFill>
              </a:rPr>
              <a:t>Development or Valuation Views</a:t>
            </a:r>
            <a:endParaRPr lang="en-US" dirty="0"/>
          </a:p>
        </p:txBody>
      </p:sp>
      <p:sp>
        <p:nvSpPr>
          <p:cNvPr id="11" name="TextBox 10">
            <a:extLst>
              <a:ext uri="{FF2B5EF4-FFF2-40B4-BE49-F238E27FC236}">
                <a16:creationId xmlns:a16="http://schemas.microsoft.com/office/drawing/2014/main" id="{CB5A8AD1-8A0C-EC18-BAFE-084CB18CFDBA}"/>
              </a:ext>
            </a:extLst>
          </p:cNvPr>
          <p:cNvSpPr txBox="1"/>
          <p:nvPr/>
        </p:nvSpPr>
        <p:spPr>
          <a:xfrm>
            <a:off x="4537364" y="2935817"/>
            <a:ext cx="2105891" cy="646331"/>
          </a:xfrm>
          <a:prstGeom prst="rect">
            <a:avLst/>
          </a:prstGeom>
          <a:noFill/>
        </p:spPr>
        <p:txBody>
          <a:bodyPr wrap="square">
            <a:spAutoFit/>
          </a:bodyPr>
          <a:lstStyle/>
          <a:p>
            <a:r>
              <a:rPr lang="en-US" dirty="0">
                <a:solidFill>
                  <a:schemeClr val="tx2"/>
                </a:solidFill>
              </a:rPr>
              <a:t>Cumulative vs Incremental Views</a:t>
            </a:r>
            <a:endParaRPr lang="en-US" dirty="0"/>
          </a:p>
        </p:txBody>
      </p:sp>
      <p:sp>
        <p:nvSpPr>
          <p:cNvPr id="12" name="TextBox 11">
            <a:extLst>
              <a:ext uri="{FF2B5EF4-FFF2-40B4-BE49-F238E27FC236}">
                <a16:creationId xmlns:a16="http://schemas.microsoft.com/office/drawing/2014/main" id="{D5E12EF5-7D64-C301-E742-FE4B1565D024}"/>
              </a:ext>
            </a:extLst>
          </p:cNvPr>
          <p:cNvSpPr txBox="1"/>
          <p:nvPr/>
        </p:nvSpPr>
        <p:spPr>
          <a:xfrm>
            <a:off x="8832273" y="3088868"/>
            <a:ext cx="2105891" cy="369332"/>
          </a:xfrm>
          <a:prstGeom prst="rect">
            <a:avLst/>
          </a:prstGeom>
          <a:noFill/>
        </p:spPr>
        <p:txBody>
          <a:bodyPr wrap="square">
            <a:spAutoFit/>
          </a:bodyPr>
          <a:lstStyle/>
          <a:p>
            <a:r>
              <a:rPr lang="en-US" dirty="0">
                <a:solidFill>
                  <a:schemeClr val="tx2"/>
                </a:solidFill>
              </a:rPr>
              <a:t>Link Ratios</a:t>
            </a:r>
            <a:endParaRPr lang="en-US" dirty="0"/>
          </a:p>
        </p:txBody>
      </p:sp>
      <p:sp>
        <p:nvSpPr>
          <p:cNvPr id="14" name="TextBox 13">
            <a:extLst>
              <a:ext uri="{FF2B5EF4-FFF2-40B4-BE49-F238E27FC236}">
                <a16:creationId xmlns:a16="http://schemas.microsoft.com/office/drawing/2014/main" id="{411CCCF7-F9FE-33A9-5DC1-A5258A033DCB}"/>
              </a:ext>
            </a:extLst>
          </p:cNvPr>
          <p:cNvSpPr txBox="1"/>
          <p:nvPr/>
        </p:nvSpPr>
        <p:spPr>
          <a:xfrm>
            <a:off x="900545" y="6370598"/>
            <a:ext cx="2722419" cy="369332"/>
          </a:xfrm>
          <a:prstGeom prst="rect">
            <a:avLst/>
          </a:prstGeom>
          <a:noFill/>
        </p:spPr>
        <p:txBody>
          <a:bodyPr wrap="square">
            <a:spAutoFit/>
          </a:bodyPr>
          <a:lstStyle/>
          <a:p>
            <a:r>
              <a:rPr lang="en-US" dirty="0">
                <a:solidFill>
                  <a:schemeClr val="tx2"/>
                </a:solidFill>
              </a:rPr>
              <a:t>Grain changes</a:t>
            </a:r>
            <a:endParaRPr lang="en-US" dirty="0"/>
          </a:p>
        </p:txBody>
      </p:sp>
      <p:pic>
        <p:nvPicPr>
          <p:cNvPr id="4" name="Picture 3">
            <a:extLst>
              <a:ext uri="{FF2B5EF4-FFF2-40B4-BE49-F238E27FC236}">
                <a16:creationId xmlns:a16="http://schemas.microsoft.com/office/drawing/2014/main" id="{B6F07A0D-94C7-5CBC-FCFB-FC6F23EDD1FB}"/>
              </a:ext>
            </a:extLst>
          </p:cNvPr>
          <p:cNvPicPr>
            <a:picLocks noChangeAspect="1"/>
          </p:cNvPicPr>
          <p:nvPr/>
        </p:nvPicPr>
        <p:blipFill>
          <a:blip r:embed="rId2"/>
          <a:stretch>
            <a:fillRect/>
          </a:stretch>
        </p:blipFill>
        <p:spPr>
          <a:xfrm>
            <a:off x="96260" y="738471"/>
            <a:ext cx="3333909" cy="2064340"/>
          </a:xfrm>
          <a:prstGeom prst="rect">
            <a:avLst/>
          </a:prstGeom>
        </p:spPr>
      </p:pic>
      <p:pic>
        <p:nvPicPr>
          <p:cNvPr id="6" name="Picture 5">
            <a:extLst>
              <a:ext uri="{FF2B5EF4-FFF2-40B4-BE49-F238E27FC236}">
                <a16:creationId xmlns:a16="http://schemas.microsoft.com/office/drawing/2014/main" id="{C22F6732-59DF-5130-DEBB-B51B3EDEC7C3}"/>
              </a:ext>
            </a:extLst>
          </p:cNvPr>
          <p:cNvPicPr>
            <a:picLocks noChangeAspect="1"/>
          </p:cNvPicPr>
          <p:nvPr/>
        </p:nvPicPr>
        <p:blipFill>
          <a:blip r:embed="rId3"/>
          <a:stretch>
            <a:fillRect/>
          </a:stretch>
        </p:blipFill>
        <p:spPr>
          <a:xfrm>
            <a:off x="4118820" y="646826"/>
            <a:ext cx="3247614" cy="2354604"/>
          </a:xfrm>
          <a:prstGeom prst="rect">
            <a:avLst/>
          </a:prstGeom>
        </p:spPr>
      </p:pic>
      <p:pic>
        <p:nvPicPr>
          <p:cNvPr id="9" name="Picture 8">
            <a:extLst>
              <a:ext uri="{FF2B5EF4-FFF2-40B4-BE49-F238E27FC236}">
                <a16:creationId xmlns:a16="http://schemas.microsoft.com/office/drawing/2014/main" id="{C8F708FE-4B16-9D2B-ACA1-9BC66E6D424A}"/>
              </a:ext>
            </a:extLst>
          </p:cNvPr>
          <p:cNvPicPr>
            <a:picLocks noChangeAspect="1"/>
          </p:cNvPicPr>
          <p:nvPr/>
        </p:nvPicPr>
        <p:blipFill>
          <a:blip r:embed="rId4"/>
          <a:stretch>
            <a:fillRect/>
          </a:stretch>
        </p:blipFill>
        <p:spPr>
          <a:xfrm>
            <a:off x="8444870" y="646826"/>
            <a:ext cx="3026530" cy="1924275"/>
          </a:xfrm>
          <a:prstGeom prst="rect">
            <a:avLst/>
          </a:prstGeom>
        </p:spPr>
      </p:pic>
      <p:pic>
        <p:nvPicPr>
          <p:cNvPr id="17" name="Picture 16">
            <a:extLst>
              <a:ext uri="{FF2B5EF4-FFF2-40B4-BE49-F238E27FC236}">
                <a16:creationId xmlns:a16="http://schemas.microsoft.com/office/drawing/2014/main" id="{E468D4B2-A678-3714-6028-5097766011BF}"/>
              </a:ext>
            </a:extLst>
          </p:cNvPr>
          <p:cNvPicPr>
            <a:picLocks noChangeAspect="1"/>
          </p:cNvPicPr>
          <p:nvPr/>
        </p:nvPicPr>
        <p:blipFill>
          <a:blip r:embed="rId5"/>
          <a:stretch>
            <a:fillRect/>
          </a:stretch>
        </p:blipFill>
        <p:spPr>
          <a:xfrm>
            <a:off x="96260" y="4560421"/>
            <a:ext cx="4226735" cy="1660503"/>
          </a:xfrm>
          <a:prstGeom prst="rect">
            <a:avLst/>
          </a:prstGeom>
        </p:spPr>
      </p:pic>
    </p:spTree>
    <p:extLst>
      <p:ext uri="{BB962C8B-B14F-4D97-AF65-F5344CB8AC3E}">
        <p14:creationId xmlns:p14="http://schemas.microsoft.com/office/powerpoint/2010/main" val="946551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00718C9-4C7D-7A83-CF38-A0C45EB1BDB9}"/>
            </a:ext>
          </a:extLst>
        </p:cNvPr>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C886788-700E-4D20-9F80-E0E96837A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Freeform: Shape 35">
            <a:extLst>
              <a:ext uri="{FF2B5EF4-FFF2-40B4-BE49-F238E27FC236}">
                <a16:creationId xmlns:a16="http://schemas.microsoft.com/office/drawing/2014/main" id="{1850674C-4E08-4C62-A3E2-6337FE4F7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BCE4FF05-2B0C-4C97-A9B4-E163085A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F63F19-249A-4F6A-E090-60C420637A6B}"/>
              </a:ext>
            </a:extLst>
          </p:cNvPr>
          <p:cNvSpPr>
            <a:spLocks noGrp="1"/>
          </p:cNvSpPr>
          <p:nvPr>
            <p:ph type="title"/>
          </p:nvPr>
        </p:nvSpPr>
        <p:spPr>
          <a:xfrm>
            <a:off x="475488" y="1124712"/>
            <a:ext cx="4023360" cy="3200400"/>
          </a:xfrm>
        </p:spPr>
        <p:txBody>
          <a:bodyPr vert="horz" lIns="91440" tIns="45720" rIns="91440" bIns="45720" rtlCol="0" anchor="b">
            <a:normAutofit/>
          </a:bodyPr>
          <a:lstStyle/>
          <a:p>
            <a:r>
              <a:rPr lang="en-US" sz="3000"/>
              <a:t>Extended Accessors</a:t>
            </a:r>
            <a:br>
              <a:rPr lang="en-US" sz="3000"/>
            </a:br>
            <a:r>
              <a:rPr lang="en-US" sz="3000"/>
              <a:t>The multi-dimensional triangle emulates pandas dt and str accessors to manipulate the time dimensions of a triangle.</a:t>
            </a:r>
          </a:p>
        </p:txBody>
      </p:sp>
      <p:sp>
        <p:nvSpPr>
          <p:cNvPr id="27" name="Rectangle 26">
            <a:extLst>
              <a:ext uri="{FF2B5EF4-FFF2-40B4-BE49-F238E27FC236}">
                <a16:creationId xmlns:a16="http://schemas.microsoft.com/office/drawing/2014/main" id="{529C2A7A-A6B6-4A56-B11C-8E967D88A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DD34ABFE-A3A6-21F2-52C7-C3DD70F6148A}"/>
              </a:ext>
            </a:extLst>
          </p:cNvPr>
          <p:cNvPicPr>
            <a:picLocks noChangeAspect="1"/>
          </p:cNvPicPr>
          <p:nvPr/>
        </p:nvPicPr>
        <p:blipFill>
          <a:blip r:embed="rId2"/>
          <a:stretch>
            <a:fillRect/>
          </a:stretch>
        </p:blipFill>
        <p:spPr>
          <a:xfrm>
            <a:off x="5546903" y="1173158"/>
            <a:ext cx="5989326" cy="1847118"/>
          </a:xfrm>
          <a:prstGeom prst="rect">
            <a:avLst/>
          </a:prstGeom>
        </p:spPr>
      </p:pic>
      <p:sp>
        <p:nvSpPr>
          <p:cNvPr id="37" name="Rectangle 36">
            <a:extLst>
              <a:ext uri="{FF2B5EF4-FFF2-40B4-BE49-F238E27FC236}">
                <a16:creationId xmlns:a16="http://schemas.microsoft.com/office/drawing/2014/main" id="{FDBD7205-E536-4134-8768-AC3E1A3C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10AFC7F1-AD66-ECAC-C657-D2EF02F22849}"/>
              </a:ext>
            </a:extLst>
          </p:cNvPr>
          <p:cNvPicPr>
            <a:picLocks noChangeAspect="1"/>
          </p:cNvPicPr>
          <p:nvPr/>
        </p:nvPicPr>
        <p:blipFill>
          <a:blip r:embed="rId3"/>
          <a:stretch>
            <a:fillRect/>
          </a:stretch>
        </p:blipFill>
        <p:spPr>
          <a:xfrm>
            <a:off x="4977290" y="3706092"/>
            <a:ext cx="3464061" cy="2159229"/>
          </a:xfrm>
          <a:prstGeom prst="rect">
            <a:avLst/>
          </a:prstGeom>
        </p:spPr>
      </p:pic>
      <p:pic>
        <p:nvPicPr>
          <p:cNvPr id="5" name="Picture 4">
            <a:extLst>
              <a:ext uri="{FF2B5EF4-FFF2-40B4-BE49-F238E27FC236}">
                <a16:creationId xmlns:a16="http://schemas.microsoft.com/office/drawing/2014/main" id="{FBC67F60-8674-7924-84CC-D62BC8DAEF71}"/>
              </a:ext>
            </a:extLst>
          </p:cNvPr>
          <p:cNvPicPr>
            <a:picLocks noChangeAspect="1"/>
          </p:cNvPicPr>
          <p:nvPr/>
        </p:nvPicPr>
        <p:blipFill>
          <a:blip r:embed="rId4"/>
          <a:stretch>
            <a:fillRect/>
          </a:stretch>
        </p:blipFill>
        <p:spPr>
          <a:xfrm>
            <a:off x="8597762" y="3743356"/>
            <a:ext cx="3594238" cy="1736168"/>
          </a:xfrm>
          <a:prstGeom prst="rect">
            <a:avLst/>
          </a:prstGeom>
        </p:spPr>
      </p:pic>
      <p:sp>
        <p:nvSpPr>
          <p:cNvPr id="8" name="TextBox 7">
            <a:extLst>
              <a:ext uri="{FF2B5EF4-FFF2-40B4-BE49-F238E27FC236}">
                <a16:creationId xmlns:a16="http://schemas.microsoft.com/office/drawing/2014/main" id="{C3AF7574-BE5B-9085-E922-16633EE37692}"/>
              </a:ext>
            </a:extLst>
          </p:cNvPr>
          <p:cNvSpPr txBox="1"/>
          <p:nvPr/>
        </p:nvSpPr>
        <p:spPr>
          <a:xfrm>
            <a:off x="5546903" y="758441"/>
            <a:ext cx="1811259" cy="369332"/>
          </a:xfrm>
          <a:prstGeom prst="rect">
            <a:avLst/>
          </a:prstGeom>
          <a:noFill/>
        </p:spPr>
        <p:txBody>
          <a:bodyPr wrap="square">
            <a:spAutoFit/>
          </a:bodyPr>
          <a:lstStyle/>
          <a:p>
            <a:r>
              <a:rPr lang="en-US" dirty="0">
                <a:solidFill>
                  <a:schemeClr val="tx2"/>
                </a:solidFill>
              </a:rPr>
              <a:t>Origin (Rows)</a:t>
            </a:r>
            <a:endParaRPr lang="en-US" dirty="0"/>
          </a:p>
        </p:txBody>
      </p:sp>
      <p:sp>
        <p:nvSpPr>
          <p:cNvPr id="18" name="TextBox 17">
            <a:extLst>
              <a:ext uri="{FF2B5EF4-FFF2-40B4-BE49-F238E27FC236}">
                <a16:creationId xmlns:a16="http://schemas.microsoft.com/office/drawing/2014/main" id="{20AA59B0-16CC-5888-3789-51BBC3894CD6}"/>
              </a:ext>
            </a:extLst>
          </p:cNvPr>
          <p:cNvSpPr txBox="1"/>
          <p:nvPr/>
        </p:nvSpPr>
        <p:spPr>
          <a:xfrm>
            <a:off x="4976917" y="3429000"/>
            <a:ext cx="3003306" cy="369332"/>
          </a:xfrm>
          <a:prstGeom prst="rect">
            <a:avLst/>
          </a:prstGeom>
          <a:noFill/>
        </p:spPr>
        <p:txBody>
          <a:bodyPr wrap="square">
            <a:spAutoFit/>
          </a:bodyPr>
          <a:lstStyle/>
          <a:p>
            <a:r>
              <a:rPr lang="en-US" dirty="0">
                <a:solidFill>
                  <a:schemeClr val="tx2"/>
                </a:solidFill>
              </a:rPr>
              <a:t>Development (Columns)</a:t>
            </a:r>
            <a:endParaRPr lang="en-US" dirty="0"/>
          </a:p>
        </p:txBody>
      </p:sp>
      <p:sp>
        <p:nvSpPr>
          <p:cNvPr id="19" name="TextBox 18">
            <a:extLst>
              <a:ext uri="{FF2B5EF4-FFF2-40B4-BE49-F238E27FC236}">
                <a16:creationId xmlns:a16="http://schemas.microsoft.com/office/drawing/2014/main" id="{8A1DCE7D-78D7-09A3-01DB-A035A90C6623}"/>
              </a:ext>
            </a:extLst>
          </p:cNvPr>
          <p:cNvSpPr txBox="1"/>
          <p:nvPr/>
        </p:nvSpPr>
        <p:spPr>
          <a:xfrm>
            <a:off x="8597762" y="3374024"/>
            <a:ext cx="3003306" cy="369332"/>
          </a:xfrm>
          <a:prstGeom prst="rect">
            <a:avLst/>
          </a:prstGeom>
          <a:noFill/>
        </p:spPr>
        <p:txBody>
          <a:bodyPr wrap="square">
            <a:spAutoFit/>
          </a:bodyPr>
          <a:lstStyle/>
          <a:p>
            <a:r>
              <a:rPr lang="en-US" dirty="0">
                <a:solidFill>
                  <a:schemeClr val="tx2"/>
                </a:solidFill>
              </a:rPr>
              <a:t>Valuation (Diagonals)</a:t>
            </a:r>
            <a:endParaRPr lang="en-US" dirty="0"/>
          </a:p>
        </p:txBody>
      </p:sp>
    </p:spTree>
    <p:extLst>
      <p:ext uri="{BB962C8B-B14F-4D97-AF65-F5344CB8AC3E}">
        <p14:creationId xmlns:p14="http://schemas.microsoft.com/office/powerpoint/2010/main" val="2991792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4C097-2EA2-009B-F9E4-A582EC893C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676FB5-70AA-2109-877B-866A8B32F6C9}"/>
              </a:ext>
            </a:extLst>
          </p:cNvPr>
          <p:cNvSpPr>
            <a:spLocks noGrp="1"/>
          </p:cNvSpPr>
          <p:nvPr>
            <p:ph type="title"/>
          </p:nvPr>
        </p:nvSpPr>
        <p:spPr>
          <a:xfrm>
            <a:off x="6090574" y="1496208"/>
            <a:ext cx="4977976" cy="1455996"/>
          </a:xfrm>
        </p:spPr>
        <p:txBody>
          <a:bodyPr vert="horz" lIns="91440" tIns="45720" rIns="91440" bIns="45720" rtlCol="0" anchor="b">
            <a:normAutofit fontScale="90000"/>
          </a:bodyPr>
          <a:lstStyle/>
          <a:p>
            <a:r>
              <a:rPr lang="en-US" sz="6600" dirty="0">
                <a:solidFill>
                  <a:schemeClr val="tx2"/>
                </a:solidFill>
              </a:rPr>
              <a:t>Model Construction</a:t>
            </a:r>
            <a:br>
              <a:rPr lang="en-US" sz="6600" dirty="0">
                <a:solidFill>
                  <a:schemeClr val="tx2"/>
                </a:solidFill>
              </a:rPr>
            </a:br>
            <a:r>
              <a:rPr lang="en-US" sz="3600" dirty="0">
                <a:solidFill>
                  <a:schemeClr val="tx2"/>
                </a:solidFill>
              </a:rPr>
              <a:t>Adopting the Scikit-Learn API</a:t>
            </a:r>
          </a:p>
        </p:txBody>
      </p:sp>
      <p:sp>
        <p:nvSpPr>
          <p:cNvPr id="5" name="TextBox 4">
            <a:extLst>
              <a:ext uri="{FF2B5EF4-FFF2-40B4-BE49-F238E27FC236}">
                <a16:creationId xmlns:a16="http://schemas.microsoft.com/office/drawing/2014/main" id="{B7140B99-65A6-962D-0CFD-0023212FAA66}"/>
              </a:ext>
            </a:extLst>
          </p:cNvPr>
          <p:cNvSpPr txBox="1"/>
          <p:nvPr/>
        </p:nvSpPr>
        <p:spPr>
          <a:xfrm>
            <a:off x="638810" y="404561"/>
            <a:ext cx="4977578" cy="3639289"/>
          </a:xfrm>
          <a:prstGeom prst="rect">
            <a:avLst/>
          </a:prstGeom>
        </p:spPr>
        <p:txBody>
          <a:bodyPr vert="horz" lIns="91440" tIns="45720" rIns="91440" bIns="45720" rtlCol="0" anchor="ctr">
            <a:normAutofit/>
          </a:bodyPr>
          <a:lstStyle/>
          <a:p>
            <a:pPr>
              <a:lnSpc>
                <a:spcPct val="90000"/>
              </a:lnSpc>
              <a:spcAft>
                <a:spcPts val="600"/>
              </a:spcAft>
            </a:pPr>
            <a:r>
              <a:rPr lang="en-US" dirty="0">
                <a:solidFill>
                  <a:schemeClr val="tx2"/>
                </a:solidFill>
              </a:rPr>
              <a:t> </a:t>
            </a:r>
          </a:p>
          <a:p>
            <a:pPr>
              <a:lnSpc>
                <a:spcPct val="90000"/>
              </a:lnSpc>
              <a:spcAft>
                <a:spcPts val="600"/>
              </a:spcAft>
            </a:pPr>
            <a:r>
              <a:rPr lang="en-US" dirty="0">
                <a:solidFill>
                  <a:schemeClr val="tx2"/>
                </a:solidFill>
              </a:rPr>
              <a:t>Object-Oriented interface centered around the concept of an Estimator:</a:t>
            </a:r>
          </a:p>
          <a:p>
            <a:pPr lvl="1">
              <a:lnSpc>
                <a:spcPct val="90000"/>
              </a:lnSpc>
              <a:spcAft>
                <a:spcPts val="600"/>
              </a:spcAft>
            </a:pPr>
            <a:r>
              <a:rPr lang="en-US" i="1" dirty="0">
                <a:solidFill>
                  <a:schemeClr val="tx2"/>
                </a:solidFill>
              </a:rPr>
              <a:t>An Estimator is any object that learns from data; it may be a classification, regression or clustering algorithm or a transformer that extracts/filters useful features from raw data.</a:t>
            </a:r>
          </a:p>
          <a:p>
            <a:pPr lvl="1" algn="r">
              <a:lnSpc>
                <a:spcPct val="90000"/>
              </a:lnSpc>
              <a:spcAft>
                <a:spcPts val="600"/>
              </a:spcAft>
            </a:pPr>
            <a:r>
              <a:rPr lang="en-US" i="1" dirty="0">
                <a:solidFill>
                  <a:schemeClr val="tx2"/>
                </a:solidFill>
              </a:rPr>
              <a:t>- Scikit-learn Tutorial</a:t>
            </a:r>
          </a:p>
          <a:p>
            <a:pPr>
              <a:lnSpc>
                <a:spcPct val="90000"/>
              </a:lnSpc>
              <a:spcAft>
                <a:spcPts val="600"/>
              </a:spcAft>
            </a:pPr>
            <a:endParaRPr lang="en-US" dirty="0">
              <a:solidFill>
                <a:schemeClr val="tx2"/>
              </a:solidFill>
            </a:endParaRPr>
          </a:p>
        </p:txBody>
      </p:sp>
      <p:pic>
        <p:nvPicPr>
          <p:cNvPr id="6" name="Picture 5">
            <a:extLst>
              <a:ext uri="{FF2B5EF4-FFF2-40B4-BE49-F238E27FC236}">
                <a16:creationId xmlns:a16="http://schemas.microsoft.com/office/drawing/2014/main" id="{4A0F4896-49DF-F6BA-DE7D-28B9C174D737}"/>
              </a:ext>
            </a:extLst>
          </p:cNvPr>
          <p:cNvPicPr>
            <a:picLocks noChangeAspect="1"/>
          </p:cNvPicPr>
          <p:nvPr/>
        </p:nvPicPr>
        <p:blipFill>
          <a:blip r:embed="rId2"/>
          <a:stretch>
            <a:fillRect/>
          </a:stretch>
        </p:blipFill>
        <p:spPr>
          <a:xfrm>
            <a:off x="-5426" y="3691696"/>
            <a:ext cx="12192000" cy="2245516"/>
          </a:xfrm>
          <a:prstGeom prst="rect">
            <a:avLst/>
          </a:prstGeom>
        </p:spPr>
      </p:pic>
    </p:spTree>
    <p:extLst>
      <p:ext uri="{BB962C8B-B14F-4D97-AF65-F5344CB8AC3E}">
        <p14:creationId xmlns:p14="http://schemas.microsoft.com/office/powerpoint/2010/main" val="118981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DD8CE-4441-EE11-E3FC-F6A40128B9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F66E1F-4095-C39D-B465-852AEF64C023}"/>
              </a:ext>
            </a:extLst>
          </p:cNvPr>
          <p:cNvSpPr>
            <a:spLocks noGrp="1"/>
          </p:cNvSpPr>
          <p:nvPr>
            <p:ph type="title"/>
          </p:nvPr>
        </p:nvSpPr>
        <p:spPr>
          <a:xfrm>
            <a:off x="343766" y="-516485"/>
            <a:ext cx="4977976" cy="1455996"/>
          </a:xfrm>
        </p:spPr>
        <p:txBody>
          <a:bodyPr vert="horz" lIns="91440" tIns="45720" rIns="91440" bIns="45720" rtlCol="0" anchor="b">
            <a:normAutofit/>
          </a:bodyPr>
          <a:lstStyle/>
          <a:p>
            <a:r>
              <a:rPr lang="en-US" sz="4800" dirty="0">
                <a:solidFill>
                  <a:schemeClr val="tx2"/>
                </a:solidFill>
              </a:rPr>
              <a:t>Model API</a:t>
            </a:r>
          </a:p>
        </p:txBody>
      </p:sp>
      <p:pic>
        <p:nvPicPr>
          <p:cNvPr id="8" name="Picture 7">
            <a:extLst>
              <a:ext uri="{FF2B5EF4-FFF2-40B4-BE49-F238E27FC236}">
                <a16:creationId xmlns:a16="http://schemas.microsoft.com/office/drawing/2014/main" id="{989C71CF-8BB4-A6A0-96AB-E4C0D047CDED}"/>
              </a:ext>
            </a:extLst>
          </p:cNvPr>
          <p:cNvPicPr>
            <a:picLocks noChangeAspect="1"/>
          </p:cNvPicPr>
          <p:nvPr/>
        </p:nvPicPr>
        <p:blipFill>
          <a:blip r:embed="rId2"/>
          <a:stretch>
            <a:fillRect/>
          </a:stretch>
        </p:blipFill>
        <p:spPr>
          <a:xfrm>
            <a:off x="447309" y="838201"/>
            <a:ext cx="7797444" cy="5753532"/>
          </a:xfrm>
          <a:prstGeom prst="rect">
            <a:avLst/>
          </a:prstGeom>
        </p:spPr>
      </p:pic>
    </p:spTree>
    <p:extLst>
      <p:ext uri="{BB962C8B-B14F-4D97-AF65-F5344CB8AC3E}">
        <p14:creationId xmlns:p14="http://schemas.microsoft.com/office/powerpoint/2010/main" val="3821359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11AC4-F470-A364-49BA-27B4E9AEF8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FE2971-083B-BBC5-43A8-8D846CE92819}"/>
              </a:ext>
            </a:extLst>
          </p:cNvPr>
          <p:cNvSpPr>
            <a:spLocks noGrp="1"/>
          </p:cNvSpPr>
          <p:nvPr>
            <p:ph type="title"/>
          </p:nvPr>
        </p:nvSpPr>
        <p:spPr>
          <a:xfrm>
            <a:off x="343766" y="-516485"/>
            <a:ext cx="4977976" cy="1455996"/>
          </a:xfrm>
        </p:spPr>
        <p:txBody>
          <a:bodyPr vert="horz" lIns="91440" tIns="45720" rIns="91440" bIns="45720" rtlCol="0" anchor="b">
            <a:normAutofit/>
          </a:bodyPr>
          <a:lstStyle/>
          <a:p>
            <a:r>
              <a:rPr lang="en-US" sz="4800" dirty="0">
                <a:solidFill>
                  <a:schemeClr val="tx2"/>
                </a:solidFill>
              </a:rPr>
              <a:t>Model API</a:t>
            </a:r>
          </a:p>
        </p:txBody>
      </p:sp>
      <p:pic>
        <p:nvPicPr>
          <p:cNvPr id="4" name="Picture 3">
            <a:extLst>
              <a:ext uri="{FF2B5EF4-FFF2-40B4-BE49-F238E27FC236}">
                <a16:creationId xmlns:a16="http://schemas.microsoft.com/office/drawing/2014/main" id="{2DBAA391-5182-9721-A075-8B6CB057BC4D}"/>
              </a:ext>
            </a:extLst>
          </p:cNvPr>
          <p:cNvPicPr>
            <a:picLocks noChangeAspect="1"/>
          </p:cNvPicPr>
          <p:nvPr/>
        </p:nvPicPr>
        <p:blipFill>
          <a:blip r:embed="rId2"/>
          <a:stretch>
            <a:fillRect/>
          </a:stretch>
        </p:blipFill>
        <p:spPr>
          <a:xfrm>
            <a:off x="318918" y="775854"/>
            <a:ext cx="6961646" cy="6072925"/>
          </a:xfrm>
          <a:prstGeom prst="rect">
            <a:avLst/>
          </a:prstGeom>
        </p:spPr>
      </p:pic>
    </p:spTree>
    <p:extLst>
      <p:ext uri="{BB962C8B-B14F-4D97-AF65-F5344CB8AC3E}">
        <p14:creationId xmlns:p14="http://schemas.microsoft.com/office/powerpoint/2010/main" val="2982880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AE54C-BB65-E34C-A41E-922D92748D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21F975-9AE8-CACC-CB2F-11819EFA5611}"/>
              </a:ext>
            </a:extLst>
          </p:cNvPr>
          <p:cNvSpPr>
            <a:spLocks noGrp="1"/>
          </p:cNvSpPr>
          <p:nvPr>
            <p:ph type="title"/>
          </p:nvPr>
        </p:nvSpPr>
        <p:spPr>
          <a:xfrm>
            <a:off x="343766" y="-516485"/>
            <a:ext cx="4977976" cy="1455996"/>
          </a:xfrm>
        </p:spPr>
        <p:txBody>
          <a:bodyPr vert="horz" lIns="91440" tIns="45720" rIns="91440" bIns="45720" rtlCol="0" anchor="b">
            <a:normAutofit/>
          </a:bodyPr>
          <a:lstStyle/>
          <a:p>
            <a:r>
              <a:rPr lang="en-US" sz="4800" dirty="0">
                <a:solidFill>
                  <a:schemeClr val="tx2"/>
                </a:solidFill>
              </a:rPr>
              <a:t>Model API</a:t>
            </a:r>
          </a:p>
        </p:txBody>
      </p:sp>
      <p:pic>
        <p:nvPicPr>
          <p:cNvPr id="5" name="Picture 4">
            <a:extLst>
              <a:ext uri="{FF2B5EF4-FFF2-40B4-BE49-F238E27FC236}">
                <a16:creationId xmlns:a16="http://schemas.microsoft.com/office/drawing/2014/main" id="{4E3A32F1-17FA-C175-4424-BDBCC5409AED}"/>
              </a:ext>
            </a:extLst>
          </p:cNvPr>
          <p:cNvPicPr>
            <a:picLocks noChangeAspect="1"/>
          </p:cNvPicPr>
          <p:nvPr/>
        </p:nvPicPr>
        <p:blipFill>
          <a:blip r:embed="rId2"/>
          <a:stretch>
            <a:fillRect/>
          </a:stretch>
        </p:blipFill>
        <p:spPr>
          <a:xfrm>
            <a:off x="484909" y="752843"/>
            <a:ext cx="9067800" cy="5973971"/>
          </a:xfrm>
          <a:prstGeom prst="rect">
            <a:avLst/>
          </a:prstGeom>
        </p:spPr>
      </p:pic>
    </p:spTree>
    <p:extLst>
      <p:ext uri="{BB962C8B-B14F-4D97-AF65-F5344CB8AC3E}">
        <p14:creationId xmlns:p14="http://schemas.microsoft.com/office/powerpoint/2010/main" val="400436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CFE087C-2120-D8DB-B106-33CAE566EF5F}"/>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0DC29F70-084E-C7BE-22AF-581CA2648E57}"/>
              </a:ext>
            </a:extLst>
          </p:cNvPr>
          <p:cNvPicPr>
            <a:picLocks noChangeAspect="1"/>
          </p:cNvPicPr>
          <p:nvPr/>
        </p:nvPicPr>
        <p:blipFill>
          <a:blip r:embed="rId2"/>
          <a:stretch>
            <a:fillRect/>
          </a:stretch>
        </p:blipFill>
        <p:spPr>
          <a:xfrm>
            <a:off x="164282" y="1713653"/>
            <a:ext cx="11621317" cy="4491130"/>
          </a:xfrm>
          <a:prstGeom prst="rect">
            <a:avLst/>
          </a:prstGeom>
        </p:spPr>
      </p:pic>
      <p:sp>
        <p:nvSpPr>
          <p:cNvPr id="6" name="Rectangle: Rounded Corners 5">
            <a:extLst>
              <a:ext uri="{FF2B5EF4-FFF2-40B4-BE49-F238E27FC236}">
                <a16:creationId xmlns:a16="http://schemas.microsoft.com/office/drawing/2014/main" id="{6C772956-6DB1-4D19-8A4A-FACA6097696B}"/>
              </a:ext>
            </a:extLst>
          </p:cNvPr>
          <p:cNvSpPr/>
          <p:nvPr/>
        </p:nvSpPr>
        <p:spPr>
          <a:xfrm>
            <a:off x="785707" y="2248747"/>
            <a:ext cx="8073813" cy="241130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4231513-C23A-9739-1C75-F872C41717EA}"/>
              </a:ext>
            </a:extLst>
          </p:cNvPr>
          <p:cNvSpPr txBox="1"/>
          <p:nvPr/>
        </p:nvSpPr>
        <p:spPr>
          <a:xfrm>
            <a:off x="7457441" y="2064081"/>
            <a:ext cx="975360" cy="369332"/>
          </a:xfrm>
          <a:prstGeom prst="rect">
            <a:avLst/>
          </a:prstGeom>
          <a:solidFill>
            <a:schemeClr val="bg1"/>
          </a:solidFill>
        </p:spPr>
        <p:txBody>
          <a:bodyPr wrap="square" rtlCol="0">
            <a:spAutoFit/>
          </a:bodyPr>
          <a:lstStyle/>
          <a:p>
            <a:r>
              <a:rPr lang="en-US" dirty="0"/>
              <a:t>Triangle</a:t>
            </a:r>
          </a:p>
        </p:txBody>
      </p:sp>
      <p:sp>
        <p:nvSpPr>
          <p:cNvPr id="8" name="Rectangle: Rounded Corners 7">
            <a:extLst>
              <a:ext uri="{FF2B5EF4-FFF2-40B4-BE49-F238E27FC236}">
                <a16:creationId xmlns:a16="http://schemas.microsoft.com/office/drawing/2014/main" id="{71B98F82-107B-2252-76B4-BC5B17D59058}"/>
              </a:ext>
            </a:extLst>
          </p:cNvPr>
          <p:cNvSpPr/>
          <p:nvPr/>
        </p:nvSpPr>
        <p:spPr>
          <a:xfrm>
            <a:off x="785707" y="4786411"/>
            <a:ext cx="8073813" cy="149924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5EA63E2-DC43-97D4-C427-4576FA27E37A}"/>
              </a:ext>
            </a:extLst>
          </p:cNvPr>
          <p:cNvSpPr/>
          <p:nvPr/>
        </p:nvSpPr>
        <p:spPr>
          <a:xfrm>
            <a:off x="9028853" y="2287463"/>
            <a:ext cx="2868507" cy="268416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24F08E6-2DBB-9183-C777-0ED3CD902B0A}"/>
              </a:ext>
            </a:extLst>
          </p:cNvPr>
          <p:cNvSpPr txBox="1"/>
          <p:nvPr/>
        </p:nvSpPr>
        <p:spPr>
          <a:xfrm>
            <a:off x="10535919" y="2064081"/>
            <a:ext cx="975360" cy="369332"/>
          </a:xfrm>
          <a:prstGeom prst="rect">
            <a:avLst/>
          </a:prstGeom>
          <a:solidFill>
            <a:schemeClr val="bg1"/>
          </a:solidFill>
        </p:spPr>
        <p:txBody>
          <a:bodyPr wrap="square" rtlCol="0">
            <a:spAutoFit/>
          </a:bodyPr>
          <a:lstStyle/>
          <a:p>
            <a:r>
              <a:rPr lang="en-US" dirty="0"/>
              <a:t>Model</a:t>
            </a:r>
          </a:p>
        </p:txBody>
      </p:sp>
      <p:sp>
        <p:nvSpPr>
          <p:cNvPr id="11" name="TextBox 10">
            <a:extLst>
              <a:ext uri="{FF2B5EF4-FFF2-40B4-BE49-F238E27FC236}">
                <a16:creationId xmlns:a16="http://schemas.microsoft.com/office/drawing/2014/main" id="{7BB92878-FF1D-061F-3B94-86624ADD586E}"/>
              </a:ext>
            </a:extLst>
          </p:cNvPr>
          <p:cNvSpPr txBox="1"/>
          <p:nvPr/>
        </p:nvSpPr>
        <p:spPr>
          <a:xfrm>
            <a:off x="8649545" y="5644012"/>
            <a:ext cx="1564642" cy="369332"/>
          </a:xfrm>
          <a:prstGeom prst="rect">
            <a:avLst/>
          </a:prstGeom>
          <a:solidFill>
            <a:schemeClr val="bg1"/>
          </a:solidFill>
        </p:spPr>
        <p:txBody>
          <a:bodyPr wrap="square" rtlCol="0">
            <a:spAutoFit/>
          </a:bodyPr>
          <a:lstStyle/>
          <a:p>
            <a:r>
              <a:rPr lang="en-US" dirty="0"/>
              <a:t>Development</a:t>
            </a:r>
          </a:p>
        </p:txBody>
      </p:sp>
      <p:sp>
        <p:nvSpPr>
          <p:cNvPr id="12" name="TextBox 11">
            <a:extLst>
              <a:ext uri="{FF2B5EF4-FFF2-40B4-BE49-F238E27FC236}">
                <a16:creationId xmlns:a16="http://schemas.microsoft.com/office/drawing/2014/main" id="{36EEBFCF-9340-18EE-B06C-22824C0E7C63}"/>
              </a:ext>
            </a:extLst>
          </p:cNvPr>
          <p:cNvSpPr txBox="1"/>
          <p:nvPr/>
        </p:nvSpPr>
        <p:spPr>
          <a:xfrm>
            <a:off x="460586" y="387682"/>
            <a:ext cx="3203787" cy="369332"/>
          </a:xfrm>
          <a:prstGeom prst="rect">
            <a:avLst/>
          </a:prstGeom>
          <a:noFill/>
        </p:spPr>
        <p:txBody>
          <a:bodyPr wrap="square" rtlCol="0">
            <a:spAutoFit/>
          </a:bodyPr>
          <a:lstStyle/>
          <a:p>
            <a:r>
              <a:rPr lang="en-US" dirty="0"/>
              <a:t>Development Factor Estimator</a:t>
            </a:r>
          </a:p>
        </p:txBody>
      </p:sp>
      <p:sp>
        <p:nvSpPr>
          <p:cNvPr id="2" name="Rectangle 1">
            <a:extLst>
              <a:ext uri="{FF2B5EF4-FFF2-40B4-BE49-F238E27FC236}">
                <a16:creationId xmlns:a16="http://schemas.microsoft.com/office/drawing/2014/main" id="{123216CB-B979-47F7-B7D6-1A90DCEAD3C4}"/>
              </a:ext>
            </a:extLst>
          </p:cNvPr>
          <p:cNvSpPr/>
          <p:nvPr/>
        </p:nvSpPr>
        <p:spPr>
          <a:xfrm>
            <a:off x="951722" y="5312229"/>
            <a:ext cx="702907" cy="1928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BDA1178-71FC-4FCB-BDFD-6990FD1D4664}"/>
              </a:ext>
            </a:extLst>
          </p:cNvPr>
          <p:cNvSpPr txBox="1"/>
          <p:nvPr/>
        </p:nvSpPr>
        <p:spPr>
          <a:xfrm>
            <a:off x="8892126" y="5893655"/>
            <a:ext cx="1377941" cy="369332"/>
          </a:xfrm>
          <a:prstGeom prst="rect">
            <a:avLst/>
          </a:prstGeom>
          <a:noFill/>
        </p:spPr>
        <p:txBody>
          <a:bodyPr wrap="none" rtlCol="0">
            <a:spAutoFit/>
          </a:bodyPr>
          <a:lstStyle/>
          <a:p>
            <a:r>
              <a:rPr lang="en-US" dirty="0">
                <a:solidFill>
                  <a:srgbClr val="FF0000"/>
                </a:solidFill>
              </a:rPr>
              <a:t>Fitted model</a:t>
            </a:r>
          </a:p>
        </p:txBody>
      </p:sp>
      <p:sp>
        <p:nvSpPr>
          <p:cNvPr id="14" name="Rectangle 13">
            <a:extLst>
              <a:ext uri="{FF2B5EF4-FFF2-40B4-BE49-F238E27FC236}">
                <a16:creationId xmlns:a16="http://schemas.microsoft.com/office/drawing/2014/main" id="{F26A73C9-80C4-48F8-BC3D-2FEBCABEDBC7}"/>
              </a:ext>
            </a:extLst>
          </p:cNvPr>
          <p:cNvSpPr/>
          <p:nvPr/>
        </p:nvSpPr>
        <p:spPr>
          <a:xfrm>
            <a:off x="1626359" y="5981905"/>
            <a:ext cx="7233161" cy="1928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FCA9A8ED-FC9D-488C-81C6-DEF80BC616EB}"/>
              </a:ext>
            </a:extLst>
          </p:cNvPr>
          <p:cNvSpPr txBox="1"/>
          <p:nvPr/>
        </p:nvSpPr>
        <p:spPr>
          <a:xfrm>
            <a:off x="1626359" y="5226361"/>
            <a:ext cx="1163524" cy="369332"/>
          </a:xfrm>
          <a:prstGeom prst="rect">
            <a:avLst/>
          </a:prstGeom>
          <a:noFill/>
        </p:spPr>
        <p:txBody>
          <a:bodyPr wrap="none" rtlCol="0">
            <a:spAutoFit/>
          </a:bodyPr>
          <a:lstStyle/>
          <a:p>
            <a:r>
              <a:rPr lang="en-US" dirty="0">
                <a:solidFill>
                  <a:srgbClr val="FF0000"/>
                </a:solidFill>
              </a:rPr>
              <a:t>Parameter</a:t>
            </a:r>
          </a:p>
        </p:txBody>
      </p:sp>
      <p:pic>
        <p:nvPicPr>
          <p:cNvPr id="25" name="Picture 24">
            <a:extLst>
              <a:ext uri="{FF2B5EF4-FFF2-40B4-BE49-F238E27FC236}">
                <a16:creationId xmlns:a16="http://schemas.microsoft.com/office/drawing/2014/main" id="{1E7A2023-9903-4341-BF5A-95C36E483497}"/>
              </a:ext>
            </a:extLst>
          </p:cNvPr>
          <p:cNvPicPr>
            <a:picLocks noChangeAspect="1"/>
          </p:cNvPicPr>
          <p:nvPr/>
        </p:nvPicPr>
        <p:blipFill>
          <a:blip r:embed="rId3"/>
          <a:stretch>
            <a:fillRect/>
          </a:stretch>
        </p:blipFill>
        <p:spPr>
          <a:xfrm>
            <a:off x="7357419" y="1347060"/>
            <a:ext cx="4761335" cy="2983848"/>
          </a:xfrm>
          <a:prstGeom prst="rect">
            <a:avLst/>
          </a:prstGeom>
        </p:spPr>
      </p:pic>
      <p:cxnSp>
        <p:nvCxnSpPr>
          <p:cNvPr id="18" name="Straight Connector 17">
            <a:extLst>
              <a:ext uri="{FF2B5EF4-FFF2-40B4-BE49-F238E27FC236}">
                <a16:creationId xmlns:a16="http://schemas.microsoft.com/office/drawing/2014/main" id="{AE27CACE-F537-4082-9E2C-C821EF05F695}"/>
              </a:ext>
            </a:extLst>
          </p:cNvPr>
          <p:cNvCxnSpPr>
            <a:cxnSpLocks/>
          </p:cNvCxnSpPr>
          <p:nvPr/>
        </p:nvCxnSpPr>
        <p:spPr>
          <a:xfrm flipV="1">
            <a:off x="2699657" y="3198469"/>
            <a:ext cx="6720389" cy="211376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C2B59F9-F282-41BD-91AB-AE1E15AE55CE}"/>
              </a:ext>
            </a:extLst>
          </p:cNvPr>
          <p:cNvCxnSpPr>
            <a:cxnSpLocks/>
            <a:stCxn id="4" idx="0"/>
          </p:cNvCxnSpPr>
          <p:nvPr/>
        </p:nvCxnSpPr>
        <p:spPr>
          <a:xfrm flipH="1" flipV="1">
            <a:off x="8537784" y="3359819"/>
            <a:ext cx="1043313" cy="253383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7788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CFE087C-2120-D8DB-B106-33CAE566EF5F}"/>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0DC29F70-084E-C7BE-22AF-581CA2648E57}"/>
              </a:ext>
            </a:extLst>
          </p:cNvPr>
          <p:cNvPicPr>
            <a:picLocks noChangeAspect="1"/>
          </p:cNvPicPr>
          <p:nvPr/>
        </p:nvPicPr>
        <p:blipFill>
          <a:blip r:embed="rId2"/>
          <a:stretch>
            <a:fillRect/>
          </a:stretch>
        </p:blipFill>
        <p:spPr>
          <a:xfrm>
            <a:off x="164282" y="1713653"/>
            <a:ext cx="11621317" cy="4491130"/>
          </a:xfrm>
          <a:prstGeom prst="rect">
            <a:avLst/>
          </a:prstGeom>
        </p:spPr>
      </p:pic>
      <p:sp>
        <p:nvSpPr>
          <p:cNvPr id="6" name="Rectangle: Rounded Corners 5">
            <a:extLst>
              <a:ext uri="{FF2B5EF4-FFF2-40B4-BE49-F238E27FC236}">
                <a16:creationId xmlns:a16="http://schemas.microsoft.com/office/drawing/2014/main" id="{6C772956-6DB1-4D19-8A4A-FACA6097696B}"/>
              </a:ext>
            </a:extLst>
          </p:cNvPr>
          <p:cNvSpPr/>
          <p:nvPr/>
        </p:nvSpPr>
        <p:spPr>
          <a:xfrm>
            <a:off x="785707" y="2248747"/>
            <a:ext cx="8073813" cy="241130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4231513-C23A-9739-1C75-F872C41717EA}"/>
              </a:ext>
            </a:extLst>
          </p:cNvPr>
          <p:cNvSpPr txBox="1"/>
          <p:nvPr/>
        </p:nvSpPr>
        <p:spPr>
          <a:xfrm>
            <a:off x="7457441" y="2064081"/>
            <a:ext cx="975360" cy="369332"/>
          </a:xfrm>
          <a:prstGeom prst="rect">
            <a:avLst/>
          </a:prstGeom>
          <a:solidFill>
            <a:schemeClr val="bg1"/>
          </a:solidFill>
        </p:spPr>
        <p:txBody>
          <a:bodyPr wrap="square" rtlCol="0">
            <a:spAutoFit/>
          </a:bodyPr>
          <a:lstStyle/>
          <a:p>
            <a:r>
              <a:rPr lang="en-US" dirty="0"/>
              <a:t>Triangle</a:t>
            </a:r>
          </a:p>
        </p:txBody>
      </p:sp>
      <p:sp>
        <p:nvSpPr>
          <p:cNvPr id="8" name="Rectangle: Rounded Corners 7">
            <a:extLst>
              <a:ext uri="{FF2B5EF4-FFF2-40B4-BE49-F238E27FC236}">
                <a16:creationId xmlns:a16="http://schemas.microsoft.com/office/drawing/2014/main" id="{71B98F82-107B-2252-76B4-BC5B17D59058}"/>
              </a:ext>
            </a:extLst>
          </p:cNvPr>
          <p:cNvSpPr/>
          <p:nvPr/>
        </p:nvSpPr>
        <p:spPr>
          <a:xfrm>
            <a:off x="785707" y="4786411"/>
            <a:ext cx="8073813" cy="149924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5EA63E2-DC43-97D4-C427-4576FA27E37A}"/>
              </a:ext>
            </a:extLst>
          </p:cNvPr>
          <p:cNvSpPr/>
          <p:nvPr/>
        </p:nvSpPr>
        <p:spPr>
          <a:xfrm>
            <a:off x="9028853" y="2287463"/>
            <a:ext cx="2868507" cy="268416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24F08E6-2DBB-9183-C777-0ED3CD902B0A}"/>
              </a:ext>
            </a:extLst>
          </p:cNvPr>
          <p:cNvSpPr txBox="1"/>
          <p:nvPr/>
        </p:nvSpPr>
        <p:spPr>
          <a:xfrm>
            <a:off x="10535919" y="2064081"/>
            <a:ext cx="975360" cy="369332"/>
          </a:xfrm>
          <a:prstGeom prst="rect">
            <a:avLst/>
          </a:prstGeom>
          <a:solidFill>
            <a:schemeClr val="bg1"/>
          </a:solidFill>
        </p:spPr>
        <p:txBody>
          <a:bodyPr wrap="square" rtlCol="0">
            <a:spAutoFit/>
          </a:bodyPr>
          <a:lstStyle/>
          <a:p>
            <a:r>
              <a:rPr lang="en-US" dirty="0"/>
              <a:t>Model</a:t>
            </a:r>
          </a:p>
        </p:txBody>
      </p:sp>
      <p:sp>
        <p:nvSpPr>
          <p:cNvPr id="11" name="TextBox 10">
            <a:extLst>
              <a:ext uri="{FF2B5EF4-FFF2-40B4-BE49-F238E27FC236}">
                <a16:creationId xmlns:a16="http://schemas.microsoft.com/office/drawing/2014/main" id="{7BB92878-FF1D-061F-3B94-86624ADD586E}"/>
              </a:ext>
            </a:extLst>
          </p:cNvPr>
          <p:cNvSpPr txBox="1"/>
          <p:nvPr/>
        </p:nvSpPr>
        <p:spPr>
          <a:xfrm>
            <a:off x="8649545" y="5644012"/>
            <a:ext cx="1564642" cy="369332"/>
          </a:xfrm>
          <a:prstGeom prst="rect">
            <a:avLst/>
          </a:prstGeom>
          <a:solidFill>
            <a:schemeClr val="bg1"/>
          </a:solidFill>
        </p:spPr>
        <p:txBody>
          <a:bodyPr wrap="square" rtlCol="0">
            <a:spAutoFit/>
          </a:bodyPr>
          <a:lstStyle/>
          <a:p>
            <a:r>
              <a:rPr lang="en-US" dirty="0"/>
              <a:t>Development</a:t>
            </a:r>
          </a:p>
        </p:txBody>
      </p:sp>
      <p:sp>
        <p:nvSpPr>
          <p:cNvPr id="12" name="TextBox 11">
            <a:extLst>
              <a:ext uri="{FF2B5EF4-FFF2-40B4-BE49-F238E27FC236}">
                <a16:creationId xmlns:a16="http://schemas.microsoft.com/office/drawing/2014/main" id="{36EEBFCF-9340-18EE-B06C-22824C0E7C63}"/>
              </a:ext>
            </a:extLst>
          </p:cNvPr>
          <p:cNvSpPr txBox="1"/>
          <p:nvPr/>
        </p:nvSpPr>
        <p:spPr>
          <a:xfrm>
            <a:off x="460586" y="387682"/>
            <a:ext cx="3203787" cy="369332"/>
          </a:xfrm>
          <a:prstGeom prst="rect">
            <a:avLst/>
          </a:prstGeom>
          <a:noFill/>
        </p:spPr>
        <p:txBody>
          <a:bodyPr wrap="square" rtlCol="0">
            <a:spAutoFit/>
          </a:bodyPr>
          <a:lstStyle/>
          <a:p>
            <a:r>
              <a:rPr lang="en-US" dirty="0"/>
              <a:t>Unpaid Estimator</a:t>
            </a:r>
          </a:p>
        </p:txBody>
      </p:sp>
      <p:sp>
        <p:nvSpPr>
          <p:cNvPr id="2" name="Rectangle 1">
            <a:extLst>
              <a:ext uri="{FF2B5EF4-FFF2-40B4-BE49-F238E27FC236}">
                <a16:creationId xmlns:a16="http://schemas.microsoft.com/office/drawing/2014/main" id="{123216CB-B979-47F7-B7D6-1A90DCEAD3C4}"/>
              </a:ext>
            </a:extLst>
          </p:cNvPr>
          <p:cNvSpPr/>
          <p:nvPr/>
        </p:nvSpPr>
        <p:spPr>
          <a:xfrm>
            <a:off x="9760199" y="2728478"/>
            <a:ext cx="775720" cy="18684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BDA1178-71FC-4FCB-BDFD-6990FD1D4664}"/>
              </a:ext>
            </a:extLst>
          </p:cNvPr>
          <p:cNvSpPr txBox="1"/>
          <p:nvPr/>
        </p:nvSpPr>
        <p:spPr>
          <a:xfrm>
            <a:off x="9713681" y="4596882"/>
            <a:ext cx="793807" cy="369332"/>
          </a:xfrm>
          <a:prstGeom prst="rect">
            <a:avLst/>
          </a:prstGeom>
          <a:noFill/>
        </p:spPr>
        <p:txBody>
          <a:bodyPr wrap="none" rtlCol="0">
            <a:spAutoFit/>
          </a:bodyPr>
          <a:lstStyle/>
          <a:p>
            <a:r>
              <a:rPr lang="en-US" dirty="0">
                <a:solidFill>
                  <a:srgbClr val="FF0000"/>
                </a:solidFill>
              </a:rPr>
              <a:t>Model</a:t>
            </a:r>
          </a:p>
        </p:txBody>
      </p:sp>
      <p:sp>
        <p:nvSpPr>
          <p:cNvPr id="15" name="Rectangle 14">
            <a:extLst>
              <a:ext uri="{FF2B5EF4-FFF2-40B4-BE49-F238E27FC236}">
                <a16:creationId xmlns:a16="http://schemas.microsoft.com/office/drawing/2014/main" id="{A8C2E762-E91E-496E-AC4A-0440B00E0E87}"/>
              </a:ext>
            </a:extLst>
          </p:cNvPr>
          <p:cNvSpPr/>
          <p:nvPr/>
        </p:nvSpPr>
        <p:spPr>
          <a:xfrm>
            <a:off x="11134150" y="2728478"/>
            <a:ext cx="775720" cy="18684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4C39778E-DC27-4183-83C9-41AB3AE2898A}"/>
              </a:ext>
            </a:extLst>
          </p:cNvPr>
          <p:cNvSpPr txBox="1"/>
          <p:nvPr/>
        </p:nvSpPr>
        <p:spPr>
          <a:xfrm>
            <a:off x="10999392" y="4605001"/>
            <a:ext cx="1141851" cy="369332"/>
          </a:xfrm>
          <a:prstGeom prst="rect">
            <a:avLst/>
          </a:prstGeom>
          <a:noFill/>
        </p:spPr>
        <p:txBody>
          <a:bodyPr wrap="none" rtlCol="0">
            <a:spAutoFit/>
          </a:bodyPr>
          <a:lstStyle/>
          <a:p>
            <a:r>
              <a:rPr lang="en-US" dirty="0">
                <a:solidFill>
                  <a:srgbClr val="FF0000"/>
                </a:solidFill>
              </a:rPr>
              <a:t>Prediction</a:t>
            </a:r>
          </a:p>
        </p:txBody>
      </p:sp>
      <p:pic>
        <p:nvPicPr>
          <p:cNvPr id="22" name="Picture 21">
            <a:extLst>
              <a:ext uri="{FF2B5EF4-FFF2-40B4-BE49-F238E27FC236}">
                <a16:creationId xmlns:a16="http://schemas.microsoft.com/office/drawing/2014/main" id="{3D44F3AE-4CB5-43E6-83E8-EB7C671C5CA0}"/>
              </a:ext>
            </a:extLst>
          </p:cNvPr>
          <p:cNvPicPr>
            <a:picLocks noChangeAspect="1"/>
          </p:cNvPicPr>
          <p:nvPr/>
        </p:nvPicPr>
        <p:blipFill>
          <a:blip r:embed="rId3"/>
          <a:stretch>
            <a:fillRect/>
          </a:stretch>
        </p:blipFill>
        <p:spPr>
          <a:xfrm>
            <a:off x="1916007" y="1765267"/>
            <a:ext cx="6743700" cy="3400425"/>
          </a:xfrm>
          <a:prstGeom prst="rect">
            <a:avLst/>
          </a:prstGeom>
        </p:spPr>
      </p:pic>
      <p:cxnSp>
        <p:nvCxnSpPr>
          <p:cNvPr id="17" name="Straight Connector 16">
            <a:extLst>
              <a:ext uri="{FF2B5EF4-FFF2-40B4-BE49-F238E27FC236}">
                <a16:creationId xmlns:a16="http://schemas.microsoft.com/office/drawing/2014/main" id="{96DB447F-241E-470C-91E7-7B78D0E200B5}"/>
              </a:ext>
            </a:extLst>
          </p:cNvPr>
          <p:cNvCxnSpPr>
            <a:cxnSpLocks/>
            <a:endCxn id="4" idx="1"/>
          </p:cNvCxnSpPr>
          <p:nvPr/>
        </p:nvCxnSpPr>
        <p:spPr>
          <a:xfrm>
            <a:off x="6096000" y="2071589"/>
            <a:ext cx="3617681" cy="270995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CB512F8-19E2-492F-B29B-9A6AA33FF4E0}"/>
              </a:ext>
            </a:extLst>
          </p:cNvPr>
          <p:cNvCxnSpPr>
            <a:cxnSpLocks/>
            <a:endCxn id="16" idx="1"/>
          </p:cNvCxnSpPr>
          <p:nvPr/>
        </p:nvCxnSpPr>
        <p:spPr>
          <a:xfrm>
            <a:off x="5157926" y="2376964"/>
            <a:ext cx="5841466" cy="241270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9958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05C2D9-79E6-2211-C471-B2A91325AD21}"/>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D2E858-CF95-E622-0EBB-96D0CFAF7A25}"/>
              </a:ext>
            </a:extLst>
          </p:cNvPr>
          <p:cNvSpPr>
            <a:spLocks noGrp="1"/>
          </p:cNvSpPr>
          <p:nvPr>
            <p:ph type="title"/>
          </p:nvPr>
        </p:nvSpPr>
        <p:spPr>
          <a:xfrm>
            <a:off x="1386865" y="818984"/>
            <a:ext cx="6596245" cy="3268520"/>
          </a:xfrm>
        </p:spPr>
        <p:txBody>
          <a:bodyPr vert="horz" lIns="91440" tIns="45720" rIns="91440" bIns="45720" rtlCol="0" anchor="b">
            <a:normAutofit/>
          </a:bodyPr>
          <a:lstStyle/>
          <a:p>
            <a:pPr algn="r"/>
            <a:r>
              <a:rPr lang="en-US" sz="4800" dirty="0">
                <a:solidFill>
                  <a:srgbClr val="FFFFFF"/>
                </a:solidFill>
              </a:rPr>
              <a:t>Practical Examples</a:t>
            </a:r>
            <a:endParaRPr lang="en-US" sz="4800" kern="1200" dirty="0">
              <a:solidFill>
                <a:srgbClr val="FFFFFF"/>
              </a:solidFill>
              <a:latin typeface="+mj-lt"/>
              <a:ea typeface="+mj-ea"/>
              <a:cs typeface="+mj-cs"/>
            </a:endParaRPr>
          </a:p>
        </p:txBody>
      </p:sp>
      <p:sp>
        <p:nvSpPr>
          <p:cNvPr id="31" name="Rectangle 3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8">
            <a:extLst>
              <a:ext uri="{FF2B5EF4-FFF2-40B4-BE49-F238E27FC236}">
                <a16:creationId xmlns:a16="http://schemas.microsoft.com/office/drawing/2014/main" id="{823619A5-655B-75A5-AB8F-6611A9C38A92}"/>
              </a:ext>
            </a:extLst>
          </p:cNvPr>
          <p:cNvSpPr>
            <a:spLocks noChangeArrowheads="1"/>
          </p:cNvSpPr>
          <p:nvPr/>
        </p:nvSpPr>
        <p:spPr bwMode="auto">
          <a:xfrm>
            <a:off x="1931874" y="4797188"/>
            <a:ext cx="6051236" cy="124182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r" eaLnBrk="1" fontAlgn="base" hangingPunct="1">
              <a:lnSpc>
                <a:spcPct val="90000"/>
              </a:lnSpc>
              <a:spcBef>
                <a:spcPts val="1000"/>
              </a:spcBef>
              <a:spcAft>
                <a:spcPct val="0"/>
              </a:spcAft>
              <a:buClrTx/>
              <a:buSzTx/>
              <a:tabLst/>
            </a:pPr>
            <a:r>
              <a:rPr kumimoji="0" lang="en-US" altLang="en-US" sz="2400" b="0" i="0" u="none" strike="noStrike" kern="1200" cap="none" normalizeH="0" baseline="0" dirty="0">
                <a:ln>
                  <a:noFill/>
                </a:ln>
                <a:solidFill>
                  <a:srgbClr val="FFFFFF"/>
                </a:solidFill>
                <a:effectLst/>
                <a:latin typeface="+mn-lt"/>
                <a:ea typeface="+mn-ea"/>
                <a:cs typeface="+mn-cs"/>
              </a:rPr>
              <a:t>Sensitivity Testing</a:t>
            </a:r>
          </a:p>
          <a:p>
            <a:pPr marR="0" lvl="0" algn="r" eaLnBrk="1" fontAlgn="base" hangingPunct="1">
              <a:lnSpc>
                <a:spcPct val="90000"/>
              </a:lnSpc>
              <a:spcBef>
                <a:spcPts val="1000"/>
              </a:spcBef>
              <a:spcAft>
                <a:spcPct val="0"/>
              </a:spcAft>
              <a:buClrTx/>
              <a:buSzTx/>
              <a:tabLst/>
            </a:pPr>
            <a:r>
              <a:rPr kumimoji="0" lang="en-US" altLang="en-US" sz="2400" b="0" i="0" u="none" strike="noStrike" kern="1200" cap="none" normalizeH="0" baseline="0" dirty="0">
                <a:ln>
                  <a:noFill/>
                </a:ln>
                <a:solidFill>
                  <a:srgbClr val="FFFFFF"/>
                </a:solidFill>
                <a:effectLst/>
                <a:latin typeface="+mn-lt"/>
                <a:ea typeface="+mn-ea"/>
                <a:cs typeface="+mn-cs"/>
              </a:rPr>
              <a:t>Managing lag study over time</a:t>
            </a:r>
          </a:p>
        </p:txBody>
      </p:sp>
      <p:sp>
        <p:nvSpPr>
          <p:cNvPr id="33" name="Rectangle 32">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3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E51B7-5BD1-3C06-1D77-37EB126B53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1E40BE-FC49-5BA0-3729-239BAF4C31E7}"/>
              </a:ext>
            </a:extLst>
          </p:cNvPr>
          <p:cNvSpPr>
            <a:spLocks noGrp="1"/>
          </p:cNvSpPr>
          <p:nvPr>
            <p:ph type="title"/>
          </p:nvPr>
        </p:nvSpPr>
        <p:spPr>
          <a:xfrm>
            <a:off x="343765" y="-516485"/>
            <a:ext cx="8204490" cy="1455996"/>
          </a:xfrm>
        </p:spPr>
        <p:txBody>
          <a:bodyPr vert="horz" lIns="91440" tIns="45720" rIns="91440" bIns="45720" rtlCol="0" anchor="b">
            <a:normAutofit/>
          </a:bodyPr>
          <a:lstStyle/>
          <a:p>
            <a:r>
              <a:rPr lang="en-US" sz="4800" dirty="0">
                <a:solidFill>
                  <a:schemeClr val="tx2"/>
                </a:solidFill>
              </a:rPr>
              <a:t>Sensitivity Testing #1</a:t>
            </a:r>
          </a:p>
        </p:txBody>
      </p:sp>
      <p:sp>
        <p:nvSpPr>
          <p:cNvPr id="16" name="Rectangle 8">
            <a:extLst>
              <a:ext uri="{FF2B5EF4-FFF2-40B4-BE49-F238E27FC236}">
                <a16:creationId xmlns:a16="http://schemas.microsoft.com/office/drawing/2014/main" id="{1A1C8A88-20F3-A799-DE47-F5C30FCF9137}"/>
              </a:ext>
            </a:extLst>
          </p:cNvPr>
          <p:cNvSpPr>
            <a:spLocks noChangeArrowheads="1"/>
          </p:cNvSpPr>
          <p:nvPr/>
        </p:nvSpPr>
        <p:spPr bwMode="auto">
          <a:xfrm>
            <a:off x="562850" y="1406236"/>
            <a:ext cx="553315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err="1">
                <a:solidFill>
                  <a:srgbClr val="222832"/>
                </a:solidFill>
                <a:latin typeface="Calibri" panose="020F0502020204030204" pitchFamily="34" charset="0"/>
                <a:cs typeface="Calibri" panose="020F0502020204030204" pitchFamily="34" charset="0"/>
              </a:rPr>
              <a:t>Chainladder</a:t>
            </a:r>
            <a:r>
              <a:rPr lang="en-US" altLang="en-US" sz="1400" dirty="0">
                <a:solidFill>
                  <a:srgbClr val="222832"/>
                </a:solidFill>
                <a:latin typeface="Calibri" panose="020F0502020204030204" pitchFamily="34" charset="0"/>
                <a:cs typeface="Calibri" panose="020F0502020204030204" pitchFamily="34" charset="0"/>
              </a:rPr>
              <a:t> has built-in functionality to iterate through many sets of assumptions. This example demonstrates how to calculate total IBNR for different LDF selection periods (“</a:t>
            </a:r>
            <a:r>
              <a:rPr lang="en-US" altLang="en-US" sz="1400" dirty="0" err="1">
                <a:solidFill>
                  <a:srgbClr val="222832"/>
                </a:solidFill>
                <a:latin typeface="Calibri" panose="020F0502020204030204" pitchFamily="34" charset="0"/>
                <a:cs typeface="Calibri" panose="020F0502020204030204" pitchFamily="34" charset="0"/>
              </a:rPr>
              <a:t>n_periods</a:t>
            </a:r>
            <a:r>
              <a:rPr lang="en-US" altLang="en-US" sz="1400" dirty="0">
                <a:solidFill>
                  <a:srgbClr val="222832"/>
                </a:solidFill>
                <a:latin typeface="Calibri" panose="020F0502020204030204" pitchFamily="34" charset="0"/>
                <a:cs typeface="Calibri" panose="020F0502020204030204" pitchFamily="34" charset="0"/>
              </a:rPr>
              <a:t>”, -1 means all) and averaging weights (“average”). The (-1, volume) scenario coincides with the previous example</a:t>
            </a:r>
            <a:endPar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6E576AB-DB4C-4D5B-9CCF-BE6054B25D2C}"/>
              </a:ext>
            </a:extLst>
          </p:cNvPr>
          <p:cNvPicPr>
            <a:picLocks noChangeAspect="1"/>
          </p:cNvPicPr>
          <p:nvPr/>
        </p:nvPicPr>
        <p:blipFill>
          <a:blip r:embed="rId2"/>
          <a:stretch>
            <a:fillRect/>
          </a:stretch>
        </p:blipFill>
        <p:spPr>
          <a:xfrm>
            <a:off x="6501590" y="1406236"/>
            <a:ext cx="4600575" cy="2466975"/>
          </a:xfrm>
          <a:prstGeom prst="rect">
            <a:avLst/>
          </a:prstGeom>
        </p:spPr>
      </p:pic>
      <p:pic>
        <p:nvPicPr>
          <p:cNvPr id="5" name="Picture 4">
            <a:extLst>
              <a:ext uri="{FF2B5EF4-FFF2-40B4-BE49-F238E27FC236}">
                <a16:creationId xmlns:a16="http://schemas.microsoft.com/office/drawing/2014/main" id="{8B284914-EAEB-4481-B9DF-AF83AC1ACEE4}"/>
              </a:ext>
            </a:extLst>
          </p:cNvPr>
          <p:cNvPicPr>
            <a:picLocks noChangeAspect="1"/>
          </p:cNvPicPr>
          <p:nvPr/>
        </p:nvPicPr>
        <p:blipFill>
          <a:blip r:embed="rId3"/>
          <a:stretch>
            <a:fillRect/>
          </a:stretch>
        </p:blipFill>
        <p:spPr>
          <a:xfrm>
            <a:off x="562850" y="3164562"/>
            <a:ext cx="5533150" cy="2666191"/>
          </a:xfrm>
          <a:prstGeom prst="rect">
            <a:avLst/>
          </a:prstGeom>
        </p:spPr>
      </p:pic>
    </p:spTree>
    <p:extLst>
      <p:ext uri="{BB962C8B-B14F-4D97-AF65-F5344CB8AC3E}">
        <p14:creationId xmlns:p14="http://schemas.microsoft.com/office/powerpoint/2010/main" val="3825548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9051D4-3BCC-DE83-D845-2E824B337CA8}"/>
              </a:ext>
            </a:extLst>
          </p:cNvPr>
          <p:cNvSpPr>
            <a:spLocks noGrp="1"/>
          </p:cNvSpPr>
          <p:nvPr>
            <p:ph idx="1"/>
          </p:nvPr>
        </p:nvSpPr>
        <p:spPr>
          <a:xfrm>
            <a:off x="838200" y="1007478"/>
            <a:ext cx="10515600" cy="4351338"/>
          </a:xfrm>
        </p:spPr>
        <p:txBody>
          <a:bodyPr>
            <a:normAutofit fontScale="70000" lnSpcReduction="20000"/>
          </a:bodyPr>
          <a:lstStyle/>
          <a:p>
            <a:pPr marL="0" indent="0" algn="l">
              <a:buNone/>
            </a:pPr>
            <a:r>
              <a:rPr lang="en-US" b="0" i="0" dirty="0">
                <a:solidFill>
                  <a:srgbClr val="111111"/>
                </a:solidFill>
                <a:effectLst/>
                <a:latin typeface="-apple-system"/>
              </a:rPr>
              <a:t>As participants in this conference, it is essential to adhere to antitrust laws to ensure a fair and competitive environment. The following guidelines are designed to help us comply with these laws:</a:t>
            </a:r>
          </a:p>
          <a:p>
            <a:pPr algn="l">
              <a:buFont typeface="+mj-lt"/>
              <a:buAutoNum type="arabicPeriod"/>
            </a:pPr>
            <a:r>
              <a:rPr lang="en-US" b="1" i="0" dirty="0">
                <a:solidFill>
                  <a:srgbClr val="111111"/>
                </a:solidFill>
                <a:effectLst/>
                <a:latin typeface="-apple-system"/>
              </a:rPr>
              <a:t>Policy Adherence</a:t>
            </a:r>
            <a:r>
              <a:rPr lang="en-US" b="0" i="0" dirty="0">
                <a:solidFill>
                  <a:srgbClr val="111111"/>
                </a:solidFill>
                <a:effectLst/>
                <a:latin typeface="-apple-system"/>
              </a:rPr>
              <a:t>: It is the policy of this conference to comply fully with both the letter and spirit of federal and state antitrust laws.</a:t>
            </a:r>
          </a:p>
          <a:p>
            <a:pPr algn="l">
              <a:buFont typeface="+mj-lt"/>
              <a:buAutoNum type="arabicPeriod"/>
            </a:pPr>
            <a:r>
              <a:rPr lang="en-US" b="1" i="0" dirty="0">
                <a:solidFill>
                  <a:srgbClr val="111111"/>
                </a:solidFill>
                <a:effectLst/>
                <a:latin typeface="-apple-system"/>
              </a:rPr>
              <a:t>Avoid Discussions on Pricing</a:t>
            </a:r>
            <a:r>
              <a:rPr lang="en-US" b="0" i="0" dirty="0">
                <a:solidFill>
                  <a:srgbClr val="111111"/>
                </a:solidFill>
                <a:effectLst/>
                <a:latin typeface="-apple-system"/>
              </a:rPr>
              <a:t>: Do not discuss prices for services or products, or any other topics that might affect prices.</a:t>
            </a:r>
          </a:p>
          <a:p>
            <a:pPr algn="l">
              <a:buFont typeface="+mj-lt"/>
              <a:buAutoNum type="arabicPeriod"/>
            </a:pPr>
            <a:r>
              <a:rPr lang="en-US" b="1" i="0" dirty="0">
                <a:solidFill>
                  <a:srgbClr val="111111"/>
                </a:solidFill>
                <a:effectLst/>
                <a:latin typeface="-apple-system"/>
              </a:rPr>
              <a:t>No Market Allocation</a:t>
            </a:r>
            <a:r>
              <a:rPr lang="en-US" b="0" i="0" dirty="0">
                <a:solidFill>
                  <a:srgbClr val="111111"/>
                </a:solidFill>
                <a:effectLst/>
                <a:latin typeface="-apple-system"/>
              </a:rPr>
              <a:t>: Refrain from discussing plans regarding specific geographic or product markets, or particular customers.</a:t>
            </a:r>
          </a:p>
          <a:p>
            <a:pPr algn="l">
              <a:buFont typeface="+mj-lt"/>
              <a:buAutoNum type="arabicPeriod"/>
            </a:pPr>
            <a:r>
              <a:rPr lang="en-US" b="1" i="0" dirty="0">
                <a:solidFill>
                  <a:srgbClr val="111111"/>
                </a:solidFill>
                <a:effectLst/>
                <a:latin typeface="-apple-system"/>
              </a:rPr>
              <a:t>Membership Restrictions</a:t>
            </a:r>
            <a:r>
              <a:rPr lang="en-US" b="0" i="0" dirty="0">
                <a:solidFill>
                  <a:srgbClr val="111111"/>
                </a:solidFill>
                <a:effectLst/>
                <a:latin typeface="-apple-system"/>
              </a:rPr>
              <a:t>: Avoid conversations about membership restrictions or conditions on trade.</a:t>
            </a:r>
          </a:p>
          <a:p>
            <a:pPr algn="l">
              <a:buFont typeface="+mj-lt"/>
              <a:buAutoNum type="arabicPeriod"/>
            </a:pPr>
            <a:r>
              <a:rPr lang="en-US" b="1" i="0" dirty="0">
                <a:solidFill>
                  <a:srgbClr val="111111"/>
                </a:solidFill>
                <a:effectLst/>
                <a:latin typeface="-apple-system"/>
              </a:rPr>
              <a:t>Product Standardization</a:t>
            </a:r>
            <a:r>
              <a:rPr lang="en-US" b="0" i="0" dirty="0">
                <a:solidFill>
                  <a:srgbClr val="111111"/>
                </a:solidFill>
                <a:effectLst/>
                <a:latin typeface="-apple-system"/>
              </a:rPr>
              <a:t>: Do not engage in discussions about product standardization that could be perceived as a restraint on trade.</a:t>
            </a:r>
          </a:p>
          <a:p>
            <a:pPr algn="l">
              <a:buFont typeface="+mj-lt"/>
              <a:buAutoNum type="arabicPeriod"/>
            </a:pPr>
            <a:r>
              <a:rPr lang="en-US" b="1" i="0" dirty="0">
                <a:solidFill>
                  <a:srgbClr val="111111"/>
                </a:solidFill>
                <a:effectLst/>
                <a:latin typeface="-apple-system"/>
              </a:rPr>
              <a:t>Leave if Necessary</a:t>
            </a:r>
            <a:r>
              <a:rPr lang="en-US" b="0" i="0" dirty="0">
                <a:solidFill>
                  <a:srgbClr val="111111"/>
                </a:solidFill>
                <a:effectLst/>
                <a:latin typeface="-apple-system"/>
              </a:rPr>
              <a:t>: If any discussion appears to violate these guidelines, please leave the meeting immediately and report the incident to the conference organizers.</a:t>
            </a:r>
          </a:p>
          <a:p>
            <a:endParaRPr lang="en-US" dirty="0"/>
          </a:p>
        </p:txBody>
      </p:sp>
    </p:spTree>
    <p:extLst>
      <p:ext uri="{BB962C8B-B14F-4D97-AF65-F5344CB8AC3E}">
        <p14:creationId xmlns:p14="http://schemas.microsoft.com/office/powerpoint/2010/main" val="496773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E51B7-5BD1-3C06-1D77-37EB126B53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1E40BE-FC49-5BA0-3729-239BAF4C31E7}"/>
              </a:ext>
            </a:extLst>
          </p:cNvPr>
          <p:cNvSpPr>
            <a:spLocks noGrp="1"/>
          </p:cNvSpPr>
          <p:nvPr>
            <p:ph type="title"/>
          </p:nvPr>
        </p:nvSpPr>
        <p:spPr>
          <a:xfrm>
            <a:off x="343765" y="-516485"/>
            <a:ext cx="8204490" cy="1455996"/>
          </a:xfrm>
        </p:spPr>
        <p:txBody>
          <a:bodyPr vert="horz" lIns="91440" tIns="45720" rIns="91440" bIns="45720" rtlCol="0" anchor="b">
            <a:normAutofit/>
          </a:bodyPr>
          <a:lstStyle/>
          <a:p>
            <a:r>
              <a:rPr lang="en-US" sz="4800" dirty="0">
                <a:solidFill>
                  <a:schemeClr val="tx2"/>
                </a:solidFill>
              </a:rPr>
              <a:t>Sensitivity Testing #2</a:t>
            </a:r>
          </a:p>
        </p:txBody>
      </p:sp>
      <p:pic>
        <p:nvPicPr>
          <p:cNvPr id="7" name="Picture 6">
            <a:extLst>
              <a:ext uri="{FF2B5EF4-FFF2-40B4-BE49-F238E27FC236}">
                <a16:creationId xmlns:a16="http://schemas.microsoft.com/office/drawing/2014/main" id="{8208C4E6-4CC9-370D-292E-A1C97DCB8B9B}"/>
              </a:ext>
            </a:extLst>
          </p:cNvPr>
          <p:cNvPicPr>
            <a:picLocks noChangeAspect="1"/>
          </p:cNvPicPr>
          <p:nvPr/>
        </p:nvPicPr>
        <p:blipFill>
          <a:blip r:embed="rId2"/>
          <a:stretch>
            <a:fillRect/>
          </a:stretch>
        </p:blipFill>
        <p:spPr>
          <a:xfrm>
            <a:off x="5034332" y="1406236"/>
            <a:ext cx="7035141" cy="4998894"/>
          </a:xfrm>
          <a:prstGeom prst="rect">
            <a:avLst/>
          </a:prstGeom>
        </p:spPr>
      </p:pic>
      <p:sp>
        <p:nvSpPr>
          <p:cNvPr id="16" name="Rectangle 8">
            <a:extLst>
              <a:ext uri="{FF2B5EF4-FFF2-40B4-BE49-F238E27FC236}">
                <a16:creationId xmlns:a16="http://schemas.microsoft.com/office/drawing/2014/main" id="{1A1C8A88-20F3-A799-DE47-F5C30FCF9137}"/>
              </a:ext>
            </a:extLst>
          </p:cNvPr>
          <p:cNvSpPr>
            <a:spLocks noChangeArrowheads="1"/>
          </p:cNvSpPr>
          <p:nvPr/>
        </p:nvSpPr>
        <p:spPr bwMode="auto">
          <a:xfrm>
            <a:off x="559999" y="1406236"/>
            <a:ext cx="40918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This example demonstrates the relationship between the </a:t>
            </a:r>
            <a:r>
              <a:rPr kumimoji="0" lang="en-US" altLang="en-US" sz="1400" b="0" i="0" u="none" strike="noStrike" cap="none" normalizeH="0" baseline="0" dirty="0" err="1">
                <a:ln>
                  <a:noFill/>
                </a:ln>
                <a:solidFill>
                  <a:srgbClr val="222832"/>
                </a:solidFill>
                <a:effectLst/>
                <a:latin typeface="Calibri" panose="020F0502020204030204" pitchFamily="34" charset="0"/>
                <a:cs typeface="Calibri" panose="020F0502020204030204" pitchFamily="34" charset="0"/>
              </a:rPr>
              <a:t>Chainladder</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and </a:t>
            </a:r>
            <a:r>
              <a:rPr kumimoji="0" lang="en-US" altLang="en-US" sz="1400" b="0" i="0" u="none" strike="noStrike" cap="none" normalizeH="0" baseline="0" dirty="0" err="1">
                <a:ln>
                  <a:noFill/>
                </a:ln>
                <a:solidFill>
                  <a:srgbClr val="222832"/>
                </a:solidFill>
                <a:effectLst/>
                <a:latin typeface="Calibri" panose="020F0502020204030204" pitchFamily="34" charset="0"/>
                <a:cs typeface="Calibri" panose="020F0502020204030204" pitchFamily="34" charset="0"/>
              </a:rPr>
              <a:t>BornhuetterFerguson</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methods by way of the </a:t>
            </a:r>
            <a:r>
              <a:rPr kumimoji="0" lang="en-US" altLang="en-US" sz="1400" b="0" i="0" u="none" strike="noStrike" cap="none" normalizeH="0" baseline="0" dirty="0" err="1">
                <a:ln>
                  <a:noFill/>
                </a:ln>
                <a:solidFill>
                  <a:srgbClr val="222832"/>
                </a:solidFill>
                <a:effectLst/>
                <a:latin typeface="Calibri" panose="020F0502020204030204" pitchFamily="34" charset="0"/>
                <a:cs typeface="Calibri" panose="020F0502020204030204" pitchFamily="34" charset="0"/>
              </a:rPr>
              <a:t>Benktander</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model. Each is a special case of the </a:t>
            </a:r>
            <a:r>
              <a:rPr kumimoji="0" lang="en-US" altLang="en-US" sz="1400" b="0" i="0" u="none" strike="noStrike" cap="none" normalizeH="0" baseline="0" dirty="0" err="1">
                <a:ln>
                  <a:noFill/>
                </a:ln>
                <a:solidFill>
                  <a:srgbClr val="222832"/>
                </a:solidFill>
                <a:effectLst/>
                <a:latin typeface="Calibri" panose="020F0502020204030204" pitchFamily="34" charset="0"/>
                <a:cs typeface="Calibri" panose="020F0502020204030204" pitchFamily="34" charset="0"/>
              </a:rPr>
              <a:t>Benktander</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model where </a:t>
            </a:r>
            <a:r>
              <a:rPr kumimoji="0" lang="en-US" altLang="en-US" sz="140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n_iters</a:t>
            </a:r>
            <a:r>
              <a:rPr kumimoji="0" lang="en-US" altLang="en-US" sz="1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1</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for </a:t>
            </a:r>
            <a:r>
              <a:rPr kumimoji="0" lang="en-US" altLang="en-US" sz="1400" b="0" i="0" u="none" strike="noStrike" cap="none" normalizeH="0" baseline="0" dirty="0" err="1">
                <a:ln>
                  <a:noFill/>
                </a:ln>
                <a:solidFill>
                  <a:srgbClr val="222832"/>
                </a:solidFill>
                <a:effectLst/>
                <a:latin typeface="Calibri" panose="020F0502020204030204" pitchFamily="34" charset="0"/>
                <a:cs typeface="Calibri" panose="020F0502020204030204" pitchFamily="34" charset="0"/>
              </a:rPr>
              <a:t>BornhuetterFerguson</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and as </a:t>
            </a:r>
            <a:r>
              <a:rPr kumimoji="0" lang="en-US" altLang="en-US" sz="14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n_iters</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approaches infinity yields the </a:t>
            </a:r>
            <a:r>
              <a:rPr kumimoji="0" lang="en-US" altLang="en-US" sz="1400" b="0" i="0" u="none" strike="noStrike" cap="none" normalizeH="0" baseline="0" dirty="0" err="1">
                <a:ln>
                  <a:noFill/>
                </a:ln>
                <a:solidFill>
                  <a:srgbClr val="222832"/>
                </a:solidFill>
                <a:effectLst/>
                <a:latin typeface="Calibri" panose="020F0502020204030204" pitchFamily="34" charset="0"/>
                <a:cs typeface="Calibri" panose="020F0502020204030204" pitchFamily="34" charset="0"/>
              </a:rPr>
              <a:t>chainladder</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As </a:t>
            </a:r>
            <a:r>
              <a:rPr kumimoji="0" lang="en-US" altLang="en-US" sz="14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n_iters</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increases the </a:t>
            </a:r>
            <a:r>
              <a:rPr kumimoji="0" lang="en-US" altLang="en-US" sz="1400" b="0" i="0" u="none" strike="noStrike" cap="none" normalizeH="0" baseline="0" dirty="0" err="1">
                <a:ln>
                  <a:noFill/>
                </a:ln>
                <a:solidFill>
                  <a:srgbClr val="222832"/>
                </a:solidFill>
                <a:effectLst/>
                <a:latin typeface="Calibri" panose="020F0502020204030204" pitchFamily="34" charset="0"/>
                <a:cs typeface="Calibri" panose="020F0502020204030204" pitchFamily="34" charset="0"/>
              </a:rPr>
              <a:t>apriori</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selection becomes less relevant regardless of initial choice.</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pic>
        <p:nvPicPr>
          <p:cNvPr id="5" name="Picture 4">
            <a:extLst>
              <a:ext uri="{FF2B5EF4-FFF2-40B4-BE49-F238E27FC236}">
                <a16:creationId xmlns:a16="http://schemas.microsoft.com/office/drawing/2014/main" id="{E7D02B0F-A635-436C-85DF-377403510A6F}"/>
              </a:ext>
            </a:extLst>
          </p:cNvPr>
          <p:cNvPicPr>
            <a:picLocks noChangeAspect="1"/>
          </p:cNvPicPr>
          <p:nvPr/>
        </p:nvPicPr>
        <p:blipFill>
          <a:blip r:embed="rId3"/>
          <a:stretch>
            <a:fillRect/>
          </a:stretch>
        </p:blipFill>
        <p:spPr>
          <a:xfrm>
            <a:off x="642886" y="3222118"/>
            <a:ext cx="4391446" cy="2586216"/>
          </a:xfrm>
          <a:prstGeom prst="rect">
            <a:avLst/>
          </a:prstGeom>
        </p:spPr>
      </p:pic>
    </p:spTree>
    <p:extLst>
      <p:ext uri="{BB962C8B-B14F-4D97-AF65-F5344CB8AC3E}">
        <p14:creationId xmlns:p14="http://schemas.microsoft.com/office/powerpoint/2010/main" val="3400771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E51B7-5BD1-3C06-1D77-37EB126B53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1E40BE-FC49-5BA0-3729-239BAF4C31E7}"/>
              </a:ext>
            </a:extLst>
          </p:cNvPr>
          <p:cNvSpPr>
            <a:spLocks noGrp="1"/>
          </p:cNvSpPr>
          <p:nvPr>
            <p:ph type="title"/>
          </p:nvPr>
        </p:nvSpPr>
        <p:spPr>
          <a:xfrm>
            <a:off x="343764" y="-516485"/>
            <a:ext cx="10303915" cy="1455996"/>
          </a:xfrm>
        </p:spPr>
        <p:txBody>
          <a:bodyPr vert="horz" lIns="91440" tIns="45720" rIns="91440" bIns="45720" rtlCol="0" anchor="b">
            <a:normAutofit/>
          </a:bodyPr>
          <a:lstStyle/>
          <a:p>
            <a:r>
              <a:rPr lang="en-US" sz="4800" dirty="0">
                <a:solidFill>
                  <a:schemeClr val="tx2"/>
                </a:solidFill>
              </a:rPr>
              <a:t>Waterfall Chart/Analysis Comparison</a:t>
            </a:r>
          </a:p>
        </p:txBody>
      </p:sp>
      <p:sp>
        <p:nvSpPr>
          <p:cNvPr id="16" name="Rectangle 8">
            <a:extLst>
              <a:ext uri="{FF2B5EF4-FFF2-40B4-BE49-F238E27FC236}">
                <a16:creationId xmlns:a16="http://schemas.microsoft.com/office/drawing/2014/main" id="{1A1C8A88-20F3-A799-DE47-F5C30FCF9137}"/>
              </a:ext>
            </a:extLst>
          </p:cNvPr>
          <p:cNvSpPr>
            <a:spLocks noChangeArrowheads="1"/>
          </p:cNvSpPr>
          <p:nvPr/>
        </p:nvSpPr>
        <p:spPr bwMode="auto">
          <a:xfrm>
            <a:off x="9042252" y="1080466"/>
            <a:ext cx="272317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From month to month or year to year, </a:t>
            </a:r>
            <a:r>
              <a:rPr kumimoji="0" lang="en-US" altLang="en-US" sz="1400" b="0" i="0" u="none" strike="noStrike" cap="none" normalizeH="0" baseline="0" dirty="0" err="1">
                <a:ln>
                  <a:noFill/>
                </a:ln>
                <a:solidFill>
                  <a:srgbClr val="222832"/>
                </a:solidFill>
                <a:effectLst/>
                <a:latin typeface="Calibri" panose="020F0502020204030204" pitchFamily="34" charset="0"/>
                <a:cs typeface="Calibri" panose="020F0502020204030204" pitchFamily="34" charset="0"/>
              </a:rPr>
              <a:t>ultimates</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a:t>
            </a:r>
            <a:r>
              <a:rPr lang="en-US" altLang="en-US" sz="1400" dirty="0">
                <a:solidFill>
                  <a:srgbClr val="222832"/>
                </a:solidFill>
                <a:latin typeface="Calibri" panose="020F0502020204030204" pitchFamily="34" charset="0"/>
                <a:cs typeface="Calibri" panose="020F0502020204030204" pitchFamily="34" charset="0"/>
              </a:rPr>
              <a:t>change from one analysis to the next. A common question that comes up is “what drove the change?” Answering this question is both helpful for actuaries peer reviewing the analysis and explaining the change to other stakeholders.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endParaRPr>
          </a:p>
          <a:p>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In an Excel environment, analysis comparison is often done by hand, requiring the actuary to manually copy the analysis file several times</a:t>
            </a:r>
            <a:r>
              <a:rPr lang="en-US" altLang="en-US" sz="1400" dirty="0">
                <a:solidFill>
                  <a:srgbClr val="222832"/>
                </a:solidFill>
                <a:latin typeface="Calibri" panose="020F0502020204030204" pitchFamily="34" charset="0"/>
                <a:cs typeface="Calibri" panose="020F0502020204030204" pitchFamily="34" charset="0"/>
              </a:rPr>
              <a:t>. For multiple methods per segment and multiple segment overall, this quickly gets out of hand. </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This is time-</a:t>
            </a:r>
            <a:r>
              <a:rPr lang="en-US" altLang="en-US" sz="1400" dirty="0">
                <a:solidFill>
                  <a:srgbClr val="222832"/>
                </a:solidFill>
                <a:latin typeface="Calibri" panose="020F0502020204030204" pitchFamily="34" charset="0"/>
                <a:cs typeface="Calibri" panose="020F0502020204030204" pitchFamily="34" charset="0"/>
              </a:rPr>
              <a:t>consuming </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and prone to manual errors.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p:txBody>
      </p:sp>
      <p:sp>
        <p:nvSpPr>
          <p:cNvPr id="11" name="Rectangle 8">
            <a:extLst>
              <a:ext uri="{FF2B5EF4-FFF2-40B4-BE49-F238E27FC236}">
                <a16:creationId xmlns:a16="http://schemas.microsoft.com/office/drawing/2014/main" id="{16AD8980-0660-4D6E-B14B-1E3B0D5C00C1}"/>
              </a:ext>
            </a:extLst>
          </p:cNvPr>
          <p:cNvSpPr>
            <a:spLocks noChangeArrowheads="1"/>
          </p:cNvSpPr>
          <p:nvPr/>
        </p:nvSpPr>
        <p:spPr bwMode="auto">
          <a:xfrm>
            <a:off x="250494" y="2290415"/>
            <a:ext cx="409184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Prior Analysis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222832"/>
                </a:solidFill>
                <a:latin typeface="Calibri" panose="020F0502020204030204" pitchFamily="34" charset="0"/>
                <a:cs typeface="Calibri" panose="020F0502020204030204" pitchFamily="34" charset="0"/>
              </a:rPr>
              <a:t>(2007)</a:t>
            </a:r>
            <a:endPar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Current Analysis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222832"/>
                </a:solidFill>
                <a:latin typeface="Calibri" panose="020F0502020204030204" pitchFamily="34" charset="0"/>
                <a:cs typeface="Calibri" panose="020F0502020204030204" pitchFamily="34" charset="0"/>
              </a:rPr>
              <a:t>(Current)</a:t>
            </a:r>
            <a:endPar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AEB338C-82DA-4BDF-9442-19AB3DC143FF}"/>
              </a:ext>
            </a:extLst>
          </p:cNvPr>
          <p:cNvPicPr>
            <a:picLocks noChangeAspect="1"/>
          </p:cNvPicPr>
          <p:nvPr/>
        </p:nvPicPr>
        <p:blipFill>
          <a:blip r:embed="rId2"/>
          <a:stretch>
            <a:fillRect/>
          </a:stretch>
        </p:blipFill>
        <p:spPr>
          <a:xfrm>
            <a:off x="1788160" y="1080466"/>
            <a:ext cx="7183120" cy="2602097"/>
          </a:xfrm>
          <a:prstGeom prst="rect">
            <a:avLst/>
          </a:prstGeom>
        </p:spPr>
      </p:pic>
      <p:pic>
        <p:nvPicPr>
          <p:cNvPr id="7" name="Picture 6">
            <a:extLst>
              <a:ext uri="{FF2B5EF4-FFF2-40B4-BE49-F238E27FC236}">
                <a16:creationId xmlns:a16="http://schemas.microsoft.com/office/drawing/2014/main" id="{F59AFC6B-E100-40DE-8817-CBC8304B2B9A}"/>
              </a:ext>
            </a:extLst>
          </p:cNvPr>
          <p:cNvPicPr>
            <a:picLocks noChangeAspect="1"/>
          </p:cNvPicPr>
          <p:nvPr/>
        </p:nvPicPr>
        <p:blipFill>
          <a:blip r:embed="rId3"/>
          <a:stretch>
            <a:fillRect/>
          </a:stretch>
        </p:blipFill>
        <p:spPr>
          <a:xfrm>
            <a:off x="1788160" y="3682563"/>
            <a:ext cx="7183120" cy="2619838"/>
          </a:xfrm>
          <a:prstGeom prst="rect">
            <a:avLst/>
          </a:prstGeom>
        </p:spPr>
      </p:pic>
    </p:spTree>
    <p:extLst>
      <p:ext uri="{BB962C8B-B14F-4D97-AF65-F5344CB8AC3E}">
        <p14:creationId xmlns:p14="http://schemas.microsoft.com/office/powerpoint/2010/main" val="3217519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E51B7-5BD1-3C06-1D77-37EB126B53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1E40BE-FC49-5BA0-3729-239BAF4C31E7}"/>
              </a:ext>
            </a:extLst>
          </p:cNvPr>
          <p:cNvSpPr>
            <a:spLocks noGrp="1"/>
          </p:cNvSpPr>
          <p:nvPr>
            <p:ph type="title"/>
          </p:nvPr>
        </p:nvSpPr>
        <p:spPr>
          <a:xfrm>
            <a:off x="343764" y="-516485"/>
            <a:ext cx="10303915" cy="1455996"/>
          </a:xfrm>
        </p:spPr>
        <p:txBody>
          <a:bodyPr vert="horz" lIns="91440" tIns="45720" rIns="91440" bIns="45720" rtlCol="0" anchor="b">
            <a:normAutofit/>
          </a:bodyPr>
          <a:lstStyle/>
          <a:p>
            <a:r>
              <a:rPr lang="en-US" sz="4800" dirty="0">
                <a:solidFill>
                  <a:schemeClr val="tx2"/>
                </a:solidFill>
              </a:rPr>
              <a:t>Waterfall Chart/Analysis Comparison</a:t>
            </a:r>
          </a:p>
        </p:txBody>
      </p:sp>
      <p:sp>
        <p:nvSpPr>
          <p:cNvPr id="16" name="Rectangle 8">
            <a:extLst>
              <a:ext uri="{FF2B5EF4-FFF2-40B4-BE49-F238E27FC236}">
                <a16:creationId xmlns:a16="http://schemas.microsoft.com/office/drawing/2014/main" id="{1A1C8A88-20F3-A799-DE47-F5C30FCF9137}"/>
              </a:ext>
            </a:extLst>
          </p:cNvPr>
          <p:cNvSpPr>
            <a:spLocks noChangeArrowheads="1"/>
          </p:cNvSpPr>
          <p:nvPr/>
        </p:nvSpPr>
        <p:spPr bwMode="auto">
          <a:xfrm>
            <a:off x="4233316" y="1611925"/>
            <a:ext cx="431814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222832"/>
                </a:solidFill>
                <a:latin typeface="Calibri" panose="020F0502020204030204" pitchFamily="34" charset="0"/>
                <a:cs typeface="Calibri" panose="020F0502020204030204" pitchFamily="34" charset="0"/>
              </a:rPr>
              <a:t>This comparison can be performed in </a:t>
            </a:r>
            <a:r>
              <a:rPr lang="en-US" altLang="en-US" sz="1400" dirty="0" err="1">
                <a:solidFill>
                  <a:srgbClr val="222832"/>
                </a:solidFill>
                <a:latin typeface="Calibri" panose="020F0502020204030204" pitchFamily="34" charset="0"/>
                <a:cs typeface="Calibri" panose="020F0502020204030204" pitchFamily="34" charset="0"/>
              </a:rPr>
              <a:t>Chainladder</a:t>
            </a:r>
            <a:r>
              <a:rPr lang="en-US" altLang="en-US" sz="1400" dirty="0">
                <a:solidFill>
                  <a:srgbClr val="222832"/>
                </a:solidFill>
                <a:latin typeface="Calibri" panose="020F0502020204030204" pitchFamily="34" charset="0"/>
                <a:cs typeface="Calibri" panose="020F0502020204030204" pitchFamily="34" charset="0"/>
              </a:rPr>
              <a:t> more efficiently. To start, let’s visualize the standard pipeline for estimating an ultimate. From this point, we can increment each component from 2007 to 2008</a:t>
            </a:r>
          </a:p>
        </p:txBody>
      </p:sp>
      <p:sp>
        <p:nvSpPr>
          <p:cNvPr id="5" name="Rectangle 4">
            <a:extLst>
              <a:ext uri="{FF2B5EF4-FFF2-40B4-BE49-F238E27FC236}">
                <a16:creationId xmlns:a16="http://schemas.microsoft.com/office/drawing/2014/main" id="{F765639C-C7F4-4D8E-9550-6C742F774669}"/>
              </a:ext>
            </a:extLst>
          </p:cNvPr>
          <p:cNvSpPr/>
          <p:nvPr/>
        </p:nvSpPr>
        <p:spPr>
          <a:xfrm>
            <a:off x="343764" y="1524366"/>
            <a:ext cx="1237276" cy="68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2007 Data</a:t>
            </a:r>
          </a:p>
        </p:txBody>
      </p:sp>
      <p:sp>
        <p:nvSpPr>
          <p:cNvPr id="10" name="Rectangle 9">
            <a:extLst>
              <a:ext uri="{FF2B5EF4-FFF2-40B4-BE49-F238E27FC236}">
                <a16:creationId xmlns:a16="http://schemas.microsoft.com/office/drawing/2014/main" id="{20971759-3522-4101-9280-2BE2BEBE1C6E}"/>
              </a:ext>
            </a:extLst>
          </p:cNvPr>
          <p:cNvSpPr/>
          <p:nvPr/>
        </p:nvSpPr>
        <p:spPr>
          <a:xfrm>
            <a:off x="960935" y="2546678"/>
            <a:ext cx="1237276" cy="68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 Estimator</a:t>
            </a:r>
          </a:p>
        </p:txBody>
      </p:sp>
      <p:sp>
        <p:nvSpPr>
          <p:cNvPr id="12" name="Rectangle 11">
            <a:extLst>
              <a:ext uri="{FF2B5EF4-FFF2-40B4-BE49-F238E27FC236}">
                <a16:creationId xmlns:a16="http://schemas.microsoft.com/office/drawing/2014/main" id="{D480160E-2855-4A7E-A41B-959AFBA0D578}"/>
              </a:ext>
            </a:extLst>
          </p:cNvPr>
          <p:cNvSpPr/>
          <p:nvPr/>
        </p:nvSpPr>
        <p:spPr>
          <a:xfrm>
            <a:off x="1723009" y="1520798"/>
            <a:ext cx="1237276" cy="68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2007 </a:t>
            </a:r>
            <a:r>
              <a:rPr lang="en-US" dirty="0" err="1"/>
              <a:t>Sel</a:t>
            </a:r>
            <a:endParaRPr lang="en-US" dirty="0"/>
          </a:p>
        </p:txBody>
      </p:sp>
      <p:cxnSp>
        <p:nvCxnSpPr>
          <p:cNvPr id="9" name="Straight Arrow Connector 8">
            <a:extLst>
              <a:ext uri="{FF2B5EF4-FFF2-40B4-BE49-F238E27FC236}">
                <a16:creationId xmlns:a16="http://schemas.microsoft.com/office/drawing/2014/main" id="{95E7050E-070D-4A16-B4C5-ABF9DCCFC64A}"/>
              </a:ext>
            </a:extLst>
          </p:cNvPr>
          <p:cNvCxnSpPr>
            <a:cxnSpLocks/>
          </p:cNvCxnSpPr>
          <p:nvPr/>
        </p:nvCxnSpPr>
        <p:spPr>
          <a:xfrm>
            <a:off x="1287806" y="2279280"/>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432F4134-E897-4A6D-BE8E-71D539A6262D}"/>
              </a:ext>
            </a:extLst>
          </p:cNvPr>
          <p:cNvCxnSpPr>
            <a:cxnSpLocks/>
          </p:cNvCxnSpPr>
          <p:nvPr/>
        </p:nvCxnSpPr>
        <p:spPr>
          <a:xfrm>
            <a:off x="1917442" y="2279280"/>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7DA3E0CB-108C-488B-978D-F4AAEF6D6170}"/>
              </a:ext>
            </a:extLst>
          </p:cNvPr>
          <p:cNvCxnSpPr>
            <a:cxnSpLocks/>
          </p:cNvCxnSpPr>
          <p:nvPr/>
        </p:nvCxnSpPr>
        <p:spPr>
          <a:xfrm>
            <a:off x="1598069" y="3276677"/>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35CAEEBF-0532-4D92-87A2-FCB42F4BE4BD}"/>
              </a:ext>
            </a:extLst>
          </p:cNvPr>
          <p:cNvSpPr/>
          <p:nvPr/>
        </p:nvSpPr>
        <p:spPr>
          <a:xfrm>
            <a:off x="984401" y="4477403"/>
            <a:ext cx="1237276" cy="68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IBNR Estimator</a:t>
            </a:r>
          </a:p>
        </p:txBody>
      </p:sp>
      <p:sp>
        <p:nvSpPr>
          <p:cNvPr id="30" name="Rectangle 29">
            <a:extLst>
              <a:ext uri="{FF2B5EF4-FFF2-40B4-BE49-F238E27FC236}">
                <a16:creationId xmlns:a16="http://schemas.microsoft.com/office/drawing/2014/main" id="{C53E41D6-E1D9-4D7D-8DD7-7320B99D1090}"/>
              </a:ext>
            </a:extLst>
          </p:cNvPr>
          <p:cNvSpPr/>
          <p:nvPr/>
        </p:nvSpPr>
        <p:spPr>
          <a:xfrm>
            <a:off x="960935" y="3526821"/>
            <a:ext cx="1237276" cy="68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2007 LDF</a:t>
            </a:r>
          </a:p>
        </p:txBody>
      </p:sp>
      <p:cxnSp>
        <p:nvCxnSpPr>
          <p:cNvPr id="31" name="Straight Arrow Connector 30">
            <a:extLst>
              <a:ext uri="{FF2B5EF4-FFF2-40B4-BE49-F238E27FC236}">
                <a16:creationId xmlns:a16="http://schemas.microsoft.com/office/drawing/2014/main" id="{A56F7CEC-CBBC-48EF-8F00-56A81CFE5282}"/>
              </a:ext>
            </a:extLst>
          </p:cNvPr>
          <p:cNvCxnSpPr>
            <a:cxnSpLocks/>
          </p:cNvCxnSpPr>
          <p:nvPr/>
        </p:nvCxnSpPr>
        <p:spPr>
          <a:xfrm>
            <a:off x="1598069" y="4226230"/>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409BF13B-E97F-47C0-8E23-D0E0329A55CD}"/>
              </a:ext>
            </a:extLst>
          </p:cNvPr>
          <p:cNvCxnSpPr>
            <a:cxnSpLocks/>
          </p:cNvCxnSpPr>
          <p:nvPr/>
        </p:nvCxnSpPr>
        <p:spPr>
          <a:xfrm>
            <a:off x="1578193" y="5206289"/>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019BC332-9804-4638-9BCD-817C56F3F140}"/>
              </a:ext>
            </a:extLst>
          </p:cNvPr>
          <p:cNvCxnSpPr>
            <a:cxnSpLocks/>
          </p:cNvCxnSpPr>
          <p:nvPr/>
        </p:nvCxnSpPr>
        <p:spPr>
          <a:xfrm>
            <a:off x="742440" y="5802333"/>
            <a:ext cx="21849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59E1ABD8-8612-40D3-A11F-2D4815C5F292}"/>
              </a:ext>
            </a:extLst>
          </p:cNvPr>
          <p:cNvCxnSpPr>
            <a:cxnSpLocks/>
          </p:cNvCxnSpPr>
          <p:nvPr/>
        </p:nvCxnSpPr>
        <p:spPr>
          <a:xfrm flipV="1">
            <a:off x="742440" y="2244096"/>
            <a:ext cx="22547" cy="3558237"/>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45" name="Rectangle 44">
            <a:extLst>
              <a:ext uri="{FF2B5EF4-FFF2-40B4-BE49-F238E27FC236}">
                <a16:creationId xmlns:a16="http://schemas.microsoft.com/office/drawing/2014/main" id="{D413013C-A607-4518-8262-6C0CADD3D362}"/>
              </a:ext>
            </a:extLst>
          </p:cNvPr>
          <p:cNvSpPr/>
          <p:nvPr/>
        </p:nvSpPr>
        <p:spPr>
          <a:xfrm>
            <a:off x="984401" y="5457546"/>
            <a:ext cx="1237276" cy="68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2007 </a:t>
            </a:r>
            <a:r>
              <a:rPr lang="en-US" dirty="0" err="1"/>
              <a:t>Ult</a:t>
            </a:r>
            <a:endParaRPr lang="en-US" dirty="0"/>
          </a:p>
        </p:txBody>
      </p:sp>
      <p:sp>
        <p:nvSpPr>
          <p:cNvPr id="59" name="Rectangle 58">
            <a:extLst>
              <a:ext uri="{FF2B5EF4-FFF2-40B4-BE49-F238E27FC236}">
                <a16:creationId xmlns:a16="http://schemas.microsoft.com/office/drawing/2014/main" id="{AEBD2D5D-CA62-4FCC-8DDC-749CD2CF56F5}"/>
              </a:ext>
            </a:extLst>
          </p:cNvPr>
          <p:cNvSpPr/>
          <p:nvPr/>
        </p:nvSpPr>
        <p:spPr>
          <a:xfrm>
            <a:off x="9451677" y="1524366"/>
            <a:ext cx="1237276" cy="6895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2008 Data</a:t>
            </a:r>
          </a:p>
        </p:txBody>
      </p:sp>
      <p:sp>
        <p:nvSpPr>
          <p:cNvPr id="60" name="Rectangle 59">
            <a:extLst>
              <a:ext uri="{FF2B5EF4-FFF2-40B4-BE49-F238E27FC236}">
                <a16:creationId xmlns:a16="http://schemas.microsoft.com/office/drawing/2014/main" id="{DE779513-A46A-4B9C-9E9A-90924C05435B}"/>
              </a:ext>
            </a:extLst>
          </p:cNvPr>
          <p:cNvSpPr/>
          <p:nvPr/>
        </p:nvSpPr>
        <p:spPr>
          <a:xfrm>
            <a:off x="10068848" y="2546678"/>
            <a:ext cx="1237276" cy="6895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 Estimator</a:t>
            </a:r>
          </a:p>
        </p:txBody>
      </p:sp>
      <p:sp>
        <p:nvSpPr>
          <p:cNvPr id="61" name="Rectangle 60">
            <a:extLst>
              <a:ext uri="{FF2B5EF4-FFF2-40B4-BE49-F238E27FC236}">
                <a16:creationId xmlns:a16="http://schemas.microsoft.com/office/drawing/2014/main" id="{59C5246C-8F66-4D33-BE5B-0F32F8F5ECF2}"/>
              </a:ext>
            </a:extLst>
          </p:cNvPr>
          <p:cNvSpPr/>
          <p:nvPr/>
        </p:nvSpPr>
        <p:spPr>
          <a:xfrm>
            <a:off x="10830922" y="1520798"/>
            <a:ext cx="1237276" cy="6895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2008 </a:t>
            </a:r>
            <a:r>
              <a:rPr lang="en-US" dirty="0" err="1"/>
              <a:t>Sel</a:t>
            </a:r>
            <a:endParaRPr lang="en-US" dirty="0"/>
          </a:p>
        </p:txBody>
      </p:sp>
      <p:cxnSp>
        <p:nvCxnSpPr>
          <p:cNvPr id="62" name="Straight Arrow Connector 61">
            <a:extLst>
              <a:ext uri="{FF2B5EF4-FFF2-40B4-BE49-F238E27FC236}">
                <a16:creationId xmlns:a16="http://schemas.microsoft.com/office/drawing/2014/main" id="{40F49E3D-F2CC-42ED-8C09-25BBF0C73E4F}"/>
              </a:ext>
            </a:extLst>
          </p:cNvPr>
          <p:cNvCxnSpPr>
            <a:cxnSpLocks/>
          </p:cNvCxnSpPr>
          <p:nvPr/>
        </p:nvCxnSpPr>
        <p:spPr>
          <a:xfrm>
            <a:off x="10395719" y="2279280"/>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98F15690-6EB0-4643-926C-0EBD24A1B439}"/>
              </a:ext>
            </a:extLst>
          </p:cNvPr>
          <p:cNvCxnSpPr>
            <a:cxnSpLocks/>
          </p:cNvCxnSpPr>
          <p:nvPr/>
        </p:nvCxnSpPr>
        <p:spPr>
          <a:xfrm>
            <a:off x="11025355" y="2279280"/>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69246768-2A9B-42EE-889A-055D6FFE6160}"/>
              </a:ext>
            </a:extLst>
          </p:cNvPr>
          <p:cNvCxnSpPr>
            <a:cxnSpLocks/>
          </p:cNvCxnSpPr>
          <p:nvPr/>
        </p:nvCxnSpPr>
        <p:spPr>
          <a:xfrm>
            <a:off x="10705982" y="3276677"/>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65" name="Rectangle 64">
            <a:extLst>
              <a:ext uri="{FF2B5EF4-FFF2-40B4-BE49-F238E27FC236}">
                <a16:creationId xmlns:a16="http://schemas.microsoft.com/office/drawing/2014/main" id="{D6E555ED-F1C4-45B8-BE41-DF6DD7AE3E30}"/>
              </a:ext>
            </a:extLst>
          </p:cNvPr>
          <p:cNvSpPr/>
          <p:nvPr/>
        </p:nvSpPr>
        <p:spPr>
          <a:xfrm>
            <a:off x="10092314" y="4477403"/>
            <a:ext cx="1237276" cy="6895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IBNR Estimator</a:t>
            </a:r>
          </a:p>
        </p:txBody>
      </p:sp>
      <p:sp>
        <p:nvSpPr>
          <p:cNvPr id="66" name="Rectangle 65">
            <a:extLst>
              <a:ext uri="{FF2B5EF4-FFF2-40B4-BE49-F238E27FC236}">
                <a16:creationId xmlns:a16="http://schemas.microsoft.com/office/drawing/2014/main" id="{FC35CDFF-FA7A-42E8-A0BC-FEC4FD4A3BBE}"/>
              </a:ext>
            </a:extLst>
          </p:cNvPr>
          <p:cNvSpPr/>
          <p:nvPr/>
        </p:nvSpPr>
        <p:spPr>
          <a:xfrm>
            <a:off x="10068848" y="3526821"/>
            <a:ext cx="1237276" cy="6895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2008 LDF</a:t>
            </a:r>
          </a:p>
        </p:txBody>
      </p:sp>
      <p:cxnSp>
        <p:nvCxnSpPr>
          <p:cNvPr id="67" name="Straight Arrow Connector 66">
            <a:extLst>
              <a:ext uri="{FF2B5EF4-FFF2-40B4-BE49-F238E27FC236}">
                <a16:creationId xmlns:a16="http://schemas.microsoft.com/office/drawing/2014/main" id="{D1272C7F-762D-48F2-A4AE-93079C50331A}"/>
              </a:ext>
            </a:extLst>
          </p:cNvPr>
          <p:cNvCxnSpPr>
            <a:cxnSpLocks/>
          </p:cNvCxnSpPr>
          <p:nvPr/>
        </p:nvCxnSpPr>
        <p:spPr>
          <a:xfrm>
            <a:off x="10705982" y="4226230"/>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8D929733-6ABB-4489-AF0E-373348168C28}"/>
              </a:ext>
            </a:extLst>
          </p:cNvPr>
          <p:cNvCxnSpPr>
            <a:cxnSpLocks/>
          </p:cNvCxnSpPr>
          <p:nvPr/>
        </p:nvCxnSpPr>
        <p:spPr>
          <a:xfrm>
            <a:off x="10686106" y="5206289"/>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BABAEE18-443B-4F5A-A7B3-F659842E7F70}"/>
              </a:ext>
            </a:extLst>
          </p:cNvPr>
          <p:cNvCxnSpPr>
            <a:cxnSpLocks/>
          </p:cNvCxnSpPr>
          <p:nvPr/>
        </p:nvCxnSpPr>
        <p:spPr>
          <a:xfrm>
            <a:off x="9850353" y="5802333"/>
            <a:ext cx="21849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D8FFAEDB-F534-49FA-93BC-9C09B84C907E}"/>
              </a:ext>
            </a:extLst>
          </p:cNvPr>
          <p:cNvCxnSpPr>
            <a:cxnSpLocks/>
          </p:cNvCxnSpPr>
          <p:nvPr/>
        </p:nvCxnSpPr>
        <p:spPr>
          <a:xfrm flipV="1">
            <a:off x="9850353" y="2244096"/>
            <a:ext cx="22547" cy="3558237"/>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F67450E7-4A55-4C44-AE33-7A5D88D202D0}"/>
              </a:ext>
            </a:extLst>
          </p:cNvPr>
          <p:cNvSpPr/>
          <p:nvPr/>
        </p:nvSpPr>
        <p:spPr>
          <a:xfrm>
            <a:off x="10092314" y="5457546"/>
            <a:ext cx="1237276" cy="6895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2008 </a:t>
            </a:r>
            <a:r>
              <a:rPr lang="en-US" dirty="0" err="1"/>
              <a:t>Ult</a:t>
            </a:r>
            <a:endParaRPr lang="en-US" dirty="0"/>
          </a:p>
        </p:txBody>
      </p:sp>
      <p:sp>
        <p:nvSpPr>
          <p:cNvPr id="26" name="Arrow: Right 25">
            <a:extLst>
              <a:ext uri="{FF2B5EF4-FFF2-40B4-BE49-F238E27FC236}">
                <a16:creationId xmlns:a16="http://schemas.microsoft.com/office/drawing/2014/main" id="{0780D97F-23CE-41FA-9F93-B3F782CDCC5B}"/>
              </a:ext>
            </a:extLst>
          </p:cNvPr>
          <p:cNvSpPr/>
          <p:nvPr/>
        </p:nvSpPr>
        <p:spPr>
          <a:xfrm>
            <a:off x="4776186" y="3276677"/>
            <a:ext cx="3021599" cy="1200726"/>
          </a:xfrm>
          <a:prstGeom prst="rightArrow">
            <a:avLst/>
          </a:prstGeom>
          <a:gradFill flip="none" rotWithShape="1">
            <a:gsLst>
              <a:gs pos="0">
                <a:schemeClr val="accent1"/>
              </a:gs>
              <a:gs pos="100000">
                <a:schemeClr val="accent2"/>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262F7E0D-E17F-4EF8-A6F7-236AA7D590FF}"/>
              </a:ext>
            </a:extLst>
          </p:cNvPr>
          <p:cNvSpPr txBox="1"/>
          <p:nvPr/>
        </p:nvSpPr>
        <p:spPr>
          <a:xfrm>
            <a:off x="868798" y="1151466"/>
            <a:ext cx="1458541" cy="369332"/>
          </a:xfrm>
          <a:prstGeom prst="rect">
            <a:avLst/>
          </a:prstGeom>
          <a:noFill/>
        </p:spPr>
        <p:txBody>
          <a:bodyPr wrap="none" rtlCol="0">
            <a:spAutoFit/>
          </a:bodyPr>
          <a:lstStyle/>
          <a:p>
            <a:r>
              <a:rPr lang="en-US" dirty="0"/>
              <a:t>2007 Analysis</a:t>
            </a:r>
          </a:p>
        </p:txBody>
      </p:sp>
      <p:sp>
        <p:nvSpPr>
          <p:cNvPr id="72" name="TextBox 71">
            <a:extLst>
              <a:ext uri="{FF2B5EF4-FFF2-40B4-BE49-F238E27FC236}">
                <a16:creationId xmlns:a16="http://schemas.microsoft.com/office/drawing/2014/main" id="{6B9B3A95-179A-4855-A05C-7F46D5C9DCB9}"/>
              </a:ext>
            </a:extLst>
          </p:cNvPr>
          <p:cNvSpPr txBox="1"/>
          <p:nvPr/>
        </p:nvSpPr>
        <p:spPr>
          <a:xfrm>
            <a:off x="9976711" y="1151466"/>
            <a:ext cx="1458541" cy="369332"/>
          </a:xfrm>
          <a:prstGeom prst="rect">
            <a:avLst/>
          </a:prstGeom>
          <a:noFill/>
        </p:spPr>
        <p:txBody>
          <a:bodyPr wrap="none" rtlCol="0">
            <a:spAutoFit/>
          </a:bodyPr>
          <a:lstStyle/>
          <a:p>
            <a:r>
              <a:rPr lang="en-US" dirty="0"/>
              <a:t>2008 Analysis</a:t>
            </a:r>
          </a:p>
        </p:txBody>
      </p:sp>
    </p:spTree>
    <p:extLst>
      <p:ext uri="{BB962C8B-B14F-4D97-AF65-F5344CB8AC3E}">
        <p14:creationId xmlns:p14="http://schemas.microsoft.com/office/powerpoint/2010/main" val="952929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E51B7-5BD1-3C06-1D77-37EB126B53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1E40BE-FC49-5BA0-3729-239BAF4C31E7}"/>
              </a:ext>
            </a:extLst>
          </p:cNvPr>
          <p:cNvSpPr>
            <a:spLocks noGrp="1"/>
          </p:cNvSpPr>
          <p:nvPr>
            <p:ph type="title"/>
          </p:nvPr>
        </p:nvSpPr>
        <p:spPr>
          <a:xfrm>
            <a:off x="343764" y="-516485"/>
            <a:ext cx="10303915" cy="1455996"/>
          </a:xfrm>
        </p:spPr>
        <p:txBody>
          <a:bodyPr vert="horz" lIns="91440" tIns="45720" rIns="91440" bIns="45720" rtlCol="0" anchor="b">
            <a:normAutofit/>
          </a:bodyPr>
          <a:lstStyle/>
          <a:p>
            <a:r>
              <a:rPr lang="en-US" sz="4800" dirty="0">
                <a:solidFill>
                  <a:schemeClr val="tx2"/>
                </a:solidFill>
              </a:rPr>
              <a:t>Waterfall Chart/Analysis Comparison</a:t>
            </a:r>
          </a:p>
        </p:txBody>
      </p:sp>
      <p:sp>
        <p:nvSpPr>
          <p:cNvPr id="5" name="Rectangle 4">
            <a:extLst>
              <a:ext uri="{FF2B5EF4-FFF2-40B4-BE49-F238E27FC236}">
                <a16:creationId xmlns:a16="http://schemas.microsoft.com/office/drawing/2014/main" id="{F765639C-C7F4-4D8E-9550-6C742F774669}"/>
              </a:ext>
            </a:extLst>
          </p:cNvPr>
          <p:cNvSpPr/>
          <p:nvPr/>
        </p:nvSpPr>
        <p:spPr>
          <a:xfrm>
            <a:off x="343764" y="1524366"/>
            <a:ext cx="1237276" cy="68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2007 Data</a:t>
            </a:r>
          </a:p>
        </p:txBody>
      </p:sp>
      <p:sp>
        <p:nvSpPr>
          <p:cNvPr id="10" name="Rectangle 9">
            <a:extLst>
              <a:ext uri="{FF2B5EF4-FFF2-40B4-BE49-F238E27FC236}">
                <a16:creationId xmlns:a16="http://schemas.microsoft.com/office/drawing/2014/main" id="{20971759-3522-4101-9280-2BE2BEBE1C6E}"/>
              </a:ext>
            </a:extLst>
          </p:cNvPr>
          <p:cNvSpPr/>
          <p:nvPr/>
        </p:nvSpPr>
        <p:spPr>
          <a:xfrm>
            <a:off x="960935" y="2546678"/>
            <a:ext cx="1237276" cy="68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 Estimator</a:t>
            </a:r>
          </a:p>
        </p:txBody>
      </p:sp>
      <p:sp>
        <p:nvSpPr>
          <p:cNvPr id="12" name="Rectangle 11">
            <a:extLst>
              <a:ext uri="{FF2B5EF4-FFF2-40B4-BE49-F238E27FC236}">
                <a16:creationId xmlns:a16="http://schemas.microsoft.com/office/drawing/2014/main" id="{D480160E-2855-4A7E-A41B-959AFBA0D578}"/>
              </a:ext>
            </a:extLst>
          </p:cNvPr>
          <p:cNvSpPr/>
          <p:nvPr/>
        </p:nvSpPr>
        <p:spPr>
          <a:xfrm>
            <a:off x="1723009" y="1520798"/>
            <a:ext cx="1237276" cy="68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2007 </a:t>
            </a:r>
            <a:r>
              <a:rPr lang="en-US" dirty="0" err="1"/>
              <a:t>Sel</a:t>
            </a:r>
            <a:endParaRPr lang="en-US" dirty="0"/>
          </a:p>
        </p:txBody>
      </p:sp>
      <p:cxnSp>
        <p:nvCxnSpPr>
          <p:cNvPr id="9" name="Straight Arrow Connector 8">
            <a:extLst>
              <a:ext uri="{FF2B5EF4-FFF2-40B4-BE49-F238E27FC236}">
                <a16:creationId xmlns:a16="http://schemas.microsoft.com/office/drawing/2014/main" id="{95E7050E-070D-4A16-B4C5-ABF9DCCFC64A}"/>
              </a:ext>
            </a:extLst>
          </p:cNvPr>
          <p:cNvCxnSpPr>
            <a:cxnSpLocks/>
          </p:cNvCxnSpPr>
          <p:nvPr/>
        </p:nvCxnSpPr>
        <p:spPr>
          <a:xfrm>
            <a:off x="1287806" y="2279280"/>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432F4134-E897-4A6D-BE8E-71D539A6262D}"/>
              </a:ext>
            </a:extLst>
          </p:cNvPr>
          <p:cNvCxnSpPr>
            <a:cxnSpLocks/>
          </p:cNvCxnSpPr>
          <p:nvPr/>
        </p:nvCxnSpPr>
        <p:spPr>
          <a:xfrm>
            <a:off x="1917442" y="2279280"/>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7DA3E0CB-108C-488B-978D-F4AAEF6D6170}"/>
              </a:ext>
            </a:extLst>
          </p:cNvPr>
          <p:cNvCxnSpPr>
            <a:cxnSpLocks/>
          </p:cNvCxnSpPr>
          <p:nvPr/>
        </p:nvCxnSpPr>
        <p:spPr>
          <a:xfrm>
            <a:off x="1598069" y="3276677"/>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35CAEEBF-0532-4D92-87A2-FCB42F4BE4BD}"/>
              </a:ext>
            </a:extLst>
          </p:cNvPr>
          <p:cNvSpPr/>
          <p:nvPr/>
        </p:nvSpPr>
        <p:spPr>
          <a:xfrm>
            <a:off x="984401" y="4477403"/>
            <a:ext cx="1237276" cy="68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IBNR Estimator</a:t>
            </a:r>
          </a:p>
        </p:txBody>
      </p:sp>
      <p:sp>
        <p:nvSpPr>
          <p:cNvPr id="30" name="Rectangle 29">
            <a:extLst>
              <a:ext uri="{FF2B5EF4-FFF2-40B4-BE49-F238E27FC236}">
                <a16:creationId xmlns:a16="http://schemas.microsoft.com/office/drawing/2014/main" id="{C53E41D6-E1D9-4D7D-8DD7-7320B99D1090}"/>
              </a:ext>
            </a:extLst>
          </p:cNvPr>
          <p:cNvSpPr/>
          <p:nvPr/>
        </p:nvSpPr>
        <p:spPr>
          <a:xfrm>
            <a:off x="960935" y="3526821"/>
            <a:ext cx="1237276" cy="68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2007 LDF</a:t>
            </a:r>
          </a:p>
        </p:txBody>
      </p:sp>
      <p:cxnSp>
        <p:nvCxnSpPr>
          <p:cNvPr id="31" name="Straight Arrow Connector 30">
            <a:extLst>
              <a:ext uri="{FF2B5EF4-FFF2-40B4-BE49-F238E27FC236}">
                <a16:creationId xmlns:a16="http://schemas.microsoft.com/office/drawing/2014/main" id="{A56F7CEC-CBBC-48EF-8F00-56A81CFE5282}"/>
              </a:ext>
            </a:extLst>
          </p:cNvPr>
          <p:cNvCxnSpPr>
            <a:cxnSpLocks/>
          </p:cNvCxnSpPr>
          <p:nvPr/>
        </p:nvCxnSpPr>
        <p:spPr>
          <a:xfrm>
            <a:off x="1598069" y="4226230"/>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409BF13B-E97F-47C0-8E23-D0E0329A55CD}"/>
              </a:ext>
            </a:extLst>
          </p:cNvPr>
          <p:cNvCxnSpPr>
            <a:cxnSpLocks/>
          </p:cNvCxnSpPr>
          <p:nvPr/>
        </p:nvCxnSpPr>
        <p:spPr>
          <a:xfrm>
            <a:off x="1578193" y="5206289"/>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019BC332-9804-4638-9BCD-817C56F3F140}"/>
              </a:ext>
            </a:extLst>
          </p:cNvPr>
          <p:cNvCxnSpPr>
            <a:cxnSpLocks/>
          </p:cNvCxnSpPr>
          <p:nvPr/>
        </p:nvCxnSpPr>
        <p:spPr>
          <a:xfrm>
            <a:off x="742440" y="5802333"/>
            <a:ext cx="21849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59E1ABD8-8612-40D3-A11F-2D4815C5F292}"/>
              </a:ext>
            </a:extLst>
          </p:cNvPr>
          <p:cNvCxnSpPr>
            <a:cxnSpLocks/>
          </p:cNvCxnSpPr>
          <p:nvPr/>
        </p:nvCxnSpPr>
        <p:spPr>
          <a:xfrm flipV="1">
            <a:off x="742440" y="2244096"/>
            <a:ext cx="22547" cy="3558237"/>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45" name="Rectangle 44">
            <a:extLst>
              <a:ext uri="{FF2B5EF4-FFF2-40B4-BE49-F238E27FC236}">
                <a16:creationId xmlns:a16="http://schemas.microsoft.com/office/drawing/2014/main" id="{D413013C-A607-4518-8262-6C0CADD3D362}"/>
              </a:ext>
            </a:extLst>
          </p:cNvPr>
          <p:cNvSpPr/>
          <p:nvPr/>
        </p:nvSpPr>
        <p:spPr>
          <a:xfrm>
            <a:off x="984401" y="5457546"/>
            <a:ext cx="1237276" cy="68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2007 </a:t>
            </a:r>
            <a:r>
              <a:rPr lang="en-US" dirty="0" err="1"/>
              <a:t>Ult</a:t>
            </a:r>
            <a:endParaRPr lang="en-US" dirty="0"/>
          </a:p>
        </p:txBody>
      </p:sp>
      <p:sp>
        <p:nvSpPr>
          <p:cNvPr id="59" name="Rectangle 58">
            <a:extLst>
              <a:ext uri="{FF2B5EF4-FFF2-40B4-BE49-F238E27FC236}">
                <a16:creationId xmlns:a16="http://schemas.microsoft.com/office/drawing/2014/main" id="{AEBD2D5D-CA62-4FCC-8DDC-749CD2CF56F5}"/>
              </a:ext>
            </a:extLst>
          </p:cNvPr>
          <p:cNvSpPr/>
          <p:nvPr/>
        </p:nvSpPr>
        <p:spPr>
          <a:xfrm>
            <a:off x="9451677" y="1524366"/>
            <a:ext cx="1237276" cy="6895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2008 Data</a:t>
            </a:r>
          </a:p>
        </p:txBody>
      </p:sp>
      <p:sp>
        <p:nvSpPr>
          <p:cNvPr id="60" name="Rectangle 59">
            <a:extLst>
              <a:ext uri="{FF2B5EF4-FFF2-40B4-BE49-F238E27FC236}">
                <a16:creationId xmlns:a16="http://schemas.microsoft.com/office/drawing/2014/main" id="{DE779513-A46A-4B9C-9E9A-90924C05435B}"/>
              </a:ext>
            </a:extLst>
          </p:cNvPr>
          <p:cNvSpPr/>
          <p:nvPr/>
        </p:nvSpPr>
        <p:spPr>
          <a:xfrm>
            <a:off x="10068848" y="2546678"/>
            <a:ext cx="1237276" cy="6895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 Estimator</a:t>
            </a:r>
          </a:p>
        </p:txBody>
      </p:sp>
      <p:sp>
        <p:nvSpPr>
          <p:cNvPr id="61" name="Rectangle 60">
            <a:extLst>
              <a:ext uri="{FF2B5EF4-FFF2-40B4-BE49-F238E27FC236}">
                <a16:creationId xmlns:a16="http://schemas.microsoft.com/office/drawing/2014/main" id="{59C5246C-8F66-4D33-BE5B-0F32F8F5ECF2}"/>
              </a:ext>
            </a:extLst>
          </p:cNvPr>
          <p:cNvSpPr/>
          <p:nvPr/>
        </p:nvSpPr>
        <p:spPr>
          <a:xfrm>
            <a:off x="10830922" y="1520798"/>
            <a:ext cx="1237276" cy="6895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2008 </a:t>
            </a:r>
            <a:r>
              <a:rPr lang="en-US" dirty="0" err="1"/>
              <a:t>Sel</a:t>
            </a:r>
            <a:endParaRPr lang="en-US" dirty="0"/>
          </a:p>
        </p:txBody>
      </p:sp>
      <p:cxnSp>
        <p:nvCxnSpPr>
          <p:cNvPr id="62" name="Straight Arrow Connector 61">
            <a:extLst>
              <a:ext uri="{FF2B5EF4-FFF2-40B4-BE49-F238E27FC236}">
                <a16:creationId xmlns:a16="http://schemas.microsoft.com/office/drawing/2014/main" id="{40F49E3D-F2CC-42ED-8C09-25BBF0C73E4F}"/>
              </a:ext>
            </a:extLst>
          </p:cNvPr>
          <p:cNvCxnSpPr>
            <a:cxnSpLocks/>
          </p:cNvCxnSpPr>
          <p:nvPr/>
        </p:nvCxnSpPr>
        <p:spPr>
          <a:xfrm>
            <a:off x="10395719" y="2279280"/>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98F15690-6EB0-4643-926C-0EBD24A1B439}"/>
              </a:ext>
            </a:extLst>
          </p:cNvPr>
          <p:cNvCxnSpPr>
            <a:cxnSpLocks/>
          </p:cNvCxnSpPr>
          <p:nvPr/>
        </p:nvCxnSpPr>
        <p:spPr>
          <a:xfrm>
            <a:off x="11025355" y="2279280"/>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69246768-2A9B-42EE-889A-055D6FFE6160}"/>
              </a:ext>
            </a:extLst>
          </p:cNvPr>
          <p:cNvCxnSpPr>
            <a:cxnSpLocks/>
          </p:cNvCxnSpPr>
          <p:nvPr/>
        </p:nvCxnSpPr>
        <p:spPr>
          <a:xfrm>
            <a:off x="10705982" y="3276677"/>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65" name="Rectangle 64">
            <a:extLst>
              <a:ext uri="{FF2B5EF4-FFF2-40B4-BE49-F238E27FC236}">
                <a16:creationId xmlns:a16="http://schemas.microsoft.com/office/drawing/2014/main" id="{D6E555ED-F1C4-45B8-BE41-DF6DD7AE3E30}"/>
              </a:ext>
            </a:extLst>
          </p:cNvPr>
          <p:cNvSpPr/>
          <p:nvPr/>
        </p:nvSpPr>
        <p:spPr>
          <a:xfrm>
            <a:off x="10092314" y="4477403"/>
            <a:ext cx="1237276" cy="6895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IBNR Estimator</a:t>
            </a:r>
          </a:p>
        </p:txBody>
      </p:sp>
      <p:sp>
        <p:nvSpPr>
          <p:cNvPr id="66" name="Rectangle 65">
            <a:extLst>
              <a:ext uri="{FF2B5EF4-FFF2-40B4-BE49-F238E27FC236}">
                <a16:creationId xmlns:a16="http://schemas.microsoft.com/office/drawing/2014/main" id="{FC35CDFF-FA7A-42E8-A0BC-FEC4FD4A3BBE}"/>
              </a:ext>
            </a:extLst>
          </p:cNvPr>
          <p:cNvSpPr/>
          <p:nvPr/>
        </p:nvSpPr>
        <p:spPr>
          <a:xfrm>
            <a:off x="10068848" y="3526821"/>
            <a:ext cx="1237276" cy="6895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2008 LDF</a:t>
            </a:r>
          </a:p>
        </p:txBody>
      </p:sp>
      <p:cxnSp>
        <p:nvCxnSpPr>
          <p:cNvPr id="67" name="Straight Arrow Connector 66">
            <a:extLst>
              <a:ext uri="{FF2B5EF4-FFF2-40B4-BE49-F238E27FC236}">
                <a16:creationId xmlns:a16="http://schemas.microsoft.com/office/drawing/2014/main" id="{D1272C7F-762D-48F2-A4AE-93079C50331A}"/>
              </a:ext>
            </a:extLst>
          </p:cNvPr>
          <p:cNvCxnSpPr>
            <a:cxnSpLocks/>
          </p:cNvCxnSpPr>
          <p:nvPr/>
        </p:nvCxnSpPr>
        <p:spPr>
          <a:xfrm>
            <a:off x="10705982" y="4226230"/>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8D929733-6ABB-4489-AF0E-373348168C28}"/>
              </a:ext>
            </a:extLst>
          </p:cNvPr>
          <p:cNvCxnSpPr>
            <a:cxnSpLocks/>
          </p:cNvCxnSpPr>
          <p:nvPr/>
        </p:nvCxnSpPr>
        <p:spPr>
          <a:xfrm>
            <a:off x="10686106" y="5206289"/>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BABAEE18-443B-4F5A-A7B3-F659842E7F70}"/>
              </a:ext>
            </a:extLst>
          </p:cNvPr>
          <p:cNvCxnSpPr>
            <a:cxnSpLocks/>
          </p:cNvCxnSpPr>
          <p:nvPr/>
        </p:nvCxnSpPr>
        <p:spPr>
          <a:xfrm>
            <a:off x="9850353" y="5802333"/>
            <a:ext cx="21849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D8FFAEDB-F534-49FA-93BC-9C09B84C907E}"/>
              </a:ext>
            </a:extLst>
          </p:cNvPr>
          <p:cNvCxnSpPr>
            <a:cxnSpLocks/>
          </p:cNvCxnSpPr>
          <p:nvPr/>
        </p:nvCxnSpPr>
        <p:spPr>
          <a:xfrm flipV="1">
            <a:off x="9850353" y="2244096"/>
            <a:ext cx="22547" cy="3558237"/>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F67450E7-4A55-4C44-AE33-7A5D88D202D0}"/>
              </a:ext>
            </a:extLst>
          </p:cNvPr>
          <p:cNvSpPr/>
          <p:nvPr/>
        </p:nvSpPr>
        <p:spPr>
          <a:xfrm>
            <a:off x="10092314" y="5457546"/>
            <a:ext cx="1237276" cy="6895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2008 </a:t>
            </a:r>
            <a:r>
              <a:rPr lang="en-US" dirty="0" err="1"/>
              <a:t>Ult</a:t>
            </a:r>
            <a:endParaRPr lang="en-US" dirty="0"/>
          </a:p>
        </p:txBody>
      </p:sp>
      <p:sp>
        <p:nvSpPr>
          <p:cNvPr id="26" name="Arrow: Right 25">
            <a:extLst>
              <a:ext uri="{FF2B5EF4-FFF2-40B4-BE49-F238E27FC236}">
                <a16:creationId xmlns:a16="http://schemas.microsoft.com/office/drawing/2014/main" id="{0780D97F-23CE-41FA-9F93-B3F782CDCC5B}"/>
              </a:ext>
            </a:extLst>
          </p:cNvPr>
          <p:cNvSpPr/>
          <p:nvPr/>
        </p:nvSpPr>
        <p:spPr>
          <a:xfrm>
            <a:off x="2493275" y="2727800"/>
            <a:ext cx="1235408" cy="1200726"/>
          </a:xfrm>
          <a:prstGeom prst="rightArrow">
            <a:avLst/>
          </a:prstGeom>
          <a:gradFill flip="none" rotWithShape="1">
            <a:gsLst>
              <a:gs pos="0">
                <a:schemeClr val="accent1"/>
              </a:gs>
              <a:gs pos="100000">
                <a:schemeClr val="accent2"/>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344936E-1B5E-429E-A523-F7251D5B0E34}"/>
              </a:ext>
            </a:extLst>
          </p:cNvPr>
          <p:cNvSpPr/>
          <p:nvPr/>
        </p:nvSpPr>
        <p:spPr>
          <a:xfrm>
            <a:off x="3537342" y="1517230"/>
            <a:ext cx="1237276" cy="6895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2008 Data</a:t>
            </a:r>
          </a:p>
        </p:txBody>
      </p:sp>
      <p:sp>
        <p:nvSpPr>
          <p:cNvPr id="55" name="Rectangle 54">
            <a:extLst>
              <a:ext uri="{FF2B5EF4-FFF2-40B4-BE49-F238E27FC236}">
                <a16:creationId xmlns:a16="http://schemas.microsoft.com/office/drawing/2014/main" id="{DC7B022D-435C-4E16-9E39-583276929CED}"/>
              </a:ext>
            </a:extLst>
          </p:cNvPr>
          <p:cNvSpPr/>
          <p:nvPr/>
        </p:nvSpPr>
        <p:spPr>
          <a:xfrm>
            <a:off x="4177979" y="4470267"/>
            <a:ext cx="1237276" cy="68957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IBNR Estimator</a:t>
            </a:r>
          </a:p>
        </p:txBody>
      </p:sp>
      <p:sp>
        <p:nvSpPr>
          <p:cNvPr id="56" name="Rectangle 55">
            <a:extLst>
              <a:ext uri="{FF2B5EF4-FFF2-40B4-BE49-F238E27FC236}">
                <a16:creationId xmlns:a16="http://schemas.microsoft.com/office/drawing/2014/main" id="{D80EEB1D-E221-45A9-934B-190F57FC14B6}"/>
              </a:ext>
            </a:extLst>
          </p:cNvPr>
          <p:cNvSpPr/>
          <p:nvPr/>
        </p:nvSpPr>
        <p:spPr>
          <a:xfrm>
            <a:off x="4154513" y="3519685"/>
            <a:ext cx="1237276" cy="68957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2007 LDF</a:t>
            </a:r>
          </a:p>
        </p:txBody>
      </p:sp>
      <p:cxnSp>
        <p:nvCxnSpPr>
          <p:cNvPr id="57" name="Straight Arrow Connector 56">
            <a:extLst>
              <a:ext uri="{FF2B5EF4-FFF2-40B4-BE49-F238E27FC236}">
                <a16:creationId xmlns:a16="http://schemas.microsoft.com/office/drawing/2014/main" id="{600669F9-EAE2-42B0-8876-5905DE2BFE4E}"/>
              </a:ext>
            </a:extLst>
          </p:cNvPr>
          <p:cNvCxnSpPr>
            <a:cxnSpLocks/>
          </p:cNvCxnSpPr>
          <p:nvPr/>
        </p:nvCxnSpPr>
        <p:spPr>
          <a:xfrm>
            <a:off x="4791647" y="4219094"/>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39FA98B4-F4E3-4FDE-913B-7E73A62FF8D4}"/>
              </a:ext>
            </a:extLst>
          </p:cNvPr>
          <p:cNvCxnSpPr>
            <a:cxnSpLocks/>
          </p:cNvCxnSpPr>
          <p:nvPr/>
        </p:nvCxnSpPr>
        <p:spPr>
          <a:xfrm>
            <a:off x="4771771" y="5199153"/>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E88DCC24-2528-4F6F-843B-A6E3DEDAF1DE}"/>
              </a:ext>
            </a:extLst>
          </p:cNvPr>
          <p:cNvCxnSpPr>
            <a:cxnSpLocks/>
          </p:cNvCxnSpPr>
          <p:nvPr/>
        </p:nvCxnSpPr>
        <p:spPr>
          <a:xfrm>
            <a:off x="3936018" y="5795197"/>
            <a:ext cx="21849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75162CCE-F603-430C-8983-B2E6B3C9AA86}"/>
              </a:ext>
            </a:extLst>
          </p:cNvPr>
          <p:cNvCxnSpPr>
            <a:cxnSpLocks/>
          </p:cNvCxnSpPr>
          <p:nvPr/>
        </p:nvCxnSpPr>
        <p:spPr>
          <a:xfrm flipV="1">
            <a:off x="3936018" y="2236960"/>
            <a:ext cx="22547" cy="3558237"/>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1379D99E-1081-4F38-86F2-D87426998A9D}"/>
              </a:ext>
            </a:extLst>
          </p:cNvPr>
          <p:cNvSpPr/>
          <p:nvPr/>
        </p:nvSpPr>
        <p:spPr>
          <a:xfrm>
            <a:off x="4177979" y="5450410"/>
            <a:ext cx="1237276" cy="68957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Waterfall Step #1</a:t>
            </a:r>
          </a:p>
        </p:txBody>
      </p:sp>
      <p:sp>
        <p:nvSpPr>
          <p:cNvPr id="75" name="Rectangle 74">
            <a:extLst>
              <a:ext uri="{FF2B5EF4-FFF2-40B4-BE49-F238E27FC236}">
                <a16:creationId xmlns:a16="http://schemas.microsoft.com/office/drawing/2014/main" id="{9C23CA28-6463-4E3C-8F72-468011E63403}"/>
              </a:ext>
            </a:extLst>
          </p:cNvPr>
          <p:cNvSpPr/>
          <p:nvPr/>
        </p:nvSpPr>
        <p:spPr>
          <a:xfrm>
            <a:off x="6379568" y="1527934"/>
            <a:ext cx="1237276" cy="6895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2008 Data</a:t>
            </a:r>
          </a:p>
        </p:txBody>
      </p:sp>
      <p:sp>
        <p:nvSpPr>
          <p:cNvPr id="76" name="Rectangle 75">
            <a:extLst>
              <a:ext uri="{FF2B5EF4-FFF2-40B4-BE49-F238E27FC236}">
                <a16:creationId xmlns:a16="http://schemas.microsoft.com/office/drawing/2014/main" id="{50E0A66C-2356-4CC5-A26C-B401D04FF0D5}"/>
              </a:ext>
            </a:extLst>
          </p:cNvPr>
          <p:cNvSpPr/>
          <p:nvPr/>
        </p:nvSpPr>
        <p:spPr>
          <a:xfrm>
            <a:off x="6996739" y="2550246"/>
            <a:ext cx="1237276" cy="68957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 Estimator</a:t>
            </a:r>
          </a:p>
        </p:txBody>
      </p:sp>
      <p:sp>
        <p:nvSpPr>
          <p:cNvPr id="77" name="Rectangle 76">
            <a:extLst>
              <a:ext uri="{FF2B5EF4-FFF2-40B4-BE49-F238E27FC236}">
                <a16:creationId xmlns:a16="http://schemas.microsoft.com/office/drawing/2014/main" id="{AAC14626-10F8-4AC3-9F4A-0A98B149106E}"/>
              </a:ext>
            </a:extLst>
          </p:cNvPr>
          <p:cNvSpPr/>
          <p:nvPr/>
        </p:nvSpPr>
        <p:spPr>
          <a:xfrm>
            <a:off x="7758813" y="1524366"/>
            <a:ext cx="1237276" cy="68957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2007 </a:t>
            </a:r>
            <a:r>
              <a:rPr lang="en-US" dirty="0" err="1"/>
              <a:t>Sel</a:t>
            </a:r>
            <a:endParaRPr lang="en-US" dirty="0"/>
          </a:p>
        </p:txBody>
      </p:sp>
      <p:cxnSp>
        <p:nvCxnSpPr>
          <p:cNvPr id="78" name="Straight Arrow Connector 77">
            <a:extLst>
              <a:ext uri="{FF2B5EF4-FFF2-40B4-BE49-F238E27FC236}">
                <a16:creationId xmlns:a16="http://schemas.microsoft.com/office/drawing/2014/main" id="{ED0EC484-D1DE-40EC-A04E-FC13DC143104}"/>
              </a:ext>
            </a:extLst>
          </p:cNvPr>
          <p:cNvCxnSpPr>
            <a:cxnSpLocks/>
          </p:cNvCxnSpPr>
          <p:nvPr/>
        </p:nvCxnSpPr>
        <p:spPr>
          <a:xfrm>
            <a:off x="7323610" y="2282848"/>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145C810F-E577-41BC-858F-6B1B05DD6A53}"/>
              </a:ext>
            </a:extLst>
          </p:cNvPr>
          <p:cNvCxnSpPr>
            <a:cxnSpLocks/>
          </p:cNvCxnSpPr>
          <p:nvPr/>
        </p:nvCxnSpPr>
        <p:spPr>
          <a:xfrm>
            <a:off x="7953246" y="2282848"/>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DD543C57-61F0-44B5-A6EB-F3D985D6F66F}"/>
              </a:ext>
            </a:extLst>
          </p:cNvPr>
          <p:cNvCxnSpPr>
            <a:cxnSpLocks/>
          </p:cNvCxnSpPr>
          <p:nvPr/>
        </p:nvCxnSpPr>
        <p:spPr>
          <a:xfrm>
            <a:off x="7633873" y="3280245"/>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81" name="Rectangle 80">
            <a:extLst>
              <a:ext uri="{FF2B5EF4-FFF2-40B4-BE49-F238E27FC236}">
                <a16:creationId xmlns:a16="http://schemas.microsoft.com/office/drawing/2014/main" id="{C5FB5DB7-0E62-4A8A-8143-2B5E63AD1666}"/>
              </a:ext>
            </a:extLst>
          </p:cNvPr>
          <p:cNvSpPr/>
          <p:nvPr/>
        </p:nvSpPr>
        <p:spPr>
          <a:xfrm>
            <a:off x="7020205" y="4480971"/>
            <a:ext cx="1237276" cy="68957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IBNR Estimator</a:t>
            </a:r>
          </a:p>
        </p:txBody>
      </p:sp>
      <p:sp>
        <p:nvSpPr>
          <p:cNvPr id="82" name="Rectangle 81">
            <a:extLst>
              <a:ext uri="{FF2B5EF4-FFF2-40B4-BE49-F238E27FC236}">
                <a16:creationId xmlns:a16="http://schemas.microsoft.com/office/drawing/2014/main" id="{E95913A8-4278-4597-90A7-B70B790D9B08}"/>
              </a:ext>
            </a:extLst>
          </p:cNvPr>
          <p:cNvSpPr/>
          <p:nvPr/>
        </p:nvSpPr>
        <p:spPr>
          <a:xfrm>
            <a:off x="6996739" y="3530389"/>
            <a:ext cx="1237276" cy="68957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LDF</a:t>
            </a:r>
          </a:p>
        </p:txBody>
      </p:sp>
      <p:cxnSp>
        <p:nvCxnSpPr>
          <p:cNvPr id="83" name="Straight Arrow Connector 82">
            <a:extLst>
              <a:ext uri="{FF2B5EF4-FFF2-40B4-BE49-F238E27FC236}">
                <a16:creationId xmlns:a16="http://schemas.microsoft.com/office/drawing/2014/main" id="{51F59809-8D3A-4370-BD4C-FD179C6B13AE}"/>
              </a:ext>
            </a:extLst>
          </p:cNvPr>
          <p:cNvCxnSpPr>
            <a:cxnSpLocks/>
          </p:cNvCxnSpPr>
          <p:nvPr/>
        </p:nvCxnSpPr>
        <p:spPr>
          <a:xfrm>
            <a:off x="7633873" y="4229798"/>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238CFFA5-5B0E-4E35-B888-13B3E507E119}"/>
              </a:ext>
            </a:extLst>
          </p:cNvPr>
          <p:cNvCxnSpPr>
            <a:cxnSpLocks/>
          </p:cNvCxnSpPr>
          <p:nvPr/>
        </p:nvCxnSpPr>
        <p:spPr>
          <a:xfrm>
            <a:off x="7613997" y="5209857"/>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B6AB79E9-27FC-4054-9D55-27AC7347F8DE}"/>
              </a:ext>
            </a:extLst>
          </p:cNvPr>
          <p:cNvCxnSpPr>
            <a:cxnSpLocks/>
          </p:cNvCxnSpPr>
          <p:nvPr/>
        </p:nvCxnSpPr>
        <p:spPr>
          <a:xfrm>
            <a:off x="6778244" y="5805901"/>
            <a:ext cx="21849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BF131FE8-C30E-46A1-8C5C-452674764215}"/>
              </a:ext>
            </a:extLst>
          </p:cNvPr>
          <p:cNvCxnSpPr>
            <a:cxnSpLocks/>
          </p:cNvCxnSpPr>
          <p:nvPr/>
        </p:nvCxnSpPr>
        <p:spPr>
          <a:xfrm flipV="1">
            <a:off x="6778244" y="2247664"/>
            <a:ext cx="22547" cy="3558237"/>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87" name="Rectangle 86">
            <a:extLst>
              <a:ext uri="{FF2B5EF4-FFF2-40B4-BE49-F238E27FC236}">
                <a16:creationId xmlns:a16="http://schemas.microsoft.com/office/drawing/2014/main" id="{1EDEAD58-632D-4050-86D1-90397E01977C}"/>
              </a:ext>
            </a:extLst>
          </p:cNvPr>
          <p:cNvSpPr/>
          <p:nvPr/>
        </p:nvSpPr>
        <p:spPr>
          <a:xfrm>
            <a:off x="7020205" y="5461114"/>
            <a:ext cx="1237276" cy="68957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Waterfall Step #2</a:t>
            </a:r>
          </a:p>
        </p:txBody>
      </p:sp>
      <p:sp>
        <p:nvSpPr>
          <p:cNvPr id="89" name="Arrow: Right 88">
            <a:extLst>
              <a:ext uri="{FF2B5EF4-FFF2-40B4-BE49-F238E27FC236}">
                <a16:creationId xmlns:a16="http://schemas.microsoft.com/office/drawing/2014/main" id="{34F0AB3D-AC0E-4090-A2F0-29F0F95B7425}"/>
              </a:ext>
            </a:extLst>
          </p:cNvPr>
          <p:cNvSpPr/>
          <p:nvPr/>
        </p:nvSpPr>
        <p:spPr>
          <a:xfrm>
            <a:off x="5443024" y="2727800"/>
            <a:ext cx="1235408" cy="1200726"/>
          </a:xfrm>
          <a:prstGeom prst="rightArrow">
            <a:avLst/>
          </a:prstGeom>
          <a:gradFill flip="none" rotWithShape="1">
            <a:gsLst>
              <a:gs pos="0">
                <a:schemeClr val="accent1"/>
              </a:gs>
              <a:gs pos="100000">
                <a:schemeClr val="accent2"/>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Arrow: Right 89">
            <a:extLst>
              <a:ext uri="{FF2B5EF4-FFF2-40B4-BE49-F238E27FC236}">
                <a16:creationId xmlns:a16="http://schemas.microsoft.com/office/drawing/2014/main" id="{B52CFBB1-9C68-4A91-980D-9A491EBF2E49}"/>
              </a:ext>
            </a:extLst>
          </p:cNvPr>
          <p:cNvSpPr/>
          <p:nvPr/>
        </p:nvSpPr>
        <p:spPr>
          <a:xfrm>
            <a:off x="8492586" y="2727800"/>
            <a:ext cx="1235408" cy="1200726"/>
          </a:xfrm>
          <a:prstGeom prst="rightArrow">
            <a:avLst/>
          </a:prstGeom>
          <a:gradFill flip="none" rotWithShape="1">
            <a:gsLst>
              <a:gs pos="0">
                <a:schemeClr val="accent1"/>
              </a:gs>
              <a:gs pos="100000">
                <a:schemeClr val="accent2"/>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EB36848C-3194-48A9-A681-E6A2701722A9}"/>
              </a:ext>
            </a:extLst>
          </p:cNvPr>
          <p:cNvSpPr txBox="1"/>
          <p:nvPr/>
        </p:nvSpPr>
        <p:spPr>
          <a:xfrm>
            <a:off x="868798" y="1151466"/>
            <a:ext cx="1458541" cy="369332"/>
          </a:xfrm>
          <a:prstGeom prst="rect">
            <a:avLst/>
          </a:prstGeom>
          <a:noFill/>
        </p:spPr>
        <p:txBody>
          <a:bodyPr wrap="none" rtlCol="0">
            <a:spAutoFit/>
          </a:bodyPr>
          <a:lstStyle/>
          <a:p>
            <a:r>
              <a:rPr lang="en-US" dirty="0"/>
              <a:t>2007 Analysis</a:t>
            </a:r>
          </a:p>
        </p:txBody>
      </p:sp>
      <p:sp>
        <p:nvSpPr>
          <p:cNvPr id="92" name="TextBox 91">
            <a:extLst>
              <a:ext uri="{FF2B5EF4-FFF2-40B4-BE49-F238E27FC236}">
                <a16:creationId xmlns:a16="http://schemas.microsoft.com/office/drawing/2014/main" id="{EAF427FB-51B5-436E-AC1C-C2848F595DBC}"/>
              </a:ext>
            </a:extLst>
          </p:cNvPr>
          <p:cNvSpPr txBox="1"/>
          <p:nvPr/>
        </p:nvSpPr>
        <p:spPr>
          <a:xfrm>
            <a:off x="9976711" y="1151466"/>
            <a:ext cx="1458541" cy="369332"/>
          </a:xfrm>
          <a:prstGeom prst="rect">
            <a:avLst/>
          </a:prstGeom>
          <a:noFill/>
        </p:spPr>
        <p:txBody>
          <a:bodyPr wrap="none" rtlCol="0">
            <a:spAutoFit/>
          </a:bodyPr>
          <a:lstStyle/>
          <a:p>
            <a:r>
              <a:rPr lang="en-US" dirty="0"/>
              <a:t>2008 Analysis</a:t>
            </a:r>
          </a:p>
        </p:txBody>
      </p:sp>
      <p:sp>
        <p:nvSpPr>
          <p:cNvPr id="93" name="TextBox 92">
            <a:extLst>
              <a:ext uri="{FF2B5EF4-FFF2-40B4-BE49-F238E27FC236}">
                <a16:creationId xmlns:a16="http://schemas.microsoft.com/office/drawing/2014/main" id="{90813FFA-DDB9-4A90-94CB-C084C4D8725E}"/>
              </a:ext>
            </a:extLst>
          </p:cNvPr>
          <p:cNvSpPr txBox="1"/>
          <p:nvPr/>
        </p:nvSpPr>
        <p:spPr>
          <a:xfrm>
            <a:off x="3958565" y="901849"/>
            <a:ext cx="1511439" cy="646331"/>
          </a:xfrm>
          <a:prstGeom prst="rect">
            <a:avLst/>
          </a:prstGeom>
          <a:noFill/>
        </p:spPr>
        <p:txBody>
          <a:bodyPr wrap="none" rtlCol="0">
            <a:spAutoFit/>
          </a:bodyPr>
          <a:lstStyle/>
          <a:p>
            <a:r>
              <a:rPr lang="en-US" dirty="0"/>
              <a:t>2008 Analysis </a:t>
            </a:r>
          </a:p>
          <a:p>
            <a:r>
              <a:rPr lang="en-US" dirty="0"/>
              <a:t>w/ 2007 LDF</a:t>
            </a:r>
          </a:p>
        </p:txBody>
      </p:sp>
      <p:sp>
        <p:nvSpPr>
          <p:cNvPr id="94" name="TextBox 93">
            <a:extLst>
              <a:ext uri="{FF2B5EF4-FFF2-40B4-BE49-F238E27FC236}">
                <a16:creationId xmlns:a16="http://schemas.microsoft.com/office/drawing/2014/main" id="{5D3E7BE3-FBC2-4052-B40A-9ED53279EF69}"/>
              </a:ext>
            </a:extLst>
          </p:cNvPr>
          <p:cNvSpPr txBox="1"/>
          <p:nvPr/>
        </p:nvSpPr>
        <p:spPr>
          <a:xfrm>
            <a:off x="6961188" y="904372"/>
            <a:ext cx="1511439" cy="646331"/>
          </a:xfrm>
          <a:prstGeom prst="rect">
            <a:avLst/>
          </a:prstGeom>
          <a:noFill/>
        </p:spPr>
        <p:txBody>
          <a:bodyPr wrap="none" rtlCol="0">
            <a:spAutoFit/>
          </a:bodyPr>
          <a:lstStyle/>
          <a:p>
            <a:r>
              <a:rPr lang="en-US" dirty="0"/>
              <a:t>2008 Analysis </a:t>
            </a:r>
          </a:p>
          <a:p>
            <a:r>
              <a:rPr lang="en-US" dirty="0"/>
              <a:t>w/ 2007 </a:t>
            </a:r>
            <a:r>
              <a:rPr lang="en-US" dirty="0" err="1"/>
              <a:t>Sel</a:t>
            </a:r>
            <a:endParaRPr lang="en-US" dirty="0"/>
          </a:p>
        </p:txBody>
      </p:sp>
    </p:spTree>
    <p:extLst>
      <p:ext uri="{BB962C8B-B14F-4D97-AF65-F5344CB8AC3E}">
        <p14:creationId xmlns:p14="http://schemas.microsoft.com/office/powerpoint/2010/main" val="2334005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E51B7-5BD1-3C06-1D77-37EB126B53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1E40BE-FC49-5BA0-3729-239BAF4C31E7}"/>
              </a:ext>
            </a:extLst>
          </p:cNvPr>
          <p:cNvSpPr>
            <a:spLocks noGrp="1"/>
          </p:cNvSpPr>
          <p:nvPr>
            <p:ph type="title"/>
          </p:nvPr>
        </p:nvSpPr>
        <p:spPr>
          <a:xfrm>
            <a:off x="343764" y="-516485"/>
            <a:ext cx="10303915" cy="1455996"/>
          </a:xfrm>
        </p:spPr>
        <p:txBody>
          <a:bodyPr vert="horz" lIns="91440" tIns="45720" rIns="91440" bIns="45720" rtlCol="0" anchor="b">
            <a:normAutofit/>
          </a:bodyPr>
          <a:lstStyle/>
          <a:p>
            <a:r>
              <a:rPr lang="en-US" sz="4800" dirty="0">
                <a:solidFill>
                  <a:schemeClr val="tx2"/>
                </a:solidFill>
              </a:rPr>
              <a:t>Waterfall Chart/Analysis Comparison</a:t>
            </a:r>
          </a:p>
        </p:txBody>
      </p:sp>
      <p:sp>
        <p:nvSpPr>
          <p:cNvPr id="16" name="Rectangle 8">
            <a:extLst>
              <a:ext uri="{FF2B5EF4-FFF2-40B4-BE49-F238E27FC236}">
                <a16:creationId xmlns:a16="http://schemas.microsoft.com/office/drawing/2014/main" id="{1A1C8A88-20F3-A799-DE47-F5C30FCF9137}"/>
              </a:ext>
            </a:extLst>
          </p:cNvPr>
          <p:cNvSpPr>
            <a:spLocks noChangeArrowheads="1"/>
          </p:cNvSpPr>
          <p:nvPr/>
        </p:nvSpPr>
        <p:spPr bwMode="auto">
          <a:xfrm>
            <a:off x="3693787" y="5098974"/>
            <a:ext cx="518320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same work process can be handled via a few of lines of code, leveraging the </a:t>
            </a:r>
            <a:r>
              <a:rPr kumimoji="0" lang="en-US" altLang="en-US" sz="14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scikit</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-learn frame to be able to “Fit” (derived LDF) and “Predict” (calculate ultimate) independently. </a:t>
            </a:r>
            <a:endParaRPr lang="en-US" altLang="en-US" sz="140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Calibri" panose="020F0502020204030204" pitchFamily="34" charset="0"/>
                <a:cs typeface="Calibri" panose="020F0502020204030204" pitchFamily="34" charset="0"/>
              </a:rPr>
              <a:t>To extend this process to more methods and segments, add loops or utilize the built-in index in </a:t>
            </a:r>
            <a:r>
              <a:rPr lang="en-US" altLang="en-US" sz="1400" dirty="0" err="1">
                <a:latin typeface="Calibri" panose="020F0502020204030204" pitchFamily="34" charset="0"/>
                <a:cs typeface="Calibri" panose="020F0502020204030204" pitchFamily="34" charset="0"/>
              </a:rPr>
              <a:t>Chainladder</a:t>
            </a:r>
            <a:endPar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310AFA5E-1BF4-4E76-8471-755BBB4D6C3D}"/>
              </a:ext>
            </a:extLst>
          </p:cNvPr>
          <p:cNvSpPr txBox="1"/>
          <p:nvPr/>
        </p:nvSpPr>
        <p:spPr>
          <a:xfrm>
            <a:off x="868798" y="1151466"/>
            <a:ext cx="1458541" cy="369332"/>
          </a:xfrm>
          <a:prstGeom prst="rect">
            <a:avLst/>
          </a:prstGeom>
          <a:noFill/>
        </p:spPr>
        <p:txBody>
          <a:bodyPr wrap="none" rtlCol="0">
            <a:spAutoFit/>
          </a:bodyPr>
          <a:lstStyle/>
          <a:p>
            <a:r>
              <a:rPr lang="en-US" dirty="0"/>
              <a:t>2007 Analysis</a:t>
            </a:r>
          </a:p>
        </p:txBody>
      </p:sp>
      <p:sp>
        <p:nvSpPr>
          <p:cNvPr id="9" name="TextBox 8">
            <a:extLst>
              <a:ext uri="{FF2B5EF4-FFF2-40B4-BE49-F238E27FC236}">
                <a16:creationId xmlns:a16="http://schemas.microsoft.com/office/drawing/2014/main" id="{433CC527-DB22-46DB-9281-7EA690BAD578}"/>
              </a:ext>
            </a:extLst>
          </p:cNvPr>
          <p:cNvSpPr txBox="1"/>
          <p:nvPr/>
        </p:nvSpPr>
        <p:spPr>
          <a:xfrm>
            <a:off x="9976711" y="1151466"/>
            <a:ext cx="1458541" cy="369332"/>
          </a:xfrm>
          <a:prstGeom prst="rect">
            <a:avLst/>
          </a:prstGeom>
          <a:noFill/>
        </p:spPr>
        <p:txBody>
          <a:bodyPr wrap="none" rtlCol="0">
            <a:spAutoFit/>
          </a:bodyPr>
          <a:lstStyle/>
          <a:p>
            <a:r>
              <a:rPr lang="en-US" dirty="0"/>
              <a:t>2008 Analysis</a:t>
            </a:r>
          </a:p>
        </p:txBody>
      </p:sp>
      <p:sp>
        <p:nvSpPr>
          <p:cNvPr id="12" name="TextBox 11">
            <a:extLst>
              <a:ext uri="{FF2B5EF4-FFF2-40B4-BE49-F238E27FC236}">
                <a16:creationId xmlns:a16="http://schemas.microsoft.com/office/drawing/2014/main" id="{D41B5807-E02B-4AEA-94B4-0495FA8C09ED}"/>
              </a:ext>
            </a:extLst>
          </p:cNvPr>
          <p:cNvSpPr txBox="1"/>
          <p:nvPr/>
        </p:nvSpPr>
        <p:spPr>
          <a:xfrm>
            <a:off x="3958565" y="901849"/>
            <a:ext cx="1511439" cy="646331"/>
          </a:xfrm>
          <a:prstGeom prst="rect">
            <a:avLst/>
          </a:prstGeom>
          <a:noFill/>
        </p:spPr>
        <p:txBody>
          <a:bodyPr wrap="none" rtlCol="0">
            <a:spAutoFit/>
          </a:bodyPr>
          <a:lstStyle/>
          <a:p>
            <a:r>
              <a:rPr lang="en-US" dirty="0"/>
              <a:t>2008 Analysis </a:t>
            </a:r>
          </a:p>
          <a:p>
            <a:r>
              <a:rPr lang="en-US" dirty="0"/>
              <a:t>w/ 2007 LDF</a:t>
            </a:r>
          </a:p>
        </p:txBody>
      </p:sp>
      <p:sp>
        <p:nvSpPr>
          <p:cNvPr id="13" name="TextBox 12">
            <a:extLst>
              <a:ext uri="{FF2B5EF4-FFF2-40B4-BE49-F238E27FC236}">
                <a16:creationId xmlns:a16="http://schemas.microsoft.com/office/drawing/2014/main" id="{B178D7E5-7209-40F4-B015-6D3DD724D248}"/>
              </a:ext>
            </a:extLst>
          </p:cNvPr>
          <p:cNvSpPr txBox="1"/>
          <p:nvPr/>
        </p:nvSpPr>
        <p:spPr>
          <a:xfrm>
            <a:off x="6961188" y="904372"/>
            <a:ext cx="1511439" cy="646331"/>
          </a:xfrm>
          <a:prstGeom prst="rect">
            <a:avLst/>
          </a:prstGeom>
          <a:noFill/>
        </p:spPr>
        <p:txBody>
          <a:bodyPr wrap="none" rtlCol="0">
            <a:spAutoFit/>
          </a:bodyPr>
          <a:lstStyle/>
          <a:p>
            <a:r>
              <a:rPr lang="en-US" dirty="0"/>
              <a:t>2008 Analysis </a:t>
            </a:r>
          </a:p>
          <a:p>
            <a:r>
              <a:rPr lang="en-US" dirty="0"/>
              <a:t>w/ 2007 </a:t>
            </a:r>
            <a:r>
              <a:rPr lang="en-US" dirty="0" err="1"/>
              <a:t>Sel</a:t>
            </a:r>
            <a:endParaRPr lang="en-US" dirty="0"/>
          </a:p>
        </p:txBody>
      </p:sp>
      <p:pic>
        <p:nvPicPr>
          <p:cNvPr id="6" name="Picture 5">
            <a:extLst>
              <a:ext uri="{FF2B5EF4-FFF2-40B4-BE49-F238E27FC236}">
                <a16:creationId xmlns:a16="http://schemas.microsoft.com/office/drawing/2014/main" id="{67965736-140C-404E-8ACA-8403F70FA4F7}"/>
              </a:ext>
            </a:extLst>
          </p:cNvPr>
          <p:cNvPicPr>
            <a:picLocks noChangeAspect="1"/>
          </p:cNvPicPr>
          <p:nvPr/>
        </p:nvPicPr>
        <p:blipFill>
          <a:blip r:embed="rId2"/>
          <a:stretch>
            <a:fillRect/>
          </a:stretch>
        </p:blipFill>
        <p:spPr>
          <a:xfrm>
            <a:off x="77788" y="1548180"/>
            <a:ext cx="2860721" cy="3257309"/>
          </a:xfrm>
          <a:prstGeom prst="rect">
            <a:avLst/>
          </a:prstGeom>
        </p:spPr>
      </p:pic>
      <p:pic>
        <p:nvPicPr>
          <p:cNvPr id="7" name="Picture 6">
            <a:extLst>
              <a:ext uri="{FF2B5EF4-FFF2-40B4-BE49-F238E27FC236}">
                <a16:creationId xmlns:a16="http://schemas.microsoft.com/office/drawing/2014/main" id="{20BD77D6-ED85-416B-8BA6-7F7601C9FD00}"/>
              </a:ext>
            </a:extLst>
          </p:cNvPr>
          <p:cNvPicPr>
            <a:picLocks noChangeAspect="1"/>
          </p:cNvPicPr>
          <p:nvPr/>
        </p:nvPicPr>
        <p:blipFill>
          <a:blip r:embed="rId3"/>
          <a:stretch>
            <a:fillRect/>
          </a:stretch>
        </p:blipFill>
        <p:spPr>
          <a:xfrm>
            <a:off x="3070842" y="1548181"/>
            <a:ext cx="3214548" cy="3256064"/>
          </a:xfrm>
          <a:prstGeom prst="rect">
            <a:avLst/>
          </a:prstGeom>
        </p:spPr>
      </p:pic>
      <p:pic>
        <p:nvPicPr>
          <p:cNvPr id="14" name="Picture 13">
            <a:extLst>
              <a:ext uri="{FF2B5EF4-FFF2-40B4-BE49-F238E27FC236}">
                <a16:creationId xmlns:a16="http://schemas.microsoft.com/office/drawing/2014/main" id="{EA4E50FF-7968-456E-AE10-B2577396AEB3}"/>
              </a:ext>
            </a:extLst>
          </p:cNvPr>
          <p:cNvPicPr>
            <a:picLocks noChangeAspect="1"/>
          </p:cNvPicPr>
          <p:nvPr/>
        </p:nvPicPr>
        <p:blipFill>
          <a:blip r:embed="rId4"/>
          <a:stretch>
            <a:fillRect/>
          </a:stretch>
        </p:blipFill>
        <p:spPr>
          <a:xfrm>
            <a:off x="6490061" y="1548180"/>
            <a:ext cx="2934094" cy="3256065"/>
          </a:xfrm>
          <a:prstGeom prst="rect">
            <a:avLst/>
          </a:prstGeom>
        </p:spPr>
      </p:pic>
      <p:pic>
        <p:nvPicPr>
          <p:cNvPr id="15" name="Picture 14">
            <a:extLst>
              <a:ext uri="{FF2B5EF4-FFF2-40B4-BE49-F238E27FC236}">
                <a16:creationId xmlns:a16="http://schemas.microsoft.com/office/drawing/2014/main" id="{82F4A4D5-D861-4B41-85D2-5C73CAB2EE59}"/>
              </a:ext>
            </a:extLst>
          </p:cNvPr>
          <p:cNvPicPr>
            <a:picLocks noChangeAspect="1"/>
          </p:cNvPicPr>
          <p:nvPr/>
        </p:nvPicPr>
        <p:blipFill>
          <a:blip r:embed="rId5"/>
          <a:stretch>
            <a:fillRect/>
          </a:stretch>
        </p:blipFill>
        <p:spPr>
          <a:xfrm>
            <a:off x="9580677" y="1548180"/>
            <a:ext cx="2359789" cy="3266985"/>
          </a:xfrm>
          <a:prstGeom prst="rect">
            <a:avLst/>
          </a:prstGeom>
        </p:spPr>
      </p:pic>
    </p:spTree>
    <p:extLst>
      <p:ext uri="{BB962C8B-B14F-4D97-AF65-F5344CB8AC3E}">
        <p14:creationId xmlns:p14="http://schemas.microsoft.com/office/powerpoint/2010/main" val="95457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1B228D-CA4D-ADB5-F80B-865946F433B5}"/>
              </a:ext>
            </a:extLst>
          </p:cNvPr>
          <p:cNvPicPr>
            <a:picLocks noChangeAspect="1"/>
          </p:cNvPicPr>
          <p:nvPr/>
        </p:nvPicPr>
        <p:blipFill>
          <a:blip r:embed="rId2"/>
          <a:stretch>
            <a:fillRect/>
          </a:stretch>
        </p:blipFill>
        <p:spPr>
          <a:xfrm>
            <a:off x="489137" y="102253"/>
            <a:ext cx="10537452" cy="5052351"/>
          </a:xfrm>
          <a:prstGeom prst="rect">
            <a:avLst/>
          </a:prstGeom>
        </p:spPr>
      </p:pic>
      <p:sp>
        <p:nvSpPr>
          <p:cNvPr id="5" name="TextBox 4">
            <a:extLst>
              <a:ext uri="{FF2B5EF4-FFF2-40B4-BE49-F238E27FC236}">
                <a16:creationId xmlns:a16="http://schemas.microsoft.com/office/drawing/2014/main" id="{6B6CCA69-2AED-14B9-7822-7FEC702DEBF3}"/>
              </a:ext>
            </a:extLst>
          </p:cNvPr>
          <p:cNvSpPr txBox="1"/>
          <p:nvPr/>
        </p:nvSpPr>
        <p:spPr>
          <a:xfrm>
            <a:off x="792482" y="5536013"/>
            <a:ext cx="10430932" cy="646331"/>
          </a:xfrm>
          <a:prstGeom prst="rect">
            <a:avLst/>
          </a:prstGeom>
          <a:noFill/>
        </p:spPr>
        <p:txBody>
          <a:bodyPr wrap="square" rtlCol="0">
            <a:spAutoFit/>
          </a:bodyPr>
          <a:lstStyle/>
          <a:p>
            <a:r>
              <a:rPr lang="en-US" dirty="0" err="1"/>
              <a:t>Chainladder</a:t>
            </a:r>
            <a:r>
              <a:rPr lang="en-US" dirty="0"/>
              <a:t>-python is currently the most popular actuarial-focused open source package as measured by </a:t>
            </a:r>
            <a:r>
              <a:rPr lang="en-US" dirty="0" err="1"/>
              <a:t>github</a:t>
            </a:r>
            <a:r>
              <a:rPr lang="en-US" dirty="0"/>
              <a:t> stars</a:t>
            </a:r>
          </a:p>
        </p:txBody>
      </p:sp>
      <p:sp>
        <p:nvSpPr>
          <p:cNvPr id="6" name="TextBox 5">
            <a:extLst>
              <a:ext uri="{FF2B5EF4-FFF2-40B4-BE49-F238E27FC236}">
                <a16:creationId xmlns:a16="http://schemas.microsoft.com/office/drawing/2014/main" id="{5B33B7CE-1B04-508B-869A-1723989C24DA}"/>
              </a:ext>
            </a:extLst>
          </p:cNvPr>
          <p:cNvSpPr txBox="1"/>
          <p:nvPr/>
        </p:nvSpPr>
        <p:spPr>
          <a:xfrm>
            <a:off x="7811343" y="5030509"/>
            <a:ext cx="4141894" cy="276999"/>
          </a:xfrm>
          <a:prstGeom prst="rect">
            <a:avLst/>
          </a:prstGeom>
          <a:noFill/>
        </p:spPr>
        <p:txBody>
          <a:bodyPr wrap="square" rtlCol="0">
            <a:spAutoFit/>
          </a:bodyPr>
          <a:lstStyle/>
          <a:p>
            <a:r>
              <a:rPr lang="en-US" sz="1200" dirty="0"/>
              <a:t>Source: www.actuarialopensource.com</a:t>
            </a:r>
          </a:p>
        </p:txBody>
      </p:sp>
    </p:spTree>
    <p:extLst>
      <p:ext uri="{BB962C8B-B14F-4D97-AF65-F5344CB8AC3E}">
        <p14:creationId xmlns:p14="http://schemas.microsoft.com/office/powerpoint/2010/main" val="1714853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68518F-8E42-624D-9EC6-3FF6BE787A3E}"/>
              </a:ext>
            </a:extLst>
          </p:cNvPr>
          <p:cNvSpPr txBox="1"/>
          <p:nvPr/>
        </p:nvSpPr>
        <p:spPr>
          <a:xfrm>
            <a:off x="1580178" y="1168313"/>
            <a:ext cx="8471498" cy="2862322"/>
          </a:xfrm>
          <a:prstGeom prst="rect">
            <a:avLst/>
          </a:prstGeom>
          <a:noFill/>
        </p:spPr>
        <p:txBody>
          <a:bodyPr wrap="square">
            <a:spAutoFit/>
          </a:bodyPr>
          <a:lstStyle/>
          <a:p>
            <a:pPr algn="l"/>
            <a:r>
              <a:rPr lang="en-US" b="0" i="0" dirty="0">
                <a:solidFill>
                  <a:srgbClr val="222222"/>
                </a:solidFill>
                <a:effectLst/>
                <a:latin typeface="Calibri" panose="020F0502020204030204" pitchFamily="34" charset="0"/>
                <a:cs typeface="Calibri" panose="020F0502020204030204" pitchFamily="34" charset="0"/>
              </a:rPr>
              <a:t>Project home and discussion forum: </a:t>
            </a:r>
            <a:r>
              <a:rPr lang="en-US" b="0" i="0" dirty="0">
                <a:solidFill>
                  <a:srgbClr val="222222"/>
                </a:solidFill>
                <a:effectLst/>
                <a:latin typeface="Calibri" panose="020F0502020204030204" pitchFamily="34" charset="0"/>
                <a:cs typeface="Calibri" panose="020F0502020204030204" pitchFamily="34" charset="0"/>
                <a:hlinkClick r:id="rId2"/>
              </a:rPr>
              <a:t>https://github.com/casact/chainladder-python</a:t>
            </a:r>
            <a:endParaRPr lang="en-US" b="0" i="0" dirty="0">
              <a:solidFill>
                <a:srgbClr val="222222"/>
              </a:solidFill>
              <a:effectLst/>
              <a:latin typeface="Calibri" panose="020F0502020204030204" pitchFamily="34" charset="0"/>
              <a:cs typeface="Calibri" panose="020F0502020204030204" pitchFamily="34" charset="0"/>
            </a:endParaRPr>
          </a:p>
          <a:p>
            <a:pPr algn="l"/>
            <a:r>
              <a:rPr lang="en-US" dirty="0">
                <a:solidFill>
                  <a:srgbClr val="222222"/>
                </a:solidFill>
                <a:latin typeface="Calibri" panose="020F0502020204030204" pitchFamily="34" charset="0"/>
                <a:cs typeface="Calibri" panose="020F0502020204030204" pitchFamily="34" charset="0"/>
              </a:rPr>
              <a:t>Project Documentation: </a:t>
            </a:r>
            <a:r>
              <a:rPr lang="en-US" dirty="0">
                <a:solidFill>
                  <a:srgbClr val="222222"/>
                </a:solidFill>
                <a:latin typeface="Calibri" panose="020F0502020204030204" pitchFamily="34" charset="0"/>
                <a:cs typeface="Calibri" panose="020F0502020204030204" pitchFamily="34" charset="0"/>
                <a:hlinkClick r:id="rId3"/>
              </a:rPr>
              <a:t>https://chainladder-python.readthedocs.io/en/latest/intro.html</a:t>
            </a:r>
            <a:endParaRPr lang="en-US" dirty="0">
              <a:solidFill>
                <a:srgbClr val="222222"/>
              </a:solidFill>
              <a:latin typeface="Calibri" panose="020F0502020204030204" pitchFamily="34" charset="0"/>
              <a:cs typeface="Calibri" panose="020F0502020204030204" pitchFamily="34" charset="0"/>
            </a:endParaRPr>
          </a:p>
          <a:p>
            <a:pPr algn="l"/>
            <a:endParaRPr lang="en-US" b="0" i="0" dirty="0">
              <a:solidFill>
                <a:srgbClr val="222222"/>
              </a:solidFill>
              <a:effectLst/>
              <a:latin typeface="Calibri" panose="020F0502020204030204" pitchFamily="34" charset="0"/>
              <a:cs typeface="Calibri" panose="020F0502020204030204" pitchFamily="34" charset="0"/>
            </a:endParaRPr>
          </a:p>
          <a:p>
            <a:pPr algn="l"/>
            <a:endParaRPr lang="en-US" b="0" i="0" dirty="0">
              <a:solidFill>
                <a:srgbClr val="222222"/>
              </a:solidFill>
              <a:effectLst/>
              <a:latin typeface="Calibri" panose="020F0502020204030204" pitchFamily="34" charset="0"/>
              <a:cs typeface="Calibri" panose="020F0502020204030204" pitchFamily="34" charset="0"/>
            </a:endParaRPr>
          </a:p>
          <a:p>
            <a:pPr algn="l"/>
            <a:r>
              <a:rPr lang="en-US" b="0" i="0" dirty="0">
                <a:solidFill>
                  <a:srgbClr val="222222"/>
                </a:solidFill>
                <a:effectLst/>
                <a:latin typeface="Calibri" panose="020F0502020204030204" pitchFamily="34" charset="0"/>
                <a:cs typeface="Calibri" panose="020F0502020204030204" pitchFamily="34" charset="0"/>
              </a:rPr>
              <a:t>Papers with citation of the package:</a:t>
            </a:r>
          </a:p>
          <a:p>
            <a:pPr algn="l"/>
            <a:endParaRPr lang="en-US" b="0" i="0" dirty="0">
              <a:solidFill>
                <a:srgbClr val="222222"/>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highlight>
                  <a:srgbClr val="FFFFFF"/>
                </a:highlight>
                <a:latin typeface="Calibri" panose="020F0502020204030204" pitchFamily="34" charset="0"/>
                <a:cs typeface="Calibri" panose="020F0502020204030204" pitchFamily="34" charset="0"/>
              </a:rPr>
              <a:t>The Actuary and IBNR Techniques: A Machine Learning Approach</a:t>
            </a:r>
          </a:p>
          <a:p>
            <a:pPr marL="285750" indent="-285750" algn="l">
              <a:buFont typeface="Arial" panose="020B0604020202020204" pitchFamily="34" charset="0"/>
              <a:buChar char="•"/>
            </a:pPr>
            <a:r>
              <a:rPr lang="en-US" b="0" i="0" dirty="0">
                <a:effectLst/>
                <a:highlight>
                  <a:srgbClr val="FFFFFF"/>
                </a:highlight>
                <a:latin typeface="Calibri" panose="020F0502020204030204" pitchFamily="34" charset="0"/>
                <a:cs typeface="Calibri" panose="020F0502020204030204" pitchFamily="34" charset="0"/>
              </a:rPr>
              <a:t>Ultimate Loss Reserve Forecasting Using Bidirectional LSTMs</a:t>
            </a:r>
          </a:p>
          <a:p>
            <a:pPr marL="285750" indent="-285750" algn="l">
              <a:buFont typeface="Arial" panose="020B0604020202020204" pitchFamily="34" charset="0"/>
              <a:buChar char="•"/>
            </a:pPr>
            <a:r>
              <a:rPr lang="en-US" b="0" i="0" dirty="0">
                <a:effectLst/>
                <a:highlight>
                  <a:srgbClr val="FFFFFF"/>
                </a:highlight>
                <a:latin typeface="Calibri" panose="020F0502020204030204" pitchFamily="34" charset="0"/>
                <a:cs typeface="Calibri" panose="020F0502020204030204" pitchFamily="34" charset="0"/>
              </a:rPr>
              <a:t>Practitioners’ Guide to Building Actuarial Reserving Workflows Using Chain-Ladder Python</a:t>
            </a:r>
            <a:endParaRPr lang="en-US"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946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6">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5184EE59-3061-456B-9FB5-98A8E0E74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F7E07B5E-9FB5-4C91-8BE4-6167EB58D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1042">
            <a:extLst>
              <a:ext uri="{FF2B5EF4-FFF2-40B4-BE49-F238E27FC236}">
                <a16:creationId xmlns:a16="http://schemas.microsoft.com/office/drawing/2014/main" id="{37524947-EB09-4DD9-973B-9F75BBCD7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5" name="Rectangle 1044">
            <a:extLst>
              <a:ext uri="{FF2B5EF4-FFF2-40B4-BE49-F238E27FC236}">
                <a16:creationId xmlns:a16="http://schemas.microsoft.com/office/drawing/2014/main" id="{D30C8E25-2DD1-45C6-9F04-0F0CBF666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Freeform: Shape 1046">
            <a:extLst>
              <a:ext uri="{FF2B5EF4-FFF2-40B4-BE49-F238E27FC236}">
                <a16:creationId xmlns:a16="http://schemas.microsoft.com/office/drawing/2014/main" id="{BC57EA3C-C239-4132-A618-5CBE9F896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1CF8996-077F-104D-7406-B2D9FC0F22BE}"/>
              </a:ext>
            </a:extLst>
          </p:cNvPr>
          <p:cNvSpPr>
            <a:spLocks noGrp="1"/>
          </p:cNvSpPr>
          <p:nvPr>
            <p:ph type="title"/>
          </p:nvPr>
        </p:nvSpPr>
        <p:spPr>
          <a:xfrm>
            <a:off x="498143" y="456345"/>
            <a:ext cx="3179929" cy="3556097"/>
          </a:xfrm>
        </p:spPr>
        <p:txBody>
          <a:bodyPr vert="horz" lIns="91440" tIns="45720" rIns="91440" bIns="45720" rtlCol="0" anchor="b">
            <a:normAutofit/>
          </a:bodyPr>
          <a:lstStyle/>
          <a:p>
            <a:pPr algn="r"/>
            <a:r>
              <a:rPr lang="en-US" sz="4000" dirty="0">
                <a:solidFill>
                  <a:srgbClr val="FFFFFF"/>
                </a:solidFill>
              </a:rPr>
              <a:t>Thank you to conference sponsor</a:t>
            </a:r>
          </a:p>
        </p:txBody>
      </p:sp>
      <p:pic>
        <p:nvPicPr>
          <p:cNvPr id="1026" name="Picture 2">
            <a:extLst>
              <a:ext uri="{FF2B5EF4-FFF2-40B4-BE49-F238E27FC236}">
                <a16:creationId xmlns:a16="http://schemas.microsoft.com/office/drawing/2014/main" id="{D1F46FD2-6757-07B1-DC64-B40D3D8DB6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16731" y="582318"/>
            <a:ext cx="2655773" cy="17196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046136C-F425-AC1A-33EC-162FB77924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86430" y="731362"/>
            <a:ext cx="2998699" cy="15705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0F23616-AECC-0E90-8CB4-1A235493F56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973805" y="2624071"/>
            <a:ext cx="2998699" cy="14993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B27E1D4-DAA9-7FBE-6C11-FD5AFEA547ED}"/>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286430" y="2624071"/>
            <a:ext cx="2998699" cy="13257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B39EFB7-AB0E-2B84-3A9D-4AAF8BF10646}"/>
              </a:ext>
            </a:extLst>
          </p:cNvPr>
          <p:cNvSpPr txBox="1"/>
          <p:nvPr/>
        </p:nvSpPr>
        <p:spPr>
          <a:xfrm>
            <a:off x="4905052" y="4665824"/>
            <a:ext cx="6483958" cy="169403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b="0" i="0">
                <a:effectLst/>
              </a:rPr>
              <a:t>Please remember that the views and opinions expressed in the sessions are those of the speakers and do not necessarily reflect the views or positions of their employers, Full Stack Actuarial, the conference sponsors, or any other entity that they may be associated with.</a:t>
            </a:r>
            <a:endParaRPr lang="en-US" sz="1900"/>
          </a:p>
        </p:txBody>
      </p:sp>
    </p:spTree>
    <p:extLst>
      <p:ext uri="{BB962C8B-B14F-4D97-AF65-F5344CB8AC3E}">
        <p14:creationId xmlns:p14="http://schemas.microsoft.com/office/powerpoint/2010/main" val="3837953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CFE087C-2120-D8DB-B106-33CAE566EF5F}"/>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0DC29F70-084E-C7BE-22AF-581CA2648E57}"/>
              </a:ext>
            </a:extLst>
          </p:cNvPr>
          <p:cNvPicPr>
            <a:picLocks noChangeAspect="1"/>
          </p:cNvPicPr>
          <p:nvPr/>
        </p:nvPicPr>
        <p:blipFill>
          <a:blip r:embed="rId3"/>
          <a:stretch>
            <a:fillRect/>
          </a:stretch>
        </p:blipFill>
        <p:spPr>
          <a:xfrm>
            <a:off x="164282" y="1713653"/>
            <a:ext cx="11621317" cy="4491130"/>
          </a:xfrm>
          <a:prstGeom prst="rect">
            <a:avLst/>
          </a:prstGeom>
        </p:spPr>
      </p:pic>
      <p:sp>
        <p:nvSpPr>
          <p:cNvPr id="6" name="Rectangle: Rounded Corners 5">
            <a:extLst>
              <a:ext uri="{FF2B5EF4-FFF2-40B4-BE49-F238E27FC236}">
                <a16:creationId xmlns:a16="http://schemas.microsoft.com/office/drawing/2014/main" id="{6C772956-6DB1-4D19-8A4A-FACA6097696B}"/>
              </a:ext>
            </a:extLst>
          </p:cNvPr>
          <p:cNvSpPr/>
          <p:nvPr/>
        </p:nvSpPr>
        <p:spPr>
          <a:xfrm>
            <a:off x="785707" y="2248747"/>
            <a:ext cx="8073813" cy="241130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4231513-C23A-9739-1C75-F872C41717EA}"/>
              </a:ext>
            </a:extLst>
          </p:cNvPr>
          <p:cNvSpPr txBox="1"/>
          <p:nvPr/>
        </p:nvSpPr>
        <p:spPr>
          <a:xfrm>
            <a:off x="7457441" y="2064081"/>
            <a:ext cx="975360" cy="369332"/>
          </a:xfrm>
          <a:prstGeom prst="rect">
            <a:avLst/>
          </a:prstGeom>
          <a:solidFill>
            <a:schemeClr val="bg1"/>
          </a:solidFill>
        </p:spPr>
        <p:txBody>
          <a:bodyPr wrap="square" rtlCol="0">
            <a:spAutoFit/>
          </a:bodyPr>
          <a:lstStyle/>
          <a:p>
            <a:r>
              <a:rPr lang="en-US" dirty="0"/>
              <a:t>Triangle</a:t>
            </a:r>
          </a:p>
        </p:txBody>
      </p:sp>
      <p:sp>
        <p:nvSpPr>
          <p:cNvPr id="8" name="Rectangle: Rounded Corners 7">
            <a:extLst>
              <a:ext uri="{FF2B5EF4-FFF2-40B4-BE49-F238E27FC236}">
                <a16:creationId xmlns:a16="http://schemas.microsoft.com/office/drawing/2014/main" id="{71B98F82-107B-2252-76B4-BC5B17D59058}"/>
              </a:ext>
            </a:extLst>
          </p:cNvPr>
          <p:cNvSpPr/>
          <p:nvPr/>
        </p:nvSpPr>
        <p:spPr>
          <a:xfrm>
            <a:off x="785707" y="4786411"/>
            <a:ext cx="8073813" cy="149924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5EA63E2-DC43-97D4-C427-4576FA27E37A}"/>
              </a:ext>
            </a:extLst>
          </p:cNvPr>
          <p:cNvSpPr/>
          <p:nvPr/>
        </p:nvSpPr>
        <p:spPr>
          <a:xfrm>
            <a:off x="9028853" y="2287463"/>
            <a:ext cx="2868507" cy="268416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24F08E6-2DBB-9183-C777-0ED3CD902B0A}"/>
              </a:ext>
            </a:extLst>
          </p:cNvPr>
          <p:cNvSpPr txBox="1"/>
          <p:nvPr/>
        </p:nvSpPr>
        <p:spPr>
          <a:xfrm>
            <a:off x="10535919" y="2064081"/>
            <a:ext cx="975360" cy="369332"/>
          </a:xfrm>
          <a:prstGeom prst="rect">
            <a:avLst/>
          </a:prstGeom>
          <a:solidFill>
            <a:schemeClr val="bg1"/>
          </a:solidFill>
        </p:spPr>
        <p:txBody>
          <a:bodyPr wrap="square" rtlCol="0">
            <a:spAutoFit/>
          </a:bodyPr>
          <a:lstStyle/>
          <a:p>
            <a:r>
              <a:rPr lang="en-US" dirty="0"/>
              <a:t>Model</a:t>
            </a:r>
          </a:p>
        </p:txBody>
      </p:sp>
      <p:sp>
        <p:nvSpPr>
          <p:cNvPr id="11" name="TextBox 10">
            <a:extLst>
              <a:ext uri="{FF2B5EF4-FFF2-40B4-BE49-F238E27FC236}">
                <a16:creationId xmlns:a16="http://schemas.microsoft.com/office/drawing/2014/main" id="{7BB92878-FF1D-061F-3B94-86624ADD586E}"/>
              </a:ext>
            </a:extLst>
          </p:cNvPr>
          <p:cNvSpPr txBox="1"/>
          <p:nvPr/>
        </p:nvSpPr>
        <p:spPr>
          <a:xfrm>
            <a:off x="8649545" y="5644012"/>
            <a:ext cx="1564642" cy="369332"/>
          </a:xfrm>
          <a:prstGeom prst="rect">
            <a:avLst/>
          </a:prstGeom>
          <a:solidFill>
            <a:schemeClr val="bg1"/>
          </a:solidFill>
        </p:spPr>
        <p:txBody>
          <a:bodyPr wrap="square" rtlCol="0">
            <a:spAutoFit/>
          </a:bodyPr>
          <a:lstStyle/>
          <a:p>
            <a:r>
              <a:rPr lang="en-US" dirty="0"/>
              <a:t>Development</a:t>
            </a:r>
          </a:p>
        </p:txBody>
      </p:sp>
      <p:sp>
        <p:nvSpPr>
          <p:cNvPr id="12" name="TextBox 11">
            <a:extLst>
              <a:ext uri="{FF2B5EF4-FFF2-40B4-BE49-F238E27FC236}">
                <a16:creationId xmlns:a16="http://schemas.microsoft.com/office/drawing/2014/main" id="{36EEBFCF-9340-18EE-B06C-22824C0E7C63}"/>
              </a:ext>
            </a:extLst>
          </p:cNvPr>
          <p:cNvSpPr txBox="1"/>
          <p:nvPr/>
        </p:nvSpPr>
        <p:spPr>
          <a:xfrm>
            <a:off x="460586" y="387682"/>
            <a:ext cx="3203787" cy="646331"/>
          </a:xfrm>
          <a:prstGeom prst="rect">
            <a:avLst/>
          </a:prstGeom>
          <a:noFill/>
        </p:spPr>
        <p:txBody>
          <a:bodyPr wrap="square" rtlCol="0">
            <a:spAutoFit/>
          </a:bodyPr>
          <a:lstStyle/>
          <a:p>
            <a:r>
              <a:rPr lang="en-US" dirty="0"/>
              <a:t>What is a lag study?</a:t>
            </a:r>
          </a:p>
          <a:p>
            <a:r>
              <a:rPr lang="en-US" dirty="0"/>
              <a:t>Basic Example in Excel</a:t>
            </a:r>
          </a:p>
        </p:txBody>
      </p:sp>
    </p:spTree>
    <p:extLst>
      <p:ext uri="{BB962C8B-B14F-4D97-AF65-F5344CB8AC3E}">
        <p14:creationId xmlns:p14="http://schemas.microsoft.com/office/powerpoint/2010/main" val="443224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30880C-4CE3-5527-E008-B9D001162B55}"/>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F6E1B82-E6C9-DED6-34D6-47A14F3DA32E}"/>
              </a:ext>
            </a:extLst>
          </p:cNvPr>
          <p:cNvSpPr txBox="1"/>
          <p:nvPr/>
        </p:nvSpPr>
        <p:spPr>
          <a:xfrm>
            <a:off x="6590966" y="3428999"/>
            <a:ext cx="4805691" cy="838831"/>
          </a:xfrm>
          <a:prstGeom prst="rect">
            <a:avLst/>
          </a:prstGeom>
        </p:spPr>
        <p:txBody>
          <a:bodyPr vert="horz" lIns="91440" tIns="45720" rIns="91440" bIns="45720" rtlCol="0" anchor="b">
            <a:normAutofit/>
          </a:bodyPr>
          <a:lstStyle/>
          <a:p>
            <a:pPr>
              <a:lnSpc>
                <a:spcPct val="90000"/>
              </a:lnSpc>
              <a:spcBef>
                <a:spcPts val="1000"/>
              </a:spcBef>
            </a:pPr>
            <a:r>
              <a:rPr lang="en-US" sz="1100" b="1" u="sng" kern="1200" dirty="0">
                <a:solidFill>
                  <a:schemeClr val="tx2"/>
                </a:solidFill>
                <a:latin typeface="+mn-lt"/>
                <a:ea typeface="+mn-ea"/>
                <a:cs typeface="+mn-cs"/>
              </a:rPr>
              <a:t>Benefits</a:t>
            </a:r>
          </a:p>
          <a:p>
            <a:pPr>
              <a:lnSpc>
                <a:spcPct val="90000"/>
              </a:lnSpc>
              <a:spcBef>
                <a:spcPts val="1000"/>
              </a:spcBef>
            </a:pPr>
            <a:r>
              <a:rPr lang="en-US" sz="1100" kern="1200" dirty="0">
                <a:solidFill>
                  <a:schemeClr val="tx2"/>
                </a:solidFill>
                <a:latin typeface="+mn-lt"/>
                <a:ea typeface="+mn-ea"/>
                <a:cs typeface="+mn-cs"/>
              </a:rPr>
              <a:t>Print-ready exhibits</a:t>
            </a:r>
          </a:p>
          <a:p>
            <a:pPr>
              <a:lnSpc>
                <a:spcPct val="90000"/>
              </a:lnSpc>
              <a:spcBef>
                <a:spcPts val="1000"/>
              </a:spcBef>
            </a:pPr>
            <a:r>
              <a:rPr lang="en-US" sz="1100" kern="1200" dirty="0">
                <a:solidFill>
                  <a:schemeClr val="tx2"/>
                </a:solidFill>
                <a:latin typeface="+mn-lt"/>
                <a:ea typeface="+mn-ea"/>
                <a:cs typeface="+mn-cs"/>
              </a:rPr>
              <a:t>Highly portable – everyone has MS Excel</a:t>
            </a:r>
          </a:p>
          <a:p>
            <a:pPr>
              <a:lnSpc>
                <a:spcPct val="90000"/>
              </a:lnSpc>
              <a:spcBef>
                <a:spcPts val="1000"/>
              </a:spcBef>
            </a:pPr>
            <a:endParaRPr lang="en-US" sz="1100" kern="1200" dirty="0">
              <a:solidFill>
                <a:schemeClr val="tx2"/>
              </a:solidFill>
              <a:latin typeface="+mn-lt"/>
              <a:ea typeface="+mn-ea"/>
              <a:cs typeface="+mn-cs"/>
            </a:endParaRPr>
          </a:p>
        </p:txBody>
      </p:sp>
      <p:grpSp>
        <p:nvGrpSpPr>
          <p:cNvPr id="33" name="Group 3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34" name="Freeform: Shape 3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a:extLst>
              <a:ext uri="{FF2B5EF4-FFF2-40B4-BE49-F238E27FC236}">
                <a16:creationId xmlns:a16="http://schemas.microsoft.com/office/drawing/2014/main" id="{8EB8C273-AFAF-648A-7B1F-2ABE713231C5}"/>
              </a:ext>
            </a:extLst>
          </p:cNvPr>
          <p:cNvSpPr txBox="1"/>
          <p:nvPr/>
        </p:nvSpPr>
        <p:spPr>
          <a:xfrm>
            <a:off x="6590662" y="4267832"/>
            <a:ext cx="4805996" cy="12971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800" kern="1200" dirty="0">
                <a:solidFill>
                  <a:schemeClr val="tx2"/>
                </a:solidFill>
                <a:latin typeface="+mj-lt"/>
                <a:ea typeface="+mj-ea"/>
                <a:cs typeface="+mj-cs"/>
              </a:rPr>
              <a:t>A Basic Lag Study</a:t>
            </a:r>
          </a:p>
          <a:p>
            <a:pPr>
              <a:lnSpc>
                <a:spcPct val="90000"/>
              </a:lnSpc>
              <a:spcBef>
                <a:spcPct val="0"/>
              </a:spcBef>
              <a:spcAft>
                <a:spcPts val="600"/>
              </a:spcAft>
            </a:pPr>
            <a:r>
              <a:rPr lang="en-US" sz="2800" kern="1200" dirty="0">
                <a:solidFill>
                  <a:schemeClr val="tx2"/>
                </a:solidFill>
                <a:latin typeface="+mj-lt"/>
                <a:ea typeface="+mj-ea"/>
                <a:cs typeface="+mj-cs"/>
              </a:rPr>
              <a:t>Excel – Benefits and Drawbacks</a:t>
            </a:r>
          </a:p>
        </p:txBody>
      </p:sp>
      <p:sp>
        <p:nvSpPr>
          <p:cNvPr id="2" name="TextBox 1">
            <a:extLst>
              <a:ext uri="{FF2B5EF4-FFF2-40B4-BE49-F238E27FC236}">
                <a16:creationId xmlns:a16="http://schemas.microsoft.com/office/drawing/2014/main" id="{D7BB32DB-5F15-E511-85B9-F03FEF439A05}"/>
              </a:ext>
            </a:extLst>
          </p:cNvPr>
          <p:cNvSpPr txBox="1"/>
          <p:nvPr/>
        </p:nvSpPr>
        <p:spPr>
          <a:xfrm>
            <a:off x="1775980" y="2233437"/>
            <a:ext cx="3329421" cy="3801041"/>
          </a:xfrm>
          <a:prstGeom prst="rect">
            <a:avLst/>
          </a:prstGeom>
          <a:noFill/>
        </p:spPr>
        <p:txBody>
          <a:bodyPr wrap="square">
            <a:spAutoFit/>
          </a:bodyPr>
          <a:lstStyle/>
          <a:p>
            <a:pPr>
              <a:spcAft>
                <a:spcPts val="600"/>
              </a:spcAft>
            </a:pPr>
            <a:r>
              <a:rPr lang="en-US" b="1" u="sng" dirty="0"/>
              <a:t>Drawbacks</a:t>
            </a:r>
          </a:p>
          <a:p>
            <a:pPr marL="285750" indent="-285750">
              <a:spcAft>
                <a:spcPts val="600"/>
              </a:spcAft>
              <a:buFont typeface="Wingdings" panose="05000000000000000000" pitchFamily="2" charset="2"/>
              <a:buChar char="ü"/>
            </a:pPr>
            <a:r>
              <a:rPr lang="en-US" dirty="0"/>
              <a:t>Requires managing Row/Column real estate</a:t>
            </a:r>
          </a:p>
          <a:p>
            <a:pPr marL="285750" indent="-285750">
              <a:spcAft>
                <a:spcPts val="600"/>
              </a:spcAft>
              <a:buFont typeface="Wingdings" panose="05000000000000000000" pitchFamily="2" charset="2"/>
              <a:buChar char="ü"/>
            </a:pPr>
            <a:r>
              <a:rPr lang="en-US" dirty="0"/>
              <a:t>Requires VBA for non-Excel integrations</a:t>
            </a:r>
          </a:p>
          <a:p>
            <a:pPr marL="285750" indent="-285750">
              <a:spcAft>
                <a:spcPts val="600"/>
              </a:spcAft>
              <a:buFont typeface="Wingdings" panose="05000000000000000000" pitchFamily="2" charset="2"/>
              <a:buChar char="ü"/>
            </a:pPr>
            <a:r>
              <a:rPr lang="en-US" dirty="0"/>
              <a:t>Does not scale well to hundreds of Triangles with a variety of different assumptions.</a:t>
            </a:r>
          </a:p>
          <a:p>
            <a:pPr marL="285750" indent="-285750">
              <a:spcAft>
                <a:spcPts val="600"/>
              </a:spcAft>
              <a:buFont typeface="Wingdings" panose="05000000000000000000" pitchFamily="2" charset="2"/>
              <a:buChar char="ü"/>
            </a:pPr>
            <a:r>
              <a:rPr lang="en-US" dirty="0"/>
              <a:t>Hand-crafting algorithm logic</a:t>
            </a:r>
          </a:p>
          <a:p>
            <a:pPr marL="285750" indent="-285750">
              <a:spcAft>
                <a:spcPts val="600"/>
              </a:spcAft>
              <a:buFont typeface="Wingdings" panose="05000000000000000000" pitchFamily="2" charset="2"/>
              <a:buChar char="ü"/>
            </a:pPr>
            <a:endParaRPr lang="en-US" dirty="0"/>
          </a:p>
        </p:txBody>
      </p:sp>
    </p:spTree>
    <p:extLst>
      <p:ext uri="{BB962C8B-B14F-4D97-AF65-F5344CB8AC3E}">
        <p14:creationId xmlns:p14="http://schemas.microsoft.com/office/powerpoint/2010/main" val="1301089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6EEBFCF-9340-18EE-B06C-22824C0E7C63}"/>
              </a:ext>
            </a:extLst>
          </p:cNvPr>
          <p:cNvSpPr txBox="1"/>
          <p:nvPr/>
        </p:nvSpPr>
        <p:spPr>
          <a:xfrm>
            <a:off x="371094" y="1161288"/>
            <a:ext cx="3438144" cy="12390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kern="1200">
                <a:solidFill>
                  <a:schemeClr val="tx1"/>
                </a:solidFill>
                <a:latin typeface="+mj-lt"/>
                <a:ea typeface="+mj-ea"/>
                <a:cs typeface="+mj-cs"/>
              </a:rPr>
              <a:t>A Basic Lag Study</a:t>
            </a:r>
          </a:p>
          <a:p>
            <a:pPr>
              <a:lnSpc>
                <a:spcPct val="90000"/>
              </a:lnSpc>
              <a:spcBef>
                <a:spcPct val="0"/>
              </a:spcBef>
              <a:spcAft>
                <a:spcPts val="600"/>
              </a:spcAft>
            </a:pPr>
            <a:r>
              <a:rPr lang="en-US" sz="2800" kern="1200">
                <a:solidFill>
                  <a:schemeClr val="tx1"/>
                </a:solidFill>
                <a:latin typeface="+mj-lt"/>
                <a:ea typeface="+mj-ea"/>
                <a:cs typeface="+mj-cs"/>
              </a:rPr>
              <a:t>chainladder-python</a:t>
            </a:r>
          </a:p>
        </p:txBody>
      </p:sp>
      <p:sp>
        <p:nvSpPr>
          <p:cNvPr id="28" name="Rectangle 2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4C5EF78-30EF-9194-88A0-10291CDC0C75}"/>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L="57150">
              <a:lnSpc>
                <a:spcPct val="90000"/>
              </a:lnSpc>
              <a:spcAft>
                <a:spcPts val="600"/>
              </a:spcAft>
            </a:pPr>
            <a:r>
              <a:rPr lang="en-US" sz="1400" b="1" u="sng" dirty="0"/>
              <a:t>Benefits</a:t>
            </a:r>
          </a:p>
          <a:p>
            <a:pPr marL="285750" indent="-228600">
              <a:lnSpc>
                <a:spcPct val="90000"/>
              </a:lnSpc>
              <a:spcAft>
                <a:spcPts val="600"/>
              </a:spcAft>
              <a:buFont typeface="Arial" panose="020B0604020202020204" pitchFamily="34" charset="0"/>
              <a:buChar char="•"/>
            </a:pPr>
            <a:r>
              <a:rPr lang="en-US" sz="1400" dirty="0"/>
              <a:t>No need to manage data shape</a:t>
            </a:r>
          </a:p>
          <a:p>
            <a:pPr marL="285750" indent="-228600">
              <a:lnSpc>
                <a:spcPct val="90000"/>
              </a:lnSpc>
              <a:spcAft>
                <a:spcPts val="600"/>
              </a:spcAft>
              <a:buFont typeface="Arial" panose="020B0604020202020204" pitchFamily="34" charset="0"/>
              <a:buChar char="•"/>
            </a:pPr>
            <a:r>
              <a:rPr lang="en-US" sz="1400" dirty="0"/>
              <a:t>Transparency on model structure and assumptions</a:t>
            </a:r>
          </a:p>
          <a:p>
            <a:pPr marL="285750" indent="-228600">
              <a:lnSpc>
                <a:spcPct val="90000"/>
              </a:lnSpc>
              <a:spcAft>
                <a:spcPts val="600"/>
              </a:spcAft>
              <a:buFont typeface="Arial" panose="020B0604020202020204" pitchFamily="34" charset="0"/>
              <a:buChar char="•"/>
            </a:pPr>
            <a:r>
              <a:rPr lang="en-US" sz="1400" dirty="0"/>
              <a:t>Independence of Model and Data</a:t>
            </a:r>
          </a:p>
          <a:p>
            <a:pPr marL="285750" indent="-228600">
              <a:lnSpc>
                <a:spcPct val="90000"/>
              </a:lnSpc>
              <a:spcAft>
                <a:spcPts val="600"/>
              </a:spcAft>
              <a:buFont typeface="Arial" panose="020B0604020202020204" pitchFamily="34" charset="0"/>
              <a:buChar char="•"/>
            </a:pPr>
            <a:r>
              <a:rPr lang="en-US" sz="1400" dirty="0"/>
              <a:t>Fitted attributes available on demand.</a:t>
            </a:r>
          </a:p>
          <a:p>
            <a:pPr marL="285750" indent="-228600">
              <a:lnSpc>
                <a:spcPct val="90000"/>
              </a:lnSpc>
              <a:spcAft>
                <a:spcPts val="600"/>
              </a:spcAft>
              <a:buFont typeface="Arial" panose="020B0604020202020204" pitchFamily="34" charset="0"/>
              <a:buChar char="•"/>
            </a:pPr>
            <a:r>
              <a:rPr lang="en-US" sz="1400" dirty="0"/>
              <a:t>Opens door to other integrations supported in Python –</a:t>
            </a:r>
          </a:p>
          <a:p>
            <a:pPr marL="742950" lvl="1" indent="-228600">
              <a:lnSpc>
                <a:spcPct val="90000"/>
              </a:lnSpc>
              <a:spcAft>
                <a:spcPts val="600"/>
              </a:spcAft>
              <a:buFont typeface="Arial" panose="020B0604020202020204" pitchFamily="34" charset="0"/>
              <a:buChar char="•"/>
            </a:pPr>
            <a:r>
              <a:rPr lang="en-US" sz="1400" dirty="0"/>
              <a:t>Testing frameworks</a:t>
            </a:r>
          </a:p>
          <a:p>
            <a:pPr marL="742950" lvl="1" indent="-228600">
              <a:lnSpc>
                <a:spcPct val="90000"/>
              </a:lnSpc>
              <a:spcAft>
                <a:spcPts val="600"/>
              </a:spcAft>
              <a:buFont typeface="Arial" panose="020B0604020202020204" pitchFamily="34" charset="0"/>
              <a:buChar char="•"/>
            </a:pPr>
            <a:r>
              <a:rPr lang="en-US" sz="1400" dirty="0"/>
              <a:t>Database I/O</a:t>
            </a:r>
          </a:p>
          <a:p>
            <a:pPr marL="742950" lvl="1" indent="-228600">
              <a:lnSpc>
                <a:spcPct val="90000"/>
              </a:lnSpc>
              <a:spcAft>
                <a:spcPts val="600"/>
              </a:spcAft>
              <a:buFont typeface="Arial" panose="020B0604020202020204" pitchFamily="34" charset="0"/>
              <a:buChar char="•"/>
            </a:pPr>
            <a:r>
              <a:rPr lang="en-US" sz="1400" dirty="0"/>
              <a:t>Task Schedulers</a:t>
            </a:r>
          </a:p>
          <a:p>
            <a:pPr marL="742950" lvl="1" indent="-228600">
              <a:lnSpc>
                <a:spcPct val="90000"/>
              </a:lnSpc>
              <a:spcAft>
                <a:spcPts val="600"/>
              </a:spcAft>
              <a:buFont typeface="Arial" panose="020B0604020202020204" pitchFamily="34" charset="0"/>
              <a:buChar char="•"/>
            </a:pPr>
            <a:endParaRPr lang="en-US" sz="1400" dirty="0"/>
          </a:p>
          <a:p>
            <a:pPr marL="285750" indent="-228600">
              <a:lnSpc>
                <a:spcPct val="90000"/>
              </a:lnSpc>
              <a:spcAft>
                <a:spcPts val="600"/>
              </a:spcAft>
              <a:buFont typeface="Arial" panose="020B0604020202020204" pitchFamily="34" charset="0"/>
              <a:buChar char="•"/>
            </a:pPr>
            <a:endParaRPr lang="en-US" sz="1400" dirty="0"/>
          </a:p>
        </p:txBody>
      </p:sp>
      <p:pic>
        <p:nvPicPr>
          <p:cNvPr id="17" name="Picture 16">
            <a:extLst>
              <a:ext uri="{FF2B5EF4-FFF2-40B4-BE49-F238E27FC236}">
                <a16:creationId xmlns:a16="http://schemas.microsoft.com/office/drawing/2014/main" id="{C905F4C7-E1BC-9457-D7E6-1E6BDBF4677F}"/>
              </a:ext>
            </a:extLst>
          </p:cNvPr>
          <p:cNvPicPr>
            <a:picLocks noChangeAspect="1"/>
          </p:cNvPicPr>
          <p:nvPr/>
        </p:nvPicPr>
        <p:blipFill>
          <a:blip r:embed="rId2"/>
          <a:stretch>
            <a:fillRect/>
          </a:stretch>
        </p:blipFill>
        <p:spPr>
          <a:xfrm>
            <a:off x="4898898" y="1956450"/>
            <a:ext cx="6922008" cy="3045683"/>
          </a:xfrm>
          <a:prstGeom prst="rect">
            <a:avLst/>
          </a:prstGeom>
        </p:spPr>
      </p:pic>
      <p:sp>
        <p:nvSpPr>
          <p:cNvPr id="3" name="TextBox 2">
            <a:extLst>
              <a:ext uri="{FF2B5EF4-FFF2-40B4-BE49-F238E27FC236}">
                <a16:creationId xmlns:a16="http://schemas.microsoft.com/office/drawing/2014/main" id="{3F43CA92-D177-EEED-4FA3-1AA477541D5A}"/>
              </a:ext>
            </a:extLst>
          </p:cNvPr>
          <p:cNvSpPr txBox="1"/>
          <p:nvPr/>
        </p:nvSpPr>
        <p:spPr>
          <a:xfrm>
            <a:off x="5697198" y="5002133"/>
            <a:ext cx="6123708" cy="1098314"/>
          </a:xfrm>
          <a:prstGeom prst="rect">
            <a:avLst/>
          </a:prstGeom>
          <a:noFill/>
        </p:spPr>
        <p:txBody>
          <a:bodyPr wrap="square">
            <a:spAutoFit/>
          </a:bodyPr>
          <a:lstStyle/>
          <a:p>
            <a:pPr>
              <a:lnSpc>
                <a:spcPct val="90000"/>
              </a:lnSpc>
              <a:spcBef>
                <a:spcPts val="1000"/>
              </a:spcBef>
            </a:pPr>
            <a:r>
              <a:rPr lang="en-US" b="1" u="sng" dirty="0">
                <a:solidFill>
                  <a:schemeClr val="tx2"/>
                </a:solidFill>
              </a:rPr>
              <a:t>Drawbacks</a:t>
            </a:r>
            <a:endParaRPr lang="en-US" sz="1800" b="1" u="sng" kern="1200" dirty="0">
              <a:solidFill>
                <a:schemeClr val="tx2"/>
              </a:solidFill>
              <a:latin typeface="+mn-lt"/>
              <a:ea typeface="+mn-ea"/>
              <a:cs typeface="+mn-cs"/>
            </a:endParaRPr>
          </a:p>
          <a:p>
            <a:pPr>
              <a:lnSpc>
                <a:spcPct val="90000"/>
              </a:lnSpc>
              <a:spcBef>
                <a:spcPts val="1000"/>
              </a:spcBef>
            </a:pPr>
            <a:r>
              <a:rPr lang="en-US" sz="1800" kern="1200" dirty="0">
                <a:solidFill>
                  <a:schemeClr val="tx2"/>
                </a:solidFill>
                <a:latin typeface="+mn-lt"/>
                <a:ea typeface="+mn-ea"/>
                <a:cs typeface="+mn-cs"/>
              </a:rPr>
              <a:t>Not print-ready exhibits</a:t>
            </a:r>
          </a:p>
          <a:p>
            <a:pPr>
              <a:lnSpc>
                <a:spcPct val="90000"/>
              </a:lnSpc>
              <a:spcBef>
                <a:spcPts val="1000"/>
              </a:spcBef>
            </a:pPr>
            <a:r>
              <a:rPr lang="en-US" sz="1800" kern="1200" dirty="0">
                <a:solidFill>
                  <a:schemeClr val="tx2"/>
                </a:solidFill>
                <a:latin typeface="+mn-lt"/>
                <a:ea typeface="+mn-ea"/>
                <a:cs typeface="+mn-cs"/>
              </a:rPr>
              <a:t>Not Highly portable</a:t>
            </a:r>
          </a:p>
        </p:txBody>
      </p:sp>
    </p:spTree>
    <p:extLst>
      <p:ext uri="{BB962C8B-B14F-4D97-AF65-F5344CB8AC3E}">
        <p14:creationId xmlns:p14="http://schemas.microsoft.com/office/powerpoint/2010/main" val="2953019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9193A-58A3-7A4E-FB2E-0E06572FC85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2EE1683-49C7-0676-3CD0-EF92164745AB}"/>
              </a:ext>
            </a:extLst>
          </p:cNvPr>
          <p:cNvPicPr>
            <a:picLocks noChangeAspect="1"/>
          </p:cNvPicPr>
          <p:nvPr/>
        </p:nvPicPr>
        <p:blipFill>
          <a:blip r:embed="rId2"/>
          <a:stretch>
            <a:fillRect/>
          </a:stretch>
        </p:blipFill>
        <p:spPr>
          <a:xfrm>
            <a:off x="279661" y="738293"/>
            <a:ext cx="6396592" cy="5848773"/>
          </a:xfrm>
          <a:prstGeom prst="rect">
            <a:avLst/>
          </a:prstGeom>
        </p:spPr>
      </p:pic>
      <p:sp>
        <p:nvSpPr>
          <p:cNvPr id="5" name="TextBox 4">
            <a:extLst>
              <a:ext uri="{FF2B5EF4-FFF2-40B4-BE49-F238E27FC236}">
                <a16:creationId xmlns:a16="http://schemas.microsoft.com/office/drawing/2014/main" id="{AC3E976E-AA94-52A5-5E6A-8260D1039DB5}"/>
              </a:ext>
            </a:extLst>
          </p:cNvPr>
          <p:cNvSpPr txBox="1"/>
          <p:nvPr/>
        </p:nvSpPr>
        <p:spPr>
          <a:xfrm>
            <a:off x="7037494" y="3249642"/>
            <a:ext cx="5249332" cy="1754326"/>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p:txBody>
      </p:sp>
      <p:sp>
        <p:nvSpPr>
          <p:cNvPr id="7" name="TextBox 6">
            <a:extLst>
              <a:ext uri="{FF2B5EF4-FFF2-40B4-BE49-F238E27FC236}">
                <a16:creationId xmlns:a16="http://schemas.microsoft.com/office/drawing/2014/main" id="{CDCD83F2-126E-3565-9C06-5446649CFA0C}"/>
              </a:ext>
            </a:extLst>
          </p:cNvPr>
          <p:cNvSpPr txBox="1"/>
          <p:nvPr/>
        </p:nvSpPr>
        <p:spPr>
          <a:xfrm>
            <a:off x="460585" y="387682"/>
            <a:ext cx="9736359" cy="369332"/>
          </a:xfrm>
          <a:prstGeom prst="rect">
            <a:avLst/>
          </a:prstGeom>
          <a:noFill/>
        </p:spPr>
        <p:txBody>
          <a:bodyPr wrap="square" rtlCol="0">
            <a:spAutoFit/>
          </a:bodyPr>
          <a:lstStyle/>
          <a:p>
            <a:r>
              <a:rPr lang="en-US" dirty="0" err="1"/>
              <a:t>Chainladder</a:t>
            </a:r>
            <a:r>
              <a:rPr lang="en-US" dirty="0"/>
              <a:t>-python -  A Convenient Package for conducting lag studies</a:t>
            </a:r>
          </a:p>
        </p:txBody>
      </p:sp>
      <p:graphicFrame>
        <p:nvGraphicFramePr>
          <p:cNvPr id="11" name="TextBox 5">
            <a:extLst>
              <a:ext uri="{FF2B5EF4-FFF2-40B4-BE49-F238E27FC236}">
                <a16:creationId xmlns:a16="http://schemas.microsoft.com/office/drawing/2014/main" id="{CA5CAE94-F9D3-E694-3B84-2B088CF46AF3}"/>
              </a:ext>
            </a:extLst>
          </p:cNvPr>
          <p:cNvGraphicFramePr/>
          <p:nvPr>
            <p:extLst>
              <p:ext uri="{D42A27DB-BD31-4B8C-83A1-F6EECF244321}">
                <p14:modId xmlns:p14="http://schemas.microsoft.com/office/powerpoint/2010/main" val="2557566748"/>
              </p:ext>
            </p:extLst>
          </p:nvPr>
        </p:nvGraphicFramePr>
        <p:xfrm>
          <a:off x="6857177" y="738293"/>
          <a:ext cx="5249332" cy="3693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Arrow: Pentagon 1">
            <a:extLst>
              <a:ext uri="{FF2B5EF4-FFF2-40B4-BE49-F238E27FC236}">
                <a16:creationId xmlns:a16="http://schemas.microsoft.com/office/drawing/2014/main" id="{F6C0C7D1-371B-FBDA-2728-F545EA5A1A8D}"/>
              </a:ext>
            </a:extLst>
          </p:cNvPr>
          <p:cNvSpPr/>
          <p:nvPr/>
        </p:nvSpPr>
        <p:spPr>
          <a:xfrm>
            <a:off x="7460673" y="4696691"/>
            <a:ext cx="3983182" cy="307277"/>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pip install </a:t>
            </a:r>
            <a:r>
              <a:rPr lang="en-US" dirty="0" err="1"/>
              <a:t>chainladder</a:t>
            </a:r>
            <a:endParaRPr lang="en-US" dirty="0"/>
          </a:p>
        </p:txBody>
      </p:sp>
      <p:sp>
        <p:nvSpPr>
          <p:cNvPr id="4" name="Arrow: Pentagon 3">
            <a:extLst>
              <a:ext uri="{FF2B5EF4-FFF2-40B4-BE49-F238E27FC236}">
                <a16:creationId xmlns:a16="http://schemas.microsoft.com/office/drawing/2014/main" id="{E2D8BC7C-6026-F1CF-9FE4-22ECEB507199}"/>
              </a:ext>
            </a:extLst>
          </p:cNvPr>
          <p:cNvSpPr/>
          <p:nvPr/>
        </p:nvSpPr>
        <p:spPr>
          <a:xfrm>
            <a:off x="7490252" y="5881255"/>
            <a:ext cx="3983182" cy="307277"/>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conda</a:t>
            </a:r>
            <a:r>
              <a:rPr lang="en-US" dirty="0"/>
              <a:t> install </a:t>
            </a:r>
            <a:r>
              <a:rPr lang="en-US" dirty="0" err="1"/>
              <a:t>chainladder</a:t>
            </a:r>
            <a:endParaRPr lang="en-US" dirty="0"/>
          </a:p>
        </p:txBody>
      </p:sp>
      <p:sp>
        <p:nvSpPr>
          <p:cNvPr id="9" name="Rectangle: Rounded Corners 8">
            <a:extLst>
              <a:ext uri="{FF2B5EF4-FFF2-40B4-BE49-F238E27FC236}">
                <a16:creationId xmlns:a16="http://schemas.microsoft.com/office/drawing/2014/main" id="{F5945437-FBBF-2429-120F-EADEDFCBB655}"/>
              </a:ext>
            </a:extLst>
          </p:cNvPr>
          <p:cNvSpPr/>
          <p:nvPr/>
        </p:nvSpPr>
        <p:spPr>
          <a:xfrm>
            <a:off x="7107382" y="4431612"/>
            <a:ext cx="4655127" cy="2155454"/>
          </a:xfrm>
          <a:prstGeom prst="roundRect">
            <a:avLst>
              <a:gd name="adj" fmla="val 445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t>
            </a:r>
          </a:p>
        </p:txBody>
      </p:sp>
      <p:sp>
        <p:nvSpPr>
          <p:cNvPr id="10" name="TextBox 9">
            <a:extLst>
              <a:ext uri="{FF2B5EF4-FFF2-40B4-BE49-F238E27FC236}">
                <a16:creationId xmlns:a16="http://schemas.microsoft.com/office/drawing/2014/main" id="{E7BBF8E0-34B9-CF06-51BF-D060AD8AFE2E}"/>
              </a:ext>
            </a:extLst>
          </p:cNvPr>
          <p:cNvSpPr txBox="1"/>
          <p:nvPr/>
        </p:nvSpPr>
        <p:spPr>
          <a:xfrm>
            <a:off x="7308272" y="4246946"/>
            <a:ext cx="1336964" cy="369332"/>
          </a:xfrm>
          <a:prstGeom prst="rect">
            <a:avLst/>
          </a:prstGeom>
          <a:solidFill>
            <a:schemeClr val="bg1"/>
          </a:solidFill>
        </p:spPr>
        <p:txBody>
          <a:bodyPr wrap="square" rtlCol="0">
            <a:spAutoFit/>
          </a:bodyPr>
          <a:lstStyle/>
          <a:p>
            <a:r>
              <a:rPr lang="en-US" dirty="0"/>
              <a:t>Installation</a:t>
            </a:r>
          </a:p>
        </p:txBody>
      </p:sp>
    </p:spTree>
    <p:extLst>
      <p:ext uri="{BB962C8B-B14F-4D97-AF65-F5344CB8AC3E}">
        <p14:creationId xmlns:p14="http://schemas.microsoft.com/office/powerpoint/2010/main" val="3137956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3655A9-B4DF-B3AC-76C9-83C12205F005}"/>
              </a:ext>
            </a:extLst>
          </p:cNvPr>
          <p:cNvSpPr>
            <a:spLocks noGrp="1"/>
          </p:cNvSpPr>
          <p:nvPr>
            <p:ph type="title"/>
          </p:nvPr>
        </p:nvSpPr>
        <p:spPr>
          <a:xfrm>
            <a:off x="6090574" y="1496208"/>
            <a:ext cx="4977976" cy="1455996"/>
          </a:xfrm>
        </p:spPr>
        <p:txBody>
          <a:bodyPr vert="horz" lIns="91440" tIns="45720" rIns="91440" bIns="45720" rtlCol="0" anchor="b">
            <a:normAutofit fontScale="90000"/>
          </a:bodyPr>
          <a:lstStyle/>
          <a:p>
            <a:r>
              <a:rPr lang="en-US" sz="6600" dirty="0">
                <a:solidFill>
                  <a:schemeClr val="tx2"/>
                </a:solidFill>
              </a:rPr>
              <a:t>Data Management</a:t>
            </a:r>
            <a:br>
              <a:rPr lang="en-US" sz="3600" dirty="0">
                <a:solidFill>
                  <a:schemeClr val="tx2"/>
                </a:solidFill>
              </a:rPr>
            </a:br>
            <a:r>
              <a:rPr lang="en-US" sz="3600" dirty="0">
                <a:solidFill>
                  <a:schemeClr val="tx2"/>
                </a:solidFill>
              </a:rPr>
              <a:t>Triangles as a data type</a:t>
            </a:r>
          </a:p>
        </p:txBody>
      </p:sp>
      <p:pic>
        <p:nvPicPr>
          <p:cNvPr id="1026" name="Picture 2" descr="A screenshot of a graph&#10;&#10;Description automatically generated">
            <a:extLst>
              <a:ext uri="{FF2B5EF4-FFF2-40B4-BE49-F238E27FC236}">
                <a16:creationId xmlns:a16="http://schemas.microsoft.com/office/drawing/2014/main" id="{16381CAD-C5F5-79CF-BEA0-B30CCD87BB6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3280" y="396275"/>
            <a:ext cx="5347436" cy="3088143"/>
          </a:xfrm>
          <a:prstGeom prst="rect">
            <a:avLst/>
          </a:prstGeom>
          <a:noFill/>
          <a:extLst>
            <a:ext uri="{909E8E84-426E-40DD-AFC4-6F175D3DCCD1}">
              <a14:hiddenFill xmlns:a14="http://schemas.microsoft.com/office/drawing/2010/main">
                <a:solidFill>
                  <a:srgbClr val="FFFFFF"/>
                </a:solidFill>
              </a14:hiddenFill>
            </a:ext>
          </a:extLst>
        </p:spPr>
      </p:pic>
      <p:grpSp>
        <p:nvGrpSpPr>
          <p:cNvPr id="1033" name="Group 1032">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4155"/>
            <a:ext cx="2514948" cy="2174333"/>
            <a:chOff x="-305" y="-4155"/>
            <a:chExt cx="2514948" cy="2174333"/>
          </a:xfrm>
        </p:grpSpPr>
        <p:sp>
          <p:nvSpPr>
            <p:cNvPr id="1034" name="Freeform: Shape 1033">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Freeform: Shape 1034">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Freeform: Shape 1035">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037" name="Freeform: Shape 1036">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descr="A screenshot of a computer&#10;&#10;Description automatically generated">
            <a:extLst>
              <a:ext uri="{FF2B5EF4-FFF2-40B4-BE49-F238E27FC236}">
                <a16:creationId xmlns:a16="http://schemas.microsoft.com/office/drawing/2014/main" id="{2C3DD54A-DE6D-005D-13E9-89430A605DB7}"/>
              </a:ext>
            </a:extLst>
          </p:cNvPr>
          <p:cNvPicPr>
            <a:picLocks noChangeAspect="1"/>
          </p:cNvPicPr>
          <p:nvPr/>
        </p:nvPicPr>
        <p:blipFill>
          <a:blip r:embed="rId3"/>
          <a:stretch>
            <a:fillRect/>
          </a:stretch>
        </p:blipFill>
        <p:spPr>
          <a:xfrm>
            <a:off x="454774" y="3642973"/>
            <a:ext cx="5312427" cy="2709337"/>
          </a:xfrm>
          <a:prstGeom prst="rect">
            <a:avLst/>
          </a:prstGeom>
        </p:spPr>
      </p:pic>
      <p:sp>
        <p:nvSpPr>
          <p:cNvPr id="5" name="TextBox 4">
            <a:extLst>
              <a:ext uri="{FF2B5EF4-FFF2-40B4-BE49-F238E27FC236}">
                <a16:creationId xmlns:a16="http://schemas.microsoft.com/office/drawing/2014/main" id="{0D9CACCA-AC91-3049-0CF7-7B9FCD3CB3F9}"/>
              </a:ext>
            </a:extLst>
          </p:cNvPr>
          <p:cNvSpPr txBox="1"/>
          <p:nvPr/>
        </p:nvSpPr>
        <p:spPr>
          <a:xfrm>
            <a:off x="6090574" y="2421682"/>
            <a:ext cx="4977578" cy="3639289"/>
          </a:xfrm>
          <a:prstGeom prst="rect">
            <a:avLst/>
          </a:prstGeom>
        </p:spPr>
        <p:txBody>
          <a:bodyPr vert="horz" lIns="91440" tIns="45720" rIns="91440" bIns="45720" rtlCol="0" anchor="ctr">
            <a:normAutofit/>
          </a:bodyPr>
          <a:lstStyle/>
          <a:p>
            <a:pPr>
              <a:lnSpc>
                <a:spcPct val="90000"/>
              </a:lnSpc>
              <a:spcAft>
                <a:spcPts val="600"/>
              </a:spcAft>
            </a:pPr>
            <a:r>
              <a:rPr lang="en-US" dirty="0" err="1">
                <a:solidFill>
                  <a:schemeClr val="tx2"/>
                </a:solidFill>
              </a:rPr>
              <a:t>Chainladder</a:t>
            </a:r>
            <a:r>
              <a:rPr lang="en-US" dirty="0">
                <a:solidFill>
                  <a:schemeClr val="tx2"/>
                </a:solidFill>
              </a:rPr>
              <a:t>-python includes a Triangle object which behaves like a pandas </a:t>
            </a:r>
            <a:r>
              <a:rPr lang="en-US" dirty="0" err="1">
                <a:solidFill>
                  <a:schemeClr val="tx2"/>
                </a:solidFill>
              </a:rPr>
              <a:t>DataFrame</a:t>
            </a:r>
            <a:r>
              <a:rPr lang="en-US" dirty="0">
                <a:solidFill>
                  <a:schemeClr val="tx2"/>
                </a:solidFill>
              </a:rPr>
              <a:t> with individual triangles as their own data type.</a:t>
            </a:r>
          </a:p>
        </p:txBody>
      </p:sp>
    </p:spTree>
    <p:extLst>
      <p:ext uri="{BB962C8B-B14F-4D97-AF65-F5344CB8AC3E}">
        <p14:creationId xmlns:p14="http://schemas.microsoft.com/office/powerpoint/2010/main" val="2818262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EAFBB7C-BA65-4034-8F52-32E6C514E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555"/>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9D56ACA-1E9F-4685-8853-D3A4777AC0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55"/>
            <a:ext cx="12192000" cy="6858000"/>
          </a:xfrm>
          <a:custGeom>
            <a:avLst/>
            <a:gdLst>
              <a:gd name="connsiteX0" fmla="*/ 3847754 w 12192000"/>
              <a:gd name="connsiteY0" fmla="*/ 5 h 6858000"/>
              <a:gd name="connsiteX1" fmla="*/ 3847754 w 12192000"/>
              <a:gd name="connsiteY1" fmla="*/ 4197373 h 6858000"/>
              <a:gd name="connsiteX2" fmla="*/ 4423416 w 12192000"/>
              <a:gd name="connsiteY2" fmla="*/ 4197373 h 6858000"/>
              <a:gd name="connsiteX3" fmla="*/ 4430942 w 12192000"/>
              <a:gd name="connsiteY3" fmla="*/ 4172627 h 6858000"/>
              <a:gd name="connsiteX4" fmla="*/ 4570893 w 12192000"/>
              <a:gd name="connsiteY4" fmla="*/ 4067350 h 6858000"/>
              <a:gd name="connsiteX5" fmla="*/ 5082240 w 12192000"/>
              <a:gd name="connsiteY5" fmla="*/ 4000508 h 6858000"/>
              <a:gd name="connsiteX6" fmla="*/ 5767374 w 12192000"/>
              <a:gd name="connsiteY6" fmla="*/ 3903586 h 6858000"/>
              <a:gd name="connsiteX7" fmla="*/ 6455849 w 12192000"/>
              <a:gd name="connsiteY7" fmla="*/ 3820032 h 6858000"/>
              <a:gd name="connsiteX8" fmla="*/ 7144325 w 12192000"/>
              <a:gd name="connsiteY8" fmla="*/ 3820032 h 6858000"/>
              <a:gd name="connsiteX9" fmla="*/ 7341512 w 12192000"/>
              <a:gd name="connsiteY9" fmla="*/ 3826717 h 6858000"/>
              <a:gd name="connsiteX10" fmla="*/ 7344854 w 12192000"/>
              <a:gd name="connsiteY10" fmla="*/ 3826717 h 6858000"/>
              <a:gd name="connsiteX11" fmla="*/ 7534641 w 12192000"/>
              <a:gd name="connsiteY11" fmla="*/ 3832816 h 6858000"/>
              <a:gd name="connsiteX12" fmla="*/ 7534641 w 12192000"/>
              <a:gd name="connsiteY12" fmla="*/ 5 h 6858000"/>
              <a:gd name="connsiteX13" fmla="*/ 3728859 w 12192000"/>
              <a:gd name="connsiteY13" fmla="*/ 0 h 6858000"/>
              <a:gd name="connsiteX14" fmla="*/ 12192000 w 12192000"/>
              <a:gd name="connsiteY14" fmla="*/ 0 h 6858000"/>
              <a:gd name="connsiteX15" fmla="*/ 12192000 w 12192000"/>
              <a:gd name="connsiteY15" fmla="*/ 1 h 6858000"/>
              <a:gd name="connsiteX16" fmla="*/ 7653538 w 12192000"/>
              <a:gd name="connsiteY16" fmla="*/ 1 h 6858000"/>
              <a:gd name="connsiteX17" fmla="*/ 7653538 w 12192000"/>
              <a:gd name="connsiteY17" fmla="*/ 3836633 h 6858000"/>
              <a:gd name="connsiteX18" fmla="*/ 7773901 w 12192000"/>
              <a:gd name="connsiteY18" fmla="*/ 3840500 h 6858000"/>
              <a:gd name="connsiteX19" fmla="*/ 8200440 w 12192000"/>
              <a:gd name="connsiteY19" fmla="*/ 3856793 h 6858000"/>
              <a:gd name="connsiteX20" fmla="*/ 8517940 w 12192000"/>
              <a:gd name="connsiteY20" fmla="*/ 3860135 h 6858000"/>
              <a:gd name="connsiteX21" fmla="*/ 9206418 w 12192000"/>
              <a:gd name="connsiteY21" fmla="*/ 3863477 h 6858000"/>
              <a:gd name="connsiteX22" fmla="*/ 9891553 w 12192000"/>
              <a:gd name="connsiteY22" fmla="*/ 3850108 h 6858000"/>
              <a:gd name="connsiteX23" fmla="*/ 10586714 w 12192000"/>
              <a:gd name="connsiteY23" fmla="*/ 3810003 h 6858000"/>
              <a:gd name="connsiteX24" fmla="*/ 11271848 w 12192000"/>
              <a:gd name="connsiteY24" fmla="*/ 3756529 h 6858000"/>
              <a:gd name="connsiteX25" fmla="*/ 11709667 w 12192000"/>
              <a:gd name="connsiteY25" fmla="*/ 3636212 h 6858000"/>
              <a:gd name="connsiteX26" fmla="*/ 12184248 w 12192000"/>
              <a:gd name="connsiteY26" fmla="*/ 3429001 h 6858000"/>
              <a:gd name="connsiteX27" fmla="*/ 12192000 w 12192000"/>
              <a:gd name="connsiteY27" fmla="*/ 3437173 h 6858000"/>
              <a:gd name="connsiteX28" fmla="*/ 12192000 w 12192000"/>
              <a:gd name="connsiteY28" fmla="*/ 6858000 h 6858000"/>
              <a:gd name="connsiteX29" fmla="*/ 0 w 12192000"/>
              <a:gd name="connsiteY29" fmla="*/ 6858000 h 6858000"/>
              <a:gd name="connsiteX30" fmla="*/ 0 w 12192000"/>
              <a:gd name="connsiteY30" fmla="*/ 6857989 h 6858000"/>
              <a:gd name="connsiteX31" fmla="*/ 6542821 w 12192000"/>
              <a:gd name="connsiteY31" fmla="*/ 6857989 h 6858000"/>
              <a:gd name="connsiteX32" fmla="*/ 6553813 w 12192000"/>
              <a:gd name="connsiteY32" fmla="*/ 6856417 h 6858000"/>
              <a:gd name="connsiteX33" fmla="*/ 6836849 w 12192000"/>
              <a:gd name="connsiteY33" fmla="*/ 6797865 h 6858000"/>
              <a:gd name="connsiteX34" fmla="*/ 5951187 w 12192000"/>
              <a:gd name="connsiteY34" fmla="*/ 6644126 h 6858000"/>
              <a:gd name="connsiteX35" fmla="*/ 6001320 w 12192000"/>
              <a:gd name="connsiteY35" fmla="*/ 6624073 h 6858000"/>
              <a:gd name="connsiteX36" fmla="*/ 5904397 w 12192000"/>
              <a:gd name="connsiteY36" fmla="*/ 6543863 h 6858000"/>
              <a:gd name="connsiteX37" fmla="*/ 5506684 w 12192000"/>
              <a:gd name="connsiteY37" fmla="*/ 6416862 h 6858000"/>
              <a:gd name="connsiteX38" fmla="*/ 6001320 w 12192000"/>
              <a:gd name="connsiteY38" fmla="*/ 6202967 h 6858000"/>
              <a:gd name="connsiteX39" fmla="*/ 5443186 w 12192000"/>
              <a:gd name="connsiteY39" fmla="*/ 5912202 h 6858000"/>
              <a:gd name="connsiteX40" fmla="*/ 5159104 w 12192000"/>
              <a:gd name="connsiteY40" fmla="*/ 5842017 h 6858000"/>
              <a:gd name="connsiteX41" fmla="*/ 6094899 w 12192000"/>
              <a:gd name="connsiteY41" fmla="*/ 5477726 h 6858000"/>
              <a:gd name="connsiteX42" fmla="*/ 4577576 w 12192000"/>
              <a:gd name="connsiteY42" fmla="*/ 5297251 h 6858000"/>
              <a:gd name="connsiteX43" fmla="*/ 4701234 w 12192000"/>
              <a:gd name="connsiteY43" fmla="*/ 5223724 h 6858000"/>
              <a:gd name="connsiteX44" fmla="*/ 5643712 w 12192000"/>
              <a:gd name="connsiteY44" fmla="*/ 5243777 h 6858000"/>
              <a:gd name="connsiteX45" fmla="*/ 5800793 w 12192000"/>
              <a:gd name="connsiteY45" fmla="*/ 5186961 h 6858000"/>
              <a:gd name="connsiteX46" fmla="*/ 5643712 w 12192000"/>
              <a:gd name="connsiteY46" fmla="*/ 5096724 h 6858000"/>
              <a:gd name="connsiteX47" fmla="*/ 5032104 w 12192000"/>
              <a:gd name="connsiteY47" fmla="*/ 5029881 h 6858000"/>
              <a:gd name="connsiteX48" fmla="*/ 4871682 w 12192000"/>
              <a:gd name="connsiteY48" fmla="*/ 4879485 h 6858000"/>
              <a:gd name="connsiteX49" fmla="*/ 4600971 w 12192000"/>
              <a:gd name="connsiteY49" fmla="*/ 4705695 h 6858000"/>
              <a:gd name="connsiteX50" fmla="*/ 4788128 w 12192000"/>
              <a:gd name="connsiteY50" fmla="*/ 4561984 h 6858000"/>
              <a:gd name="connsiteX51" fmla="*/ 4483995 w 12192000"/>
              <a:gd name="connsiteY51" fmla="*/ 4348088 h 6858000"/>
              <a:gd name="connsiteX52" fmla="*/ 4460097 w 12192000"/>
              <a:gd name="connsiteY52" fmla="*/ 4316252 h 6858000"/>
              <a:gd name="connsiteX53" fmla="*/ 0 w 12192000"/>
              <a:gd name="connsiteY53" fmla="*/ 4316252 h 6858000"/>
              <a:gd name="connsiteX54" fmla="*/ 0 w 12192000"/>
              <a:gd name="connsiteY54" fmla="*/ 4197368 h 6858000"/>
              <a:gd name="connsiteX55" fmla="*/ 3728859 w 12192000"/>
              <a:gd name="connsiteY55" fmla="*/ 41973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6858000">
                <a:moveTo>
                  <a:pt x="3847754" y="5"/>
                </a:moveTo>
                <a:lnTo>
                  <a:pt x="3847754" y="4197373"/>
                </a:lnTo>
                <a:lnTo>
                  <a:pt x="4423416" y="4197373"/>
                </a:lnTo>
                <a:lnTo>
                  <a:pt x="4430942" y="4172627"/>
                </a:lnTo>
                <a:cubicBezTo>
                  <a:pt x="4453920" y="4128344"/>
                  <a:pt x="4509064" y="4095758"/>
                  <a:pt x="4570893" y="4067350"/>
                </a:cubicBezTo>
                <a:cubicBezTo>
                  <a:pt x="4731315" y="3997165"/>
                  <a:pt x="4908447" y="4013876"/>
                  <a:pt x="5082240" y="4000508"/>
                </a:cubicBezTo>
                <a:cubicBezTo>
                  <a:pt x="5312846" y="3970428"/>
                  <a:pt x="5533424" y="3900244"/>
                  <a:pt x="5767374" y="3903586"/>
                </a:cubicBezTo>
                <a:cubicBezTo>
                  <a:pt x="5987953" y="3833401"/>
                  <a:pt x="6231927" y="3910270"/>
                  <a:pt x="6455849" y="3820032"/>
                </a:cubicBezTo>
                <a:cubicBezTo>
                  <a:pt x="6683114" y="3820032"/>
                  <a:pt x="6913720" y="3820032"/>
                  <a:pt x="7144325" y="3820032"/>
                </a:cubicBezTo>
                <a:cubicBezTo>
                  <a:pt x="7211170" y="3823375"/>
                  <a:pt x="7274668" y="3823375"/>
                  <a:pt x="7341512" y="3826717"/>
                </a:cubicBezTo>
                <a:cubicBezTo>
                  <a:pt x="7341512" y="3826717"/>
                  <a:pt x="7344854" y="3826717"/>
                  <a:pt x="7344854" y="3826717"/>
                </a:cubicBezTo>
                <a:lnTo>
                  <a:pt x="7534641" y="3832816"/>
                </a:lnTo>
                <a:lnTo>
                  <a:pt x="7534641" y="5"/>
                </a:lnTo>
                <a:close/>
                <a:moveTo>
                  <a:pt x="3728859" y="0"/>
                </a:moveTo>
                <a:lnTo>
                  <a:pt x="12192000" y="0"/>
                </a:lnTo>
                <a:lnTo>
                  <a:pt x="12192000" y="1"/>
                </a:lnTo>
                <a:lnTo>
                  <a:pt x="7653538" y="1"/>
                </a:lnTo>
                <a:lnTo>
                  <a:pt x="7653538" y="3836633"/>
                </a:lnTo>
                <a:lnTo>
                  <a:pt x="7773901" y="3840500"/>
                </a:lnTo>
                <a:cubicBezTo>
                  <a:pt x="7916359" y="3845096"/>
                  <a:pt x="8058399" y="3850109"/>
                  <a:pt x="8200440" y="3856793"/>
                </a:cubicBezTo>
                <a:cubicBezTo>
                  <a:pt x="8307387" y="3856793"/>
                  <a:pt x="8410993" y="3860135"/>
                  <a:pt x="8517940" y="3860135"/>
                </a:cubicBezTo>
                <a:cubicBezTo>
                  <a:pt x="8745205" y="3876845"/>
                  <a:pt x="8975812" y="3886871"/>
                  <a:pt x="9206418" y="3863477"/>
                </a:cubicBezTo>
                <a:cubicBezTo>
                  <a:pt x="9437024" y="3883530"/>
                  <a:pt x="9660946" y="3870162"/>
                  <a:pt x="9891553" y="3850108"/>
                </a:cubicBezTo>
                <a:cubicBezTo>
                  <a:pt x="10125500" y="3873504"/>
                  <a:pt x="10356108" y="3840082"/>
                  <a:pt x="10586714" y="3810003"/>
                </a:cubicBezTo>
                <a:cubicBezTo>
                  <a:pt x="10817321" y="3823372"/>
                  <a:pt x="11047927" y="3823372"/>
                  <a:pt x="11271848" y="3756529"/>
                </a:cubicBezTo>
                <a:cubicBezTo>
                  <a:pt x="11442298" y="3830056"/>
                  <a:pt x="11525851" y="3589423"/>
                  <a:pt x="11709667" y="3636212"/>
                </a:cubicBezTo>
                <a:cubicBezTo>
                  <a:pt x="11893484" y="3686345"/>
                  <a:pt x="12023827" y="3495843"/>
                  <a:pt x="12184248" y="3429001"/>
                </a:cubicBezTo>
                <a:lnTo>
                  <a:pt x="12192000" y="3437173"/>
                </a:lnTo>
                <a:lnTo>
                  <a:pt x="12192000" y="6858000"/>
                </a:lnTo>
                <a:lnTo>
                  <a:pt x="0" y="6858000"/>
                </a:lnTo>
                <a:lnTo>
                  <a:pt x="0" y="6857989"/>
                </a:lnTo>
                <a:lnTo>
                  <a:pt x="6542821" y="6857989"/>
                </a:lnTo>
                <a:lnTo>
                  <a:pt x="6553813" y="6856417"/>
                </a:lnTo>
                <a:cubicBezTo>
                  <a:pt x="6636844" y="6844080"/>
                  <a:pt x="6761651" y="6822931"/>
                  <a:pt x="6836849" y="6797865"/>
                </a:cubicBezTo>
                <a:cubicBezTo>
                  <a:pt x="6663059" y="6794522"/>
                  <a:pt x="5977924" y="6667523"/>
                  <a:pt x="5951187" y="6644126"/>
                </a:cubicBezTo>
                <a:cubicBezTo>
                  <a:pt x="5964556" y="6637442"/>
                  <a:pt x="5984611" y="6630759"/>
                  <a:pt x="6001320" y="6624073"/>
                </a:cubicBezTo>
                <a:cubicBezTo>
                  <a:pt x="5964556" y="6604022"/>
                  <a:pt x="5934477" y="6580627"/>
                  <a:pt x="5904397" y="6543863"/>
                </a:cubicBezTo>
                <a:cubicBezTo>
                  <a:pt x="5807476" y="6420205"/>
                  <a:pt x="5643712" y="6463653"/>
                  <a:pt x="5506684" y="6416862"/>
                </a:cubicBezTo>
                <a:cubicBezTo>
                  <a:pt x="5593580" y="6156177"/>
                  <a:pt x="5824187" y="6253098"/>
                  <a:pt x="6001320" y="6202967"/>
                </a:cubicBezTo>
                <a:cubicBezTo>
                  <a:pt x="5536764" y="6049228"/>
                  <a:pt x="5627001" y="5969017"/>
                  <a:pt x="5443186" y="5912202"/>
                </a:cubicBezTo>
                <a:cubicBezTo>
                  <a:pt x="5212579" y="5842017"/>
                  <a:pt x="5159104" y="5842017"/>
                  <a:pt x="5159104" y="5842017"/>
                </a:cubicBezTo>
                <a:cubicBezTo>
                  <a:pt x="5429816" y="5628122"/>
                  <a:pt x="5754003" y="5858729"/>
                  <a:pt x="6094899" y="5477726"/>
                </a:cubicBezTo>
                <a:cubicBezTo>
                  <a:pt x="5767371" y="5424253"/>
                  <a:pt x="4788128" y="5397515"/>
                  <a:pt x="4577576" y="5297251"/>
                </a:cubicBezTo>
                <a:cubicBezTo>
                  <a:pt x="4657786" y="5334014"/>
                  <a:pt x="4664471" y="5223724"/>
                  <a:pt x="4701234" y="5223724"/>
                </a:cubicBezTo>
                <a:cubicBezTo>
                  <a:pt x="5012051" y="5220383"/>
                  <a:pt x="5329552" y="5283884"/>
                  <a:pt x="5643712" y="5243777"/>
                </a:cubicBezTo>
                <a:cubicBezTo>
                  <a:pt x="5700528" y="5240436"/>
                  <a:pt x="5790766" y="5270513"/>
                  <a:pt x="5800793" y="5186961"/>
                </a:cubicBezTo>
                <a:cubicBezTo>
                  <a:pt x="5810818" y="5083355"/>
                  <a:pt x="5693843" y="5106750"/>
                  <a:pt x="5643712" y="5096724"/>
                </a:cubicBezTo>
                <a:cubicBezTo>
                  <a:pt x="5439842" y="5063302"/>
                  <a:pt x="5239316" y="5049935"/>
                  <a:pt x="5032104" y="5029881"/>
                </a:cubicBezTo>
                <a:cubicBezTo>
                  <a:pt x="4945209" y="5019854"/>
                  <a:pt x="4838261" y="5039907"/>
                  <a:pt x="4871682" y="4879485"/>
                </a:cubicBezTo>
                <a:cubicBezTo>
                  <a:pt x="4844944" y="4725749"/>
                  <a:pt x="4684523" y="4779222"/>
                  <a:pt x="4600971" y="4705695"/>
                </a:cubicBezTo>
                <a:cubicBezTo>
                  <a:pt x="4641075" y="4618800"/>
                  <a:pt x="4754708" y="4678959"/>
                  <a:pt x="4788128" y="4561984"/>
                </a:cubicBezTo>
                <a:cubicBezTo>
                  <a:pt x="4627707" y="4598747"/>
                  <a:pt x="4644418" y="4344747"/>
                  <a:pt x="4483995" y="4348088"/>
                </a:cubicBezTo>
                <a:lnTo>
                  <a:pt x="4460097" y="4316252"/>
                </a:lnTo>
                <a:lnTo>
                  <a:pt x="0" y="4316252"/>
                </a:lnTo>
                <a:lnTo>
                  <a:pt x="0" y="4197368"/>
                </a:lnTo>
                <a:lnTo>
                  <a:pt x="3728859" y="4197368"/>
                </a:ln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C3E7B37B-49C2-55E2-D608-E6ADE73B109D}"/>
              </a:ext>
            </a:extLst>
          </p:cNvPr>
          <p:cNvSpPr>
            <a:spLocks noGrp="1"/>
          </p:cNvSpPr>
          <p:nvPr>
            <p:ph type="title"/>
          </p:nvPr>
        </p:nvSpPr>
        <p:spPr>
          <a:xfrm>
            <a:off x="6343650" y="4899263"/>
            <a:ext cx="5505814" cy="1471335"/>
          </a:xfrm>
        </p:spPr>
        <p:txBody>
          <a:bodyPr vert="horz" lIns="91440" tIns="45720" rIns="91440" bIns="45720" rtlCol="0" anchor="b">
            <a:normAutofit fontScale="90000"/>
          </a:bodyPr>
          <a:lstStyle/>
          <a:p>
            <a:r>
              <a:rPr lang="en-US" dirty="0"/>
              <a:t>Pandas functionality</a:t>
            </a:r>
            <a:br>
              <a:rPr lang="en-US" dirty="0"/>
            </a:br>
            <a:r>
              <a:rPr lang="en-US" sz="2400" dirty="0"/>
              <a:t>A multi-dimensional triangle retains a lot of the core functionality of a pandas </a:t>
            </a:r>
            <a:r>
              <a:rPr lang="en-US" sz="2400" dirty="0" err="1"/>
              <a:t>DataFrame</a:t>
            </a:r>
            <a:r>
              <a:rPr lang="en-US" sz="2400" dirty="0"/>
              <a:t> emulating the same syntax</a:t>
            </a:r>
            <a:br>
              <a:rPr lang="en-US" dirty="0"/>
            </a:br>
            <a:endParaRPr lang="en-US" dirty="0"/>
          </a:p>
        </p:txBody>
      </p:sp>
      <p:pic>
        <p:nvPicPr>
          <p:cNvPr id="7" name="Picture 6">
            <a:extLst>
              <a:ext uri="{FF2B5EF4-FFF2-40B4-BE49-F238E27FC236}">
                <a16:creationId xmlns:a16="http://schemas.microsoft.com/office/drawing/2014/main" id="{BC557C65-EB16-5BAF-1BF7-7DDB5E1D43BA}"/>
              </a:ext>
            </a:extLst>
          </p:cNvPr>
          <p:cNvPicPr>
            <a:picLocks noChangeAspect="1"/>
          </p:cNvPicPr>
          <p:nvPr/>
        </p:nvPicPr>
        <p:blipFill>
          <a:blip r:embed="rId2"/>
          <a:stretch>
            <a:fillRect/>
          </a:stretch>
        </p:blipFill>
        <p:spPr>
          <a:xfrm>
            <a:off x="203737" y="379448"/>
            <a:ext cx="3401991" cy="3163851"/>
          </a:xfrm>
          <a:prstGeom prst="rect">
            <a:avLst/>
          </a:prstGeom>
        </p:spPr>
      </p:pic>
      <p:pic>
        <p:nvPicPr>
          <p:cNvPr id="3" name="Picture 2">
            <a:extLst>
              <a:ext uri="{FF2B5EF4-FFF2-40B4-BE49-F238E27FC236}">
                <a16:creationId xmlns:a16="http://schemas.microsoft.com/office/drawing/2014/main" id="{07145820-F31E-D50C-8E1B-B6E3C50DAB08}"/>
              </a:ext>
            </a:extLst>
          </p:cNvPr>
          <p:cNvPicPr>
            <a:picLocks noChangeAspect="1"/>
          </p:cNvPicPr>
          <p:nvPr/>
        </p:nvPicPr>
        <p:blipFill>
          <a:blip r:embed="rId3"/>
          <a:stretch>
            <a:fillRect/>
          </a:stretch>
        </p:blipFill>
        <p:spPr>
          <a:xfrm>
            <a:off x="4136916" y="1158996"/>
            <a:ext cx="3216734" cy="1447530"/>
          </a:xfrm>
          <a:prstGeom prst="rect">
            <a:avLst/>
          </a:prstGeom>
        </p:spPr>
      </p:pic>
      <p:pic>
        <p:nvPicPr>
          <p:cNvPr id="5" name="Picture 4">
            <a:extLst>
              <a:ext uri="{FF2B5EF4-FFF2-40B4-BE49-F238E27FC236}">
                <a16:creationId xmlns:a16="http://schemas.microsoft.com/office/drawing/2014/main" id="{60A43E5A-AF46-9D6C-30FE-A553E0506E98}"/>
              </a:ext>
            </a:extLst>
          </p:cNvPr>
          <p:cNvPicPr>
            <a:picLocks noChangeAspect="1"/>
          </p:cNvPicPr>
          <p:nvPr/>
        </p:nvPicPr>
        <p:blipFill>
          <a:blip r:embed="rId4"/>
          <a:stretch>
            <a:fillRect/>
          </a:stretch>
        </p:blipFill>
        <p:spPr>
          <a:xfrm>
            <a:off x="7884838" y="1128098"/>
            <a:ext cx="4205495" cy="1776821"/>
          </a:xfrm>
          <a:prstGeom prst="rect">
            <a:avLst/>
          </a:prstGeom>
        </p:spPr>
      </p:pic>
      <p:pic>
        <p:nvPicPr>
          <p:cNvPr id="8" name="Picture 7">
            <a:extLst>
              <a:ext uri="{FF2B5EF4-FFF2-40B4-BE49-F238E27FC236}">
                <a16:creationId xmlns:a16="http://schemas.microsoft.com/office/drawing/2014/main" id="{9ADC5662-0218-52B1-04BC-8EE0E7ABD60C}"/>
              </a:ext>
            </a:extLst>
          </p:cNvPr>
          <p:cNvPicPr>
            <a:picLocks noChangeAspect="1"/>
          </p:cNvPicPr>
          <p:nvPr/>
        </p:nvPicPr>
        <p:blipFill>
          <a:blip r:embed="rId5"/>
          <a:stretch>
            <a:fillRect/>
          </a:stretch>
        </p:blipFill>
        <p:spPr>
          <a:xfrm>
            <a:off x="502187" y="4744802"/>
            <a:ext cx="3735444" cy="1484838"/>
          </a:xfrm>
          <a:prstGeom prst="rect">
            <a:avLst/>
          </a:prstGeom>
        </p:spPr>
      </p:pic>
      <p:sp>
        <p:nvSpPr>
          <p:cNvPr id="10" name="TextBox 9">
            <a:extLst>
              <a:ext uri="{FF2B5EF4-FFF2-40B4-BE49-F238E27FC236}">
                <a16:creationId xmlns:a16="http://schemas.microsoft.com/office/drawing/2014/main" id="{8013A782-C5E5-2CBD-AD21-C57B8AE1F9DC}"/>
              </a:ext>
            </a:extLst>
          </p:cNvPr>
          <p:cNvSpPr txBox="1"/>
          <p:nvPr/>
        </p:nvSpPr>
        <p:spPr>
          <a:xfrm>
            <a:off x="1454727" y="3589140"/>
            <a:ext cx="1413164" cy="369332"/>
          </a:xfrm>
          <a:prstGeom prst="rect">
            <a:avLst/>
          </a:prstGeom>
          <a:noFill/>
        </p:spPr>
        <p:txBody>
          <a:bodyPr wrap="square">
            <a:spAutoFit/>
          </a:bodyPr>
          <a:lstStyle/>
          <a:p>
            <a:r>
              <a:rPr lang="en-US" dirty="0">
                <a:solidFill>
                  <a:schemeClr val="tx2"/>
                </a:solidFill>
              </a:rPr>
              <a:t>Plotting</a:t>
            </a:r>
            <a:endParaRPr lang="en-US" dirty="0"/>
          </a:p>
        </p:txBody>
      </p:sp>
      <p:sp>
        <p:nvSpPr>
          <p:cNvPr id="11" name="TextBox 10">
            <a:extLst>
              <a:ext uri="{FF2B5EF4-FFF2-40B4-BE49-F238E27FC236}">
                <a16:creationId xmlns:a16="http://schemas.microsoft.com/office/drawing/2014/main" id="{DCAE6D5F-B978-5134-61D0-D15C6D25510B}"/>
              </a:ext>
            </a:extLst>
          </p:cNvPr>
          <p:cNvSpPr txBox="1"/>
          <p:nvPr/>
        </p:nvSpPr>
        <p:spPr>
          <a:xfrm>
            <a:off x="4537364" y="2935817"/>
            <a:ext cx="2105891" cy="369332"/>
          </a:xfrm>
          <a:prstGeom prst="rect">
            <a:avLst/>
          </a:prstGeom>
          <a:noFill/>
        </p:spPr>
        <p:txBody>
          <a:bodyPr wrap="square">
            <a:spAutoFit/>
          </a:bodyPr>
          <a:lstStyle/>
          <a:p>
            <a:r>
              <a:rPr lang="en-US" dirty="0">
                <a:solidFill>
                  <a:schemeClr val="tx2"/>
                </a:solidFill>
              </a:rPr>
              <a:t>Column arithmetic</a:t>
            </a:r>
            <a:endParaRPr lang="en-US" dirty="0"/>
          </a:p>
        </p:txBody>
      </p:sp>
      <p:sp>
        <p:nvSpPr>
          <p:cNvPr id="12" name="TextBox 11">
            <a:extLst>
              <a:ext uri="{FF2B5EF4-FFF2-40B4-BE49-F238E27FC236}">
                <a16:creationId xmlns:a16="http://schemas.microsoft.com/office/drawing/2014/main" id="{D76658BE-E480-4869-2C4E-CDDB01127139}"/>
              </a:ext>
            </a:extLst>
          </p:cNvPr>
          <p:cNvSpPr txBox="1"/>
          <p:nvPr/>
        </p:nvSpPr>
        <p:spPr>
          <a:xfrm>
            <a:off x="8832273" y="3088868"/>
            <a:ext cx="2105891" cy="369332"/>
          </a:xfrm>
          <a:prstGeom prst="rect">
            <a:avLst/>
          </a:prstGeom>
          <a:noFill/>
        </p:spPr>
        <p:txBody>
          <a:bodyPr wrap="square">
            <a:spAutoFit/>
          </a:bodyPr>
          <a:lstStyle/>
          <a:p>
            <a:r>
              <a:rPr lang="en-US" dirty="0">
                <a:solidFill>
                  <a:schemeClr val="tx2"/>
                </a:solidFill>
              </a:rPr>
              <a:t>Slicing and filtering</a:t>
            </a:r>
            <a:endParaRPr lang="en-US" dirty="0"/>
          </a:p>
        </p:txBody>
      </p:sp>
      <p:sp>
        <p:nvSpPr>
          <p:cNvPr id="14" name="TextBox 13">
            <a:extLst>
              <a:ext uri="{FF2B5EF4-FFF2-40B4-BE49-F238E27FC236}">
                <a16:creationId xmlns:a16="http://schemas.microsoft.com/office/drawing/2014/main" id="{F4820B78-0E32-E289-AF11-A3D85117FDEF}"/>
              </a:ext>
            </a:extLst>
          </p:cNvPr>
          <p:cNvSpPr txBox="1"/>
          <p:nvPr/>
        </p:nvSpPr>
        <p:spPr>
          <a:xfrm>
            <a:off x="1108363" y="6372845"/>
            <a:ext cx="2722419" cy="369332"/>
          </a:xfrm>
          <a:prstGeom prst="rect">
            <a:avLst/>
          </a:prstGeom>
          <a:noFill/>
        </p:spPr>
        <p:txBody>
          <a:bodyPr wrap="square">
            <a:spAutoFit/>
          </a:bodyPr>
          <a:lstStyle/>
          <a:p>
            <a:r>
              <a:rPr lang="en-US" dirty="0">
                <a:solidFill>
                  <a:schemeClr val="tx2"/>
                </a:solidFill>
              </a:rPr>
              <a:t>Grouping and Aggregating</a:t>
            </a:r>
            <a:endParaRPr lang="en-US" dirty="0"/>
          </a:p>
        </p:txBody>
      </p:sp>
    </p:spTree>
    <p:extLst>
      <p:ext uri="{BB962C8B-B14F-4D97-AF65-F5344CB8AC3E}">
        <p14:creationId xmlns:p14="http://schemas.microsoft.com/office/powerpoint/2010/main" val="2815806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9588</TotalTime>
  <Words>1177</Words>
  <Application>Microsoft Office PowerPoint</Application>
  <PresentationFormat>Widescreen</PresentationFormat>
  <Paragraphs>185</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-apple-system</vt:lpstr>
      <vt:lpstr>Aptos</vt:lpstr>
      <vt:lpstr>Aptos Display</vt:lpstr>
      <vt:lpstr>Arial</vt:lpstr>
      <vt:lpstr>Calibri</vt:lpstr>
      <vt:lpstr>Helvetica Neue</vt:lpstr>
      <vt:lpstr>Open Sans</vt:lpstr>
      <vt:lpstr>Wingdings</vt:lpstr>
      <vt:lpstr>Office Theme</vt:lpstr>
      <vt:lpstr>Revolutionizing Actuarial Reserving Workflows with chainladder-python</vt:lpstr>
      <vt:lpstr>PowerPoint Presentation</vt:lpstr>
      <vt:lpstr>Thank you to conference sponsor</vt:lpstr>
      <vt:lpstr>PowerPoint Presentation</vt:lpstr>
      <vt:lpstr>PowerPoint Presentation</vt:lpstr>
      <vt:lpstr>PowerPoint Presentation</vt:lpstr>
      <vt:lpstr>PowerPoint Presentation</vt:lpstr>
      <vt:lpstr>Data Management Triangles as a data type</vt:lpstr>
      <vt:lpstr>Pandas functionality A multi-dimensional triangle retains a lot of the core functionality of a pandas DataFrame emulating the same syntax </vt:lpstr>
      <vt:lpstr>Domain specific The multi-dimensional triangle includes convenience methods beyond those of pandas geared toward lag studies.</vt:lpstr>
      <vt:lpstr>Extended Accessors The multi-dimensional triangle emulates pandas dt and str accessors to manipulate the time dimensions of a triangle.</vt:lpstr>
      <vt:lpstr>Model Construction Adopting the Scikit-Learn API</vt:lpstr>
      <vt:lpstr>Model API</vt:lpstr>
      <vt:lpstr>Model API</vt:lpstr>
      <vt:lpstr>Model API</vt:lpstr>
      <vt:lpstr>PowerPoint Presentation</vt:lpstr>
      <vt:lpstr>PowerPoint Presentation</vt:lpstr>
      <vt:lpstr>Practical Examples</vt:lpstr>
      <vt:lpstr>Sensitivity Testing #1</vt:lpstr>
      <vt:lpstr>Sensitivity Testing #2</vt:lpstr>
      <vt:lpstr>Waterfall Chart/Analysis Comparison</vt:lpstr>
      <vt:lpstr>Waterfall Chart/Analysis Comparison</vt:lpstr>
      <vt:lpstr>Waterfall Chart/Analysis Comparison</vt:lpstr>
      <vt:lpstr>Waterfall Chart/Analysis Comparison</vt:lpstr>
      <vt:lpstr>PowerPoint Presentation</vt:lpstr>
      <vt:lpstr>PowerPoint Presentation</vt:lpstr>
    </vt:vector>
  </TitlesOfParts>
  <Company>WCF Insurance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Revolutionizing Actuarial Reserving Workflows with chainladder-python</dc:title>
  <dc:creator>John Bogaardt</dc:creator>
  <cp:lastModifiedBy>John Bogaardt</cp:lastModifiedBy>
  <cp:revision>31</cp:revision>
  <dcterms:created xsi:type="dcterms:W3CDTF">2024-11-04T19:24:27Z</dcterms:created>
  <dcterms:modified xsi:type="dcterms:W3CDTF">2024-12-12T17:23:23Z</dcterms:modified>
</cp:coreProperties>
</file>