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4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3B93-3F69-C6DA-8622-0978CE225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9F6AA-3EE6-D584-BBDE-096CB698F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52F8F-8DFD-9E8C-4A70-BAC8700C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743F-2182-4106-A03A-A373E309249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10710-3EB0-14DF-9A9D-E6493CFB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90F9-F0C4-5E72-7C5B-126FEFD9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5CD5-4304-404C-9A4A-F1074E1EC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3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5364-095F-47D2-C198-37684C80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0E0FB-4921-700D-1B32-E82D1DC27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A7A9B-D125-C4CA-8DEA-D4F76FF0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743F-2182-4106-A03A-A373E309249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CFC99-02E2-B1C0-69D3-C4E7CEE3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7D35A-EFDC-4491-AED5-87604486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5CD5-4304-404C-9A4A-F1074E1EC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6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CCF8C-9FDE-AA05-749A-6886B7EE5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2A47A-C693-A2FF-95FD-B30C6B39D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A5009-C376-F852-48DC-0E643473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743F-2182-4106-A03A-A373E309249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C6D5C-871E-3360-DAC3-6CF4E3FC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FBE3-DB81-F958-8F41-A1DC8626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5CD5-4304-404C-9A4A-F1074E1EC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1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800D-8B8D-A32D-4ADF-625E8A56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44A39-D458-85F9-ED3C-192D26488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C3C31-318F-2B88-AF74-DCD3A560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743F-2182-4106-A03A-A373E309249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E80E-3D59-1497-63B0-0CB2852B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DCEDB-357F-1F62-239D-EBE772B3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5CD5-4304-404C-9A4A-F1074E1EC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8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1E3B-52C7-5311-BF67-F9788FB2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6B61A-59CF-EE35-7C4A-8988A31D3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9A870-CFF5-5E19-1066-FA64ECEE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743F-2182-4106-A03A-A373E309249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74E32-D497-1708-07C3-9336F457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E99E8-3E93-7766-2A97-A881B19A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5CD5-4304-404C-9A4A-F1074E1EC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3260-A5A6-992D-389B-D9AD7CFE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05006-0942-FD47-71E5-C93EEBA78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49163-1F59-A439-686E-D8341DAE3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33BD1-E61C-2702-50E6-5C0A9A54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743F-2182-4106-A03A-A373E309249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47991-6067-109F-89D4-A62D3C60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55CBA-E0D7-8A1E-D3F3-03E414B9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5CD5-4304-404C-9A4A-F1074E1EC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7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4655-00A6-0BB4-4B4A-DB5368B3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355B1-326A-E908-A5D1-95E1FF3D6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F0F80-61B9-BD39-483E-6F11B739B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C7066-AA9E-4AFB-245E-6158721DE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9138F3-0209-33AB-81C1-6A7282B17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EDD03-3161-C0B4-6A93-1B0437D32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743F-2182-4106-A03A-A373E309249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459C1-96A0-01BD-CB70-96D74C12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0E9CA-FACD-969C-69B5-D8CDE54D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5CD5-4304-404C-9A4A-F1074E1EC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E281-8981-1D72-A086-C19B92F9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EC525-BEAB-0A46-6730-30735A1C4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743F-2182-4106-A03A-A373E309249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27292-3706-E2F0-1EF4-41805433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46835-8F97-0287-ABB4-6B209539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5CD5-4304-404C-9A4A-F1074E1EC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A035F-B7BB-F4BB-1B7C-1A96E024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743F-2182-4106-A03A-A373E309249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4E6C9-E178-A032-67E5-97246FE9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FF80A-A6DA-CC0B-3357-7C0B2E51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5CD5-4304-404C-9A4A-F1074E1EC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2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85C4-3EB1-9A5E-54DC-C631CCBF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F8201-FB89-3B82-1FC7-5E3D26FAE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E6EFD-F426-E705-E5D0-816AAD580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E1062-73C1-76E1-8753-7C8660C2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743F-2182-4106-A03A-A373E309249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70477-213B-F507-A1F8-99CC7786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D85A5-FCD1-EB98-90D9-6512AB60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5CD5-4304-404C-9A4A-F1074E1EC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D47C-E766-3234-150C-B3F09EBF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F92B0-E2C0-A0A5-5185-5678E5060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8C627-7B47-E694-7650-6EFD77946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A3C23-F780-B387-FB90-E0916774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743F-2182-4106-A03A-A373E309249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4C743-2897-3DA4-9D6F-0576B5F7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26B11-E626-2738-72EF-47ABF6B4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5CD5-4304-404C-9A4A-F1074E1EC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4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50E8A0-C2E6-1864-3407-B205E2FD1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CDCA-E4CD-045A-28CB-B45CF0746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9426E-7C81-B5B5-F832-81F395351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7743F-2182-4106-A03A-A373E309249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67E29-2EC4-2A62-FDE6-A7A8AF9A0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49844-E3A6-8195-315D-D18047C39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415CD5-4304-404C-9A4A-F1074E1EC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6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CFE087C-2120-D8DB-B106-33CAE566E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29F70-084E-C7BE-22AF-581CA2648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82" y="1713653"/>
            <a:ext cx="11621317" cy="449113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772956-6DB1-4D19-8A4A-FACA6097696B}"/>
              </a:ext>
            </a:extLst>
          </p:cNvPr>
          <p:cNvSpPr/>
          <p:nvPr/>
        </p:nvSpPr>
        <p:spPr>
          <a:xfrm>
            <a:off x="785707" y="2248747"/>
            <a:ext cx="8073813" cy="241130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31513-C23A-9739-1C75-F872C41717EA}"/>
              </a:ext>
            </a:extLst>
          </p:cNvPr>
          <p:cNvSpPr txBox="1"/>
          <p:nvPr/>
        </p:nvSpPr>
        <p:spPr>
          <a:xfrm>
            <a:off x="7457441" y="2064081"/>
            <a:ext cx="975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Triangle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B98F82-107B-2252-76B4-BC5B17D59058}"/>
              </a:ext>
            </a:extLst>
          </p:cNvPr>
          <p:cNvSpPr/>
          <p:nvPr/>
        </p:nvSpPr>
        <p:spPr>
          <a:xfrm>
            <a:off x="785707" y="4786411"/>
            <a:ext cx="8073813" cy="14992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EA63E2-DC43-97D4-C427-4576FA27E37A}"/>
              </a:ext>
            </a:extLst>
          </p:cNvPr>
          <p:cNvSpPr/>
          <p:nvPr/>
        </p:nvSpPr>
        <p:spPr>
          <a:xfrm>
            <a:off x="9028853" y="2287463"/>
            <a:ext cx="2868507" cy="26841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F08E6-2DBB-9183-C777-0ED3CD902B0A}"/>
              </a:ext>
            </a:extLst>
          </p:cNvPr>
          <p:cNvSpPr txBox="1"/>
          <p:nvPr/>
        </p:nvSpPr>
        <p:spPr>
          <a:xfrm>
            <a:off x="10535919" y="2064081"/>
            <a:ext cx="975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B92878-FF1D-061F-3B94-86624ADD586E}"/>
              </a:ext>
            </a:extLst>
          </p:cNvPr>
          <p:cNvSpPr txBox="1"/>
          <p:nvPr/>
        </p:nvSpPr>
        <p:spPr>
          <a:xfrm>
            <a:off x="8649545" y="5644012"/>
            <a:ext cx="15646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EBFCF-9340-18EE-B06C-22824C0E7C63}"/>
              </a:ext>
            </a:extLst>
          </p:cNvPr>
          <p:cNvSpPr txBox="1"/>
          <p:nvPr/>
        </p:nvSpPr>
        <p:spPr>
          <a:xfrm>
            <a:off x="460586" y="387682"/>
            <a:ext cx="3203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Basic Lag Study</a:t>
            </a:r>
          </a:p>
          <a:p>
            <a:r>
              <a:rPr lang="en-US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44322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84A6E6-2993-3530-CEDA-4C932BB1D4F6}"/>
              </a:ext>
            </a:extLst>
          </p:cNvPr>
          <p:cNvSpPr txBox="1"/>
          <p:nvPr/>
        </p:nvSpPr>
        <p:spPr>
          <a:xfrm>
            <a:off x="1530774" y="1361440"/>
            <a:ext cx="81009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 affords:</a:t>
            </a:r>
          </a:p>
          <a:p>
            <a:endParaRPr lang="en-US" dirty="0"/>
          </a:p>
          <a:p>
            <a:r>
              <a:rPr lang="en-US" dirty="0"/>
              <a:t>Transparency of calculations</a:t>
            </a:r>
          </a:p>
          <a:p>
            <a:r>
              <a:rPr lang="en-US" dirty="0"/>
              <a:t>Camera-ready output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updates are necessary to:</a:t>
            </a:r>
          </a:p>
          <a:p>
            <a:endParaRPr lang="en-US" dirty="0"/>
          </a:p>
          <a:p>
            <a:r>
              <a:rPr lang="en-US" dirty="0"/>
              <a:t>Add another year to our triangle?</a:t>
            </a:r>
          </a:p>
          <a:p>
            <a:r>
              <a:rPr lang="en-US" dirty="0"/>
              <a:t>Try a different model besides the basic?</a:t>
            </a:r>
          </a:p>
          <a:p>
            <a:r>
              <a:rPr lang="en-US" dirty="0"/>
              <a:t>Scenario test various development factor selection?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6EEBFCF-9340-18EE-B06C-22824C0E7C63}"/>
              </a:ext>
            </a:extLst>
          </p:cNvPr>
          <p:cNvSpPr txBox="1"/>
          <p:nvPr/>
        </p:nvSpPr>
        <p:spPr>
          <a:xfrm>
            <a:off x="460586" y="387682"/>
            <a:ext cx="3203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Basic Lag Study</a:t>
            </a:r>
          </a:p>
          <a:p>
            <a:r>
              <a:rPr lang="en-US" dirty="0"/>
              <a:t>Python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1A4CFF-C344-1B5B-469A-63D1337BB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29" y="1469813"/>
            <a:ext cx="5704571" cy="32857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1931EC-CA28-A26B-9626-08134AA85593}"/>
              </a:ext>
            </a:extLst>
          </p:cNvPr>
          <p:cNvSpPr txBox="1"/>
          <p:nvPr/>
        </p:nvSpPr>
        <p:spPr>
          <a:xfrm>
            <a:off x="6502400" y="1676029"/>
            <a:ext cx="52981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updates are necessary to:</a:t>
            </a:r>
          </a:p>
          <a:p>
            <a:endParaRPr lang="en-US" dirty="0"/>
          </a:p>
          <a:p>
            <a:r>
              <a:rPr lang="en-US" dirty="0"/>
              <a:t>Add another year to our triangle? No need to manage shape of a triangle (rows and columns)</a:t>
            </a:r>
          </a:p>
          <a:p>
            <a:r>
              <a:rPr lang="en-US" dirty="0"/>
              <a:t>Try a different model besides the basic? Swap out different battle-tested estimators</a:t>
            </a:r>
          </a:p>
          <a:p>
            <a:r>
              <a:rPr lang="en-US" dirty="0"/>
              <a:t>Scenario test various development factor selection?</a:t>
            </a:r>
          </a:p>
          <a:p>
            <a:r>
              <a:rPr lang="en-US" dirty="0"/>
              <a:t>Loop through various assumptions and store key results.</a:t>
            </a:r>
          </a:p>
        </p:txBody>
      </p:sp>
    </p:spTree>
    <p:extLst>
      <p:ext uri="{BB962C8B-B14F-4D97-AF65-F5344CB8AC3E}">
        <p14:creationId xmlns:p14="http://schemas.microsoft.com/office/powerpoint/2010/main" val="295301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1F0AF1-C58E-B803-3F53-BB6E6A3EE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61" y="738293"/>
            <a:ext cx="6396592" cy="58487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0C36AE-08A8-3799-0E0F-0C8A3F8291E2}"/>
              </a:ext>
            </a:extLst>
          </p:cNvPr>
          <p:cNvSpPr txBox="1"/>
          <p:nvPr/>
        </p:nvSpPr>
        <p:spPr>
          <a:xfrm>
            <a:off x="7037494" y="3249642"/>
            <a:ext cx="52493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46F98-D457-07C1-0743-6F53243D1DDF}"/>
              </a:ext>
            </a:extLst>
          </p:cNvPr>
          <p:cNvSpPr txBox="1"/>
          <p:nvPr/>
        </p:nvSpPr>
        <p:spPr>
          <a:xfrm>
            <a:off x="6942668" y="1160069"/>
            <a:ext cx="52493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Inspired by the syntax of pandas and scikit-learn. </a:t>
            </a:r>
            <a:r>
              <a:rPr lang="en-US" dirty="0" err="1"/>
              <a:t>Chainladder</a:t>
            </a:r>
            <a:r>
              <a:rPr lang="en-US" dirty="0"/>
              <a:t>-python is a suite of tools to: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Managing sets of triangles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Extrapolation beyond the observed triangle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Implementation of the most widely used lag study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data preprocessing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to make composite estimators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35FC3-72A7-41C5-32CB-6BAB50DC91A1}"/>
              </a:ext>
            </a:extLst>
          </p:cNvPr>
          <p:cNvSpPr txBox="1"/>
          <p:nvPr/>
        </p:nvSpPr>
        <p:spPr>
          <a:xfrm>
            <a:off x="460586" y="387682"/>
            <a:ext cx="320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Chainladder</a:t>
            </a:r>
            <a:r>
              <a:rPr lang="en-US" dirty="0"/>
              <a:t>-python</a:t>
            </a:r>
          </a:p>
        </p:txBody>
      </p:sp>
    </p:spTree>
    <p:extLst>
      <p:ext uri="{BB962C8B-B14F-4D97-AF65-F5344CB8AC3E}">
        <p14:creationId xmlns:p14="http://schemas.microsoft.com/office/powerpoint/2010/main" val="154953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F334B1-B273-D0DA-BE07-F29ACFC02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73" y="203199"/>
            <a:ext cx="10159851" cy="49658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6CCA69-2AED-14B9-7822-7FEC702DEBF3}"/>
              </a:ext>
            </a:extLst>
          </p:cNvPr>
          <p:cNvSpPr txBox="1"/>
          <p:nvPr/>
        </p:nvSpPr>
        <p:spPr>
          <a:xfrm>
            <a:off x="792482" y="5536013"/>
            <a:ext cx="1043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Chainladder</a:t>
            </a:r>
            <a:r>
              <a:rPr lang="en-US" dirty="0"/>
              <a:t>-python is currently the most popular actuarial-focused open source package as measured by </a:t>
            </a:r>
            <a:r>
              <a:rPr lang="en-US" dirty="0" err="1"/>
              <a:t>github</a:t>
            </a:r>
            <a:r>
              <a:rPr lang="en-US" dirty="0"/>
              <a:t> stars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3B7CE-1B04-508B-869A-1723989C24DA}"/>
              </a:ext>
            </a:extLst>
          </p:cNvPr>
          <p:cNvSpPr txBox="1"/>
          <p:nvPr/>
        </p:nvSpPr>
        <p:spPr>
          <a:xfrm>
            <a:off x="7811343" y="5030509"/>
            <a:ext cx="4141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www.actuarialopensource.com</a:t>
            </a:r>
          </a:p>
        </p:txBody>
      </p:sp>
    </p:spTree>
    <p:extLst>
      <p:ext uri="{BB962C8B-B14F-4D97-AF65-F5344CB8AC3E}">
        <p14:creationId xmlns:p14="http://schemas.microsoft.com/office/powerpoint/2010/main" val="171485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68518F-8E42-624D-9EC6-3FF6BE787A3E}"/>
              </a:ext>
            </a:extLst>
          </p:cNvPr>
          <p:cNvSpPr txBox="1"/>
          <p:nvPr/>
        </p:nvSpPr>
        <p:spPr>
          <a:xfrm>
            <a:off x="1849119" y="1807048"/>
            <a:ext cx="72203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NexusSerifWebPro"/>
              </a:rPr>
              <a:t>Papers with citation of the package: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NexusSerifWebPro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FF"/>
                </a:highlight>
                <a:latin typeface="Noto Serif" panose="020F0502020204030204" pitchFamily="18" charset="0"/>
              </a:rPr>
              <a:t>The Actuary and IBNR Techniques: A Machine Learning Approach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Ultimate Loss Reserve Forecasting Using Bidirectional LSTMs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Practitioners’ Guide to Building Actuarial Reserving Workflows Using Chain-Ladder Python</a:t>
            </a:r>
            <a:endParaRPr lang="en-US" b="0" i="0" dirty="0">
              <a:effectLst/>
              <a:latin typeface="NexusSerifWebPro"/>
            </a:endParaRPr>
          </a:p>
        </p:txBody>
      </p:sp>
    </p:spTree>
    <p:extLst>
      <p:ext uri="{BB962C8B-B14F-4D97-AF65-F5344CB8AC3E}">
        <p14:creationId xmlns:p14="http://schemas.microsoft.com/office/powerpoint/2010/main" val="124946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206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NexusSerifWebPro</vt:lpstr>
      <vt:lpstr>Noto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WCF Insurance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Bogaardt</dc:creator>
  <cp:lastModifiedBy>John Bogaardt</cp:lastModifiedBy>
  <cp:revision>1</cp:revision>
  <dcterms:created xsi:type="dcterms:W3CDTF">2024-11-04T19:24:27Z</dcterms:created>
  <dcterms:modified xsi:type="dcterms:W3CDTF">2024-11-04T21:22:08Z</dcterms:modified>
</cp:coreProperties>
</file>