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1" r:id="rId3"/>
    <p:sldId id="272" r:id="rId4"/>
    <p:sldId id="256" r:id="rId5"/>
    <p:sldId id="265" r:id="rId6"/>
    <p:sldId id="259" r:id="rId7"/>
    <p:sldId id="264" r:id="rId8"/>
    <p:sldId id="266" r:id="rId9"/>
    <p:sldId id="267" r:id="rId10"/>
    <p:sldId id="269" r:id="rId11"/>
    <p:sldId id="270" r:id="rId12"/>
    <p:sldId id="274" r:id="rId13"/>
    <p:sldId id="275" r:id="rId14"/>
    <p:sldId id="276" r:id="rId15"/>
    <p:sldId id="277" r:id="rId16"/>
    <p:sldId id="278" r:id="rId17"/>
    <p:sldId id="279"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92" d="100"/>
          <a:sy n="92" d="100"/>
        </p:scale>
        <p:origin x="13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01F05-5CA9-44FA-80BD-6B000AFB87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7F420A2-B305-4BA4-9B49-8C3328A2C0DF}">
      <dgm:prSet/>
      <dgm:spPr/>
      <dgm:t>
        <a:bodyPr/>
        <a:lstStyle/>
        <a:p>
          <a:r>
            <a:rPr lang="en-US" dirty="0"/>
            <a:t>Inspired by the syntax of pandas and scikit-learn. </a:t>
          </a:r>
          <a:r>
            <a:rPr lang="en-US" dirty="0" err="1"/>
            <a:t>chainladder</a:t>
          </a:r>
          <a:r>
            <a:rPr lang="en-US" dirty="0"/>
            <a:t>-python is a suite of tools to:</a:t>
          </a:r>
        </a:p>
      </dgm:t>
    </dgm:pt>
    <dgm:pt modelId="{2CC7EFA5-A140-471E-A9F5-52EDBEBB1C6E}" type="parTrans" cxnId="{701A8029-AE69-437F-8B06-AD52F142D139}">
      <dgm:prSet/>
      <dgm:spPr/>
      <dgm:t>
        <a:bodyPr/>
        <a:lstStyle/>
        <a:p>
          <a:endParaRPr lang="en-US"/>
        </a:p>
      </dgm:t>
    </dgm:pt>
    <dgm:pt modelId="{8B51282E-DF95-411D-B434-BB73E14CEAFE}" type="sibTrans" cxnId="{701A8029-AE69-437F-8B06-AD52F142D139}">
      <dgm:prSet/>
      <dgm:spPr/>
      <dgm:t>
        <a:bodyPr/>
        <a:lstStyle/>
        <a:p>
          <a:endParaRPr lang="en-US"/>
        </a:p>
      </dgm:t>
    </dgm:pt>
    <dgm:pt modelId="{94200B52-4598-48ED-B3B0-20742928B618}">
      <dgm:prSet/>
      <dgm:spPr/>
      <dgm:t>
        <a:bodyPr/>
        <a:lstStyle/>
        <a:p>
          <a:r>
            <a:rPr lang="en-US"/>
            <a:t>Managing sets of triangles</a:t>
          </a:r>
        </a:p>
      </dgm:t>
    </dgm:pt>
    <dgm:pt modelId="{F2C49ECC-9833-4EBE-A083-3803B6EC1B9F}" type="parTrans" cxnId="{1A7E0F53-4955-443A-B764-31B5DA341D40}">
      <dgm:prSet/>
      <dgm:spPr/>
      <dgm:t>
        <a:bodyPr/>
        <a:lstStyle/>
        <a:p>
          <a:endParaRPr lang="en-US"/>
        </a:p>
      </dgm:t>
    </dgm:pt>
    <dgm:pt modelId="{9B09075F-985A-47CE-9003-0F9E4F093150}" type="sibTrans" cxnId="{1A7E0F53-4955-443A-B764-31B5DA341D40}">
      <dgm:prSet/>
      <dgm:spPr/>
      <dgm:t>
        <a:bodyPr/>
        <a:lstStyle/>
        <a:p>
          <a:endParaRPr lang="en-US"/>
        </a:p>
      </dgm:t>
    </dgm:pt>
    <dgm:pt modelId="{75BA3DA5-FC85-4895-B2F1-AAAD92739A34}">
      <dgm:prSet/>
      <dgm:spPr/>
      <dgm:t>
        <a:bodyPr/>
        <a:lstStyle/>
        <a:p>
          <a:r>
            <a:rPr lang="en-US" dirty="0"/>
            <a:t>Extrapolation beyond the observed triangle</a:t>
          </a:r>
        </a:p>
      </dgm:t>
    </dgm:pt>
    <dgm:pt modelId="{D6352B41-1B3F-485D-8184-149E8A71CD64}" type="parTrans" cxnId="{48142098-5DCE-4343-8CE0-83C3D5392F1C}">
      <dgm:prSet/>
      <dgm:spPr/>
      <dgm:t>
        <a:bodyPr/>
        <a:lstStyle/>
        <a:p>
          <a:endParaRPr lang="en-US"/>
        </a:p>
      </dgm:t>
    </dgm:pt>
    <dgm:pt modelId="{237F48D1-E5C1-42B1-B122-049CFF1322E6}" type="sibTrans" cxnId="{48142098-5DCE-4343-8CE0-83C3D5392F1C}">
      <dgm:prSet/>
      <dgm:spPr/>
      <dgm:t>
        <a:bodyPr/>
        <a:lstStyle/>
        <a:p>
          <a:endParaRPr lang="en-US"/>
        </a:p>
      </dgm:t>
    </dgm:pt>
    <dgm:pt modelId="{53BDC233-A675-4027-AA66-F43DF2E57652}">
      <dgm:prSet/>
      <dgm:spPr/>
      <dgm:t>
        <a:bodyPr/>
        <a:lstStyle/>
        <a:p>
          <a:r>
            <a:rPr lang="en-US" dirty="0"/>
            <a:t>Implementation of the most widely used lag study algorithms</a:t>
          </a:r>
        </a:p>
      </dgm:t>
    </dgm:pt>
    <dgm:pt modelId="{7530B042-E36B-479D-9427-3FF52458C98F}" type="parTrans" cxnId="{2E8C85A0-4B88-49C1-BDFC-3DF090EAFA3E}">
      <dgm:prSet/>
      <dgm:spPr/>
      <dgm:t>
        <a:bodyPr/>
        <a:lstStyle/>
        <a:p>
          <a:endParaRPr lang="en-US"/>
        </a:p>
      </dgm:t>
    </dgm:pt>
    <dgm:pt modelId="{77AB8EE1-7089-442B-81EE-56C459DBF699}" type="sibTrans" cxnId="{2E8C85A0-4B88-49C1-BDFC-3DF090EAFA3E}">
      <dgm:prSet/>
      <dgm:spPr/>
      <dgm:t>
        <a:bodyPr/>
        <a:lstStyle/>
        <a:p>
          <a:endParaRPr lang="en-US"/>
        </a:p>
      </dgm:t>
    </dgm:pt>
    <dgm:pt modelId="{2D7D3FFB-2C87-4407-ADFD-1044F0532480}">
      <dgm:prSet/>
      <dgm:spPr/>
      <dgm:t>
        <a:bodyPr/>
        <a:lstStyle/>
        <a:p>
          <a:r>
            <a:rPr lang="en-US" dirty="0"/>
            <a:t>Common data preprocessing steps</a:t>
          </a:r>
        </a:p>
      </dgm:t>
    </dgm:pt>
    <dgm:pt modelId="{87572FCE-ACD1-4E21-8454-F72C5C2785A9}" type="parTrans" cxnId="{60275B52-43A5-4B47-BA2E-A4B750B3B977}">
      <dgm:prSet/>
      <dgm:spPr/>
      <dgm:t>
        <a:bodyPr/>
        <a:lstStyle/>
        <a:p>
          <a:endParaRPr lang="en-US"/>
        </a:p>
      </dgm:t>
    </dgm:pt>
    <dgm:pt modelId="{C0A58595-69E4-4C6B-A74A-35CEC97E9D11}" type="sibTrans" cxnId="{60275B52-43A5-4B47-BA2E-A4B750B3B977}">
      <dgm:prSet/>
      <dgm:spPr/>
      <dgm:t>
        <a:bodyPr/>
        <a:lstStyle/>
        <a:p>
          <a:endParaRPr lang="en-US"/>
        </a:p>
      </dgm:t>
    </dgm:pt>
    <dgm:pt modelId="{FD11ED0D-853B-4CC8-B5FE-178C89131B30}">
      <dgm:prSet/>
      <dgm:spPr/>
      <dgm:t>
        <a:bodyPr/>
        <a:lstStyle/>
        <a:p>
          <a:r>
            <a:rPr lang="en-US" dirty="0"/>
            <a:t>Tools to make composite estimators</a:t>
          </a:r>
        </a:p>
      </dgm:t>
    </dgm:pt>
    <dgm:pt modelId="{4D959C99-4D74-4712-A0E6-148AD34BD6B5}" type="parTrans" cxnId="{68147862-B340-4BFD-AA69-25260C95A51E}">
      <dgm:prSet/>
      <dgm:spPr/>
      <dgm:t>
        <a:bodyPr/>
        <a:lstStyle/>
        <a:p>
          <a:endParaRPr lang="en-US"/>
        </a:p>
      </dgm:t>
    </dgm:pt>
    <dgm:pt modelId="{E55C2FC2-43E2-42E8-A0EA-A1A34394A1CB}" type="sibTrans" cxnId="{68147862-B340-4BFD-AA69-25260C95A51E}">
      <dgm:prSet/>
      <dgm:spPr/>
      <dgm:t>
        <a:bodyPr/>
        <a:lstStyle/>
        <a:p>
          <a:endParaRPr lang="en-US"/>
        </a:p>
      </dgm:t>
    </dgm:pt>
    <dgm:pt modelId="{700F225A-89B3-49C5-97F0-D2C752FC23F3}" type="pres">
      <dgm:prSet presAssocID="{A4801F05-5CA9-44FA-80BD-6B000AFB877C}" presName="diagram" presStyleCnt="0">
        <dgm:presLayoutVars>
          <dgm:dir/>
          <dgm:resizeHandles val="exact"/>
        </dgm:presLayoutVars>
      </dgm:prSet>
      <dgm:spPr/>
    </dgm:pt>
    <dgm:pt modelId="{10B276DA-C51F-4ACB-9818-AF913BE9C9EE}" type="pres">
      <dgm:prSet presAssocID="{A7F420A2-B305-4BA4-9B49-8C3328A2C0DF}" presName="node" presStyleLbl="node1" presStyleIdx="0" presStyleCnt="1">
        <dgm:presLayoutVars>
          <dgm:bulletEnabled val="1"/>
        </dgm:presLayoutVars>
      </dgm:prSet>
      <dgm:spPr>
        <a:prstGeom prst="roundRect">
          <a:avLst/>
        </a:prstGeom>
      </dgm:spPr>
    </dgm:pt>
  </dgm:ptLst>
  <dgm:cxnLst>
    <dgm:cxn modelId="{72242E05-BF8F-410D-9664-445E63EC0A66}" type="presOf" srcId="{75BA3DA5-FC85-4895-B2F1-AAAD92739A34}" destId="{10B276DA-C51F-4ACB-9818-AF913BE9C9EE}" srcOrd="0" destOrd="2" presId="urn:microsoft.com/office/officeart/2005/8/layout/default"/>
    <dgm:cxn modelId="{701A8029-AE69-437F-8B06-AD52F142D139}" srcId="{A4801F05-5CA9-44FA-80BD-6B000AFB877C}" destId="{A7F420A2-B305-4BA4-9B49-8C3328A2C0DF}" srcOrd="0" destOrd="0" parTransId="{2CC7EFA5-A140-471E-A9F5-52EDBEBB1C6E}" sibTransId="{8B51282E-DF95-411D-B434-BB73E14CEAFE}"/>
    <dgm:cxn modelId="{4E4C333A-B8F5-4522-BD63-33100A6BD488}" type="presOf" srcId="{53BDC233-A675-4027-AA66-F43DF2E57652}" destId="{10B276DA-C51F-4ACB-9818-AF913BE9C9EE}" srcOrd="0" destOrd="3" presId="urn:microsoft.com/office/officeart/2005/8/layout/default"/>
    <dgm:cxn modelId="{68147862-B340-4BFD-AA69-25260C95A51E}" srcId="{A7F420A2-B305-4BA4-9B49-8C3328A2C0DF}" destId="{FD11ED0D-853B-4CC8-B5FE-178C89131B30}" srcOrd="4" destOrd="0" parTransId="{4D959C99-4D74-4712-A0E6-148AD34BD6B5}" sibTransId="{E55C2FC2-43E2-42E8-A0EA-A1A34394A1CB}"/>
    <dgm:cxn modelId="{60275B52-43A5-4B47-BA2E-A4B750B3B977}" srcId="{A7F420A2-B305-4BA4-9B49-8C3328A2C0DF}" destId="{2D7D3FFB-2C87-4407-ADFD-1044F0532480}" srcOrd="3" destOrd="0" parTransId="{87572FCE-ACD1-4E21-8454-F72C5C2785A9}" sibTransId="{C0A58595-69E4-4C6B-A74A-35CEC97E9D11}"/>
    <dgm:cxn modelId="{1A7E0F53-4955-443A-B764-31B5DA341D40}" srcId="{A7F420A2-B305-4BA4-9B49-8C3328A2C0DF}" destId="{94200B52-4598-48ED-B3B0-20742928B618}" srcOrd="0" destOrd="0" parTransId="{F2C49ECC-9833-4EBE-A083-3803B6EC1B9F}" sibTransId="{9B09075F-985A-47CE-9003-0F9E4F093150}"/>
    <dgm:cxn modelId="{04118D95-02CA-4BCD-BA48-E483073CE7B2}" type="presOf" srcId="{A4801F05-5CA9-44FA-80BD-6B000AFB877C}" destId="{700F225A-89B3-49C5-97F0-D2C752FC23F3}" srcOrd="0" destOrd="0" presId="urn:microsoft.com/office/officeart/2005/8/layout/default"/>
    <dgm:cxn modelId="{48142098-5DCE-4343-8CE0-83C3D5392F1C}" srcId="{A7F420A2-B305-4BA4-9B49-8C3328A2C0DF}" destId="{75BA3DA5-FC85-4895-B2F1-AAAD92739A34}" srcOrd="1" destOrd="0" parTransId="{D6352B41-1B3F-485D-8184-149E8A71CD64}" sibTransId="{237F48D1-E5C1-42B1-B122-049CFF1322E6}"/>
    <dgm:cxn modelId="{2E8C85A0-4B88-49C1-BDFC-3DF090EAFA3E}" srcId="{A7F420A2-B305-4BA4-9B49-8C3328A2C0DF}" destId="{53BDC233-A675-4027-AA66-F43DF2E57652}" srcOrd="2" destOrd="0" parTransId="{7530B042-E36B-479D-9427-3FF52458C98F}" sibTransId="{77AB8EE1-7089-442B-81EE-56C459DBF699}"/>
    <dgm:cxn modelId="{7C9679A9-7F0D-43BE-BB86-BB2F11C70765}" type="presOf" srcId="{94200B52-4598-48ED-B3B0-20742928B618}" destId="{10B276DA-C51F-4ACB-9818-AF913BE9C9EE}" srcOrd="0" destOrd="1" presId="urn:microsoft.com/office/officeart/2005/8/layout/default"/>
    <dgm:cxn modelId="{00C27ABD-5CA5-47CE-9242-0105E1CED5D1}" type="presOf" srcId="{2D7D3FFB-2C87-4407-ADFD-1044F0532480}" destId="{10B276DA-C51F-4ACB-9818-AF913BE9C9EE}" srcOrd="0" destOrd="4" presId="urn:microsoft.com/office/officeart/2005/8/layout/default"/>
    <dgm:cxn modelId="{D97B88C0-4833-469A-8583-D9864745CDF7}" type="presOf" srcId="{A7F420A2-B305-4BA4-9B49-8C3328A2C0DF}" destId="{10B276DA-C51F-4ACB-9818-AF913BE9C9EE}" srcOrd="0" destOrd="0" presId="urn:microsoft.com/office/officeart/2005/8/layout/default"/>
    <dgm:cxn modelId="{4C1F69EE-AB6C-47D4-A3F7-EC7D377638BA}" type="presOf" srcId="{FD11ED0D-853B-4CC8-B5FE-178C89131B30}" destId="{10B276DA-C51F-4ACB-9818-AF913BE9C9EE}" srcOrd="0" destOrd="5" presId="urn:microsoft.com/office/officeart/2005/8/layout/default"/>
    <dgm:cxn modelId="{54625CA7-024A-4AD7-8BF1-3993746E486E}" type="presParOf" srcId="{700F225A-89B3-49C5-97F0-D2C752FC23F3}" destId="{10B276DA-C51F-4ACB-9818-AF913BE9C9E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276DA-C51F-4ACB-9818-AF913BE9C9EE}">
      <dsp:nvSpPr>
        <dsp:cNvPr id="0" name=""/>
        <dsp:cNvSpPr/>
      </dsp:nvSpPr>
      <dsp:spPr>
        <a:xfrm>
          <a:off x="0" y="271859"/>
          <a:ext cx="5249332" cy="3149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Inspired by the syntax of pandas and scikit-learn. </a:t>
          </a:r>
          <a:r>
            <a:rPr lang="en-US" sz="2200" kern="1200" dirty="0" err="1"/>
            <a:t>chainladder</a:t>
          </a:r>
          <a:r>
            <a:rPr lang="en-US" sz="2200" kern="1200" dirty="0"/>
            <a:t>-python is a suite of tools to:</a:t>
          </a:r>
        </a:p>
        <a:p>
          <a:pPr marL="171450" lvl="1" indent="-171450" algn="l" defTabSz="755650">
            <a:lnSpc>
              <a:spcPct val="90000"/>
            </a:lnSpc>
            <a:spcBef>
              <a:spcPct val="0"/>
            </a:spcBef>
            <a:spcAft>
              <a:spcPct val="15000"/>
            </a:spcAft>
            <a:buChar char="•"/>
          </a:pPr>
          <a:r>
            <a:rPr lang="en-US" sz="1700" kern="1200"/>
            <a:t>Managing sets of triangles</a:t>
          </a:r>
        </a:p>
        <a:p>
          <a:pPr marL="171450" lvl="1" indent="-171450" algn="l" defTabSz="755650">
            <a:lnSpc>
              <a:spcPct val="90000"/>
            </a:lnSpc>
            <a:spcBef>
              <a:spcPct val="0"/>
            </a:spcBef>
            <a:spcAft>
              <a:spcPct val="15000"/>
            </a:spcAft>
            <a:buChar char="•"/>
          </a:pPr>
          <a:r>
            <a:rPr lang="en-US" sz="1700" kern="1200" dirty="0"/>
            <a:t>Extrapolation beyond the observed triangle</a:t>
          </a:r>
        </a:p>
        <a:p>
          <a:pPr marL="171450" lvl="1" indent="-171450" algn="l" defTabSz="755650">
            <a:lnSpc>
              <a:spcPct val="90000"/>
            </a:lnSpc>
            <a:spcBef>
              <a:spcPct val="0"/>
            </a:spcBef>
            <a:spcAft>
              <a:spcPct val="15000"/>
            </a:spcAft>
            <a:buChar char="•"/>
          </a:pPr>
          <a:r>
            <a:rPr lang="en-US" sz="1700" kern="1200" dirty="0"/>
            <a:t>Implementation of the most widely used lag study algorithms</a:t>
          </a:r>
        </a:p>
        <a:p>
          <a:pPr marL="171450" lvl="1" indent="-171450" algn="l" defTabSz="755650">
            <a:lnSpc>
              <a:spcPct val="90000"/>
            </a:lnSpc>
            <a:spcBef>
              <a:spcPct val="0"/>
            </a:spcBef>
            <a:spcAft>
              <a:spcPct val="15000"/>
            </a:spcAft>
            <a:buChar char="•"/>
          </a:pPr>
          <a:r>
            <a:rPr lang="en-US" sz="1700" kern="1200" dirty="0"/>
            <a:t>Common data preprocessing steps</a:t>
          </a:r>
        </a:p>
        <a:p>
          <a:pPr marL="171450" lvl="1" indent="-171450" algn="l" defTabSz="755650">
            <a:lnSpc>
              <a:spcPct val="90000"/>
            </a:lnSpc>
            <a:spcBef>
              <a:spcPct val="0"/>
            </a:spcBef>
            <a:spcAft>
              <a:spcPct val="15000"/>
            </a:spcAft>
            <a:buChar char="•"/>
          </a:pPr>
          <a:r>
            <a:rPr lang="en-US" sz="1700" kern="1200" dirty="0"/>
            <a:t>Tools to make composite estimators</a:t>
          </a:r>
        </a:p>
      </dsp:txBody>
      <dsp:txXfrm>
        <a:off x="153751" y="425610"/>
        <a:ext cx="4941830" cy="28420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3B93-3F69-C6DA-8622-0978CE2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9F6AA-3EE6-D584-BBDE-096CB698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52F8F-8DFD-9E8C-4A70-BAC8700CE403}"/>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0E310710-3EB0-14DF-9A9D-E6493CFB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590F9-F0C4-5E72-7C5B-126FEFD9F472}"/>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3080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5364-095F-47D2-C198-37684C801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E0FB-4921-700D-1B32-E82D1DC27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A7A9B-D125-C4CA-8DEA-D4F76FF018B8}"/>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B1CCFC99-02E2-B1C0-69D3-C4E7CEE3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D35A-EFDC-4491-AED5-876044864810}"/>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13016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CCF8C-9FDE-AA05-749A-6886B7EE5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2A47A-C693-A2FF-95FD-B30C6B39D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5009-C376-F852-48DC-0E643473D88E}"/>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34FC6D5C-871E-3360-DAC3-6CF4E3FCD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FFBE3-DB81-F958-8F41-A1DC86265558}"/>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24786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800D-8B8D-A32D-4ADF-625E8A56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44A39-D458-85F9-ED3C-192D2648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C3C31-318F-2B88-AF74-DCD3A5600A8D}"/>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4E65E80E-3D59-1497-63B0-0CB2852B6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CEDB-357F-1F62-239D-EBE772B36BD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85398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1E3B-52C7-5311-BF67-F9788FB22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6B61A-59CF-EE35-7C4A-8988A31D3D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9A870-CFF5-5E19-1066-FA64ECEEF6EA}"/>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15B74E32-D497-1708-07C3-9336F4574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99E8-3E93-7766-2A97-A881B19A7604}"/>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2836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3260-A5A6-992D-389B-D9AD7CFEA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05006-0942-FD47-71E5-C93EEBA78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49163-1F59-A439-686E-D8341DAE3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33BD1-E61C-2702-50E6-5C0A9A542E8F}"/>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6" name="Footer Placeholder 5">
            <a:extLst>
              <a:ext uri="{FF2B5EF4-FFF2-40B4-BE49-F238E27FC236}">
                <a16:creationId xmlns:a16="http://schemas.microsoft.com/office/drawing/2014/main" id="{5EE47991-6067-109F-89D4-A62D3C608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55CBA-E0D7-8A1E-D3F3-03E414B922B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585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655-00A6-0BB4-4B4A-DB5368B3A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355B1-326A-E908-A5D1-95E1FF3D6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0F80-61B9-BD39-483E-6F11B739B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C7066-AA9E-4AFB-245E-6158721DE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138F3-0209-33AB-81C1-6A7282B17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EDD03-3161-C0B4-6A93-1B0437D32555}"/>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8" name="Footer Placeholder 7">
            <a:extLst>
              <a:ext uri="{FF2B5EF4-FFF2-40B4-BE49-F238E27FC236}">
                <a16:creationId xmlns:a16="http://schemas.microsoft.com/office/drawing/2014/main" id="{A04459C1-96A0-01BD-CB70-96D74C129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0E9CA-FACD-969C-69B5-D8CDE54DC75A}"/>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72890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281-8981-1D72-A086-C19B92F9A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525-BEAB-0A46-6730-30735A1C4574}"/>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4" name="Footer Placeholder 3">
            <a:extLst>
              <a:ext uri="{FF2B5EF4-FFF2-40B4-BE49-F238E27FC236}">
                <a16:creationId xmlns:a16="http://schemas.microsoft.com/office/drawing/2014/main" id="{EBC27292-3706-E2F0-1EF4-418054331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46835-8F97-0287-ABB4-6B20953981C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34007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035F-B7BB-F4BB-1B7C-1A96E024AADF}"/>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3" name="Footer Placeholder 2">
            <a:extLst>
              <a:ext uri="{FF2B5EF4-FFF2-40B4-BE49-F238E27FC236}">
                <a16:creationId xmlns:a16="http://schemas.microsoft.com/office/drawing/2014/main" id="{8A24E6C9-E178-A032-67E5-97246FE93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FF80A-A6DA-CC0B-3357-7C0B2E51AF6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2192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5C4-3EB1-9A5E-54DC-C631CCBF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4F8201-FB89-3B82-1FC7-5E3D26FAE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E6EFD-F426-E705-E5D0-816AAD580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E1062-73C1-76E1-8753-7C8660C25E06}"/>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6" name="Footer Placeholder 5">
            <a:extLst>
              <a:ext uri="{FF2B5EF4-FFF2-40B4-BE49-F238E27FC236}">
                <a16:creationId xmlns:a16="http://schemas.microsoft.com/office/drawing/2014/main" id="{D3170477-213B-F507-A1F8-99CC77866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D85A5-FCD1-EB98-90D9-6512AB60014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229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D47C-E766-3234-150C-B3F09EBF1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F92B0-E2C0-A0A5-5185-5678E506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8C627-7B47-E694-7650-6EFD7794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A3C23-F780-B387-FB90-E091677444BB}"/>
              </a:ext>
            </a:extLst>
          </p:cNvPr>
          <p:cNvSpPr>
            <a:spLocks noGrp="1"/>
          </p:cNvSpPr>
          <p:nvPr>
            <p:ph type="dt" sz="half" idx="10"/>
          </p:nvPr>
        </p:nvSpPr>
        <p:spPr/>
        <p:txBody>
          <a:bodyPr/>
          <a:lstStyle/>
          <a:p>
            <a:fld id="{D067743F-2182-4106-A03A-A373E3092490}" type="datetimeFigureOut">
              <a:rPr lang="en-US" smtClean="0"/>
              <a:t>11/13/2024</a:t>
            </a:fld>
            <a:endParaRPr lang="en-US"/>
          </a:p>
        </p:txBody>
      </p:sp>
      <p:sp>
        <p:nvSpPr>
          <p:cNvPr id="6" name="Footer Placeholder 5">
            <a:extLst>
              <a:ext uri="{FF2B5EF4-FFF2-40B4-BE49-F238E27FC236}">
                <a16:creationId xmlns:a16="http://schemas.microsoft.com/office/drawing/2014/main" id="{47F4C743-2897-3DA4-9D6F-0576B5F73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26B11-E626-2738-72EF-47ABF6B4550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03114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0E8A0-C2E6-1864-3407-B205E2FD1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CFCDCA-E4CD-045A-28CB-B45CF0746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426E-7C81-B5B5-F832-81F39535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7743F-2182-4106-A03A-A373E3092490}" type="datetimeFigureOut">
              <a:rPr lang="en-US" smtClean="0"/>
              <a:t>11/13/2024</a:t>
            </a:fld>
            <a:endParaRPr lang="en-US"/>
          </a:p>
        </p:txBody>
      </p:sp>
      <p:sp>
        <p:nvSpPr>
          <p:cNvPr id="5" name="Footer Placeholder 4">
            <a:extLst>
              <a:ext uri="{FF2B5EF4-FFF2-40B4-BE49-F238E27FC236}">
                <a16:creationId xmlns:a16="http://schemas.microsoft.com/office/drawing/2014/main" id="{07667E29-2EC4-2A62-FDE6-A7A8AF9A0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249844-E3A6-8195-315D-D18047C39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15CD5-4304-404C-9A4A-F1074E1EC474}" type="slidenum">
              <a:rPr lang="en-US" smtClean="0"/>
              <a:t>‹#›</a:t>
            </a:fld>
            <a:endParaRPr lang="en-US"/>
          </a:p>
        </p:txBody>
      </p:sp>
    </p:spTree>
    <p:extLst>
      <p:ext uri="{BB962C8B-B14F-4D97-AF65-F5344CB8AC3E}">
        <p14:creationId xmlns:p14="http://schemas.microsoft.com/office/powerpoint/2010/main" val="98876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hova.com/embedded/speaker/SFjbxufXJsEO-oLyLLofhLGrbLcTI%40gh2NIjMH5MJQ4%3D/42147995/" TargetMode="External"/><Relationship Id="rId2" Type="http://schemas.openxmlformats.org/officeDocument/2006/relationships/hyperlink" Target="https://whova.com/embedded/speaker/SFjbxufXJsEO-oLyLLofhLGrbLcTI%40gh2NIjMH5MJQ4%3D/4214798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BA1629-B10C-C5EA-E2A4-D4393AFF3942}"/>
              </a:ext>
            </a:extLst>
          </p:cNvPr>
          <p:cNvSpPr>
            <a:spLocks noGrp="1"/>
          </p:cNvSpPr>
          <p:nvPr>
            <p:ph type="ctrTitle"/>
          </p:nvPr>
        </p:nvSpPr>
        <p:spPr>
          <a:xfrm>
            <a:off x="1386865" y="818984"/>
            <a:ext cx="6596245" cy="3268520"/>
          </a:xfrm>
        </p:spPr>
        <p:txBody>
          <a:bodyPr>
            <a:normAutofit/>
          </a:bodyPr>
          <a:lstStyle/>
          <a:p>
            <a:pPr algn="r"/>
            <a:r>
              <a:rPr lang="en-US" sz="4800" b="1" i="0">
                <a:solidFill>
                  <a:srgbClr val="FFFFFF"/>
                </a:solidFill>
                <a:effectLst/>
                <a:latin typeface="Open Sans" panose="020B0606030504020204" pitchFamily="34" charset="0"/>
              </a:rPr>
              <a:t>Revolutionizing Actuarial Reserving Workflows with chainladder-python</a:t>
            </a: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8F7A4FB-01D1-AACF-C107-95C0DF09B745}"/>
              </a:ext>
            </a:extLst>
          </p:cNvPr>
          <p:cNvSpPr>
            <a:spLocks noGrp="1"/>
          </p:cNvSpPr>
          <p:nvPr>
            <p:ph type="subTitle" idx="1"/>
          </p:nvPr>
        </p:nvSpPr>
        <p:spPr>
          <a:xfrm>
            <a:off x="1931874" y="4797188"/>
            <a:ext cx="6051236" cy="1241828"/>
          </a:xfrm>
        </p:spPr>
        <p:txBody>
          <a:bodyPr>
            <a:normAutofit/>
          </a:bodyPr>
          <a:lstStyle/>
          <a:p>
            <a:pPr algn="r"/>
            <a:r>
              <a:rPr lang="en-US" sz="2000" b="1" i="0" u="none" strike="noStrike">
                <a:solidFill>
                  <a:srgbClr val="FFFFFF"/>
                </a:solidFill>
                <a:effectLst/>
                <a:latin typeface="Open Sans" panose="020B0606030504020204" pitchFamily="34" charset="0"/>
                <a:hlinkClick r:id="rId2"/>
              </a:rPr>
              <a:t>John Bogaardt</a:t>
            </a:r>
            <a:r>
              <a:rPr lang="en-US" sz="2000" b="0" i="0" u="none" strike="noStrike">
                <a:solidFill>
                  <a:srgbClr val="FFFFFF"/>
                </a:solidFill>
                <a:effectLst/>
                <a:latin typeface="Open Sans" panose="020B0606030504020204" pitchFamily="34" charset="0"/>
              </a:rPr>
              <a:t>, WCF Insurance, Chief Actuary</a:t>
            </a:r>
            <a:endParaRPr lang="en-US" sz="2000" b="0" i="0">
              <a:solidFill>
                <a:srgbClr val="FFFFFF"/>
              </a:solidFill>
              <a:effectLst/>
              <a:latin typeface="Helvetica Neue"/>
            </a:endParaRPr>
          </a:p>
          <a:p>
            <a:pPr algn="r"/>
            <a:r>
              <a:rPr lang="en-US" sz="2000" b="1" i="0" u="none" strike="noStrike">
                <a:solidFill>
                  <a:srgbClr val="FFFFFF"/>
                </a:solidFill>
                <a:effectLst/>
                <a:latin typeface="Open Sans" panose="020B0606030504020204" pitchFamily="34" charset="0"/>
                <a:hlinkClick r:id="rId3"/>
              </a:rPr>
              <a:t>Henry Liu</a:t>
            </a:r>
            <a:r>
              <a:rPr lang="en-US" sz="2000" b="0" i="0" u="none" strike="noStrike">
                <a:solidFill>
                  <a:srgbClr val="FFFFFF"/>
                </a:solidFill>
                <a:effectLst/>
                <a:latin typeface="Open Sans" panose="020B0606030504020204" pitchFamily="34" charset="0"/>
              </a:rPr>
              <a:t>, Amazon, Principal Actuary</a:t>
            </a:r>
            <a:endParaRPr lang="en-US" sz="2000" b="0" i="0">
              <a:solidFill>
                <a:srgbClr val="FFFFFF"/>
              </a:solidFill>
              <a:effectLst/>
              <a:latin typeface="Helvetica Neue"/>
            </a:endParaRPr>
          </a:p>
          <a:p>
            <a:pPr algn="r"/>
            <a:r>
              <a:rPr lang="en-US" sz="2000" b="0" i="0">
                <a:solidFill>
                  <a:srgbClr val="FFFFFF"/>
                </a:solidFill>
                <a:effectLst/>
                <a:latin typeface="Helvetica Neue"/>
              </a:rPr>
              <a:t>Thursday, December 12</a:t>
            </a:r>
            <a:r>
              <a:rPr lang="en-US" sz="2000" b="0" i="0" baseline="30000">
                <a:solidFill>
                  <a:srgbClr val="FFFFFF"/>
                </a:solidFill>
                <a:effectLst/>
                <a:latin typeface="Helvetica Neue"/>
              </a:rPr>
              <a:t>th </a:t>
            </a:r>
            <a:r>
              <a:rPr lang="en-US" sz="2000" b="0" i="0">
                <a:solidFill>
                  <a:srgbClr val="FFFFFF"/>
                </a:solidFill>
                <a:effectLst/>
                <a:latin typeface="Helvetica Neue"/>
              </a:rPr>
              <a:t>(3PM)</a:t>
            </a:r>
            <a:endParaRPr lang="en-US" sz="200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0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762371-2F23-BBC5-5E81-FE4A696FD51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92CAFC-47E7-5298-B304-1553B821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A8E2CD-6BA3-CCF8-6F31-51463B1E5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F8BA8AD-B582-F22E-9D16-B6968D23BF21}"/>
              </a:ext>
            </a:extLst>
          </p:cNvPr>
          <p:cNvSpPr>
            <a:spLocks noGrp="1"/>
          </p:cNvSpPr>
          <p:nvPr>
            <p:ph type="title"/>
          </p:nvPr>
        </p:nvSpPr>
        <p:spPr>
          <a:xfrm>
            <a:off x="6350578" y="4194825"/>
            <a:ext cx="5505814" cy="1471335"/>
          </a:xfrm>
        </p:spPr>
        <p:txBody>
          <a:bodyPr vert="horz" lIns="91440" tIns="45720" rIns="91440" bIns="45720" rtlCol="0" anchor="b">
            <a:normAutofit fontScale="90000"/>
          </a:bodyPr>
          <a:lstStyle/>
          <a:p>
            <a:r>
              <a:rPr lang="en-US" dirty="0"/>
              <a:t>Domain specific</a:t>
            </a:r>
            <a:br>
              <a:rPr lang="en-US" dirty="0"/>
            </a:br>
            <a:r>
              <a:rPr lang="en-US" sz="2400" dirty="0"/>
              <a:t>The multi-dimensional triangle includes convenience methods beyond those of pandas geared toward lag studies.</a:t>
            </a:r>
            <a:endParaRPr lang="en-US" dirty="0"/>
          </a:p>
        </p:txBody>
      </p:sp>
      <p:sp>
        <p:nvSpPr>
          <p:cNvPr id="10" name="TextBox 9">
            <a:extLst>
              <a:ext uri="{FF2B5EF4-FFF2-40B4-BE49-F238E27FC236}">
                <a16:creationId xmlns:a16="http://schemas.microsoft.com/office/drawing/2014/main" id="{CE22FDE8-20C5-22B6-EB6D-C7666B20B9C0}"/>
              </a:ext>
            </a:extLst>
          </p:cNvPr>
          <p:cNvSpPr txBox="1"/>
          <p:nvPr/>
        </p:nvSpPr>
        <p:spPr>
          <a:xfrm>
            <a:off x="772614" y="3216561"/>
            <a:ext cx="1811259" cy="646331"/>
          </a:xfrm>
          <a:prstGeom prst="rect">
            <a:avLst/>
          </a:prstGeom>
          <a:noFill/>
        </p:spPr>
        <p:txBody>
          <a:bodyPr wrap="square">
            <a:spAutoFit/>
          </a:bodyPr>
          <a:lstStyle/>
          <a:p>
            <a:r>
              <a:rPr lang="en-US" dirty="0">
                <a:solidFill>
                  <a:schemeClr val="tx2"/>
                </a:solidFill>
              </a:rPr>
              <a:t>Development or Valuation Views</a:t>
            </a:r>
            <a:endParaRPr lang="en-US" dirty="0"/>
          </a:p>
        </p:txBody>
      </p:sp>
      <p:sp>
        <p:nvSpPr>
          <p:cNvPr id="11" name="TextBox 10">
            <a:extLst>
              <a:ext uri="{FF2B5EF4-FFF2-40B4-BE49-F238E27FC236}">
                <a16:creationId xmlns:a16="http://schemas.microsoft.com/office/drawing/2014/main" id="{CB5A8AD1-8A0C-EC18-BAFE-084CB18CFDBA}"/>
              </a:ext>
            </a:extLst>
          </p:cNvPr>
          <p:cNvSpPr txBox="1"/>
          <p:nvPr/>
        </p:nvSpPr>
        <p:spPr>
          <a:xfrm>
            <a:off x="4537364" y="2935817"/>
            <a:ext cx="2105891" cy="646331"/>
          </a:xfrm>
          <a:prstGeom prst="rect">
            <a:avLst/>
          </a:prstGeom>
          <a:noFill/>
        </p:spPr>
        <p:txBody>
          <a:bodyPr wrap="square">
            <a:spAutoFit/>
          </a:bodyPr>
          <a:lstStyle/>
          <a:p>
            <a:r>
              <a:rPr lang="en-US" dirty="0">
                <a:solidFill>
                  <a:schemeClr val="tx2"/>
                </a:solidFill>
              </a:rPr>
              <a:t>Cumulative vs Incremental Views</a:t>
            </a:r>
            <a:endParaRPr lang="en-US" dirty="0"/>
          </a:p>
        </p:txBody>
      </p:sp>
      <p:sp>
        <p:nvSpPr>
          <p:cNvPr id="12" name="TextBox 11">
            <a:extLst>
              <a:ext uri="{FF2B5EF4-FFF2-40B4-BE49-F238E27FC236}">
                <a16:creationId xmlns:a16="http://schemas.microsoft.com/office/drawing/2014/main" id="{D5E12EF5-7D64-C301-E742-FE4B1565D024}"/>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Link Ratios</a:t>
            </a:r>
            <a:endParaRPr lang="en-US" dirty="0"/>
          </a:p>
        </p:txBody>
      </p:sp>
      <p:sp>
        <p:nvSpPr>
          <p:cNvPr id="14" name="TextBox 13">
            <a:extLst>
              <a:ext uri="{FF2B5EF4-FFF2-40B4-BE49-F238E27FC236}">
                <a16:creationId xmlns:a16="http://schemas.microsoft.com/office/drawing/2014/main" id="{411CCCF7-F9FE-33A9-5DC1-A5258A033DCB}"/>
              </a:ext>
            </a:extLst>
          </p:cNvPr>
          <p:cNvSpPr txBox="1"/>
          <p:nvPr/>
        </p:nvSpPr>
        <p:spPr>
          <a:xfrm>
            <a:off x="900545" y="6370598"/>
            <a:ext cx="2722419" cy="369332"/>
          </a:xfrm>
          <a:prstGeom prst="rect">
            <a:avLst/>
          </a:prstGeom>
          <a:noFill/>
        </p:spPr>
        <p:txBody>
          <a:bodyPr wrap="square">
            <a:spAutoFit/>
          </a:bodyPr>
          <a:lstStyle/>
          <a:p>
            <a:r>
              <a:rPr lang="en-US" dirty="0">
                <a:solidFill>
                  <a:schemeClr val="tx2"/>
                </a:solidFill>
              </a:rPr>
              <a:t>Grain changes</a:t>
            </a:r>
            <a:endParaRPr lang="en-US" dirty="0"/>
          </a:p>
        </p:txBody>
      </p:sp>
      <p:pic>
        <p:nvPicPr>
          <p:cNvPr id="4" name="Picture 3">
            <a:extLst>
              <a:ext uri="{FF2B5EF4-FFF2-40B4-BE49-F238E27FC236}">
                <a16:creationId xmlns:a16="http://schemas.microsoft.com/office/drawing/2014/main" id="{B6F07A0D-94C7-5CBC-FCFB-FC6F23EDD1FB}"/>
              </a:ext>
            </a:extLst>
          </p:cNvPr>
          <p:cNvPicPr>
            <a:picLocks noChangeAspect="1"/>
          </p:cNvPicPr>
          <p:nvPr/>
        </p:nvPicPr>
        <p:blipFill>
          <a:blip r:embed="rId2"/>
          <a:stretch>
            <a:fillRect/>
          </a:stretch>
        </p:blipFill>
        <p:spPr>
          <a:xfrm>
            <a:off x="96260" y="738471"/>
            <a:ext cx="3333909" cy="2064340"/>
          </a:xfrm>
          <a:prstGeom prst="rect">
            <a:avLst/>
          </a:prstGeom>
        </p:spPr>
      </p:pic>
      <p:pic>
        <p:nvPicPr>
          <p:cNvPr id="6" name="Picture 5">
            <a:extLst>
              <a:ext uri="{FF2B5EF4-FFF2-40B4-BE49-F238E27FC236}">
                <a16:creationId xmlns:a16="http://schemas.microsoft.com/office/drawing/2014/main" id="{C22F6732-59DF-5130-DEBB-B51B3EDEC7C3}"/>
              </a:ext>
            </a:extLst>
          </p:cNvPr>
          <p:cNvPicPr>
            <a:picLocks noChangeAspect="1"/>
          </p:cNvPicPr>
          <p:nvPr/>
        </p:nvPicPr>
        <p:blipFill>
          <a:blip r:embed="rId3"/>
          <a:stretch>
            <a:fillRect/>
          </a:stretch>
        </p:blipFill>
        <p:spPr>
          <a:xfrm>
            <a:off x="4118820" y="646826"/>
            <a:ext cx="3247614" cy="2354604"/>
          </a:xfrm>
          <a:prstGeom prst="rect">
            <a:avLst/>
          </a:prstGeom>
        </p:spPr>
      </p:pic>
      <p:pic>
        <p:nvPicPr>
          <p:cNvPr id="9" name="Picture 8">
            <a:extLst>
              <a:ext uri="{FF2B5EF4-FFF2-40B4-BE49-F238E27FC236}">
                <a16:creationId xmlns:a16="http://schemas.microsoft.com/office/drawing/2014/main" id="{C8F708FE-4B16-9D2B-ACA1-9BC66E6D424A}"/>
              </a:ext>
            </a:extLst>
          </p:cNvPr>
          <p:cNvPicPr>
            <a:picLocks noChangeAspect="1"/>
          </p:cNvPicPr>
          <p:nvPr/>
        </p:nvPicPr>
        <p:blipFill>
          <a:blip r:embed="rId4"/>
          <a:stretch>
            <a:fillRect/>
          </a:stretch>
        </p:blipFill>
        <p:spPr>
          <a:xfrm>
            <a:off x="8444870" y="646826"/>
            <a:ext cx="3026530" cy="1924275"/>
          </a:xfrm>
          <a:prstGeom prst="rect">
            <a:avLst/>
          </a:prstGeom>
        </p:spPr>
      </p:pic>
      <p:pic>
        <p:nvPicPr>
          <p:cNvPr id="17" name="Picture 16">
            <a:extLst>
              <a:ext uri="{FF2B5EF4-FFF2-40B4-BE49-F238E27FC236}">
                <a16:creationId xmlns:a16="http://schemas.microsoft.com/office/drawing/2014/main" id="{E468D4B2-A678-3714-6028-5097766011BF}"/>
              </a:ext>
            </a:extLst>
          </p:cNvPr>
          <p:cNvPicPr>
            <a:picLocks noChangeAspect="1"/>
          </p:cNvPicPr>
          <p:nvPr/>
        </p:nvPicPr>
        <p:blipFill>
          <a:blip r:embed="rId5"/>
          <a:stretch>
            <a:fillRect/>
          </a:stretch>
        </p:blipFill>
        <p:spPr>
          <a:xfrm>
            <a:off x="96260" y="4560421"/>
            <a:ext cx="4226735" cy="1660503"/>
          </a:xfrm>
          <a:prstGeom prst="rect">
            <a:avLst/>
          </a:prstGeom>
        </p:spPr>
      </p:pic>
    </p:spTree>
    <p:extLst>
      <p:ext uri="{BB962C8B-B14F-4D97-AF65-F5344CB8AC3E}">
        <p14:creationId xmlns:p14="http://schemas.microsoft.com/office/powerpoint/2010/main" val="9465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0718C9-4C7D-7A83-CF38-A0C45EB1BDB9}"/>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F63F19-249A-4F6A-E090-60C420637A6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3000"/>
              <a:t>Extended Accessors</a:t>
            </a:r>
            <a:br>
              <a:rPr lang="en-US" sz="3000"/>
            </a:br>
            <a:r>
              <a:rPr lang="en-US" sz="3000"/>
              <a:t>The multi-dimensional triangle emulates pandas dt and str accessors to manipulate the time dimensions of a triangle.</a:t>
            </a:r>
          </a:p>
        </p:txBody>
      </p:sp>
      <p:sp>
        <p:nvSpPr>
          <p:cNvPr id="27" name="Rectangle 2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D34ABFE-A3A6-21F2-52C7-C3DD70F6148A}"/>
              </a:ext>
            </a:extLst>
          </p:cNvPr>
          <p:cNvPicPr>
            <a:picLocks noChangeAspect="1"/>
          </p:cNvPicPr>
          <p:nvPr/>
        </p:nvPicPr>
        <p:blipFill>
          <a:blip r:embed="rId2"/>
          <a:stretch>
            <a:fillRect/>
          </a:stretch>
        </p:blipFill>
        <p:spPr>
          <a:xfrm>
            <a:off x="5546903" y="1173158"/>
            <a:ext cx="5989326" cy="1847118"/>
          </a:xfrm>
          <a:prstGeom prst="rect">
            <a:avLst/>
          </a:prstGeom>
        </p:spPr>
      </p:pic>
      <p:sp>
        <p:nvSpPr>
          <p:cNvPr id="37" name="Rectangle 36">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AFC7F1-AD66-ECAC-C657-D2EF02F22849}"/>
              </a:ext>
            </a:extLst>
          </p:cNvPr>
          <p:cNvPicPr>
            <a:picLocks noChangeAspect="1"/>
          </p:cNvPicPr>
          <p:nvPr/>
        </p:nvPicPr>
        <p:blipFill>
          <a:blip r:embed="rId3"/>
          <a:stretch>
            <a:fillRect/>
          </a:stretch>
        </p:blipFill>
        <p:spPr>
          <a:xfrm>
            <a:off x="4977290" y="3706092"/>
            <a:ext cx="3464061" cy="2159229"/>
          </a:xfrm>
          <a:prstGeom prst="rect">
            <a:avLst/>
          </a:prstGeom>
        </p:spPr>
      </p:pic>
      <p:pic>
        <p:nvPicPr>
          <p:cNvPr id="5" name="Picture 4">
            <a:extLst>
              <a:ext uri="{FF2B5EF4-FFF2-40B4-BE49-F238E27FC236}">
                <a16:creationId xmlns:a16="http://schemas.microsoft.com/office/drawing/2014/main" id="{FBC67F60-8674-7924-84CC-D62BC8DAEF71}"/>
              </a:ext>
            </a:extLst>
          </p:cNvPr>
          <p:cNvPicPr>
            <a:picLocks noChangeAspect="1"/>
          </p:cNvPicPr>
          <p:nvPr/>
        </p:nvPicPr>
        <p:blipFill>
          <a:blip r:embed="rId4"/>
          <a:stretch>
            <a:fillRect/>
          </a:stretch>
        </p:blipFill>
        <p:spPr>
          <a:xfrm>
            <a:off x="8597762" y="3743356"/>
            <a:ext cx="3594238" cy="1736168"/>
          </a:xfrm>
          <a:prstGeom prst="rect">
            <a:avLst/>
          </a:prstGeom>
        </p:spPr>
      </p:pic>
      <p:sp>
        <p:nvSpPr>
          <p:cNvPr id="8" name="TextBox 7">
            <a:extLst>
              <a:ext uri="{FF2B5EF4-FFF2-40B4-BE49-F238E27FC236}">
                <a16:creationId xmlns:a16="http://schemas.microsoft.com/office/drawing/2014/main" id="{C3AF7574-BE5B-9085-E922-16633EE37692}"/>
              </a:ext>
            </a:extLst>
          </p:cNvPr>
          <p:cNvSpPr txBox="1"/>
          <p:nvPr/>
        </p:nvSpPr>
        <p:spPr>
          <a:xfrm>
            <a:off x="5546903" y="758441"/>
            <a:ext cx="1811259" cy="369332"/>
          </a:xfrm>
          <a:prstGeom prst="rect">
            <a:avLst/>
          </a:prstGeom>
          <a:noFill/>
        </p:spPr>
        <p:txBody>
          <a:bodyPr wrap="square">
            <a:spAutoFit/>
          </a:bodyPr>
          <a:lstStyle/>
          <a:p>
            <a:r>
              <a:rPr lang="en-US" dirty="0">
                <a:solidFill>
                  <a:schemeClr val="tx2"/>
                </a:solidFill>
              </a:rPr>
              <a:t>Origin (Rows)</a:t>
            </a:r>
            <a:endParaRPr lang="en-US" dirty="0"/>
          </a:p>
        </p:txBody>
      </p:sp>
      <p:sp>
        <p:nvSpPr>
          <p:cNvPr id="18" name="TextBox 17">
            <a:extLst>
              <a:ext uri="{FF2B5EF4-FFF2-40B4-BE49-F238E27FC236}">
                <a16:creationId xmlns:a16="http://schemas.microsoft.com/office/drawing/2014/main" id="{20AA59B0-16CC-5888-3789-51BBC3894CD6}"/>
              </a:ext>
            </a:extLst>
          </p:cNvPr>
          <p:cNvSpPr txBox="1"/>
          <p:nvPr/>
        </p:nvSpPr>
        <p:spPr>
          <a:xfrm>
            <a:off x="4976917" y="3429000"/>
            <a:ext cx="3003306" cy="369332"/>
          </a:xfrm>
          <a:prstGeom prst="rect">
            <a:avLst/>
          </a:prstGeom>
          <a:noFill/>
        </p:spPr>
        <p:txBody>
          <a:bodyPr wrap="square">
            <a:spAutoFit/>
          </a:bodyPr>
          <a:lstStyle/>
          <a:p>
            <a:r>
              <a:rPr lang="en-US" dirty="0">
                <a:solidFill>
                  <a:schemeClr val="tx2"/>
                </a:solidFill>
              </a:rPr>
              <a:t>Development (Columns)</a:t>
            </a:r>
            <a:endParaRPr lang="en-US" dirty="0"/>
          </a:p>
        </p:txBody>
      </p:sp>
      <p:sp>
        <p:nvSpPr>
          <p:cNvPr id="19" name="TextBox 18">
            <a:extLst>
              <a:ext uri="{FF2B5EF4-FFF2-40B4-BE49-F238E27FC236}">
                <a16:creationId xmlns:a16="http://schemas.microsoft.com/office/drawing/2014/main" id="{8A1DCE7D-78D7-09A3-01DB-A035A90C6623}"/>
              </a:ext>
            </a:extLst>
          </p:cNvPr>
          <p:cNvSpPr txBox="1"/>
          <p:nvPr/>
        </p:nvSpPr>
        <p:spPr>
          <a:xfrm>
            <a:off x="8597762" y="3374024"/>
            <a:ext cx="3003306" cy="369332"/>
          </a:xfrm>
          <a:prstGeom prst="rect">
            <a:avLst/>
          </a:prstGeom>
          <a:noFill/>
        </p:spPr>
        <p:txBody>
          <a:bodyPr wrap="square">
            <a:spAutoFit/>
          </a:bodyPr>
          <a:lstStyle/>
          <a:p>
            <a:r>
              <a:rPr lang="en-US" dirty="0">
                <a:solidFill>
                  <a:schemeClr val="tx2"/>
                </a:solidFill>
              </a:rPr>
              <a:t>Valuation (Diagonals)</a:t>
            </a:r>
            <a:endParaRPr lang="en-US" dirty="0"/>
          </a:p>
        </p:txBody>
      </p:sp>
    </p:spTree>
    <p:extLst>
      <p:ext uri="{BB962C8B-B14F-4D97-AF65-F5344CB8AC3E}">
        <p14:creationId xmlns:p14="http://schemas.microsoft.com/office/powerpoint/2010/main" val="29917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C097-2EA2-009B-F9E4-A582EC893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76FB5-70AA-2109-877B-866A8B32F6C9}"/>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Model Construction</a:t>
            </a:r>
            <a:br>
              <a:rPr lang="en-US" sz="6600" dirty="0">
                <a:solidFill>
                  <a:schemeClr val="tx2"/>
                </a:solidFill>
              </a:rPr>
            </a:br>
            <a:r>
              <a:rPr lang="en-US" sz="3600" dirty="0">
                <a:solidFill>
                  <a:schemeClr val="tx2"/>
                </a:solidFill>
              </a:rPr>
              <a:t>Adopting the Scikit-Learn API</a:t>
            </a:r>
          </a:p>
        </p:txBody>
      </p:sp>
      <p:sp>
        <p:nvSpPr>
          <p:cNvPr id="5" name="TextBox 4">
            <a:extLst>
              <a:ext uri="{FF2B5EF4-FFF2-40B4-BE49-F238E27FC236}">
                <a16:creationId xmlns:a16="http://schemas.microsoft.com/office/drawing/2014/main" id="{B7140B99-65A6-962D-0CFD-0023212FAA66}"/>
              </a:ext>
            </a:extLst>
          </p:cNvPr>
          <p:cNvSpPr txBox="1"/>
          <p:nvPr/>
        </p:nvSpPr>
        <p:spPr>
          <a:xfrm>
            <a:off x="638810" y="404561"/>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 </a:t>
            </a:r>
          </a:p>
          <a:p>
            <a:pPr>
              <a:lnSpc>
                <a:spcPct val="90000"/>
              </a:lnSpc>
              <a:spcAft>
                <a:spcPts val="600"/>
              </a:spcAft>
            </a:pPr>
            <a:r>
              <a:rPr lang="en-US" dirty="0">
                <a:solidFill>
                  <a:schemeClr val="tx2"/>
                </a:solidFill>
              </a:rPr>
              <a:t>Object-Oriented </a:t>
            </a:r>
            <a:r>
              <a:rPr lang="en-US" dirty="0" err="1">
                <a:solidFill>
                  <a:schemeClr val="tx2"/>
                </a:solidFill>
              </a:rPr>
              <a:t>inteface</a:t>
            </a:r>
            <a:r>
              <a:rPr lang="en-US" dirty="0">
                <a:solidFill>
                  <a:schemeClr val="tx2"/>
                </a:solidFill>
              </a:rPr>
              <a:t> centered around the concept of an Estimator:</a:t>
            </a:r>
          </a:p>
          <a:p>
            <a:pPr lvl="1">
              <a:lnSpc>
                <a:spcPct val="90000"/>
              </a:lnSpc>
              <a:spcAft>
                <a:spcPts val="600"/>
              </a:spcAft>
            </a:pPr>
            <a:r>
              <a:rPr lang="en-US" i="1" dirty="0">
                <a:solidFill>
                  <a:schemeClr val="tx2"/>
                </a:solidFill>
              </a:rPr>
              <a:t>An Estimator is any object that learns from data; it may be a classification, regression or clustering </a:t>
            </a:r>
            <a:r>
              <a:rPr lang="en-US" i="1" dirty="0" err="1">
                <a:solidFill>
                  <a:schemeClr val="tx2"/>
                </a:solidFill>
              </a:rPr>
              <a:t>algorithmor</a:t>
            </a:r>
            <a:r>
              <a:rPr lang="en-US" i="1" dirty="0">
                <a:solidFill>
                  <a:schemeClr val="tx2"/>
                </a:solidFill>
              </a:rPr>
              <a:t> a transformer that extracts/filters useful features from raw data.</a:t>
            </a:r>
          </a:p>
          <a:p>
            <a:pPr lvl="1" algn="r">
              <a:lnSpc>
                <a:spcPct val="90000"/>
              </a:lnSpc>
              <a:spcAft>
                <a:spcPts val="600"/>
              </a:spcAft>
            </a:pPr>
            <a:r>
              <a:rPr lang="en-US" i="1" dirty="0">
                <a:solidFill>
                  <a:schemeClr val="tx2"/>
                </a:solidFill>
              </a:rPr>
              <a:t>- Scikit-learn Tutorial</a:t>
            </a:r>
          </a:p>
          <a:p>
            <a:pPr>
              <a:lnSpc>
                <a:spcPct val="90000"/>
              </a:lnSpc>
              <a:spcAft>
                <a:spcPts val="600"/>
              </a:spcAft>
            </a:pPr>
            <a:endParaRPr lang="en-US" dirty="0">
              <a:solidFill>
                <a:schemeClr val="tx2"/>
              </a:solidFill>
            </a:endParaRPr>
          </a:p>
        </p:txBody>
      </p:sp>
      <p:pic>
        <p:nvPicPr>
          <p:cNvPr id="6" name="Picture 5">
            <a:extLst>
              <a:ext uri="{FF2B5EF4-FFF2-40B4-BE49-F238E27FC236}">
                <a16:creationId xmlns:a16="http://schemas.microsoft.com/office/drawing/2014/main" id="{4A0F4896-49DF-F6BA-DE7D-28B9C174D737}"/>
              </a:ext>
            </a:extLst>
          </p:cNvPr>
          <p:cNvPicPr>
            <a:picLocks noChangeAspect="1"/>
          </p:cNvPicPr>
          <p:nvPr/>
        </p:nvPicPr>
        <p:blipFill>
          <a:blip r:embed="rId2"/>
          <a:stretch>
            <a:fillRect/>
          </a:stretch>
        </p:blipFill>
        <p:spPr>
          <a:xfrm>
            <a:off x="-5426" y="3691696"/>
            <a:ext cx="12192000" cy="2245516"/>
          </a:xfrm>
          <a:prstGeom prst="rect">
            <a:avLst/>
          </a:prstGeom>
        </p:spPr>
      </p:pic>
    </p:spTree>
    <p:extLst>
      <p:ext uri="{BB962C8B-B14F-4D97-AF65-F5344CB8AC3E}">
        <p14:creationId xmlns:p14="http://schemas.microsoft.com/office/powerpoint/2010/main" val="11898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D8CE-4441-EE11-E3FC-F6A40128B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66E1F-4095-C39D-B465-852AEF64C023}"/>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8" name="Picture 7">
            <a:extLst>
              <a:ext uri="{FF2B5EF4-FFF2-40B4-BE49-F238E27FC236}">
                <a16:creationId xmlns:a16="http://schemas.microsoft.com/office/drawing/2014/main" id="{989C71CF-8BB4-A6A0-96AB-E4C0D047CDED}"/>
              </a:ext>
            </a:extLst>
          </p:cNvPr>
          <p:cNvPicPr>
            <a:picLocks noChangeAspect="1"/>
          </p:cNvPicPr>
          <p:nvPr/>
        </p:nvPicPr>
        <p:blipFill>
          <a:blip r:embed="rId2"/>
          <a:stretch>
            <a:fillRect/>
          </a:stretch>
        </p:blipFill>
        <p:spPr>
          <a:xfrm>
            <a:off x="447309" y="838201"/>
            <a:ext cx="7797444" cy="5753532"/>
          </a:xfrm>
          <a:prstGeom prst="rect">
            <a:avLst/>
          </a:prstGeom>
        </p:spPr>
      </p:pic>
    </p:spTree>
    <p:extLst>
      <p:ext uri="{BB962C8B-B14F-4D97-AF65-F5344CB8AC3E}">
        <p14:creationId xmlns:p14="http://schemas.microsoft.com/office/powerpoint/2010/main" val="382135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11AC4-F470-A364-49BA-27B4E9AEF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E2971-083B-BBC5-43A8-8D846CE92819}"/>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4" name="Picture 3">
            <a:extLst>
              <a:ext uri="{FF2B5EF4-FFF2-40B4-BE49-F238E27FC236}">
                <a16:creationId xmlns:a16="http://schemas.microsoft.com/office/drawing/2014/main" id="{2DBAA391-5182-9721-A075-8B6CB057BC4D}"/>
              </a:ext>
            </a:extLst>
          </p:cNvPr>
          <p:cNvPicPr>
            <a:picLocks noChangeAspect="1"/>
          </p:cNvPicPr>
          <p:nvPr/>
        </p:nvPicPr>
        <p:blipFill>
          <a:blip r:embed="rId2"/>
          <a:stretch>
            <a:fillRect/>
          </a:stretch>
        </p:blipFill>
        <p:spPr>
          <a:xfrm>
            <a:off x="318918" y="775854"/>
            <a:ext cx="6961646" cy="6072925"/>
          </a:xfrm>
          <a:prstGeom prst="rect">
            <a:avLst/>
          </a:prstGeom>
        </p:spPr>
      </p:pic>
    </p:spTree>
    <p:extLst>
      <p:ext uri="{BB962C8B-B14F-4D97-AF65-F5344CB8AC3E}">
        <p14:creationId xmlns:p14="http://schemas.microsoft.com/office/powerpoint/2010/main" val="298288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AE54C-BB65-E34C-A41E-922D92748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1F975-9AE8-CACC-CB2F-11819EFA5611}"/>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5" name="Picture 4">
            <a:extLst>
              <a:ext uri="{FF2B5EF4-FFF2-40B4-BE49-F238E27FC236}">
                <a16:creationId xmlns:a16="http://schemas.microsoft.com/office/drawing/2014/main" id="{4E3A32F1-17FA-C175-4424-BDBCC5409AED}"/>
              </a:ext>
            </a:extLst>
          </p:cNvPr>
          <p:cNvPicPr>
            <a:picLocks noChangeAspect="1"/>
          </p:cNvPicPr>
          <p:nvPr/>
        </p:nvPicPr>
        <p:blipFill>
          <a:blip r:embed="rId2"/>
          <a:stretch>
            <a:fillRect/>
          </a:stretch>
        </p:blipFill>
        <p:spPr>
          <a:xfrm>
            <a:off x="484909" y="752843"/>
            <a:ext cx="9067800" cy="5973971"/>
          </a:xfrm>
          <a:prstGeom prst="rect">
            <a:avLst/>
          </a:prstGeom>
        </p:spPr>
      </p:pic>
    </p:spTree>
    <p:extLst>
      <p:ext uri="{BB962C8B-B14F-4D97-AF65-F5344CB8AC3E}">
        <p14:creationId xmlns:p14="http://schemas.microsoft.com/office/powerpoint/2010/main" val="40043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Example</a:t>
            </a:r>
          </a:p>
        </p:txBody>
      </p:sp>
      <p:pic>
        <p:nvPicPr>
          <p:cNvPr id="4" name="Picture 3">
            <a:extLst>
              <a:ext uri="{FF2B5EF4-FFF2-40B4-BE49-F238E27FC236}">
                <a16:creationId xmlns:a16="http://schemas.microsoft.com/office/drawing/2014/main" id="{63BFD62E-CB14-90CC-2DA8-06148F356803}"/>
              </a:ext>
            </a:extLst>
          </p:cNvPr>
          <p:cNvPicPr>
            <a:picLocks noChangeAspect="1"/>
          </p:cNvPicPr>
          <p:nvPr/>
        </p:nvPicPr>
        <p:blipFill>
          <a:blip r:embed="rId2"/>
          <a:stretch>
            <a:fillRect/>
          </a:stretch>
        </p:blipFill>
        <p:spPr>
          <a:xfrm>
            <a:off x="177511" y="3643746"/>
            <a:ext cx="6771635" cy="2761384"/>
          </a:xfrm>
          <a:prstGeom prst="rect">
            <a:avLst/>
          </a:prstGeom>
        </p:spPr>
      </p:pic>
      <p:pic>
        <p:nvPicPr>
          <p:cNvPr id="7" name="Picture 6">
            <a:extLst>
              <a:ext uri="{FF2B5EF4-FFF2-40B4-BE49-F238E27FC236}">
                <a16:creationId xmlns:a16="http://schemas.microsoft.com/office/drawing/2014/main" id="{8208C4E6-4CC9-370D-292E-A1C97DCB8B9B}"/>
              </a:ext>
            </a:extLst>
          </p:cNvPr>
          <p:cNvPicPr>
            <a:picLocks noChangeAspect="1"/>
          </p:cNvPicPr>
          <p:nvPr/>
        </p:nvPicPr>
        <p:blipFill>
          <a:blip r:embed="rId3"/>
          <a:stretch>
            <a:fillRect/>
          </a:stretch>
        </p:blipFill>
        <p:spPr>
          <a:xfrm>
            <a:off x="5034332" y="1406236"/>
            <a:ext cx="7035141" cy="4998894"/>
          </a:xfrm>
          <a:prstGeom prst="rect">
            <a:avLst/>
          </a:prstGeom>
        </p:spPr>
      </p:pic>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59999" y="1406236"/>
            <a:ext cx="40918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example demonstrates the relationship between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methods by way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Each is a special case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where </a:t>
            </a:r>
            <a:r>
              <a:rPr kumimoji="0" lang="en-US" altLang="en-US" sz="1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1</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for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approaches infinity yields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increases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apriori</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selection becomes less relevant regardless of initial choice.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0077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05C2D9-79E6-2211-C471-B2A91325AD2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D2E858-CF95-E622-0EBB-96D0CFAF7A25}"/>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A more complex example</a:t>
            </a: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823619A5-655B-75A5-AB8F-6611A9C38A92}"/>
              </a:ext>
            </a:extLst>
          </p:cNvPr>
          <p:cNvSpPr>
            <a:spLocks noChangeArrowheads="1"/>
          </p:cNvSpPr>
          <p:nvPr/>
        </p:nvSpPr>
        <p:spPr bwMode="auto">
          <a:xfrm>
            <a:off x="1931874" y="4797188"/>
            <a:ext cx="6051236" cy="12418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a:ln>
                  <a:noFill/>
                </a:ln>
                <a:solidFill>
                  <a:srgbClr val="FFFFFF"/>
                </a:solidFill>
                <a:effectLst/>
                <a:latin typeface="+mn-lt"/>
                <a:ea typeface="+mn-ea"/>
                <a:cs typeface="+mn-cs"/>
              </a:rPr>
              <a:t>Managing lag study over time – Demo!</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334B1-B273-D0DA-BE07-F29ACFC02334}"/>
              </a:ext>
            </a:extLst>
          </p:cNvPr>
          <p:cNvPicPr>
            <a:picLocks noChangeAspect="1"/>
          </p:cNvPicPr>
          <p:nvPr/>
        </p:nvPicPr>
        <p:blipFill>
          <a:blip r:embed="rId2"/>
          <a:stretch>
            <a:fillRect/>
          </a:stretch>
        </p:blipFill>
        <p:spPr>
          <a:xfrm>
            <a:off x="584664" y="279258"/>
            <a:ext cx="10159851" cy="4965809"/>
          </a:xfrm>
          <a:prstGeom prst="rect">
            <a:avLst/>
          </a:prstGeom>
        </p:spPr>
      </p:pic>
      <p:sp>
        <p:nvSpPr>
          <p:cNvPr id="5" name="TextBox 4">
            <a:extLst>
              <a:ext uri="{FF2B5EF4-FFF2-40B4-BE49-F238E27FC236}">
                <a16:creationId xmlns:a16="http://schemas.microsoft.com/office/drawing/2014/main" id="{6B6CCA69-2AED-14B9-7822-7FEC702DEBF3}"/>
              </a:ext>
            </a:extLst>
          </p:cNvPr>
          <p:cNvSpPr txBox="1"/>
          <p:nvPr/>
        </p:nvSpPr>
        <p:spPr>
          <a:xfrm>
            <a:off x="792482" y="5536013"/>
            <a:ext cx="10430932" cy="646331"/>
          </a:xfrm>
          <a:prstGeom prst="rect">
            <a:avLst/>
          </a:prstGeom>
          <a:noFill/>
        </p:spPr>
        <p:txBody>
          <a:bodyPr wrap="square" rtlCol="0">
            <a:spAutoFit/>
          </a:bodyPr>
          <a:lstStyle/>
          <a:p>
            <a:r>
              <a:rPr lang="en-US" dirty="0" err="1"/>
              <a:t>Chainladder</a:t>
            </a:r>
            <a:r>
              <a:rPr lang="en-US" dirty="0"/>
              <a:t>-python is currently the most popular actuarial-focused open source package as measured by </a:t>
            </a:r>
            <a:r>
              <a:rPr lang="en-US" dirty="0" err="1"/>
              <a:t>github</a:t>
            </a:r>
            <a:r>
              <a:rPr lang="en-US" dirty="0"/>
              <a:t> stars</a:t>
            </a:r>
          </a:p>
        </p:txBody>
      </p:sp>
      <p:sp>
        <p:nvSpPr>
          <p:cNvPr id="6" name="TextBox 5">
            <a:extLst>
              <a:ext uri="{FF2B5EF4-FFF2-40B4-BE49-F238E27FC236}">
                <a16:creationId xmlns:a16="http://schemas.microsoft.com/office/drawing/2014/main" id="{5B33B7CE-1B04-508B-869A-1723989C24DA}"/>
              </a:ext>
            </a:extLst>
          </p:cNvPr>
          <p:cNvSpPr txBox="1"/>
          <p:nvPr/>
        </p:nvSpPr>
        <p:spPr>
          <a:xfrm>
            <a:off x="7811343" y="5030509"/>
            <a:ext cx="4141894" cy="276999"/>
          </a:xfrm>
          <a:prstGeom prst="rect">
            <a:avLst/>
          </a:prstGeom>
          <a:noFill/>
        </p:spPr>
        <p:txBody>
          <a:bodyPr wrap="square" rtlCol="0">
            <a:spAutoFit/>
          </a:bodyPr>
          <a:lstStyle/>
          <a:p>
            <a:r>
              <a:rPr lang="en-US" sz="1200" dirty="0"/>
              <a:t>Source: www.actuarialopensource.com</a:t>
            </a:r>
          </a:p>
        </p:txBody>
      </p:sp>
    </p:spTree>
    <p:extLst>
      <p:ext uri="{BB962C8B-B14F-4D97-AF65-F5344CB8AC3E}">
        <p14:creationId xmlns:p14="http://schemas.microsoft.com/office/powerpoint/2010/main" val="171485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8518F-8E42-624D-9EC6-3FF6BE787A3E}"/>
              </a:ext>
            </a:extLst>
          </p:cNvPr>
          <p:cNvSpPr txBox="1"/>
          <p:nvPr/>
        </p:nvSpPr>
        <p:spPr>
          <a:xfrm>
            <a:off x="1849119" y="1807048"/>
            <a:ext cx="7675881" cy="1754326"/>
          </a:xfrm>
          <a:prstGeom prst="rect">
            <a:avLst/>
          </a:prstGeom>
          <a:noFill/>
        </p:spPr>
        <p:txBody>
          <a:bodyPr wrap="square">
            <a:spAutoFit/>
          </a:bodyPr>
          <a:lstStyle/>
          <a:p>
            <a:pPr algn="l"/>
            <a:r>
              <a:rPr lang="en-US" b="0" i="0" dirty="0">
                <a:solidFill>
                  <a:srgbClr val="222222"/>
                </a:solidFill>
                <a:effectLst/>
                <a:latin typeface="Calibri" panose="020F0502020204030204" pitchFamily="34" charset="0"/>
                <a:cs typeface="Calibri" panose="020F0502020204030204" pitchFamily="34" charset="0"/>
              </a:rPr>
              <a:t>Papers with citation of the package:</a:t>
            </a:r>
          </a:p>
          <a:p>
            <a:pPr algn="l"/>
            <a:endParaRPr lang="en-US" b="0" i="0" dirty="0">
              <a:solidFill>
                <a:srgbClr val="222222"/>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highlight>
                  <a:srgbClr val="FFFFFF"/>
                </a:highlight>
                <a:latin typeface="Calibri" panose="020F0502020204030204" pitchFamily="34" charset="0"/>
                <a:cs typeface="Calibri" panose="020F0502020204030204" pitchFamily="34" charset="0"/>
              </a:rPr>
              <a:t>The Actuary and IBNR Techniques: A Machine Learning Approach</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Ultimate Loss Reserve Forecasting Using Bidirectional LSTMs</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Practitioners’ Guide to Building Actuarial Reserving Workflows Using Chain-Ladder Python</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46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051D4-3BCC-DE83-D845-2E824B337CA8}"/>
              </a:ext>
            </a:extLst>
          </p:cNvPr>
          <p:cNvSpPr>
            <a:spLocks noGrp="1"/>
          </p:cNvSpPr>
          <p:nvPr>
            <p:ph idx="1"/>
          </p:nvPr>
        </p:nvSpPr>
        <p:spPr>
          <a:xfrm>
            <a:off x="838200" y="1007478"/>
            <a:ext cx="10515600" cy="4351338"/>
          </a:xfrm>
        </p:spPr>
        <p:txBody>
          <a:bodyPr>
            <a:normAutofit fontScale="70000" lnSpcReduction="20000"/>
          </a:bodyPr>
          <a:lstStyle/>
          <a:p>
            <a:pPr marL="0" indent="0" algn="l">
              <a:buNone/>
            </a:pPr>
            <a:r>
              <a:rPr lang="en-US" b="0" i="0" dirty="0">
                <a:solidFill>
                  <a:srgbClr val="111111"/>
                </a:solidFill>
                <a:effectLst/>
                <a:latin typeface="-apple-system"/>
              </a:rPr>
              <a:t>As participants in this conference, it is essential to adhere to antitrust laws to ensure a fair and competitive environment. The following guidelines are designed to help us comply with these laws:</a:t>
            </a:r>
          </a:p>
          <a:p>
            <a:pPr algn="l">
              <a:buFont typeface="+mj-lt"/>
              <a:buAutoNum type="arabicPeriod"/>
            </a:pPr>
            <a:r>
              <a:rPr lang="en-US" b="1" i="0" dirty="0">
                <a:solidFill>
                  <a:srgbClr val="111111"/>
                </a:solidFill>
                <a:effectLst/>
                <a:latin typeface="-apple-system"/>
              </a:rPr>
              <a:t>Policy Adherence</a:t>
            </a:r>
            <a:r>
              <a:rPr lang="en-US" b="0" i="0" dirty="0">
                <a:solidFill>
                  <a:srgbClr val="111111"/>
                </a:solidFill>
                <a:effectLst/>
                <a:latin typeface="-apple-system"/>
              </a:rPr>
              <a:t>: It is the policy of this conference to comply fully with both the letter and spirit of federal and state antitrust laws.</a:t>
            </a:r>
          </a:p>
          <a:p>
            <a:pPr algn="l">
              <a:buFont typeface="+mj-lt"/>
              <a:buAutoNum type="arabicPeriod"/>
            </a:pPr>
            <a:r>
              <a:rPr lang="en-US" b="1" i="0" dirty="0">
                <a:solidFill>
                  <a:srgbClr val="111111"/>
                </a:solidFill>
                <a:effectLst/>
                <a:latin typeface="-apple-system"/>
              </a:rPr>
              <a:t>Avoid Discussions on Pricing</a:t>
            </a:r>
            <a:r>
              <a:rPr lang="en-US" b="0" i="0" dirty="0">
                <a:solidFill>
                  <a:srgbClr val="111111"/>
                </a:solidFill>
                <a:effectLst/>
                <a:latin typeface="-apple-system"/>
              </a:rPr>
              <a:t>: Do not discuss prices for services or products, or any other topics that might affect prices.</a:t>
            </a:r>
          </a:p>
          <a:p>
            <a:pPr algn="l">
              <a:buFont typeface="+mj-lt"/>
              <a:buAutoNum type="arabicPeriod"/>
            </a:pPr>
            <a:r>
              <a:rPr lang="en-US" b="1" i="0" dirty="0">
                <a:solidFill>
                  <a:srgbClr val="111111"/>
                </a:solidFill>
                <a:effectLst/>
                <a:latin typeface="-apple-system"/>
              </a:rPr>
              <a:t>No Market Allocation</a:t>
            </a:r>
            <a:r>
              <a:rPr lang="en-US" b="0" i="0" dirty="0">
                <a:solidFill>
                  <a:srgbClr val="111111"/>
                </a:solidFill>
                <a:effectLst/>
                <a:latin typeface="-apple-system"/>
              </a:rPr>
              <a:t>: Refrain from discussing plans regarding specific geographic or product markets, or particular customers.</a:t>
            </a:r>
          </a:p>
          <a:p>
            <a:pPr algn="l">
              <a:buFont typeface="+mj-lt"/>
              <a:buAutoNum type="arabicPeriod"/>
            </a:pPr>
            <a:r>
              <a:rPr lang="en-US" b="1" i="0" dirty="0">
                <a:solidFill>
                  <a:srgbClr val="111111"/>
                </a:solidFill>
                <a:effectLst/>
                <a:latin typeface="-apple-system"/>
              </a:rPr>
              <a:t>Membership Restrictions</a:t>
            </a:r>
            <a:r>
              <a:rPr lang="en-US" b="0" i="0" dirty="0">
                <a:solidFill>
                  <a:srgbClr val="111111"/>
                </a:solidFill>
                <a:effectLst/>
                <a:latin typeface="-apple-system"/>
              </a:rPr>
              <a:t>: Avoid conversations about membership restrictions or conditions on trade.</a:t>
            </a:r>
          </a:p>
          <a:p>
            <a:pPr algn="l">
              <a:buFont typeface="+mj-lt"/>
              <a:buAutoNum type="arabicPeriod"/>
            </a:pPr>
            <a:r>
              <a:rPr lang="en-US" b="1" i="0" dirty="0">
                <a:solidFill>
                  <a:srgbClr val="111111"/>
                </a:solidFill>
                <a:effectLst/>
                <a:latin typeface="-apple-system"/>
              </a:rPr>
              <a:t>Product Standardization</a:t>
            </a:r>
            <a:r>
              <a:rPr lang="en-US" b="0" i="0" dirty="0">
                <a:solidFill>
                  <a:srgbClr val="111111"/>
                </a:solidFill>
                <a:effectLst/>
                <a:latin typeface="-apple-system"/>
              </a:rPr>
              <a:t>: Do not engage in discussions about product standardization that could be perceived as a restraint on trade.</a:t>
            </a:r>
          </a:p>
          <a:p>
            <a:pPr algn="l">
              <a:buFont typeface="+mj-lt"/>
              <a:buAutoNum type="arabicPeriod"/>
            </a:pPr>
            <a:r>
              <a:rPr lang="en-US" b="1" i="0" dirty="0">
                <a:solidFill>
                  <a:srgbClr val="111111"/>
                </a:solidFill>
                <a:effectLst/>
                <a:latin typeface="-apple-system"/>
              </a:rPr>
              <a:t>Leave if Necessary</a:t>
            </a:r>
            <a:r>
              <a:rPr lang="en-US" b="0" i="0" dirty="0">
                <a:solidFill>
                  <a:srgbClr val="111111"/>
                </a:solidFill>
                <a:effectLst/>
                <a:latin typeface="-apple-system"/>
              </a:rPr>
              <a:t>: If any discussion appears to violate these guidelines, please leave the meeting immediately and report the incident to the conference organizers.</a:t>
            </a:r>
          </a:p>
          <a:p>
            <a:endParaRPr lang="en-US" dirty="0"/>
          </a:p>
        </p:txBody>
      </p:sp>
    </p:spTree>
    <p:extLst>
      <p:ext uri="{BB962C8B-B14F-4D97-AF65-F5344CB8AC3E}">
        <p14:creationId xmlns:p14="http://schemas.microsoft.com/office/powerpoint/2010/main" val="49677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6">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F8996-077F-104D-7406-B2D9FC0F22BE}"/>
              </a:ext>
            </a:extLst>
          </p:cNvPr>
          <p:cNvSpPr>
            <a:spLocks noGrp="1"/>
          </p:cNvSpPr>
          <p:nvPr>
            <p:ph type="title"/>
          </p:nvPr>
        </p:nvSpPr>
        <p:spPr>
          <a:xfrm>
            <a:off x="498143" y="456345"/>
            <a:ext cx="3179929" cy="3556097"/>
          </a:xfrm>
        </p:spPr>
        <p:txBody>
          <a:bodyPr vert="horz" lIns="91440" tIns="45720" rIns="91440" bIns="45720" rtlCol="0" anchor="b">
            <a:normAutofit/>
          </a:bodyPr>
          <a:lstStyle/>
          <a:p>
            <a:pPr algn="r"/>
            <a:r>
              <a:rPr lang="en-US" sz="4000" dirty="0">
                <a:solidFill>
                  <a:srgbClr val="FFFFFF"/>
                </a:solidFill>
              </a:rPr>
              <a:t>Thank you to conference sponsor</a:t>
            </a:r>
          </a:p>
        </p:txBody>
      </p:sp>
      <p:pic>
        <p:nvPicPr>
          <p:cNvPr id="1026" name="Picture 2">
            <a:extLst>
              <a:ext uri="{FF2B5EF4-FFF2-40B4-BE49-F238E27FC236}">
                <a16:creationId xmlns:a16="http://schemas.microsoft.com/office/drawing/2014/main" id="{D1F46FD2-6757-07B1-DC64-B40D3D8DB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6731" y="582318"/>
            <a:ext cx="2655773" cy="1719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46136C-F425-AC1A-33EC-162FB77924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6430" y="731362"/>
            <a:ext cx="2998699" cy="1570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F23616-AECC-0E90-8CB4-1A235493F5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3805" y="2624071"/>
            <a:ext cx="2998699" cy="1499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7E1D4-DAA9-7FBE-6C11-FD5AFEA54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86430" y="2624071"/>
            <a:ext cx="2998699" cy="132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39EFB7-AB0E-2B84-3A9D-4AAF8BF10646}"/>
              </a:ext>
            </a:extLst>
          </p:cNvPr>
          <p:cNvSpPr txBox="1"/>
          <p:nvPr/>
        </p:nvSpPr>
        <p:spPr>
          <a:xfrm>
            <a:off x="4905052" y="4665824"/>
            <a:ext cx="6483958" cy="16940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effectLst/>
              </a:rPr>
              <a:t>Please remember that the views and opinions expressed in the sessions are those of the speakers and do not necessarily reflect the views or positions of their employers, Full Stack Actuarial, the conference sponsors, or any other entity that they may be associated with.</a:t>
            </a:r>
            <a:endParaRPr lang="en-US" sz="1900"/>
          </a:p>
        </p:txBody>
      </p:sp>
    </p:spTree>
    <p:extLst>
      <p:ext uri="{BB962C8B-B14F-4D97-AF65-F5344CB8AC3E}">
        <p14:creationId xmlns:p14="http://schemas.microsoft.com/office/powerpoint/2010/main" val="3837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646331"/>
          </a:xfrm>
          <a:prstGeom prst="rect">
            <a:avLst/>
          </a:prstGeom>
          <a:noFill/>
        </p:spPr>
        <p:txBody>
          <a:bodyPr wrap="square" rtlCol="0">
            <a:spAutoFit/>
          </a:bodyPr>
          <a:lstStyle/>
          <a:p>
            <a:r>
              <a:rPr lang="en-US" dirty="0"/>
              <a:t>What is a lag study?</a:t>
            </a:r>
          </a:p>
          <a:p>
            <a:r>
              <a:rPr lang="en-US" dirty="0"/>
              <a:t>Basic Example in Excel</a:t>
            </a:r>
          </a:p>
        </p:txBody>
      </p:sp>
    </p:spTree>
    <p:extLst>
      <p:ext uri="{BB962C8B-B14F-4D97-AF65-F5344CB8AC3E}">
        <p14:creationId xmlns:p14="http://schemas.microsoft.com/office/powerpoint/2010/main" val="4432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30880C-4CE3-5527-E008-B9D001162B5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6E1B82-E6C9-DED6-34D6-47A14F3DA32E}"/>
              </a:ext>
            </a:extLst>
          </p:cNvPr>
          <p:cNvSpPr txBox="1"/>
          <p:nvPr/>
        </p:nvSpPr>
        <p:spPr>
          <a:xfrm>
            <a:off x="6590966" y="3428999"/>
            <a:ext cx="4805691" cy="838831"/>
          </a:xfrm>
          <a:prstGeom prst="rect">
            <a:avLst/>
          </a:prstGeom>
        </p:spPr>
        <p:txBody>
          <a:bodyPr vert="horz" lIns="91440" tIns="45720" rIns="91440" bIns="45720" rtlCol="0" anchor="b">
            <a:normAutofit/>
          </a:bodyPr>
          <a:lstStyle/>
          <a:p>
            <a:pPr>
              <a:lnSpc>
                <a:spcPct val="90000"/>
              </a:lnSpc>
              <a:spcBef>
                <a:spcPts val="1000"/>
              </a:spcBef>
            </a:pPr>
            <a:r>
              <a:rPr lang="en-US" sz="1100" b="1" u="sng" kern="1200" dirty="0">
                <a:solidFill>
                  <a:schemeClr val="tx2"/>
                </a:solidFill>
                <a:latin typeface="+mn-lt"/>
                <a:ea typeface="+mn-ea"/>
                <a:cs typeface="+mn-cs"/>
              </a:rPr>
              <a:t>Benefits</a:t>
            </a:r>
          </a:p>
          <a:p>
            <a:pPr>
              <a:lnSpc>
                <a:spcPct val="90000"/>
              </a:lnSpc>
              <a:spcBef>
                <a:spcPts val="1000"/>
              </a:spcBef>
            </a:pPr>
            <a:r>
              <a:rPr lang="en-US" sz="1100" kern="1200" dirty="0">
                <a:solidFill>
                  <a:schemeClr val="tx2"/>
                </a:solidFill>
                <a:latin typeface="+mn-lt"/>
                <a:ea typeface="+mn-ea"/>
                <a:cs typeface="+mn-cs"/>
              </a:rPr>
              <a:t>Print-ready exhibits</a:t>
            </a:r>
          </a:p>
          <a:p>
            <a:pPr>
              <a:lnSpc>
                <a:spcPct val="90000"/>
              </a:lnSpc>
              <a:spcBef>
                <a:spcPts val="1000"/>
              </a:spcBef>
            </a:pPr>
            <a:r>
              <a:rPr lang="en-US" sz="1100" kern="1200" dirty="0">
                <a:solidFill>
                  <a:schemeClr val="tx2"/>
                </a:solidFill>
                <a:latin typeface="+mn-lt"/>
                <a:ea typeface="+mn-ea"/>
                <a:cs typeface="+mn-cs"/>
              </a:rPr>
              <a:t>Highly portable – everyone has MS Excel</a:t>
            </a:r>
          </a:p>
          <a:p>
            <a:pPr>
              <a:lnSpc>
                <a:spcPct val="90000"/>
              </a:lnSpc>
              <a:spcBef>
                <a:spcPts val="1000"/>
              </a:spcBef>
            </a:pPr>
            <a:endParaRPr lang="en-US" sz="1100" kern="1200" dirty="0">
              <a:solidFill>
                <a:schemeClr val="tx2"/>
              </a:solidFill>
              <a:latin typeface="+mn-lt"/>
              <a:ea typeface="+mn-ea"/>
              <a:cs typeface="+mn-cs"/>
            </a:endParaRPr>
          </a:p>
        </p:txBody>
      </p:sp>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8EB8C273-AFAF-648A-7B1F-2ABE713231C5}"/>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chemeClr val="tx2"/>
                </a:solidFill>
                <a:latin typeface="+mj-lt"/>
                <a:ea typeface="+mj-ea"/>
                <a:cs typeface="+mj-cs"/>
              </a:rPr>
              <a:t>A Basic Lag Study</a:t>
            </a:r>
          </a:p>
          <a:p>
            <a:pPr>
              <a:lnSpc>
                <a:spcPct val="90000"/>
              </a:lnSpc>
              <a:spcBef>
                <a:spcPct val="0"/>
              </a:spcBef>
              <a:spcAft>
                <a:spcPts val="600"/>
              </a:spcAft>
            </a:pPr>
            <a:r>
              <a:rPr lang="en-US" sz="2800" kern="1200" dirty="0">
                <a:solidFill>
                  <a:schemeClr val="tx2"/>
                </a:solidFill>
                <a:latin typeface="+mj-lt"/>
                <a:ea typeface="+mj-ea"/>
                <a:cs typeface="+mj-cs"/>
              </a:rPr>
              <a:t>Excel – Benefits and Drawbacks</a:t>
            </a:r>
          </a:p>
        </p:txBody>
      </p:sp>
      <p:sp>
        <p:nvSpPr>
          <p:cNvPr id="2" name="TextBox 1">
            <a:extLst>
              <a:ext uri="{FF2B5EF4-FFF2-40B4-BE49-F238E27FC236}">
                <a16:creationId xmlns:a16="http://schemas.microsoft.com/office/drawing/2014/main" id="{D7BB32DB-5F15-E511-85B9-F03FEF439A05}"/>
              </a:ext>
            </a:extLst>
          </p:cNvPr>
          <p:cNvSpPr txBox="1"/>
          <p:nvPr/>
        </p:nvSpPr>
        <p:spPr>
          <a:xfrm>
            <a:off x="1775980" y="2233437"/>
            <a:ext cx="3329421" cy="3801041"/>
          </a:xfrm>
          <a:prstGeom prst="rect">
            <a:avLst/>
          </a:prstGeom>
          <a:noFill/>
        </p:spPr>
        <p:txBody>
          <a:bodyPr wrap="square">
            <a:spAutoFit/>
          </a:bodyPr>
          <a:lstStyle/>
          <a:p>
            <a:pPr>
              <a:spcAft>
                <a:spcPts val="600"/>
              </a:spcAft>
            </a:pPr>
            <a:r>
              <a:rPr lang="en-US" b="1" u="sng" dirty="0"/>
              <a:t>Drawbacks</a:t>
            </a:r>
          </a:p>
          <a:p>
            <a:pPr marL="285750" indent="-285750">
              <a:spcAft>
                <a:spcPts val="600"/>
              </a:spcAft>
              <a:buFont typeface="Wingdings" panose="05000000000000000000" pitchFamily="2" charset="2"/>
              <a:buChar char="ü"/>
            </a:pPr>
            <a:r>
              <a:rPr lang="en-US" dirty="0"/>
              <a:t>Requires managing Row/Column real estate</a:t>
            </a:r>
          </a:p>
          <a:p>
            <a:pPr marL="285750" indent="-285750">
              <a:spcAft>
                <a:spcPts val="600"/>
              </a:spcAft>
              <a:buFont typeface="Wingdings" panose="05000000000000000000" pitchFamily="2" charset="2"/>
              <a:buChar char="ü"/>
            </a:pPr>
            <a:r>
              <a:rPr lang="en-US" dirty="0"/>
              <a:t>Requires VBA for non-Excel integrations</a:t>
            </a:r>
          </a:p>
          <a:p>
            <a:pPr marL="285750" indent="-285750">
              <a:spcAft>
                <a:spcPts val="600"/>
              </a:spcAft>
              <a:buFont typeface="Wingdings" panose="05000000000000000000" pitchFamily="2" charset="2"/>
              <a:buChar char="ü"/>
            </a:pPr>
            <a:r>
              <a:rPr lang="en-US" dirty="0"/>
              <a:t>Does not scale well to hundreds of Triangles with a variety of different assumptions.</a:t>
            </a:r>
          </a:p>
          <a:p>
            <a:pPr marL="285750" indent="-285750">
              <a:spcAft>
                <a:spcPts val="600"/>
              </a:spcAft>
              <a:buFont typeface="Wingdings" panose="05000000000000000000" pitchFamily="2" charset="2"/>
              <a:buChar char="ü"/>
            </a:pPr>
            <a:r>
              <a:rPr lang="en-US" dirty="0"/>
              <a:t>Hand-crafting algorithm logic</a:t>
            </a:r>
          </a:p>
          <a:p>
            <a:pPr marL="285750" indent="-285750">
              <a:spcAft>
                <a:spcPts val="600"/>
              </a:spcAft>
              <a:buFont typeface="Wingdings" panose="05000000000000000000" pitchFamily="2" charset="2"/>
              <a:buChar char="ü"/>
            </a:pPr>
            <a:endParaRPr lang="en-US" dirty="0"/>
          </a:p>
        </p:txBody>
      </p:sp>
    </p:spTree>
    <p:extLst>
      <p:ext uri="{BB962C8B-B14F-4D97-AF65-F5344CB8AC3E}">
        <p14:creationId xmlns:p14="http://schemas.microsoft.com/office/powerpoint/2010/main" val="13010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6EEBFCF-9340-18EE-B06C-22824C0E7C63}"/>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A Basic Lag Study</a:t>
            </a:r>
          </a:p>
          <a:p>
            <a:pPr>
              <a:lnSpc>
                <a:spcPct val="90000"/>
              </a:lnSpc>
              <a:spcBef>
                <a:spcPct val="0"/>
              </a:spcBef>
              <a:spcAft>
                <a:spcPts val="600"/>
              </a:spcAft>
            </a:pPr>
            <a:r>
              <a:rPr lang="en-US" sz="2800" kern="1200">
                <a:solidFill>
                  <a:schemeClr val="tx1"/>
                </a:solidFill>
                <a:latin typeface="+mj-lt"/>
                <a:ea typeface="+mj-ea"/>
                <a:cs typeface="+mj-cs"/>
              </a:rPr>
              <a:t>chainladder-python</a:t>
            </a:r>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4C5EF78-30EF-9194-88A0-10291CDC0C75}"/>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57150">
              <a:lnSpc>
                <a:spcPct val="90000"/>
              </a:lnSpc>
              <a:spcAft>
                <a:spcPts val="600"/>
              </a:spcAft>
            </a:pPr>
            <a:r>
              <a:rPr lang="en-US" sz="1400" b="1" u="sng" dirty="0"/>
              <a:t>Benefits</a:t>
            </a:r>
          </a:p>
          <a:p>
            <a:pPr marL="285750" indent="-228600">
              <a:lnSpc>
                <a:spcPct val="90000"/>
              </a:lnSpc>
              <a:spcAft>
                <a:spcPts val="600"/>
              </a:spcAft>
              <a:buFont typeface="Arial" panose="020B0604020202020204" pitchFamily="34" charset="0"/>
              <a:buChar char="•"/>
            </a:pPr>
            <a:r>
              <a:rPr lang="en-US" sz="1400" dirty="0"/>
              <a:t>No need to manage data shape</a:t>
            </a:r>
          </a:p>
          <a:p>
            <a:pPr marL="285750" indent="-228600">
              <a:lnSpc>
                <a:spcPct val="90000"/>
              </a:lnSpc>
              <a:spcAft>
                <a:spcPts val="600"/>
              </a:spcAft>
              <a:buFont typeface="Arial" panose="020B0604020202020204" pitchFamily="34" charset="0"/>
              <a:buChar char="•"/>
            </a:pPr>
            <a:r>
              <a:rPr lang="en-US" sz="1400" dirty="0"/>
              <a:t>Transparency on model structure and assumptions</a:t>
            </a:r>
          </a:p>
          <a:p>
            <a:pPr marL="285750" indent="-228600">
              <a:lnSpc>
                <a:spcPct val="90000"/>
              </a:lnSpc>
              <a:spcAft>
                <a:spcPts val="600"/>
              </a:spcAft>
              <a:buFont typeface="Arial" panose="020B0604020202020204" pitchFamily="34" charset="0"/>
              <a:buChar char="•"/>
            </a:pPr>
            <a:r>
              <a:rPr lang="en-US" sz="1400" dirty="0"/>
              <a:t>Independence of Model and Data</a:t>
            </a:r>
          </a:p>
          <a:p>
            <a:pPr marL="285750" indent="-228600">
              <a:lnSpc>
                <a:spcPct val="90000"/>
              </a:lnSpc>
              <a:spcAft>
                <a:spcPts val="600"/>
              </a:spcAft>
              <a:buFont typeface="Arial" panose="020B0604020202020204" pitchFamily="34" charset="0"/>
              <a:buChar char="•"/>
            </a:pPr>
            <a:r>
              <a:rPr lang="en-US" sz="1400" dirty="0"/>
              <a:t>Fitted attributes available on demand.</a:t>
            </a:r>
          </a:p>
          <a:p>
            <a:pPr marL="285750" indent="-228600">
              <a:lnSpc>
                <a:spcPct val="90000"/>
              </a:lnSpc>
              <a:spcAft>
                <a:spcPts val="600"/>
              </a:spcAft>
              <a:buFont typeface="Arial" panose="020B0604020202020204" pitchFamily="34" charset="0"/>
              <a:buChar char="•"/>
            </a:pPr>
            <a:r>
              <a:rPr lang="en-US" sz="1400" dirty="0"/>
              <a:t>Opens door to other integrations supported in Python –</a:t>
            </a:r>
          </a:p>
          <a:p>
            <a:pPr marL="742950" lvl="1" indent="-228600">
              <a:lnSpc>
                <a:spcPct val="90000"/>
              </a:lnSpc>
              <a:spcAft>
                <a:spcPts val="600"/>
              </a:spcAft>
              <a:buFont typeface="Arial" panose="020B0604020202020204" pitchFamily="34" charset="0"/>
              <a:buChar char="•"/>
            </a:pPr>
            <a:r>
              <a:rPr lang="en-US" sz="1400" dirty="0"/>
              <a:t>Testing frameworks</a:t>
            </a:r>
          </a:p>
          <a:p>
            <a:pPr marL="742950" lvl="1" indent="-228600">
              <a:lnSpc>
                <a:spcPct val="90000"/>
              </a:lnSpc>
              <a:spcAft>
                <a:spcPts val="600"/>
              </a:spcAft>
              <a:buFont typeface="Arial" panose="020B0604020202020204" pitchFamily="34" charset="0"/>
              <a:buChar char="•"/>
            </a:pPr>
            <a:r>
              <a:rPr lang="en-US" sz="1400" dirty="0"/>
              <a:t>Database I/O</a:t>
            </a:r>
          </a:p>
          <a:p>
            <a:pPr marL="742950" lvl="1" indent="-228600">
              <a:lnSpc>
                <a:spcPct val="90000"/>
              </a:lnSpc>
              <a:spcAft>
                <a:spcPts val="600"/>
              </a:spcAft>
              <a:buFont typeface="Arial" panose="020B0604020202020204" pitchFamily="34" charset="0"/>
              <a:buChar char="•"/>
            </a:pPr>
            <a:r>
              <a:rPr lang="en-US" sz="1400" dirty="0"/>
              <a:t>Task Schedulers</a:t>
            </a:r>
          </a:p>
          <a:p>
            <a:pPr marL="742950" lvl="1"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pic>
        <p:nvPicPr>
          <p:cNvPr id="17" name="Picture 16">
            <a:extLst>
              <a:ext uri="{FF2B5EF4-FFF2-40B4-BE49-F238E27FC236}">
                <a16:creationId xmlns:a16="http://schemas.microsoft.com/office/drawing/2014/main" id="{C905F4C7-E1BC-9457-D7E6-1E6BDBF4677F}"/>
              </a:ext>
            </a:extLst>
          </p:cNvPr>
          <p:cNvPicPr>
            <a:picLocks noChangeAspect="1"/>
          </p:cNvPicPr>
          <p:nvPr/>
        </p:nvPicPr>
        <p:blipFill>
          <a:blip r:embed="rId2"/>
          <a:stretch>
            <a:fillRect/>
          </a:stretch>
        </p:blipFill>
        <p:spPr>
          <a:xfrm>
            <a:off x="4898898" y="1956450"/>
            <a:ext cx="6922008" cy="3045683"/>
          </a:xfrm>
          <a:prstGeom prst="rect">
            <a:avLst/>
          </a:prstGeom>
        </p:spPr>
      </p:pic>
      <p:sp>
        <p:nvSpPr>
          <p:cNvPr id="3" name="TextBox 2">
            <a:extLst>
              <a:ext uri="{FF2B5EF4-FFF2-40B4-BE49-F238E27FC236}">
                <a16:creationId xmlns:a16="http://schemas.microsoft.com/office/drawing/2014/main" id="{3F43CA92-D177-EEED-4FA3-1AA477541D5A}"/>
              </a:ext>
            </a:extLst>
          </p:cNvPr>
          <p:cNvSpPr txBox="1"/>
          <p:nvPr/>
        </p:nvSpPr>
        <p:spPr>
          <a:xfrm>
            <a:off x="5697198" y="5002133"/>
            <a:ext cx="6123708" cy="1098314"/>
          </a:xfrm>
          <a:prstGeom prst="rect">
            <a:avLst/>
          </a:prstGeom>
          <a:noFill/>
        </p:spPr>
        <p:txBody>
          <a:bodyPr wrap="square">
            <a:spAutoFit/>
          </a:bodyPr>
          <a:lstStyle/>
          <a:p>
            <a:pPr>
              <a:lnSpc>
                <a:spcPct val="90000"/>
              </a:lnSpc>
              <a:spcBef>
                <a:spcPts val="1000"/>
              </a:spcBef>
            </a:pPr>
            <a:r>
              <a:rPr lang="en-US" b="1" u="sng" dirty="0">
                <a:solidFill>
                  <a:schemeClr val="tx2"/>
                </a:solidFill>
              </a:rPr>
              <a:t>Drawbacks</a:t>
            </a:r>
            <a:endParaRPr lang="en-US" sz="1800" b="1" u="sng" kern="1200" dirty="0">
              <a:solidFill>
                <a:schemeClr val="tx2"/>
              </a:solidFill>
              <a:latin typeface="+mn-lt"/>
              <a:ea typeface="+mn-ea"/>
              <a:cs typeface="+mn-cs"/>
            </a:endParaRPr>
          </a:p>
          <a:p>
            <a:pPr>
              <a:lnSpc>
                <a:spcPct val="90000"/>
              </a:lnSpc>
              <a:spcBef>
                <a:spcPts val="1000"/>
              </a:spcBef>
            </a:pPr>
            <a:r>
              <a:rPr lang="en-US" sz="1800" kern="1200" dirty="0">
                <a:solidFill>
                  <a:schemeClr val="tx2"/>
                </a:solidFill>
                <a:latin typeface="+mn-lt"/>
                <a:ea typeface="+mn-ea"/>
                <a:cs typeface="+mn-cs"/>
              </a:rPr>
              <a:t>Not print-ready exhibits</a:t>
            </a:r>
          </a:p>
          <a:p>
            <a:pPr>
              <a:lnSpc>
                <a:spcPct val="90000"/>
              </a:lnSpc>
              <a:spcBef>
                <a:spcPts val="1000"/>
              </a:spcBef>
            </a:pPr>
            <a:r>
              <a:rPr lang="en-US" sz="1800" kern="1200" dirty="0">
                <a:solidFill>
                  <a:schemeClr val="tx2"/>
                </a:solidFill>
                <a:latin typeface="+mn-lt"/>
                <a:ea typeface="+mn-ea"/>
                <a:cs typeface="+mn-cs"/>
              </a:rPr>
              <a:t>Not Highly portable</a:t>
            </a:r>
          </a:p>
        </p:txBody>
      </p:sp>
    </p:spTree>
    <p:extLst>
      <p:ext uri="{BB962C8B-B14F-4D97-AF65-F5344CB8AC3E}">
        <p14:creationId xmlns:p14="http://schemas.microsoft.com/office/powerpoint/2010/main" val="29530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9193A-58A3-7A4E-FB2E-0E06572FC8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E1683-49C7-0676-3CD0-EF92164745AB}"/>
              </a:ext>
            </a:extLst>
          </p:cNvPr>
          <p:cNvPicPr>
            <a:picLocks noChangeAspect="1"/>
          </p:cNvPicPr>
          <p:nvPr/>
        </p:nvPicPr>
        <p:blipFill>
          <a:blip r:embed="rId2"/>
          <a:stretch>
            <a:fillRect/>
          </a:stretch>
        </p:blipFill>
        <p:spPr>
          <a:xfrm>
            <a:off x="279661" y="738293"/>
            <a:ext cx="6396592" cy="5848773"/>
          </a:xfrm>
          <a:prstGeom prst="rect">
            <a:avLst/>
          </a:prstGeom>
        </p:spPr>
      </p:pic>
      <p:sp>
        <p:nvSpPr>
          <p:cNvPr id="5" name="TextBox 4">
            <a:extLst>
              <a:ext uri="{FF2B5EF4-FFF2-40B4-BE49-F238E27FC236}">
                <a16:creationId xmlns:a16="http://schemas.microsoft.com/office/drawing/2014/main" id="{AC3E976E-AA94-52A5-5E6A-8260D1039DB5}"/>
              </a:ext>
            </a:extLst>
          </p:cNvPr>
          <p:cNvSpPr txBox="1"/>
          <p:nvPr/>
        </p:nvSpPr>
        <p:spPr>
          <a:xfrm>
            <a:off x="7037494" y="3249642"/>
            <a:ext cx="5249332"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CDCD83F2-126E-3565-9C06-5446649CFA0C}"/>
              </a:ext>
            </a:extLst>
          </p:cNvPr>
          <p:cNvSpPr txBox="1"/>
          <p:nvPr/>
        </p:nvSpPr>
        <p:spPr>
          <a:xfrm>
            <a:off x="460585" y="387682"/>
            <a:ext cx="9736359" cy="369332"/>
          </a:xfrm>
          <a:prstGeom prst="rect">
            <a:avLst/>
          </a:prstGeom>
          <a:noFill/>
        </p:spPr>
        <p:txBody>
          <a:bodyPr wrap="square" rtlCol="0">
            <a:spAutoFit/>
          </a:bodyPr>
          <a:lstStyle/>
          <a:p>
            <a:r>
              <a:rPr lang="en-US" dirty="0" err="1"/>
              <a:t>Chainladder</a:t>
            </a:r>
            <a:r>
              <a:rPr lang="en-US" dirty="0"/>
              <a:t>-python -  A Convenient Package for conducting lag studies</a:t>
            </a:r>
          </a:p>
        </p:txBody>
      </p:sp>
      <p:graphicFrame>
        <p:nvGraphicFramePr>
          <p:cNvPr id="11" name="TextBox 5">
            <a:extLst>
              <a:ext uri="{FF2B5EF4-FFF2-40B4-BE49-F238E27FC236}">
                <a16:creationId xmlns:a16="http://schemas.microsoft.com/office/drawing/2014/main" id="{CA5CAE94-F9D3-E694-3B84-2B088CF46AF3}"/>
              </a:ext>
            </a:extLst>
          </p:cNvPr>
          <p:cNvGraphicFramePr/>
          <p:nvPr>
            <p:extLst>
              <p:ext uri="{D42A27DB-BD31-4B8C-83A1-F6EECF244321}">
                <p14:modId xmlns:p14="http://schemas.microsoft.com/office/powerpoint/2010/main" val="2557566748"/>
              </p:ext>
            </p:extLst>
          </p:nvPr>
        </p:nvGraphicFramePr>
        <p:xfrm>
          <a:off x="6857177" y="738293"/>
          <a:ext cx="5249332"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Pentagon 1">
            <a:extLst>
              <a:ext uri="{FF2B5EF4-FFF2-40B4-BE49-F238E27FC236}">
                <a16:creationId xmlns:a16="http://schemas.microsoft.com/office/drawing/2014/main" id="{F6C0C7D1-371B-FBDA-2728-F545EA5A1A8D}"/>
              </a:ext>
            </a:extLst>
          </p:cNvPr>
          <p:cNvSpPr/>
          <p:nvPr/>
        </p:nvSpPr>
        <p:spPr>
          <a:xfrm>
            <a:off x="7460673" y="4696691"/>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 install </a:t>
            </a:r>
            <a:r>
              <a:rPr lang="en-US" dirty="0" err="1"/>
              <a:t>chainladder</a:t>
            </a:r>
            <a:endParaRPr lang="en-US" dirty="0"/>
          </a:p>
        </p:txBody>
      </p:sp>
      <p:sp>
        <p:nvSpPr>
          <p:cNvPr id="4" name="Arrow: Pentagon 3">
            <a:extLst>
              <a:ext uri="{FF2B5EF4-FFF2-40B4-BE49-F238E27FC236}">
                <a16:creationId xmlns:a16="http://schemas.microsoft.com/office/drawing/2014/main" id="{E2D8BC7C-6026-F1CF-9FE4-22ECEB507199}"/>
              </a:ext>
            </a:extLst>
          </p:cNvPr>
          <p:cNvSpPr/>
          <p:nvPr/>
        </p:nvSpPr>
        <p:spPr>
          <a:xfrm>
            <a:off x="7490252" y="5881255"/>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install </a:t>
            </a:r>
            <a:r>
              <a:rPr lang="en-US" dirty="0" err="1"/>
              <a:t>chainladder</a:t>
            </a:r>
            <a:endParaRPr lang="en-US" dirty="0"/>
          </a:p>
        </p:txBody>
      </p:sp>
      <p:sp>
        <p:nvSpPr>
          <p:cNvPr id="9" name="Rectangle: Rounded Corners 8">
            <a:extLst>
              <a:ext uri="{FF2B5EF4-FFF2-40B4-BE49-F238E27FC236}">
                <a16:creationId xmlns:a16="http://schemas.microsoft.com/office/drawing/2014/main" id="{F5945437-FBBF-2429-120F-EADEDFCBB655}"/>
              </a:ext>
            </a:extLst>
          </p:cNvPr>
          <p:cNvSpPr/>
          <p:nvPr/>
        </p:nvSpPr>
        <p:spPr>
          <a:xfrm>
            <a:off x="7107382" y="4431612"/>
            <a:ext cx="4655127" cy="2155454"/>
          </a:xfrm>
          <a:prstGeom prst="roundRect">
            <a:avLst>
              <a:gd name="adj" fmla="val 445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t>
            </a:r>
          </a:p>
        </p:txBody>
      </p:sp>
      <p:sp>
        <p:nvSpPr>
          <p:cNvPr id="10" name="TextBox 9">
            <a:extLst>
              <a:ext uri="{FF2B5EF4-FFF2-40B4-BE49-F238E27FC236}">
                <a16:creationId xmlns:a16="http://schemas.microsoft.com/office/drawing/2014/main" id="{E7BBF8E0-34B9-CF06-51BF-D060AD8AFE2E}"/>
              </a:ext>
            </a:extLst>
          </p:cNvPr>
          <p:cNvSpPr txBox="1"/>
          <p:nvPr/>
        </p:nvSpPr>
        <p:spPr>
          <a:xfrm>
            <a:off x="7308272" y="4246946"/>
            <a:ext cx="1336964" cy="369332"/>
          </a:xfrm>
          <a:prstGeom prst="rect">
            <a:avLst/>
          </a:prstGeom>
          <a:solidFill>
            <a:schemeClr val="bg1"/>
          </a:solidFill>
        </p:spPr>
        <p:txBody>
          <a:bodyPr wrap="square" rtlCol="0">
            <a:spAutoFit/>
          </a:bodyPr>
          <a:lstStyle/>
          <a:p>
            <a:r>
              <a:rPr lang="en-US" dirty="0"/>
              <a:t>Installation</a:t>
            </a:r>
          </a:p>
        </p:txBody>
      </p:sp>
    </p:spTree>
    <p:extLst>
      <p:ext uri="{BB962C8B-B14F-4D97-AF65-F5344CB8AC3E}">
        <p14:creationId xmlns:p14="http://schemas.microsoft.com/office/powerpoint/2010/main" val="313795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655A9-B4DF-B3AC-76C9-83C12205F005}"/>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Data Management</a:t>
            </a:r>
            <a:br>
              <a:rPr lang="en-US" sz="3600" dirty="0">
                <a:solidFill>
                  <a:schemeClr val="tx2"/>
                </a:solidFill>
              </a:rPr>
            </a:br>
            <a:r>
              <a:rPr lang="en-US" sz="3600" dirty="0">
                <a:solidFill>
                  <a:schemeClr val="tx2"/>
                </a:solidFill>
              </a:rPr>
              <a:t>Triangles as a data type</a:t>
            </a:r>
          </a:p>
        </p:txBody>
      </p:sp>
      <p:pic>
        <p:nvPicPr>
          <p:cNvPr id="1026" name="Picture 2" descr="A screenshot of a graph&#10;&#10;Description automatically generated">
            <a:extLst>
              <a:ext uri="{FF2B5EF4-FFF2-40B4-BE49-F238E27FC236}">
                <a16:creationId xmlns:a16="http://schemas.microsoft.com/office/drawing/2014/main" id="{16381CAD-C5F5-79CF-BEA0-B30CCD87BB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280" y="396275"/>
            <a:ext cx="5347436" cy="3088143"/>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34" name="Freeform: Shape 103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7" name="Freeform: Shape 103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screenshot of a computer&#10;&#10;Description automatically generated">
            <a:extLst>
              <a:ext uri="{FF2B5EF4-FFF2-40B4-BE49-F238E27FC236}">
                <a16:creationId xmlns:a16="http://schemas.microsoft.com/office/drawing/2014/main" id="{2C3DD54A-DE6D-005D-13E9-89430A605DB7}"/>
              </a:ext>
            </a:extLst>
          </p:cNvPr>
          <p:cNvPicPr>
            <a:picLocks noChangeAspect="1"/>
          </p:cNvPicPr>
          <p:nvPr/>
        </p:nvPicPr>
        <p:blipFill>
          <a:blip r:embed="rId3"/>
          <a:stretch>
            <a:fillRect/>
          </a:stretch>
        </p:blipFill>
        <p:spPr>
          <a:xfrm>
            <a:off x="454774" y="3642973"/>
            <a:ext cx="5312427" cy="2709337"/>
          </a:xfrm>
          <a:prstGeom prst="rect">
            <a:avLst/>
          </a:prstGeom>
        </p:spPr>
      </p:pic>
      <p:sp>
        <p:nvSpPr>
          <p:cNvPr id="5" name="TextBox 4">
            <a:extLst>
              <a:ext uri="{FF2B5EF4-FFF2-40B4-BE49-F238E27FC236}">
                <a16:creationId xmlns:a16="http://schemas.microsoft.com/office/drawing/2014/main" id="{0D9CACCA-AC91-3049-0CF7-7B9FCD3CB3F9}"/>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err="1">
                <a:solidFill>
                  <a:schemeClr val="tx2"/>
                </a:solidFill>
              </a:rPr>
              <a:t>Chainladder</a:t>
            </a:r>
            <a:r>
              <a:rPr lang="en-US" dirty="0">
                <a:solidFill>
                  <a:schemeClr val="tx2"/>
                </a:solidFill>
              </a:rPr>
              <a:t>-python includes a Triangle object which behaves like a pandas </a:t>
            </a:r>
            <a:r>
              <a:rPr lang="en-US" dirty="0" err="1">
                <a:solidFill>
                  <a:schemeClr val="tx2"/>
                </a:solidFill>
              </a:rPr>
              <a:t>DataFrame</a:t>
            </a:r>
            <a:r>
              <a:rPr lang="en-US" dirty="0">
                <a:solidFill>
                  <a:schemeClr val="tx2"/>
                </a:solidFill>
              </a:rPr>
              <a:t> with individual triangles as their own data type.</a:t>
            </a:r>
          </a:p>
        </p:txBody>
      </p:sp>
    </p:spTree>
    <p:extLst>
      <p:ext uri="{BB962C8B-B14F-4D97-AF65-F5344CB8AC3E}">
        <p14:creationId xmlns:p14="http://schemas.microsoft.com/office/powerpoint/2010/main" val="281826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AFBB7C-BA65-4034-8F52-32E6C514E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3E7B37B-49C2-55E2-D608-E6ADE73B109D}"/>
              </a:ext>
            </a:extLst>
          </p:cNvPr>
          <p:cNvSpPr>
            <a:spLocks noGrp="1"/>
          </p:cNvSpPr>
          <p:nvPr>
            <p:ph type="title"/>
          </p:nvPr>
        </p:nvSpPr>
        <p:spPr>
          <a:xfrm>
            <a:off x="6343650" y="4899263"/>
            <a:ext cx="5505814" cy="1471335"/>
          </a:xfrm>
        </p:spPr>
        <p:txBody>
          <a:bodyPr vert="horz" lIns="91440" tIns="45720" rIns="91440" bIns="45720" rtlCol="0" anchor="b">
            <a:normAutofit fontScale="90000"/>
          </a:bodyPr>
          <a:lstStyle/>
          <a:p>
            <a:r>
              <a:rPr lang="en-US" dirty="0"/>
              <a:t>Pandas functionality</a:t>
            </a:r>
            <a:br>
              <a:rPr lang="en-US" dirty="0"/>
            </a:br>
            <a:r>
              <a:rPr lang="en-US" sz="2400" dirty="0"/>
              <a:t>A multi-dimensional triangle retains a lot of the core functionality of a pandas </a:t>
            </a:r>
            <a:r>
              <a:rPr lang="en-US" sz="2400" dirty="0" err="1"/>
              <a:t>DataFrame</a:t>
            </a:r>
            <a:r>
              <a:rPr lang="en-US" sz="2400" dirty="0"/>
              <a:t> emulating the same syntax</a:t>
            </a:r>
            <a:br>
              <a:rPr lang="en-US" dirty="0"/>
            </a:br>
            <a:endParaRPr lang="en-US" dirty="0"/>
          </a:p>
        </p:txBody>
      </p:sp>
      <p:pic>
        <p:nvPicPr>
          <p:cNvPr id="7" name="Picture 6">
            <a:extLst>
              <a:ext uri="{FF2B5EF4-FFF2-40B4-BE49-F238E27FC236}">
                <a16:creationId xmlns:a16="http://schemas.microsoft.com/office/drawing/2014/main" id="{BC557C65-EB16-5BAF-1BF7-7DDB5E1D43BA}"/>
              </a:ext>
            </a:extLst>
          </p:cNvPr>
          <p:cNvPicPr>
            <a:picLocks noChangeAspect="1"/>
          </p:cNvPicPr>
          <p:nvPr/>
        </p:nvPicPr>
        <p:blipFill>
          <a:blip r:embed="rId2"/>
          <a:stretch>
            <a:fillRect/>
          </a:stretch>
        </p:blipFill>
        <p:spPr>
          <a:xfrm>
            <a:off x="502187" y="860665"/>
            <a:ext cx="2793747" cy="2598184"/>
          </a:xfrm>
          <a:prstGeom prst="rect">
            <a:avLst/>
          </a:prstGeom>
        </p:spPr>
      </p:pic>
      <p:pic>
        <p:nvPicPr>
          <p:cNvPr id="3" name="Picture 2">
            <a:extLst>
              <a:ext uri="{FF2B5EF4-FFF2-40B4-BE49-F238E27FC236}">
                <a16:creationId xmlns:a16="http://schemas.microsoft.com/office/drawing/2014/main" id="{07145820-F31E-D50C-8E1B-B6E3C50DAB08}"/>
              </a:ext>
            </a:extLst>
          </p:cNvPr>
          <p:cNvPicPr>
            <a:picLocks noChangeAspect="1"/>
          </p:cNvPicPr>
          <p:nvPr/>
        </p:nvPicPr>
        <p:blipFill>
          <a:blip r:embed="rId3"/>
          <a:stretch>
            <a:fillRect/>
          </a:stretch>
        </p:blipFill>
        <p:spPr>
          <a:xfrm>
            <a:off x="4237631" y="1397734"/>
            <a:ext cx="2897872" cy="1304042"/>
          </a:xfrm>
          <a:prstGeom prst="rect">
            <a:avLst/>
          </a:prstGeom>
        </p:spPr>
      </p:pic>
      <p:pic>
        <p:nvPicPr>
          <p:cNvPr id="5" name="Picture 4">
            <a:extLst>
              <a:ext uri="{FF2B5EF4-FFF2-40B4-BE49-F238E27FC236}">
                <a16:creationId xmlns:a16="http://schemas.microsoft.com/office/drawing/2014/main" id="{60A43E5A-AF46-9D6C-30FE-A553E0506E98}"/>
              </a:ext>
            </a:extLst>
          </p:cNvPr>
          <p:cNvPicPr>
            <a:picLocks noChangeAspect="1"/>
          </p:cNvPicPr>
          <p:nvPr/>
        </p:nvPicPr>
        <p:blipFill>
          <a:blip r:embed="rId4"/>
          <a:stretch>
            <a:fillRect/>
          </a:stretch>
        </p:blipFill>
        <p:spPr>
          <a:xfrm>
            <a:off x="8055085" y="1254246"/>
            <a:ext cx="3504569" cy="1480680"/>
          </a:xfrm>
          <a:prstGeom prst="rect">
            <a:avLst/>
          </a:prstGeom>
        </p:spPr>
      </p:pic>
      <p:pic>
        <p:nvPicPr>
          <p:cNvPr id="8" name="Picture 7">
            <a:extLst>
              <a:ext uri="{FF2B5EF4-FFF2-40B4-BE49-F238E27FC236}">
                <a16:creationId xmlns:a16="http://schemas.microsoft.com/office/drawing/2014/main" id="{9ADC5662-0218-52B1-04BC-8EE0E7ABD60C}"/>
              </a:ext>
            </a:extLst>
          </p:cNvPr>
          <p:cNvPicPr>
            <a:picLocks noChangeAspect="1"/>
          </p:cNvPicPr>
          <p:nvPr/>
        </p:nvPicPr>
        <p:blipFill>
          <a:blip r:embed="rId5"/>
          <a:stretch>
            <a:fillRect/>
          </a:stretch>
        </p:blipFill>
        <p:spPr>
          <a:xfrm>
            <a:off x="502187" y="4744802"/>
            <a:ext cx="3735444" cy="1484838"/>
          </a:xfrm>
          <a:prstGeom prst="rect">
            <a:avLst/>
          </a:prstGeom>
        </p:spPr>
      </p:pic>
      <p:sp>
        <p:nvSpPr>
          <p:cNvPr id="10" name="TextBox 9">
            <a:extLst>
              <a:ext uri="{FF2B5EF4-FFF2-40B4-BE49-F238E27FC236}">
                <a16:creationId xmlns:a16="http://schemas.microsoft.com/office/drawing/2014/main" id="{8013A782-C5E5-2CBD-AD21-C57B8AE1F9DC}"/>
              </a:ext>
            </a:extLst>
          </p:cNvPr>
          <p:cNvSpPr txBox="1"/>
          <p:nvPr/>
        </p:nvSpPr>
        <p:spPr>
          <a:xfrm>
            <a:off x="1454727" y="3589140"/>
            <a:ext cx="1413164" cy="369332"/>
          </a:xfrm>
          <a:prstGeom prst="rect">
            <a:avLst/>
          </a:prstGeom>
          <a:noFill/>
        </p:spPr>
        <p:txBody>
          <a:bodyPr wrap="square">
            <a:spAutoFit/>
          </a:bodyPr>
          <a:lstStyle/>
          <a:p>
            <a:r>
              <a:rPr lang="en-US" dirty="0">
                <a:solidFill>
                  <a:schemeClr val="tx2"/>
                </a:solidFill>
              </a:rPr>
              <a:t>Plotting</a:t>
            </a:r>
            <a:endParaRPr lang="en-US" dirty="0"/>
          </a:p>
        </p:txBody>
      </p:sp>
      <p:sp>
        <p:nvSpPr>
          <p:cNvPr id="11" name="TextBox 10">
            <a:extLst>
              <a:ext uri="{FF2B5EF4-FFF2-40B4-BE49-F238E27FC236}">
                <a16:creationId xmlns:a16="http://schemas.microsoft.com/office/drawing/2014/main" id="{DCAE6D5F-B978-5134-61D0-D15C6D25510B}"/>
              </a:ext>
            </a:extLst>
          </p:cNvPr>
          <p:cNvSpPr txBox="1"/>
          <p:nvPr/>
        </p:nvSpPr>
        <p:spPr>
          <a:xfrm>
            <a:off x="4537364" y="2935817"/>
            <a:ext cx="2105891" cy="369332"/>
          </a:xfrm>
          <a:prstGeom prst="rect">
            <a:avLst/>
          </a:prstGeom>
          <a:noFill/>
        </p:spPr>
        <p:txBody>
          <a:bodyPr wrap="square">
            <a:spAutoFit/>
          </a:bodyPr>
          <a:lstStyle/>
          <a:p>
            <a:r>
              <a:rPr lang="en-US" dirty="0">
                <a:solidFill>
                  <a:schemeClr val="tx2"/>
                </a:solidFill>
              </a:rPr>
              <a:t>Column arithmetic</a:t>
            </a:r>
            <a:endParaRPr lang="en-US" dirty="0"/>
          </a:p>
        </p:txBody>
      </p:sp>
      <p:sp>
        <p:nvSpPr>
          <p:cNvPr id="12" name="TextBox 11">
            <a:extLst>
              <a:ext uri="{FF2B5EF4-FFF2-40B4-BE49-F238E27FC236}">
                <a16:creationId xmlns:a16="http://schemas.microsoft.com/office/drawing/2014/main" id="{D76658BE-E480-4869-2C4E-CDDB01127139}"/>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Slicing and filtering</a:t>
            </a:r>
            <a:endParaRPr lang="en-US" dirty="0"/>
          </a:p>
        </p:txBody>
      </p:sp>
      <p:sp>
        <p:nvSpPr>
          <p:cNvPr id="14" name="TextBox 13">
            <a:extLst>
              <a:ext uri="{FF2B5EF4-FFF2-40B4-BE49-F238E27FC236}">
                <a16:creationId xmlns:a16="http://schemas.microsoft.com/office/drawing/2014/main" id="{F4820B78-0E32-E289-AF11-A3D85117FDEF}"/>
              </a:ext>
            </a:extLst>
          </p:cNvPr>
          <p:cNvSpPr txBox="1"/>
          <p:nvPr/>
        </p:nvSpPr>
        <p:spPr>
          <a:xfrm>
            <a:off x="1108363" y="6372845"/>
            <a:ext cx="2722419" cy="369332"/>
          </a:xfrm>
          <a:prstGeom prst="rect">
            <a:avLst/>
          </a:prstGeom>
          <a:noFill/>
        </p:spPr>
        <p:txBody>
          <a:bodyPr wrap="square">
            <a:spAutoFit/>
          </a:bodyPr>
          <a:lstStyle/>
          <a:p>
            <a:r>
              <a:rPr lang="en-US" dirty="0">
                <a:solidFill>
                  <a:schemeClr val="tx2"/>
                </a:solidFill>
              </a:rPr>
              <a:t>Grouping and Aggregating</a:t>
            </a:r>
            <a:endParaRPr lang="en-US" dirty="0"/>
          </a:p>
        </p:txBody>
      </p:sp>
    </p:spTree>
    <p:extLst>
      <p:ext uri="{BB962C8B-B14F-4D97-AF65-F5344CB8AC3E}">
        <p14:creationId xmlns:p14="http://schemas.microsoft.com/office/powerpoint/2010/main" val="281580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1356</TotalTime>
  <Words>737</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Aptos</vt:lpstr>
      <vt:lpstr>Aptos Display</vt:lpstr>
      <vt:lpstr>Arial</vt:lpstr>
      <vt:lpstr>Calibri</vt:lpstr>
      <vt:lpstr>Helvetica Neue</vt:lpstr>
      <vt:lpstr>Open Sans</vt:lpstr>
      <vt:lpstr>Wingdings</vt:lpstr>
      <vt:lpstr>Office Theme</vt:lpstr>
      <vt:lpstr>Revolutionizing Actuarial Reserving Workflows with chainladder-python</vt:lpstr>
      <vt:lpstr>PowerPoint Presentation</vt:lpstr>
      <vt:lpstr>Thank you to conference sponsor</vt:lpstr>
      <vt:lpstr>PowerPoint Presentation</vt:lpstr>
      <vt:lpstr>PowerPoint Presentation</vt:lpstr>
      <vt:lpstr>PowerPoint Presentation</vt:lpstr>
      <vt:lpstr>PowerPoint Presentation</vt:lpstr>
      <vt:lpstr>Data Management Triangles as a data type</vt:lpstr>
      <vt:lpstr>Pandas functionality A multi-dimensional triangle retains a lot of the core functionality of a pandas DataFrame emulating the same syntax </vt:lpstr>
      <vt:lpstr>Domain specific The multi-dimensional triangle includes convenience methods beyond those of pandas geared toward lag studies.</vt:lpstr>
      <vt:lpstr>Extended Accessors The multi-dimensional triangle emulates pandas dt and str accessors to manipulate the time dimensions of a triangle.</vt:lpstr>
      <vt:lpstr>Model Construction Adopting the Scikit-Learn API</vt:lpstr>
      <vt:lpstr>Model API</vt:lpstr>
      <vt:lpstr>Model API</vt:lpstr>
      <vt:lpstr>Model API</vt:lpstr>
      <vt:lpstr>Sensitivity Testing Example</vt:lpstr>
      <vt:lpstr>A more complex example</vt:lpstr>
      <vt:lpstr>PowerPoint Presentation</vt:lpstr>
      <vt:lpstr>PowerPoint Presentation</vt:lpstr>
    </vt:vector>
  </TitlesOfParts>
  <Company>WCF Insurance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Bogaardt</dc:creator>
  <cp:lastModifiedBy>John Bogaardt</cp:lastModifiedBy>
  <cp:revision>3</cp:revision>
  <dcterms:created xsi:type="dcterms:W3CDTF">2024-11-04T19:24:27Z</dcterms:created>
  <dcterms:modified xsi:type="dcterms:W3CDTF">2024-11-13T19:13:19Z</dcterms:modified>
</cp:coreProperties>
</file>