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6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9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2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73.xml" ContentType="application/vnd.openxmlformats-officedocument.presentationml.tags+xml"/>
  <Override PartName="/ppt/notesSlides/notesSlide27.xml" ContentType="application/vnd.openxmlformats-officedocument.presentationml.notesSlide+xml"/>
  <Override PartName="/ppt/tags/tag74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5"/>
  </p:notes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617" r:id="rId21"/>
    <p:sldId id="616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2" r:id="rId48"/>
    <p:sldId id="619" r:id="rId49"/>
    <p:sldId id="420" r:id="rId50"/>
    <p:sldId id="421" r:id="rId51"/>
    <p:sldId id="422" r:id="rId52"/>
    <p:sldId id="423" r:id="rId53"/>
    <p:sldId id="259" r:id="rId54"/>
    <p:sldId id="260" r:id="rId55"/>
    <p:sldId id="261" r:id="rId56"/>
    <p:sldId id="262" r:id="rId57"/>
    <p:sldId id="263" r:id="rId58"/>
    <p:sldId id="430" r:id="rId59"/>
    <p:sldId id="431" r:id="rId60"/>
    <p:sldId id="264" r:id="rId61"/>
    <p:sldId id="432" r:id="rId62"/>
    <p:sldId id="433" r:id="rId63"/>
    <p:sldId id="434" r:id="rId64"/>
    <p:sldId id="435" r:id="rId65"/>
    <p:sldId id="436" r:id="rId66"/>
    <p:sldId id="437" r:id="rId67"/>
    <p:sldId id="438" r:id="rId68"/>
    <p:sldId id="439" r:id="rId69"/>
    <p:sldId id="440" r:id="rId70"/>
    <p:sldId id="441" r:id="rId71"/>
    <p:sldId id="442" r:id="rId72"/>
    <p:sldId id="369" r:id="rId73"/>
    <p:sldId id="473" r:id="rId74"/>
    <p:sldId id="391" r:id="rId75"/>
    <p:sldId id="373" r:id="rId76"/>
    <p:sldId id="376" r:id="rId77"/>
    <p:sldId id="377" r:id="rId78"/>
    <p:sldId id="378" r:id="rId79"/>
    <p:sldId id="379" r:id="rId80"/>
    <p:sldId id="380" r:id="rId81"/>
    <p:sldId id="381" r:id="rId82"/>
    <p:sldId id="382" r:id="rId83"/>
    <p:sldId id="383" r:id="rId84"/>
    <p:sldId id="384" r:id="rId85"/>
    <p:sldId id="385" r:id="rId86"/>
    <p:sldId id="386" r:id="rId87"/>
    <p:sldId id="387" r:id="rId88"/>
    <p:sldId id="388" r:id="rId89"/>
    <p:sldId id="389" r:id="rId90"/>
    <p:sldId id="390" r:id="rId91"/>
    <p:sldId id="392" r:id="rId92"/>
    <p:sldId id="411" r:id="rId93"/>
    <p:sldId id="394" r:id="rId94"/>
    <p:sldId id="395" r:id="rId95"/>
    <p:sldId id="396" r:id="rId96"/>
    <p:sldId id="397" r:id="rId97"/>
    <p:sldId id="398" r:id="rId98"/>
    <p:sldId id="399" r:id="rId99"/>
    <p:sldId id="405" r:id="rId100"/>
    <p:sldId id="406" r:id="rId101"/>
    <p:sldId id="407" r:id="rId102"/>
    <p:sldId id="412" r:id="rId103"/>
    <p:sldId id="400" r:id="rId104"/>
    <p:sldId id="401" r:id="rId105"/>
    <p:sldId id="402" r:id="rId106"/>
    <p:sldId id="409" r:id="rId107"/>
    <p:sldId id="410" r:id="rId108"/>
    <p:sldId id="467" r:id="rId109"/>
    <p:sldId id="469" r:id="rId110"/>
    <p:sldId id="366" r:id="rId111"/>
    <p:sldId id="367" r:id="rId112"/>
    <p:sldId id="413" r:id="rId113"/>
    <p:sldId id="368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6" autoAdjust="0"/>
    <p:restoredTop sz="87356" autoAdjust="0"/>
  </p:normalViewPr>
  <p:slideViewPr>
    <p:cSldViewPr snapToGrid="0">
      <p:cViewPr varScale="1">
        <p:scale>
          <a:sx n="128" d="100"/>
          <a:sy n="128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3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reads</a:t>
            </a:r>
            <a:r>
              <a:rPr lang="en-US" baseline="0" dirty="0"/>
              <a:t> the first event from the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321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will dispatch</a:t>
            </a:r>
            <a:r>
              <a:rPr lang="en-US" baseline="0" dirty="0"/>
              <a:t> it to handlers, who know how to match domain events to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19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domain event is matched to an document, and the document handles it by mutating its data and storing this handled domain event in its inbox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99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dispatch to the secon</a:t>
            </a:r>
            <a:r>
              <a:rPr lang="en-US" baseline="0" dirty="0"/>
              <a:t>d document however, this one fails, so no data is written and no event stored in the outbox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45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</a:t>
            </a:r>
            <a:r>
              <a:rPr lang="en-US" baseline="0" dirty="0"/>
              <a:t> a failure, the dispatcher sends a durable message to an document retry queue, noting the document type and ID to retry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557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retries,</a:t>
            </a:r>
            <a:r>
              <a:rPr lang="en-US" baseline="0" dirty="0"/>
              <a:t> the dispatcher reads messages from the document retry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718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then pulls the document and attempts to re-dispatch</a:t>
            </a:r>
            <a:r>
              <a:rPr lang="en-US" baseline="0" dirty="0"/>
              <a:t> its domain events to the relevant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778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first document,</a:t>
            </a:r>
            <a:r>
              <a:rPr lang="en-US" baseline="0" dirty="0"/>
              <a:t> it sends the domain event to the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9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document checks its inbox and compares the ID of the incoming domain event to its inbox of processed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54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sees</a:t>
            </a:r>
            <a:r>
              <a:rPr lang="en-US" baseline="0"/>
              <a:t> that the message has already been processed, so ignores the event. Handling the domain event maintains </a:t>
            </a:r>
            <a:r>
              <a:rPr lang="en-US" baseline="0" err="1"/>
              <a:t>idempotency</a:t>
            </a:r>
            <a:r>
              <a:rPr lang="en-US" baseline="0"/>
              <a:t>, so that receiving a domain event at-least-once results in the actual processing of the event to only happen once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457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dispatcher notifies</a:t>
            </a:r>
            <a:r>
              <a:rPr lang="en-US" baseline="0"/>
              <a:t> the next handler of a domain event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316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this document has not processed this</a:t>
            </a:r>
            <a:r>
              <a:rPr lang="en-US" baseline="0" dirty="0"/>
              <a:t> domain event before, so it processes the domain event and stores it in its inbox.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5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all handlers have successfully processed the domain event, the</a:t>
            </a:r>
            <a:r>
              <a:rPr lang="en-US" baseline="0" dirty="0"/>
              <a:t> dispatcher tells the originating document that the domain event can safely be deleted (or marked as processed)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89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originating</a:t>
            </a:r>
            <a:r>
              <a:rPr lang="en-US" baseline="0" dirty="0"/>
              <a:t> document is now saved, and we repeat for all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961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15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011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8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DocumentFeedObserver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7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documents participating in a</a:t>
            </a:r>
            <a:r>
              <a:rPr lang="en-US" baseline="0" dirty="0"/>
              <a:t> single request, but no way to coordinate a transaction between the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4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documents participating in a</a:t>
            </a:r>
            <a:r>
              <a:rPr lang="en-US" baseline="0" dirty="0"/>
              <a:t> single request, but no way to coordinate a transaction between the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50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request</a:t>
            </a:r>
            <a:r>
              <a:rPr lang="en-US" baseline="0" dirty="0"/>
              <a:t> initiates changes in the first document. It needs to communicate to the others so it creates a couple of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1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transaction</a:t>
            </a:r>
            <a:r>
              <a:rPr lang="en-US" baseline="0" dirty="0"/>
              <a:t> for the first document </a:t>
            </a:r>
            <a:r>
              <a:rPr lang="en-US" baseline="0" dirty="0" err="1"/>
              <a:t>document</a:t>
            </a:r>
            <a:r>
              <a:rPr lang="en-US" baseline="0" dirty="0"/>
              <a:t> commits, including the domain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43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domain event dispatcher is responsible for taking domain events</a:t>
            </a:r>
            <a:r>
              <a:rPr lang="en-US" baseline="0" dirty="0"/>
              <a:t> and dispatching them to event handlers (and eventually other documents)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86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8EEF-CD0A-4062-A2EB-9B05AA067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Consistency and Agreements in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DD637-0ED8-4AFA-A24E-B752BB2F6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7874"/>
            <a:ext cx="9144000" cy="1655762"/>
          </a:xfrm>
        </p:spPr>
        <p:txBody>
          <a:bodyPr/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@jbogard</a:t>
            </a:r>
          </a:p>
          <a:p>
            <a:r>
              <a:rPr lang="en-US" dirty="0"/>
              <a:t>jimmybogard.com</a:t>
            </a:r>
          </a:p>
        </p:txBody>
      </p:sp>
    </p:spTree>
    <p:extLst>
      <p:ext uri="{BB962C8B-B14F-4D97-AF65-F5344CB8AC3E}">
        <p14:creationId xmlns:p14="http://schemas.microsoft.com/office/powerpoint/2010/main" val="120238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675D-A7BF-4A7F-9EC3-2BF97E9F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081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22440" y="5767668"/>
            <a:ext cx="380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4D8D1-CB0A-4291-9D46-A220D2D8127A}"/>
              </a:ext>
            </a:extLst>
          </p:cNvPr>
          <p:cNvSpPr txBox="1"/>
          <p:nvPr/>
        </p:nvSpPr>
        <p:spPr>
          <a:xfrm>
            <a:off x="6822440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F2F9D51-B38A-4C80-9BDF-E04B7FE1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7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2AD66-A2C2-4839-8E05-EEFCA44E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6372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b="1" dirty="0"/>
              <a:t>The request is rejected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FAF6A-885A-47BE-9287-95CAA89F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9765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D41F1C-2F38-4CE0-BBC7-3C15C607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801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8ADDEB8-5473-43B5-B881-3652B497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16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1818639" y="4048302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26EE8-5B6F-4377-A69A-A94303B5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2002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6852919" y="5767668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329D3-A323-4144-A90B-64422343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90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23B0F-B14D-4ED0-A96C-4A51FAA7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292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5C14A-E173-4AFA-8227-DB5FED3B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719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transactional boundaries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A2F33-CB81-4681-9091-CD19CB03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0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947920" y="3571240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SELECT Quantity</a:t>
            </a:r>
          </a:p>
          <a:p>
            <a:r>
              <a:rPr lang="en-US" dirty="0"/>
              <a:t>FROM Inventory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44EA5C-F1F1-406A-B73B-BBE05CD479E4}"/>
              </a:ext>
            </a:extLst>
          </p:cNvPr>
          <p:cNvCxnSpPr>
            <a:cxnSpLocks/>
          </p:cNvCxnSpPr>
          <p:nvPr/>
        </p:nvCxnSpPr>
        <p:spPr>
          <a:xfrm>
            <a:off x="4404360" y="311912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C5B92-B5A0-45F5-8931-896E922F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86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Dispatcher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39"/>
            <a:ext cx="1427480" cy="2711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825480" y="3494570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7E3101-981B-4297-9C9F-02049BE02EB3}"/>
              </a:ext>
            </a:extLst>
          </p:cNvPr>
          <p:cNvSpPr/>
          <p:nvPr/>
        </p:nvSpPr>
        <p:spPr>
          <a:xfrm>
            <a:off x="9398000" y="2424612"/>
            <a:ext cx="1259840" cy="13396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Outbox</a:t>
            </a:r>
          </a:p>
          <a:p>
            <a:r>
              <a:rPr lang="en-US" dirty="0"/>
              <a:t>Id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Body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870FC-5BF6-4A57-8E23-C7E4C72D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8578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E2517A-5D93-4DD3-A90F-A891343FC7F3}"/>
              </a:ext>
            </a:extLst>
          </p:cNvPr>
          <p:cNvSpPr/>
          <p:nvPr/>
        </p:nvSpPr>
        <p:spPr>
          <a:xfrm>
            <a:off x="792480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Bounded Context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6AD2A-9987-41B2-B9BD-BEB81ECAA20C}"/>
              </a:ext>
            </a:extLst>
          </p:cNvPr>
          <p:cNvSpPr/>
          <p:nvPr/>
        </p:nvSpPr>
        <p:spPr>
          <a:xfrm>
            <a:off x="1000760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Dispatcher</a:t>
            </a:r>
            <a:endParaRPr lang="en-US" sz="1400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DF53006F-651C-410D-AD5A-DF4B9D1EFF81}"/>
              </a:ext>
            </a:extLst>
          </p:cNvPr>
          <p:cNvSpPr/>
          <p:nvPr/>
        </p:nvSpPr>
        <p:spPr>
          <a:xfrm>
            <a:off x="2753360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31059-0212-4AA6-BF4F-93BB38690DFC}"/>
              </a:ext>
            </a:extLst>
          </p:cNvPr>
          <p:cNvSpPr/>
          <p:nvPr/>
        </p:nvSpPr>
        <p:spPr>
          <a:xfrm>
            <a:off x="2936240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Outbox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ED09858-E5EE-498F-BCBC-63254AABBFB9}"/>
              </a:ext>
            </a:extLst>
          </p:cNvPr>
          <p:cNvSpPr/>
          <p:nvPr/>
        </p:nvSpPr>
        <p:spPr>
          <a:xfrm rot="16200000">
            <a:off x="5787390" y="367030"/>
            <a:ext cx="574040" cy="156718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dirty="0"/>
              <a:t>Broker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3A3AC-5DA7-4159-8C9F-6EF80A92036B}"/>
              </a:ext>
            </a:extLst>
          </p:cNvPr>
          <p:cNvSpPr/>
          <p:nvPr/>
        </p:nvSpPr>
        <p:spPr>
          <a:xfrm>
            <a:off x="3666016" y="863600"/>
            <a:ext cx="492760" cy="1722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Translator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B5D327-2AC6-48AD-8204-8164DF01FCC7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1592580" y="1793240"/>
            <a:ext cx="1343660" cy="3017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F902C-CC9E-47CF-BDE5-4716E2AEE33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4400" y="1328420"/>
            <a:ext cx="1481616" cy="39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9E7826-B4E7-447E-975E-EB05B51E8D8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4158776" y="1150620"/>
            <a:ext cx="1132044" cy="57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ABE16F-4EA2-41A8-87E6-546F964816B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342416" y="985918"/>
            <a:ext cx="441164" cy="342502"/>
            <a:chOff x="838200" y="3886200"/>
            <a:chExt cx="914400" cy="609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8ADA-302E-4094-9126-22EF3A2972EE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0" name="Isosceles Triangle 8">
              <a:extLst>
                <a:ext uri="{FF2B5EF4-FFF2-40B4-BE49-F238E27FC236}">
                  <a16:creationId xmlns:a16="http://schemas.microsoft.com/office/drawing/2014/main" id="{F6E17CF3-2648-4610-85BC-A84C960A16C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1" name="Isosceles Triangle 6">
              <a:extLst>
                <a:ext uri="{FF2B5EF4-FFF2-40B4-BE49-F238E27FC236}">
                  <a16:creationId xmlns:a16="http://schemas.microsoft.com/office/drawing/2014/main" id="{2F64211F-B65C-4E68-B791-6169F36FD1A4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855ABEB-9E7E-4FCE-A5CF-D83D15C420DB}"/>
              </a:ext>
            </a:extLst>
          </p:cNvPr>
          <p:cNvSpPr/>
          <p:nvPr/>
        </p:nvSpPr>
        <p:spPr>
          <a:xfrm>
            <a:off x="7802882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Bounded Context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B9879F-DFC8-493F-BC18-5E1D0E7C9CB1}"/>
              </a:ext>
            </a:extLst>
          </p:cNvPr>
          <p:cNvSpPr/>
          <p:nvPr/>
        </p:nvSpPr>
        <p:spPr>
          <a:xfrm>
            <a:off x="8011162" y="863600"/>
            <a:ext cx="1183640" cy="929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Receiver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E025944-E258-49FE-88D8-A3D48DAB17B4}"/>
              </a:ext>
            </a:extLst>
          </p:cNvPr>
          <p:cNvSpPr/>
          <p:nvPr/>
        </p:nvSpPr>
        <p:spPr>
          <a:xfrm>
            <a:off x="9763762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947FE-4C9C-4E49-B597-C1DAFD97F9F1}"/>
              </a:ext>
            </a:extLst>
          </p:cNvPr>
          <p:cNvSpPr/>
          <p:nvPr/>
        </p:nvSpPr>
        <p:spPr>
          <a:xfrm>
            <a:off x="9946642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49764A-93DD-43E2-A1D6-DB55B7E7585C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 flipV="1">
            <a:off x="6858000" y="1150620"/>
            <a:ext cx="1153162" cy="177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C5E6AC-B090-408F-9AE6-FE21E210A706}"/>
              </a:ext>
            </a:extLst>
          </p:cNvPr>
          <p:cNvSpPr/>
          <p:nvPr/>
        </p:nvSpPr>
        <p:spPr>
          <a:xfrm>
            <a:off x="9946642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Dispatcher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5B5005-1284-4F04-8F54-32A1D2BB3DA4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9194802" y="1328420"/>
            <a:ext cx="751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D80C66-C3A1-4A54-8080-6764103E8C2E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 flipH="1">
            <a:off x="10459722" y="1793240"/>
            <a:ext cx="78740" cy="2727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DE1A7-4567-47FE-9998-F12D880E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3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CA14-EC7C-4AA2-AEE5-879BB9B0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756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9FE6-159B-4AA2-9C83-C75F7626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lessons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00CB-9BFB-44FC-BE69-A9026200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transactions are "Easy" locally</a:t>
            </a:r>
          </a:p>
          <a:p>
            <a:endParaRPr lang="en-US" dirty="0"/>
          </a:p>
          <a:p>
            <a:r>
              <a:rPr lang="en-US" dirty="0"/>
              <a:t>Distributed transactions are hard/impossible when…distributed</a:t>
            </a:r>
          </a:p>
          <a:p>
            <a:endParaRPr lang="en-US" dirty="0"/>
          </a:p>
          <a:p>
            <a:r>
              <a:rPr lang="en-US" dirty="0"/>
              <a:t>Find the transactional boundary</a:t>
            </a:r>
          </a:p>
          <a:p>
            <a:endParaRPr lang="en-US" dirty="0"/>
          </a:p>
          <a:p>
            <a:r>
              <a:rPr lang="en-US" dirty="0"/>
              <a:t>Outbox to coordinate communication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E294-E891-4236-A4CC-52792503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7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E0CF-FC12-4B42-BEF0-8B9F9FFD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4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56A4F-C880-41C7-851D-BB4DEA6A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3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212A402-DDF4-4A27-8C53-2F8B2C130E8A}"/>
              </a:ext>
            </a:extLst>
          </p:cNvPr>
          <p:cNvSpPr/>
          <p:nvPr/>
        </p:nvSpPr>
        <p:spPr>
          <a:xfrm>
            <a:off x="5461000" y="4759960"/>
            <a:ext cx="1422400" cy="720685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FC66695-725F-4374-AD51-C38709F0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B2CEB-96F9-4942-987E-B9436D0D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0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2E24CB-ACEB-4317-954F-A355C1C2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8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3216457-59A1-4525-9EE7-E5E8E071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 Wrinkle…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7F62-9134-4814-805C-D20317CA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4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D5F7-C6D1-4BE4-BBB9-EA05A5A2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Time…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32B1D-355C-4BDD-BA83-95D0A68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3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916537" y="880054"/>
            <a:ext cx="1507774" cy="182675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Sales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1112520" y="258265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D5F7-C6D1-4BE4-BBB9-EA05A5A2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5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BEFCAB-DD54-4179-857B-52A0D53D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0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BEFCAB-DD54-4179-857B-52A0D53D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38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148182-E092-49EE-B0D4-1C61019C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5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AEF9CF-1450-47BF-A71E-4B11B947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061710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144617" y="4832310"/>
            <a:ext cx="4115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12" name="&quot;No&quot; Symbol 16">
            <a:extLst>
              <a:ext uri="{FF2B5EF4-FFF2-40B4-BE49-F238E27FC236}">
                <a16:creationId xmlns:a16="http://schemas.microsoft.com/office/drawing/2014/main" id="{3341C1DC-BAE7-4D61-BFC5-A85F7E82F02F}"/>
              </a:ext>
            </a:extLst>
          </p:cNvPr>
          <p:cNvSpPr/>
          <p:nvPr/>
        </p:nvSpPr>
        <p:spPr>
          <a:xfrm>
            <a:off x="10288610" y="5469980"/>
            <a:ext cx="667339" cy="71262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946920-FF7C-4952-9C3D-6D9AE859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53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61DAC-F0F3-4EA7-A12D-68BD5770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94" y="0"/>
            <a:ext cx="6244411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C4F73-EB3B-4516-8FA3-6935E028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87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1F1-4285-48D0-82D8-BC108C93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AE526-D759-41D5-82DF-B3C304CA1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FA14-AEE7-4652-9859-3D0252DF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2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B58-FE6C-429E-9935-CED68337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database transaction in which two or more network hosts are involved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D77E-8BCF-4E12-B09F-D5E48F906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53E3-6C25-46C0-983A-BCE53782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63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54C8-583C-47EB-9842-6CDC5B77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protocol:</a:t>
            </a:r>
            <a:br>
              <a:rPr lang="en-US" dirty="0"/>
            </a:br>
            <a:r>
              <a:rPr lang="en-US" dirty="0"/>
              <a:t>Two-Phase Commit</a:t>
            </a:r>
            <a:br>
              <a:rPr lang="en-US" dirty="0"/>
            </a:br>
            <a:r>
              <a:rPr lang="en-US" dirty="0"/>
              <a:t>(aka 2PC)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C133-258F-411B-8E61-89259EBA2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2577-1E63-4048-BD9C-DE817C83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</a:t>
            </a:r>
            <a:r>
              <a:rPr lang="en-US" sz="2400" dirty="0"/>
              <a:t>Database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FB3A-C88C-4C17-B3F7-CF03FF63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9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Coordinator</a:t>
            </a:r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31948-2697-4522-AC87-69D222D8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5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Coordinator</a:t>
            </a:r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D903766E-9E22-43C8-A200-3F4006347F2D}"/>
              </a:ext>
            </a:extLst>
          </p:cNvPr>
          <p:cNvSpPr/>
          <p:nvPr/>
        </p:nvSpPr>
        <p:spPr>
          <a:xfrm>
            <a:off x="5975764" y="5904557"/>
            <a:ext cx="1016000" cy="682721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BC20A-86E6-44A1-A8D7-5E6156B0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D8E8C-7937-4F9C-8304-30B5C386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85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3394829" y="1839686"/>
            <a:ext cx="3927628" cy="18638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7322457" y="341086"/>
            <a:ext cx="4630057" cy="299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Always 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C823020-C8EA-4229-B340-4083450C2F52}"/>
              </a:ext>
            </a:extLst>
          </p:cNvPr>
          <p:cNvSpPr/>
          <p:nvPr/>
        </p:nvSpPr>
        <p:spPr>
          <a:xfrm>
            <a:off x="9930904" y="636184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CBACC-B38E-43C1-BDA4-2C35A4FB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50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5515429" y="341086"/>
            <a:ext cx="6437085" cy="64153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Azure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45FD8-8C11-447F-8C4F-0E5ABB78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99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MSMQ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AA4C1-A529-41DC-AA44-F9A43DBA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01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D3390-9158-4261-B40F-9C240FAF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7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274193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NoSQL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</p:cNvCxnSpPr>
          <p:nvPr/>
        </p:nvCxnSpPr>
        <p:spPr>
          <a:xfrm>
            <a:off x="3394829" y="3439886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77FB7-5FDC-4AA6-B169-B2C2B95040F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>
            <a:off x="3394829" y="3703510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C74D8-A116-4D27-BF8A-DA898CF443F0}"/>
              </a:ext>
            </a:extLst>
          </p:cNvPr>
          <p:cNvCxnSpPr>
            <a:cxnSpLocks/>
          </p:cNvCxnSpPr>
          <p:nvPr/>
        </p:nvCxnSpPr>
        <p:spPr>
          <a:xfrm>
            <a:off x="3394829" y="3958771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3AA79-595A-42D0-8AD3-18A320FC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66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2F82-3E0F-4B58-A5A4-C4622476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2PC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A9A6-3E6D-46C1-B291-0969BF8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029" cy="4351338"/>
          </a:xfrm>
        </p:spPr>
        <p:txBody>
          <a:bodyPr/>
          <a:lstStyle/>
          <a:p>
            <a:r>
              <a:rPr lang="en-US" dirty="0"/>
              <a:t>Transactions in a single resource – yes</a:t>
            </a:r>
          </a:p>
          <a:p>
            <a:endParaRPr lang="en-US" dirty="0"/>
          </a:p>
          <a:p>
            <a:r>
              <a:rPr lang="en-US" dirty="0"/>
              <a:t>Transactions across identical resources – no</a:t>
            </a:r>
          </a:p>
          <a:p>
            <a:endParaRPr lang="en-US" dirty="0"/>
          </a:p>
          <a:p>
            <a:r>
              <a:rPr lang="en-US" dirty="0"/>
              <a:t>Transactions across disparate resources – no</a:t>
            </a:r>
          </a:p>
          <a:p>
            <a:endParaRPr lang="en-US" dirty="0"/>
          </a:p>
          <a:p>
            <a:r>
              <a:rPr lang="en-US" dirty="0"/>
              <a:t>Transactions across multiple items – </a:t>
            </a:r>
            <a:r>
              <a:rPr lang="en-US" dirty="0" err="1"/>
              <a:t>YesSQL</a:t>
            </a:r>
            <a:r>
              <a:rPr lang="en-US" dirty="0"/>
              <a:t> and NoSQL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D98E-1CBB-4C11-BDA7-B72A1765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2PC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782965" cy="20269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SomeDB</a:t>
            </a:r>
            <a:endParaRPr lang="en-US" sz="24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 err="1"/>
              <a:t>SomeMQ</a:t>
            </a:r>
            <a:endParaRPr lang="en-US" sz="2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73860"/>
            <a:ext cx="4408166" cy="2029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54358-971D-492B-87F8-7E3FE206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6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</a:t>
            </a:r>
            <a:r>
              <a:rPr lang="en-US" sz="2400" dirty="0"/>
              <a:t>Database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3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74D7C4-D204-4C7B-BC6D-5DB583EF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53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624F-9061-4578-A495-52A483F5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F0A9-014E-492D-8543-AD70BA94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Consuming messages from AMQP</a:t>
            </a:r>
          </a:p>
          <a:p>
            <a:endParaRPr lang="en-US" dirty="0"/>
          </a:p>
          <a:p>
            <a:r>
              <a:rPr lang="en-US" dirty="0"/>
              <a:t>Multiple writes to database</a:t>
            </a:r>
          </a:p>
          <a:p>
            <a:endParaRPr lang="en-US" dirty="0"/>
          </a:p>
          <a:p>
            <a:r>
              <a:rPr lang="en-US" dirty="0"/>
              <a:t>Producing messages to AMQP</a:t>
            </a:r>
          </a:p>
          <a:p>
            <a:endParaRPr lang="en-US" dirty="0"/>
          </a:p>
          <a:p>
            <a:r>
              <a:rPr lang="en-US" dirty="0"/>
              <a:t>All in a single "transactional" activity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C7596-F768-467F-AC7C-2AAD6446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6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EFA619-7BBF-4424-A85C-3C1C2FF9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87" y="401320"/>
            <a:ext cx="7001026" cy="5720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81E837-8884-4941-8DAD-1652CDF7C2F3}"/>
              </a:ext>
            </a:extLst>
          </p:cNvPr>
          <p:cNvSpPr/>
          <p:nvPr/>
        </p:nvSpPr>
        <p:spPr>
          <a:xfrm>
            <a:off x="2534920" y="1656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B0F45-289D-43D9-9E28-D0B98F2D8CA2}"/>
              </a:ext>
            </a:extLst>
          </p:cNvPr>
          <p:cNvSpPr/>
          <p:nvPr/>
        </p:nvSpPr>
        <p:spPr>
          <a:xfrm>
            <a:off x="2534920" y="4831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4A5D1-8106-46F6-A35D-F7193F20D104}"/>
              </a:ext>
            </a:extLst>
          </p:cNvPr>
          <p:cNvSpPr/>
          <p:nvPr/>
        </p:nvSpPr>
        <p:spPr>
          <a:xfrm>
            <a:off x="2534920" y="580644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935A7-7113-4CA0-9CF1-776882B3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CE416-C21D-4D20-AC26-49B38505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44"/>
            <a:ext cx="12192000" cy="64829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164C9-505A-4A2E-ADB5-5FF79F1B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56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3A9B-E576-48C0-BEC9-99000447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Epiphany:</a:t>
            </a:r>
            <a:br>
              <a:rPr lang="en-US" dirty="0"/>
            </a:br>
            <a:r>
              <a:rPr lang="en-US" dirty="0"/>
              <a:t>Assume a transactional boundary of a single aggregate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A39B1-2864-46AE-B62E-D8F556693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0174-B9DA-4DE4-B989-2C187D24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15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 Beyond Distributed Transactions">
            <a:extLst>
              <a:ext uri="{FF2B5EF4-FFF2-40B4-BE49-F238E27FC236}">
                <a16:creationId xmlns:a16="http://schemas.microsoft.com/office/drawing/2014/main" id="{7E681B29-9890-4942-B1A8-EA8C643D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47850"/>
            <a:ext cx="6858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4D4B3-4C86-4885-BAEF-7032EB8F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15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fe Beyond Distributed Transactions">
            <a:extLst>
              <a:ext uri="{FF2B5EF4-FFF2-40B4-BE49-F238E27FC236}">
                <a16:creationId xmlns:a16="http://schemas.microsoft.com/office/drawing/2014/main" id="{3CCCFBB9-22A4-4EFC-AC2A-159D2969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76325"/>
            <a:ext cx="6858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4F564-F32D-41E0-BA95-AA7A606D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 Beyond Distributed Transactions">
            <a:extLst>
              <a:ext uri="{FF2B5EF4-FFF2-40B4-BE49-F238E27FC236}">
                <a16:creationId xmlns:a16="http://schemas.microsoft.com/office/drawing/2014/main" id="{EBEDCCE5-9A26-4E01-B5EB-6A20F141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2038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7BCCB-6DE1-49F3-AFD6-FAE903F6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55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BE5B-F859-497D-8C4D-2BC8C667FA3B}"/>
              </a:ext>
            </a:extLst>
          </p:cNvPr>
          <p:cNvSpPr/>
          <p:nvPr/>
        </p:nvSpPr>
        <p:spPr>
          <a:xfrm>
            <a:off x="104648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Aggregate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C960F-9A8B-4115-9BA5-0F1AB94742BE}"/>
              </a:ext>
            </a:extLst>
          </p:cNvPr>
          <p:cNvSpPr/>
          <p:nvPr/>
        </p:nvSpPr>
        <p:spPr>
          <a:xfrm>
            <a:off x="126492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441D4-F5BF-4F3F-A931-F629D5691D1F}"/>
              </a:ext>
            </a:extLst>
          </p:cNvPr>
          <p:cNvSpPr/>
          <p:nvPr/>
        </p:nvSpPr>
        <p:spPr>
          <a:xfrm>
            <a:off x="126492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9C310-799B-403F-B236-721177BCE7D5}"/>
              </a:ext>
            </a:extLst>
          </p:cNvPr>
          <p:cNvSpPr/>
          <p:nvPr/>
        </p:nvSpPr>
        <p:spPr>
          <a:xfrm>
            <a:off x="126492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EE843-A0A9-4AD3-B19A-B3F7635E84FD}"/>
              </a:ext>
            </a:extLst>
          </p:cNvPr>
          <p:cNvGrpSpPr/>
          <p:nvPr/>
        </p:nvGrpSpPr>
        <p:grpSpPr>
          <a:xfrm>
            <a:off x="3953843" y="2709094"/>
            <a:ext cx="723976" cy="521740"/>
            <a:chOff x="3669363" y="2653214"/>
            <a:chExt cx="723976" cy="5217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520418-5CB7-4846-84CA-D3B0DCF6B0B6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F7D32D-FF0B-4DC4-9089-9438227AC2FB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0" name="Isosceles Triangle 8">
                <a:extLst>
                  <a:ext uri="{FF2B5EF4-FFF2-40B4-BE49-F238E27FC236}">
                    <a16:creationId xmlns:a16="http://schemas.microsoft.com/office/drawing/2014/main" id="{08994C06-5484-4B72-BE35-3FE98378B6D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1" name="Isosceles Triangle 6">
                <a:extLst>
                  <a:ext uri="{FF2B5EF4-FFF2-40B4-BE49-F238E27FC236}">
                    <a16:creationId xmlns:a16="http://schemas.microsoft.com/office/drawing/2014/main" id="{A17D7039-4353-4CB7-BF53-D9E0B157C7B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BD2A43-4AD9-4681-8D32-36CC098634A0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306984-F34A-4AC5-AB6E-1F0C6AB2597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4" name="Isosceles Triangle 8">
                <a:extLst>
                  <a:ext uri="{FF2B5EF4-FFF2-40B4-BE49-F238E27FC236}">
                    <a16:creationId xmlns:a16="http://schemas.microsoft.com/office/drawing/2014/main" id="{E547BDD2-B825-4B4A-B439-1D65712246B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5" name="Isosceles Triangle 6">
                <a:extLst>
                  <a:ext uri="{FF2B5EF4-FFF2-40B4-BE49-F238E27FC236}">
                    <a16:creationId xmlns:a16="http://schemas.microsoft.com/office/drawing/2014/main" id="{2B1A69CC-E72F-4CC9-8874-FED34414B5E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52F08C-357C-4960-9DF5-B759269225AF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49EB9A-CBBF-41E3-A577-A685214E1E17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8" name="Isosceles Triangle 8">
                <a:extLst>
                  <a:ext uri="{FF2B5EF4-FFF2-40B4-BE49-F238E27FC236}">
                    <a16:creationId xmlns:a16="http://schemas.microsoft.com/office/drawing/2014/main" id="{44C50891-CF83-44EB-8A2A-4FE5DDB19DA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9" name="Isosceles Triangle 6">
                <a:extLst>
                  <a:ext uri="{FF2B5EF4-FFF2-40B4-BE49-F238E27FC236}">
                    <a16:creationId xmlns:a16="http://schemas.microsoft.com/office/drawing/2014/main" id="{F2F3AA83-DC24-486F-A9B4-68B6CA34A50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3D4912-69BA-418C-8B11-1749F72F872E}"/>
              </a:ext>
            </a:extLst>
          </p:cNvPr>
          <p:cNvGrpSpPr/>
          <p:nvPr/>
        </p:nvGrpSpPr>
        <p:grpSpPr>
          <a:xfrm>
            <a:off x="3953843" y="3549117"/>
            <a:ext cx="723976" cy="521740"/>
            <a:chOff x="3669363" y="2653214"/>
            <a:chExt cx="723976" cy="5217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398939-F228-47B4-9FA4-6D073B7AC98C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BCBDE57-855D-4DE4-BF98-54431BF4FA8A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8" name="Isosceles Triangle 8">
                <a:extLst>
                  <a:ext uri="{FF2B5EF4-FFF2-40B4-BE49-F238E27FC236}">
                    <a16:creationId xmlns:a16="http://schemas.microsoft.com/office/drawing/2014/main" id="{1D9557C5-94E9-4D01-BA7D-0B9BDE8CD6B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9" name="Isosceles Triangle 6">
                <a:extLst>
                  <a:ext uri="{FF2B5EF4-FFF2-40B4-BE49-F238E27FC236}">
                    <a16:creationId xmlns:a16="http://schemas.microsoft.com/office/drawing/2014/main" id="{A198CF62-CCA5-47AC-89DE-7F78BAF3A11C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7C0A3C8-9373-4D2B-A636-097608B1E891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66996A1-CC22-4467-8037-DFF1CD086A2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5" name="Isosceles Triangle 8">
                <a:extLst>
                  <a:ext uri="{FF2B5EF4-FFF2-40B4-BE49-F238E27FC236}">
                    <a16:creationId xmlns:a16="http://schemas.microsoft.com/office/drawing/2014/main" id="{D4E9107B-AA87-4F24-B059-9BAC8096366A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6" name="Isosceles Triangle 6">
                <a:extLst>
                  <a:ext uri="{FF2B5EF4-FFF2-40B4-BE49-F238E27FC236}">
                    <a16:creationId xmlns:a16="http://schemas.microsoft.com/office/drawing/2014/main" id="{1D54395F-FA84-48CA-ADA7-35B5E0D74F72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DC81108-7A3E-47DB-99F1-50DD937F486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D26BCFB-2EE3-4EB7-8342-1283E89E0C0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2" name="Isosceles Triangle 8">
                <a:extLst>
                  <a:ext uri="{FF2B5EF4-FFF2-40B4-BE49-F238E27FC236}">
                    <a16:creationId xmlns:a16="http://schemas.microsoft.com/office/drawing/2014/main" id="{00680EB2-72E7-4E73-88D1-DFA43D0A1E3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3" name="Isosceles Triangle 6">
                <a:extLst>
                  <a:ext uri="{FF2B5EF4-FFF2-40B4-BE49-F238E27FC236}">
                    <a16:creationId xmlns:a16="http://schemas.microsoft.com/office/drawing/2014/main" id="{6A7A862F-2972-4832-8B25-36162ACC214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3561AF1-7B92-4A68-8D9F-D0B75F5B3102}"/>
              </a:ext>
            </a:extLst>
          </p:cNvPr>
          <p:cNvSpPr/>
          <p:nvPr/>
        </p:nvSpPr>
        <p:spPr>
          <a:xfrm>
            <a:off x="667512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Aggregate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934576-DB6F-41A4-A8B3-33845C024281}"/>
              </a:ext>
            </a:extLst>
          </p:cNvPr>
          <p:cNvSpPr/>
          <p:nvPr/>
        </p:nvSpPr>
        <p:spPr>
          <a:xfrm>
            <a:off x="689356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886D61-74E9-44DC-8EE5-63269646DA57}"/>
              </a:ext>
            </a:extLst>
          </p:cNvPr>
          <p:cNvSpPr/>
          <p:nvPr/>
        </p:nvSpPr>
        <p:spPr>
          <a:xfrm>
            <a:off x="689356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CA1BC1-4287-489C-BE00-8FDBF5890197}"/>
              </a:ext>
            </a:extLst>
          </p:cNvPr>
          <p:cNvSpPr/>
          <p:nvPr/>
        </p:nvSpPr>
        <p:spPr>
          <a:xfrm>
            <a:off x="689356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420B84-9E80-4C71-B71B-6458F27289CD}"/>
              </a:ext>
            </a:extLst>
          </p:cNvPr>
          <p:cNvGrpSpPr/>
          <p:nvPr/>
        </p:nvGrpSpPr>
        <p:grpSpPr>
          <a:xfrm>
            <a:off x="9582483" y="2709094"/>
            <a:ext cx="723976" cy="521740"/>
            <a:chOff x="3669363" y="2653214"/>
            <a:chExt cx="723976" cy="52174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F9B80DF-FB78-471A-98F9-1CB51D562C3C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AB8399-448D-4355-88A4-17F7DD380E2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5" name="Isosceles Triangle 8">
                <a:extLst>
                  <a:ext uri="{FF2B5EF4-FFF2-40B4-BE49-F238E27FC236}">
                    <a16:creationId xmlns:a16="http://schemas.microsoft.com/office/drawing/2014/main" id="{90472EFD-CEAC-4EE9-98F3-F8976897876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6" name="Isosceles Triangle 6">
                <a:extLst>
                  <a:ext uri="{FF2B5EF4-FFF2-40B4-BE49-F238E27FC236}">
                    <a16:creationId xmlns:a16="http://schemas.microsoft.com/office/drawing/2014/main" id="{E419FF09-56F0-4692-BFDF-A7C797F6C4E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031E3CD-2928-46AC-8158-165FA88174D1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6B0BB6D-2DB9-43F4-93EA-20E4B56E3378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2" name="Isosceles Triangle 8">
                <a:extLst>
                  <a:ext uri="{FF2B5EF4-FFF2-40B4-BE49-F238E27FC236}">
                    <a16:creationId xmlns:a16="http://schemas.microsoft.com/office/drawing/2014/main" id="{67F11649-EB7E-4065-91CA-AE725329F820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3" name="Isosceles Triangle 6">
                <a:extLst>
                  <a:ext uri="{FF2B5EF4-FFF2-40B4-BE49-F238E27FC236}">
                    <a16:creationId xmlns:a16="http://schemas.microsoft.com/office/drawing/2014/main" id="{74FACB5C-4CA0-4717-BF9F-5CFEC72FA819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0EFFE4-687C-43D0-9E64-1B0A390AA1CE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5AFDAC-F92B-454B-A895-D1A8CEFB36F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9" name="Isosceles Triangle 8">
                <a:extLst>
                  <a:ext uri="{FF2B5EF4-FFF2-40B4-BE49-F238E27FC236}">
                    <a16:creationId xmlns:a16="http://schemas.microsoft.com/office/drawing/2014/main" id="{558C42A2-D0CA-4251-8306-FBAC59AA88D8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0" name="Isosceles Triangle 6">
                <a:extLst>
                  <a:ext uri="{FF2B5EF4-FFF2-40B4-BE49-F238E27FC236}">
                    <a16:creationId xmlns:a16="http://schemas.microsoft.com/office/drawing/2014/main" id="{201DEBAD-8286-4363-84E6-EBED867F746E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AF2EF2-7D54-4FB9-84C3-EA95F720C50F}"/>
              </a:ext>
            </a:extLst>
          </p:cNvPr>
          <p:cNvGrpSpPr/>
          <p:nvPr/>
        </p:nvGrpSpPr>
        <p:grpSpPr>
          <a:xfrm>
            <a:off x="9582483" y="3549117"/>
            <a:ext cx="723976" cy="521740"/>
            <a:chOff x="3669363" y="2653214"/>
            <a:chExt cx="723976" cy="52174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E2A778F-8ADC-4016-B61C-0EFC141A8CE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32E5898-C2C7-46FF-B537-7F65E5941F4E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8" name="Isosceles Triangle 8">
                <a:extLst>
                  <a:ext uri="{FF2B5EF4-FFF2-40B4-BE49-F238E27FC236}">
                    <a16:creationId xmlns:a16="http://schemas.microsoft.com/office/drawing/2014/main" id="{CF74C28A-40B8-43D5-9784-9CA2A979591B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9" name="Isosceles Triangle 6">
                <a:extLst>
                  <a:ext uri="{FF2B5EF4-FFF2-40B4-BE49-F238E27FC236}">
                    <a16:creationId xmlns:a16="http://schemas.microsoft.com/office/drawing/2014/main" id="{03155800-E997-464F-AC01-9352D498038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AD7BC7D-AE75-4F9A-A913-C0BACA5C61EC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401830-BB57-4293-A0C2-A0F328FA832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5" name="Isosceles Triangle 8">
                <a:extLst>
                  <a:ext uri="{FF2B5EF4-FFF2-40B4-BE49-F238E27FC236}">
                    <a16:creationId xmlns:a16="http://schemas.microsoft.com/office/drawing/2014/main" id="{574BEE30-0C8A-4255-B3F6-61345BFB823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6" name="Isosceles Triangle 6">
                <a:extLst>
                  <a:ext uri="{FF2B5EF4-FFF2-40B4-BE49-F238E27FC236}">
                    <a16:creationId xmlns:a16="http://schemas.microsoft.com/office/drawing/2014/main" id="{930E518D-20BD-42DE-882A-11CCCA2FA116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741E268-5F0D-4734-970C-E468791ACA88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34B11B-118C-4AD5-8936-196FC8E335D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2" name="Isosceles Triangle 8">
                <a:extLst>
                  <a:ext uri="{FF2B5EF4-FFF2-40B4-BE49-F238E27FC236}">
                    <a16:creationId xmlns:a16="http://schemas.microsoft.com/office/drawing/2014/main" id="{77009D3C-02C5-4F85-A52E-DAD7A5E4E567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3" name="Isosceles Triangle 6">
                <a:extLst>
                  <a:ext uri="{FF2B5EF4-FFF2-40B4-BE49-F238E27FC236}">
                    <a16:creationId xmlns:a16="http://schemas.microsoft.com/office/drawing/2014/main" id="{A2A11396-3E1D-4C98-839A-0298157BB105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91600-60BD-416A-BD53-742F4873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6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E2C9764-AB7D-95F1-2C21-78A46CBF8433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025065-D8BA-2D62-19FF-EC37F69FE06C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F17B90-A965-C95E-50C0-986C6916EA41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31742-E41C-423C-9DB9-2138A40F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1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07B5-2262-4157-8B64-E0D3BD47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Facilitating communication with a dispatcher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42AE-0F5F-4093-A6A3-75C0F686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52ACC-511C-4B86-B3F9-0FEBECE4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9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41FE-C16D-4897-A8D9-9C64DFB0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5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60CB3B-66A5-257A-08D5-291ED23002BC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A2821A-6320-4DFF-8C9E-FDE782BD9FAC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D993FF-6190-9B13-4B25-E59E740C8780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31742-E41C-423C-9DB9-2138A40F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26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AB84736-D051-2E4E-CCDE-ADDFCBBB7A20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E872F-49F5-340B-8E46-A3E0057E9D8F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096BA5-E737-BDD1-93DC-F9B7A38521C5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2BCDC-768B-4B95-8768-080F525B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6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EECE1E4-EDD2-C59A-11F0-323E47565FCB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D8912-881C-78AF-2F91-9173E6E32AFA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AC08E9-8A96-3C02-0350-B17A79E48699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637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DB30476-F534-47FB-B58C-6CD1902C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89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2A5DFE9-D7BF-000D-1E68-937402392FFF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CD4707-C89F-4F81-B753-9E8DE80A8061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DC02C5-3891-33F7-C685-6C1C80BBCCF2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60"/>
            <a:ext cx="2655418" cy="21525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CFA9191-4823-42F9-A54B-7303BE7B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195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D0E7E4-7836-062A-D4B9-66A7B0BD6F72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1102F9-0DBF-2057-8C68-4C1D3DEE70A9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00D842-FA83-8393-E13B-4AFA2E0C2675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501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52039FD-2CC7-4256-8AC5-3D8B6E71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699044-C66C-6B3C-8F01-A06E2B82C71A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106971-6DF3-7C2F-260D-5D340EA33CBC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8C5501-F4A2-4079-2C61-FCA2AD77D522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410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D91341A0-6027-4F3E-B5C3-EE852DE1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75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3A1C753-1920-85B6-3A44-06281F1F0090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A0B298-683D-B829-483B-1BEEC448CA44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69997-C246-54B1-812A-BAC7FF56E3A0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501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792D0C0-397C-4EA9-9B67-4099952F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051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0345BEC-EC12-D539-C5EC-9A0F7C42CDF9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AF2278-85E2-AB54-BB17-8D41CE7D6F59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242E6E-E1D3-349D-61CD-0FFE6F5F1555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410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692AB18-F0B8-4590-8449-23120E0B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903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AE1F-31AC-4EA6-ADF8-48BB1DF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F5BB-71F8-4323-96E7-BB00BB5FC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D69C-70A6-45FB-B1CA-C61601F2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93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DF20233-566C-0BBD-E96B-2E12553638D4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CA0AC1-C2BC-18E6-88AC-8C70D560D109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851FAB-5243-9D4D-8005-E0BDA29AC003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60"/>
            <a:ext cx="2655418" cy="21319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368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E872F3E-E01A-45F9-BD5C-B8476AC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0B9D0D-785A-434A-80F7-51467D3A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99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4174BA3-F619-DF17-433E-27DE30BDC1AA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BE40FA-9C4C-9A62-6850-B122C0155FC8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F865EC-C116-233E-6024-CE7B63661131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364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9"/>
            <a:ext cx="2655418" cy="21538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246217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02A6D512-C603-4A95-82E2-D67E3360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406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489B9D2-DDD5-05C7-8C70-0BFEED17B789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0C620D-FA91-B580-04E3-405452534C0D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B0AB4B-8997-2AAE-FC68-932D30BC31D7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410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459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9"/>
            <a:ext cx="2655418" cy="21765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31593" y="5260530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9F6249A-5C57-46F0-B974-94E8D0FD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664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9BB0-50C8-48B2-AE94-3B4C728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507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10FE4B9-B288-4421-4614-495E6F841E39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1F762B-FEAB-DDA1-1BA4-5913CD16BB13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E4DB3-20D6-5885-CD2E-48916B8A202F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B2179-5406-4444-A8B8-08B342D3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41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3DB4879-585C-4583-A280-00AC3C71E4EE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82B95-7F72-A046-23DF-62DE75B6E847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FFFFDF-1E53-11BD-B1D5-A4D5BBA3F943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36" name="Straight Arrow Connector 35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6344F-E30D-4714-AAC2-BB99259A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587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30EEABC-2201-DB8A-0528-20B10144DE9E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D8CBBC-C94B-5519-E4D3-72D0985E62A6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D3781B-D760-7E6B-07C3-D318A5C5B54C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27C79-CF8D-40D4-90D9-8FF37318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60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5B74FF-B50F-9297-DD01-D6742E6DCCB3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A7AE04-0474-F6F6-0AAA-2D7678C6BF2A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5F7752-99CF-F42D-B044-BF5FED4DEC53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0" idx="1"/>
          </p:cNvCxnSpPr>
          <p:nvPr/>
        </p:nvCxnSpPr>
        <p:spPr>
          <a:xfrm>
            <a:off x="6341059" y="1682496"/>
            <a:ext cx="1177747" cy="332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18C9F-E14B-4ECF-B709-5B31EB9C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472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A52E5A-3DB6-67E1-92F4-75257FCEE888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574365-A6FC-5498-546B-8726E1123EF7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ABB383-830D-791A-75A0-AE4E54E65E7E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E3736-0C0A-4A44-9948-43A63E50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4D1788-E34A-EE21-8EB0-E4079154BF28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57E8B-FF01-16B3-6CC3-197285852800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6183E1-6EDA-4A71-2B09-F5778046C43B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698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47A18-2448-4D93-9F14-8770B607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06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E8BFF24-8559-EA77-8A45-6348C179F38D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EEF9B3-9110-8D89-A377-B54E5DB176EB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5C025E-41A2-B763-25BD-0550E315655A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30"/>
            <a:ext cx="2655418" cy="21559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FEE19-7FC4-44C8-8415-DB513590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1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6AEA3-FDF6-44C9-BEF2-4A9E15CE1089}"/>
              </a:ext>
            </a:extLst>
          </p:cNvPr>
          <p:cNvSpPr txBox="1"/>
          <p:nvPr/>
        </p:nvSpPr>
        <p:spPr>
          <a:xfrm>
            <a:off x="1955799" y="4470400"/>
            <a:ext cx="139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all was good.jpg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7A296-0BC4-4EC0-A810-A43E0834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05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C92A41B-686C-D1BE-FC89-788E34C2F278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9DEFE-BB48-556B-16DF-79C32C074045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7503D-9D5C-B5A7-7A4D-10A000E24806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30"/>
            <a:ext cx="2655418" cy="21559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&quot;No&quot; Symbol 50"/>
          <p:cNvSpPr/>
          <p:nvPr/>
        </p:nvSpPr>
        <p:spPr>
          <a:xfrm>
            <a:off x="3748042" y="2205533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25E93-D470-49DD-901C-0EE1E8A2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79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CDA5A0-0C9B-53DD-4CFB-14464F568AE4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58EE87-320F-E358-6FA4-AA4C8E0B44E5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F982C-4AAC-0032-31B3-98D7D5BAECD1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2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3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30"/>
            <a:ext cx="2655418" cy="21695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20239" y="697381"/>
            <a:ext cx="2655418" cy="2141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8E7AC-5E90-4463-B070-D4859286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770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Agreements</a:t>
            </a:r>
            <a:br>
              <a:rPr lang="en-US" dirty="0"/>
            </a:br>
            <a:r>
              <a:rPr lang="en-US" dirty="0"/>
              <a:t>with Sagas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82EC-034A-4892-A8B3-EDE9E75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670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CC 3.0 from http://vasters.com/archive/Sagas.html">
            <a:extLst>
              <a:ext uri="{FF2B5EF4-FFF2-40B4-BE49-F238E27FC236}">
                <a16:creationId xmlns:a16="http://schemas.microsoft.com/office/drawing/2014/main" id="{C8FF07C4-4265-4749-9C55-3525A4B7B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566863"/>
            <a:ext cx="84963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524B5-DD72-41E9-9DE9-9440763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85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fulfilled when:</a:t>
            </a:r>
            <a:br>
              <a:rPr lang="en-US" dirty="0"/>
            </a:br>
            <a:r>
              <a:rPr lang="en-US" b="1" dirty="0"/>
              <a:t>The request is approved</a:t>
            </a:r>
            <a:br>
              <a:rPr lang="en-US" b="1" dirty="0"/>
            </a:br>
            <a:r>
              <a:rPr lang="en-US" b="1" dirty="0"/>
              <a:t>The stock is confirmed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4465E-A83E-4C01-9BF3-BF736720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748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382A0-02A6-49FC-B669-A27CDD85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179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9" y="281207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492933C-CD4B-4506-A840-0169D65A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029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C5E3C0A-094D-4B27-95F4-78943C28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674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271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D9A3E6-C99C-494F-A883-AA1F3AC7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80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345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F0CFE35-E71B-4FC3-80CB-9F6851AF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9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C990E-2E95-4E0D-9841-B1B76DBD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658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C1010A8-D053-4C54-9731-E1109030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593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3ED012B-583C-4C02-960B-37D87B01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891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F9C1C6A-224B-4A3A-B849-0678F500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775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1284ED-93A8-4133-9AA1-5AFBF534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35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75536E-111B-4CAF-8EED-9D016098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43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4053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6A7D3E6-8806-4510-AD99-0C4AC808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797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2E0AF08-B680-4117-BC72-CC38F5A3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395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22E96B7-ECC0-426F-A026-D1AB3517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834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463DCC-8693-4A20-BE5A-0AFF0448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58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017259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D1041F-903C-4200-A717-3DF9BB9E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2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00960-D78A-4592-875D-303B37DA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711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129F-49D4-403B-8F08-386C95C8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101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556F-3B24-43D4-B961-4BE752B5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123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b="1" dirty="0"/>
              <a:t>The stock is denied</a:t>
            </a:r>
            <a:r>
              <a:rPr lang="en-US" dirty="0"/>
              <a:t>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DE4A-4DFB-475B-9E8E-87612A3A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413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2DA9D10-7D5E-4304-AEA4-39B6B79E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260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E7C72DC-8842-4D49-9539-E51FBF40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505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810B74-1BFC-42A6-A7E6-636E6956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463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A026E6-BD15-459B-9807-CAA604FC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798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944F5F0-C9EF-412D-BE29-BFEBC432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279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4092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3FFD0FA-D28D-4FA0-868C-BE9C5D42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094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8E06345-679F-4A0D-9DC4-7A1EC5C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40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74556</TotalTime>
  <Words>2207</Words>
  <Application>Microsoft Macintosh PowerPoint</Application>
  <PresentationFormat>Widescreen</PresentationFormat>
  <Paragraphs>999</Paragraphs>
  <Slides>113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7" baseType="lpstr">
      <vt:lpstr>Arial</vt:lpstr>
      <vt:lpstr>Calibri</vt:lpstr>
      <vt:lpstr>Lucida Console</vt:lpstr>
      <vt:lpstr>Office Theme</vt:lpstr>
      <vt:lpstr>Consistency and Agreements in Microservices</vt:lpstr>
      <vt:lpstr>A Simpler Time…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Slight Wrinkle…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Transaction?</vt:lpstr>
      <vt:lpstr>A database transaction in which two or more network hosts are involved</vt:lpstr>
      <vt:lpstr>Most common protocol: Two-Phase Commit (aka 2PC)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2PC Summary</vt:lpstr>
      <vt:lpstr>PowerPoint Presentation</vt:lpstr>
      <vt:lpstr>Microservices Communication</vt:lpstr>
      <vt:lpstr>PowerPoint Presentation</vt:lpstr>
      <vt:lpstr>PowerPoint Presentation</vt:lpstr>
      <vt:lpstr>Epiphany: Assume a transactional boundary of a single aggregate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Facilitating communication with a dispatcher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things go wrong</vt:lpstr>
      <vt:lpstr>PowerPoint Presentation</vt:lpstr>
      <vt:lpstr>PowerPoint Presentation</vt:lpstr>
      <vt:lpstr>PowerPoint Presentation</vt:lpstr>
      <vt:lpstr>Retries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 Agreements with Sagas</vt:lpstr>
      <vt:lpstr>PowerPoint Presentation</vt:lpstr>
      <vt:lpstr>An order can be fulfilled when: The request is approved The stock is confirmed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order can be canceled when: The stock is denied OR The request is rejected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Find the transactional boundaries</vt:lpstr>
      <vt:lpstr>PowerPoint Presentation</vt:lpstr>
      <vt:lpstr>PowerPoint Presentation</vt:lpstr>
      <vt:lpstr>Demo</vt:lpstr>
      <vt:lpstr>Our 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274</cp:revision>
  <dcterms:created xsi:type="dcterms:W3CDTF">2014-12-03T11:14:03Z</dcterms:created>
  <dcterms:modified xsi:type="dcterms:W3CDTF">2024-08-05T20:58:03Z</dcterms:modified>
</cp:coreProperties>
</file>