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74" r:id="rId2"/>
    <p:sldId id="312" r:id="rId3"/>
    <p:sldId id="311" r:id="rId4"/>
    <p:sldId id="406" r:id="rId5"/>
    <p:sldId id="267" r:id="rId6"/>
    <p:sldId id="384" r:id="rId7"/>
    <p:sldId id="314" r:id="rId8"/>
    <p:sldId id="315" r:id="rId9"/>
    <p:sldId id="316" r:id="rId10"/>
    <p:sldId id="277" r:id="rId11"/>
    <p:sldId id="325" r:id="rId12"/>
    <p:sldId id="305" r:id="rId13"/>
    <p:sldId id="407" r:id="rId14"/>
    <p:sldId id="313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405" r:id="rId24"/>
    <p:sldId id="31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6" autoAdjust="0"/>
    <p:restoredTop sz="87347" autoAdjust="0"/>
  </p:normalViewPr>
  <p:slideViewPr>
    <p:cSldViewPr snapToGrid="0">
      <p:cViewPr varScale="1">
        <p:scale>
          <a:sx n="111" d="100"/>
          <a:sy n="111" d="100"/>
        </p:scale>
        <p:origin x="10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1CBBD-FCCC-4341-9A07-9341F6C54581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56D82-A927-4CCE-B899-0E7A7065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79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architectural design strategy in which we selectively distill, organize, and abstract the body of knowledge from the users to the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20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PoEAA:</a:t>
            </a:r>
            <a:r>
              <a:rPr lang="en-US" baseline="0" dirty="0"/>
              <a:t> </a:t>
            </a:r>
            <a:r>
              <a:rPr lang="en-US" dirty="0"/>
              <a:t>An object model of the domain that incorporates both behavior and data.</a:t>
            </a:r>
          </a:p>
          <a:p>
            <a:endParaRPr lang="en-US" dirty="0"/>
          </a:p>
          <a:p>
            <a:r>
              <a:rPr lang="en-US" dirty="0"/>
              <a:t>Key – data AND behavior</a:t>
            </a:r>
          </a:p>
          <a:p>
            <a:endParaRPr lang="en-US" dirty="0"/>
          </a:p>
          <a:p>
            <a:r>
              <a:rPr lang="en-US" dirty="0"/>
              <a:t>Beyond nouns</a:t>
            </a:r>
            <a:r>
              <a:rPr lang="en-US" baseline="0" dirty="0"/>
              <a:t> and verbs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73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AB936-B7F5-24AC-B75B-1BB1F1708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0E1F64-C29B-3C4F-08AD-7D2A01A6B2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9AD97A-1E82-1CC3-E806-731EDD3428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architectural design strategy in which we selectively distill, organize, and abstract the body of knowledge from the users to the software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416A6-5A33-6728-BF4D-869986971A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35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06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84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13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41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0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5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C81F0-0529-442A-BBA4-FF8482FC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3BEE5-16B9-49FB-9796-1C1CEB98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1E8C6-357B-4AB9-A339-CA29792E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#NDCSydney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9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</a:t>
            </a:r>
            <a:r>
              <a:rPr lang="en-US" dirty="0" err="1"/>
              <a:t>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tiff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gif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5.jpe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4.jpe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209868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DDD with Vertical Slice Architecture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832296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 err="1"/>
              <a:t>jimmybogard.com</a:t>
            </a:r>
            <a:endParaRPr lang="en-US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080" y="4637554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299" y="4809973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9172" y="5420546"/>
            <a:ext cx="1052054" cy="10520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0877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(micro)Services to Handlers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2023673" y="2923082"/>
            <a:ext cx="2098623" cy="1424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5189096" y="2923082"/>
            <a:ext cx="2098623" cy="14240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Request Handler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354519" y="2923082"/>
            <a:ext cx="2098623" cy="1424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Output</a:t>
            </a:r>
          </a:p>
        </p:txBody>
      </p:sp>
      <p:cxnSp>
        <p:nvCxnSpPr>
          <p:cNvPr id="7" name="Straight Arrow Connector 6"/>
          <p:cNvCxnSpPr>
            <a:stCxn id="3" idx="3"/>
            <a:endCxn id="4" idx="1"/>
          </p:cNvCxnSpPr>
          <p:nvPr/>
        </p:nvCxnSpPr>
        <p:spPr>
          <a:xfrm>
            <a:off x="4122296" y="3635115"/>
            <a:ext cx="1066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7287719" y="3635115"/>
            <a:ext cx="1066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1874567-D190-4550-85AB-C171BDD8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28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Request/Response with </a:t>
            </a:r>
            <a:r>
              <a:rPr lang="en-US" dirty="0" err="1"/>
              <a:t>MediatR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23673" y="2923082"/>
            <a:ext cx="2098623" cy="1424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IRequest&lt;T&gt;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5189096" y="2923082"/>
            <a:ext cx="2098623" cy="14240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IRequest</a:t>
            </a:r>
          </a:p>
          <a:p>
            <a:pPr algn="ctr"/>
            <a:r>
              <a:rPr lang="en-US" sz="2000" dirty="0"/>
              <a:t>Handler</a:t>
            </a:r>
          </a:p>
          <a:p>
            <a:pPr algn="ctr"/>
            <a:r>
              <a:rPr lang="en-US" sz="2000" dirty="0"/>
              <a:t>&lt;TRequest, TResponse&gt;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8354519" y="2923082"/>
            <a:ext cx="2098623" cy="1424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TResponse</a:t>
            </a:r>
          </a:p>
        </p:txBody>
      </p:sp>
      <p:cxnSp>
        <p:nvCxnSpPr>
          <p:cNvPr id="7" name="Straight Arrow Connector 6"/>
          <p:cNvCxnSpPr>
            <a:stCxn id="3" idx="3"/>
            <a:endCxn id="4" idx="1"/>
          </p:cNvCxnSpPr>
          <p:nvPr/>
        </p:nvCxnSpPr>
        <p:spPr>
          <a:xfrm>
            <a:off x="4122296" y="3635115"/>
            <a:ext cx="1066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7287719" y="3635115"/>
            <a:ext cx="1066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1874567-D190-4550-85AB-C171BDD8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BD07F5-EDB5-49F6-B67D-035EDB05A396}"/>
              </a:ext>
            </a:extLst>
          </p:cNvPr>
          <p:cNvSpPr txBox="1"/>
          <p:nvPr/>
        </p:nvSpPr>
        <p:spPr>
          <a:xfrm>
            <a:off x="4045974" y="4597515"/>
            <a:ext cx="4881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Task&lt;TResponse&gt; Handle(</a:t>
            </a:r>
          </a:p>
          <a:p>
            <a:r>
              <a:rPr lang="en-US" sz="2400" dirty="0"/>
              <a:t>   TRequest request) {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7647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in slices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796796"/>
            <a:ext cx="8741664" cy="297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163508"/>
            <a:ext cx="8741664" cy="297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2548508"/>
            <a:ext cx="8741664" cy="297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2926080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75232" y="2926080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12264" y="2933508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49296" y="2933508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86328" y="2933508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23360" y="2933508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60392" y="2940936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97424" y="2940936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97880" y="2940936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34912" y="2940936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171944" y="2948364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808976" y="2948364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446008" y="2948364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083040" y="2948364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6059416"/>
            <a:ext cx="8741664" cy="2971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Persistence</a:t>
            </a:r>
          </a:p>
        </p:txBody>
      </p:sp>
      <p:sp>
        <p:nvSpPr>
          <p:cNvPr id="28" name="Right Brace 27"/>
          <p:cNvSpPr/>
          <p:nvPr/>
        </p:nvSpPr>
        <p:spPr>
          <a:xfrm>
            <a:off x="9747504" y="1796796"/>
            <a:ext cx="438912" cy="1048892"/>
          </a:xfrm>
          <a:prstGeom prst="rightBrac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354056" y="1983596"/>
            <a:ext cx="149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 Agnostic</a:t>
            </a:r>
          </a:p>
        </p:txBody>
      </p:sp>
      <p:sp>
        <p:nvSpPr>
          <p:cNvPr id="30" name="Right Brace 29"/>
          <p:cNvSpPr/>
          <p:nvPr/>
        </p:nvSpPr>
        <p:spPr>
          <a:xfrm>
            <a:off x="9747504" y="2948364"/>
            <a:ext cx="438912" cy="3007812"/>
          </a:xfrm>
          <a:prstGeom prst="rightBrac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354056" y="4125390"/>
            <a:ext cx="149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 Specific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93FEE9-5F75-EC34-A20E-893C081BB31B}"/>
              </a:ext>
            </a:extLst>
          </p:cNvPr>
          <p:cNvSpPr/>
          <p:nvPr/>
        </p:nvSpPr>
        <p:spPr>
          <a:xfrm>
            <a:off x="701040" y="3174206"/>
            <a:ext cx="9046464" cy="258998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Model</a:t>
            </a:r>
          </a:p>
        </p:txBody>
      </p:sp>
    </p:spTree>
    <p:extLst>
      <p:ext uri="{BB962C8B-B14F-4D97-AF65-F5344CB8AC3E}">
        <p14:creationId xmlns:p14="http://schemas.microsoft.com/office/powerpoint/2010/main" val="356935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 animBg="1"/>
      <p:bldP spid="31" grpId="0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1A574-E33C-1B61-CBD3-A234A3B97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18EEEF-3918-93CC-D9BA-81C38BDFA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in slices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06649D-8A27-6084-6EEE-69AAF6D1B201}"/>
              </a:ext>
            </a:extLst>
          </p:cNvPr>
          <p:cNvSpPr/>
          <p:nvPr/>
        </p:nvSpPr>
        <p:spPr>
          <a:xfrm>
            <a:off x="838200" y="1796796"/>
            <a:ext cx="8741664" cy="297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34D25-5D31-3C25-1A33-07C12507C286}"/>
              </a:ext>
            </a:extLst>
          </p:cNvPr>
          <p:cNvSpPr/>
          <p:nvPr/>
        </p:nvSpPr>
        <p:spPr>
          <a:xfrm>
            <a:off x="838200" y="2163508"/>
            <a:ext cx="8741664" cy="297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4D2AE1-61A4-6FDE-8C96-81E2F1CEC7C7}"/>
              </a:ext>
            </a:extLst>
          </p:cNvPr>
          <p:cNvSpPr/>
          <p:nvPr/>
        </p:nvSpPr>
        <p:spPr>
          <a:xfrm>
            <a:off x="838200" y="2548508"/>
            <a:ext cx="8741664" cy="297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2E8DFF-47B9-5924-E6DC-8AF7D71B6AA4}"/>
              </a:ext>
            </a:extLst>
          </p:cNvPr>
          <p:cNvSpPr/>
          <p:nvPr/>
        </p:nvSpPr>
        <p:spPr>
          <a:xfrm>
            <a:off x="838200" y="2926080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3423D2-7641-D8E7-0165-63BCFC1956CF}"/>
              </a:ext>
            </a:extLst>
          </p:cNvPr>
          <p:cNvSpPr/>
          <p:nvPr/>
        </p:nvSpPr>
        <p:spPr>
          <a:xfrm>
            <a:off x="1475232" y="2926080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FDC600-B203-D19F-8F54-C2F92A5D8A8D}"/>
              </a:ext>
            </a:extLst>
          </p:cNvPr>
          <p:cNvSpPr/>
          <p:nvPr/>
        </p:nvSpPr>
        <p:spPr>
          <a:xfrm>
            <a:off x="2112264" y="2933508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BF1129-1B5F-E1EE-2269-54A780DE6459}"/>
              </a:ext>
            </a:extLst>
          </p:cNvPr>
          <p:cNvSpPr/>
          <p:nvPr/>
        </p:nvSpPr>
        <p:spPr>
          <a:xfrm>
            <a:off x="2749296" y="2933508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BDCD64-A0B4-3F02-2704-33EAC5782B7E}"/>
              </a:ext>
            </a:extLst>
          </p:cNvPr>
          <p:cNvSpPr/>
          <p:nvPr/>
        </p:nvSpPr>
        <p:spPr>
          <a:xfrm>
            <a:off x="3386328" y="2933508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6EFA5D-638D-F738-9965-C311544C12B6}"/>
              </a:ext>
            </a:extLst>
          </p:cNvPr>
          <p:cNvSpPr/>
          <p:nvPr/>
        </p:nvSpPr>
        <p:spPr>
          <a:xfrm>
            <a:off x="4023360" y="2933508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07B221-1305-B257-AC6F-67DD09537089}"/>
              </a:ext>
            </a:extLst>
          </p:cNvPr>
          <p:cNvSpPr/>
          <p:nvPr/>
        </p:nvSpPr>
        <p:spPr>
          <a:xfrm>
            <a:off x="4660392" y="2940936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DD133B-FC5E-1E00-C4D8-BD428C61B5D0}"/>
              </a:ext>
            </a:extLst>
          </p:cNvPr>
          <p:cNvSpPr/>
          <p:nvPr/>
        </p:nvSpPr>
        <p:spPr>
          <a:xfrm>
            <a:off x="5297424" y="2940936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7CCF85-2B1D-B315-AEB6-4695A59117B0}"/>
              </a:ext>
            </a:extLst>
          </p:cNvPr>
          <p:cNvSpPr/>
          <p:nvPr/>
        </p:nvSpPr>
        <p:spPr>
          <a:xfrm>
            <a:off x="5897880" y="2940936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D19323-02A8-AA5B-7EB6-B3F894909C2C}"/>
              </a:ext>
            </a:extLst>
          </p:cNvPr>
          <p:cNvSpPr/>
          <p:nvPr/>
        </p:nvSpPr>
        <p:spPr>
          <a:xfrm>
            <a:off x="6534912" y="2940936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6529E7-1105-590A-6A2B-12C8768D4DDE}"/>
              </a:ext>
            </a:extLst>
          </p:cNvPr>
          <p:cNvSpPr/>
          <p:nvPr/>
        </p:nvSpPr>
        <p:spPr>
          <a:xfrm>
            <a:off x="7171944" y="2948364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D10564-663A-4C6C-09AA-9825750F46C5}"/>
              </a:ext>
            </a:extLst>
          </p:cNvPr>
          <p:cNvSpPr/>
          <p:nvPr/>
        </p:nvSpPr>
        <p:spPr>
          <a:xfrm>
            <a:off x="7808976" y="2948364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D8229A-FADA-D35C-D619-40CAE87D3768}"/>
              </a:ext>
            </a:extLst>
          </p:cNvPr>
          <p:cNvSpPr/>
          <p:nvPr/>
        </p:nvSpPr>
        <p:spPr>
          <a:xfrm>
            <a:off x="8446008" y="2948364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52F421-A5D1-C501-B647-14DF99766685}"/>
              </a:ext>
            </a:extLst>
          </p:cNvPr>
          <p:cNvSpPr/>
          <p:nvPr/>
        </p:nvSpPr>
        <p:spPr>
          <a:xfrm>
            <a:off x="9083040" y="2948364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540422-83F8-1066-A01B-C0321D5554C9}"/>
              </a:ext>
            </a:extLst>
          </p:cNvPr>
          <p:cNvSpPr/>
          <p:nvPr/>
        </p:nvSpPr>
        <p:spPr>
          <a:xfrm>
            <a:off x="838200" y="6059416"/>
            <a:ext cx="8741664" cy="2971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Persistence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80A64E1F-AED9-0FEF-CA9F-FAB2C8B8719C}"/>
              </a:ext>
            </a:extLst>
          </p:cNvPr>
          <p:cNvSpPr/>
          <p:nvPr/>
        </p:nvSpPr>
        <p:spPr>
          <a:xfrm>
            <a:off x="9747504" y="1796796"/>
            <a:ext cx="438912" cy="1048892"/>
          </a:xfrm>
          <a:prstGeom prst="rightBrac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080758-5E30-CE43-BED2-915BBFA00630}"/>
              </a:ext>
            </a:extLst>
          </p:cNvPr>
          <p:cNvSpPr txBox="1"/>
          <p:nvPr/>
        </p:nvSpPr>
        <p:spPr>
          <a:xfrm>
            <a:off x="10354056" y="1983596"/>
            <a:ext cx="149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 Agnostic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221025BB-63F6-A4FC-E85F-8646AC5A50F1}"/>
              </a:ext>
            </a:extLst>
          </p:cNvPr>
          <p:cNvSpPr/>
          <p:nvPr/>
        </p:nvSpPr>
        <p:spPr>
          <a:xfrm>
            <a:off x="9747504" y="2948364"/>
            <a:ext cx="438912" cy="3007812"/>
          </a:xfrm>
          <a:prstGeom prst="rightBrac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476C02-83C2-F6EB-5A50-C49249F7F2B8}"/>
              </a:ext>
            </a:extLst>
          </p:cNvPr>
          <p:cNvSpPr txBox="1"/>
          <p:nvPr/>
        </p:nvSpPr>
        <p:spPr>
          <a:xfrm>
            <a:off x="10354056" y="4125390"/>
            <a:ext cx="149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 Specific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872705-9DCB-A577-E3A4-48C5D2B543B5}"/>
              </a:ext>
            </a:extLst>
          </p:cNvPr>
          <p:cNvSpPr/>
          <p:nvPr/>
        </p:nvSpPr>
        <p:spPr>
          <a:xfrm>
            <a:off x="701040" y="3174206"/>
            <a:ext cx="2581656" cy="258998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8092DD-D5E8-89FE-7F05-1CF82B420237}"/>
              </a:ext>
            </a:extLst>
          </p:cNvPr>
          <p:cNvSpPr/>
          <p:nvPr/>
        </p:nvSpPr>
        <p:spPr>
          <a:xfrm>
            <a:off x="7098792" y="3174206"/>
            <a:ext cx="2581656" cy="258998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Model</a:t>
            </a:r>
          </a:p>
        </p:txBody>
      </p:sp>
    </p:spTree>
    <p:extLst>
      <p:ext uri="{BB962C8B-B14F-4D97-AF65-F5344CB8AC3E}">
        <p14:creationId xmlns:p14="http://schemas.microsoft.com/office/powerpoint/2010/main" val="3436941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2486DA5-D343-4747-A4FD-3308D26D4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dirty="0"/>
              <a:t>But my code,</a:t>
            </a:r>
            <a:br>
              <a:rPr lang="en-US" dirty="0"/>
            </a:br>
            <a:r>
              <a:rPr lang="en-US" dirty="0"/>
              <a:t>it sucks!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96DA99A-4157-43C2-98A4-42632CE7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96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76859-6EEF-4063-BB11-560F4A28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40EB7-2E1B-4E8C-BA46-FCC8C14B9A0D}"/>
              </a:ext>
            </a:extLst>
          </p:cNvPr>
          <p:cNvSpPr txBox="1"/>
          <p:nvPr/>
        </p:nvSpPr>
        <p:spPr>
          <a:xfrm>
            <a:off x="2763253" y="933650"/>
            <a:ext cx="66654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FF0000"/>
                </a:solidFill>
              </a:rPr>
              <a:t>Red</a:t>
            </a:r>
          </a:p>
          <a:p>
            <a:pPr algn="ctr"/>
            <a:r>
              <a:rPr lang="en-US" sz="9600" dirty="0">
                <a:solidFill>
                  <a:srgbClr val="00B050"/>
                </a:solidFill>
              </a:rPr>
              <a:t>Green</a:t>
            </a:r>
          </a:p>
          <a:p>
            <a:pPr algn="ctr"/>
            <a:r>
              <a:rPr lang="en-US" sz="9600" dirty="0">
                <a:solidFill>
                  <a:srgbClr val="00B0F0"/>
                </a:solidFill>
              </a:rPr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4256676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76859-6EEF-4063-BB11-560F4A28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40EB7-2E1B-4E8C-BA46-FCC8C14B9A0D}"/>
              </a:ext>
            </a:extLst>
          </p:cNvPr>
          <p:cNvSpPr txBox="1"/>
          <p:nvPr/>
        </p:nvSpPr>
        <p:spPr>
          <a:xfrm>
            <a:off x="1943298" y="933650"/>
            <a:ext cx="83054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600" dirty="0">
                <a:solidFill>
                  <a:srgbClr val="FF0000"/>
                </a:solidFill>
              </a:rPr>
              <a:t>¯\_(</a:t>
            </a:r>
            <a:r>
              <a:rPr lang="ja-JP" altLang="en-US" sz="9600" dirty="0">
                <a:solidFill>
                  <a:srgbClr val="FF0000"/>
                </a:solidFill>
              </a:rPr>
              <a:t>ツ</a:t>
            </a:r>
            <a:r>
              <a:rPr lang="en-US" altLang="ja-JP" sz="9600" dirty="0">
                <a:solidFill>
                  <a:srgbClr val="FF0000"/>
                </a:solidFill>
              </a:rPr>
              <a:t>)_/¯</a:t>
            </a:r>
            <a:endParaRPr lang="en-US" sz="9600" dirty="0">
              <a:solidFill>
                <a:srgbClr val="FF0000"/>
              </a:solidFill>
            </a:endParaRPr>
          </a:p>
          <a:p>
            <a:pPr algn="ctr"/>
            <a:r>
              <a:rPr lang="en-US" altLang="ja-JP" sz="9600" dirty="0">
                <a:solidFill>
                  <a:srgbClr val="00B050"/>
                </a:solidFill>
              </a:rPr>
              <a:t>¯\_(</a:t>
            </a:r>
            <a:r>
              <a:rPr lang="ja-JP" altLang="en-US" sz="9600" dirty="0">
                <a:solidFill>
                  <a:srgbClr val="00B050"/>
                </a:solidFill>
              </a:rPr>
              <a:t>ツ</a:t>
            </a:r>
            <a:r>
              <a:rPr lang="en-US" altLang="ja-JP" sz="9600" dirty="0">
                <a:solidFill>
                  <a:srgbClr val="00B050"/>
                </a:solidFill>
              </a:rPr>
              <a:t>)_/¯</a:t>
            </a:r>
            <a:endParaRPr lang="en-US" sz="9600" dirty="0">
              <a:solidFill>
                <a:srgbClr val="00B050"/>
              </a:solidFill>
            </a:endParaRPr>
          </a:p>
          <a:p>
            <a:pPr algn="ctr"/>
            <a:r>
              <a:rPr lang="en-US" sz="9600" dirty="0">
                <a:solidFill>
                  <a:srgbClr val="00B0F0"/>
                </a:solidFill>
              </a:rPr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1393364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2486DA5-D343-4747-A4FD-3308D26D4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7200" dirty="0"/>
              <a:t>Shoulders of Giants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96DA99A-4157-43C2-98A4-42632CE7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7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494B4-C24A-4C86-A04A-A4685426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9354C1-4906-42D9-9481-3C757D735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00" y="1685109"/>
            <a:ext cx="2643706" cy="345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BCA5EF9-3CF0-4AF1-BEDB-7D214642B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390" y="1685109"/>
            <a:ext cx="2536460" cy="345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orking Effectively with Legacy Code (text only) by M.Feathers: M ...">
            <a:extLst>
              <a:ext uri="{FF2B5EF4-FFF2-40B4-BE49-F238E27FC236}">
                <a16:creationId xmlns:a16="http://schemas.microsoft.com/office/drawing/2014/main" id="{963DF17B-8562-40DE-8A84-9252CBC90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538" y="1052513"/>
            <a:ext cx="35909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562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0A87F9-602E-48A4-AD26-5BE80A9B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0C891F-26A9-405D-821C-333C42EC44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64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2486DA5-D343-4747-A4FD-3308D26D4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812" y="2235200"/>
            <a:ext cx="10456377" cy="2387600"/>
          </a:xfrm>
        </p:spPr>
        <p:txBody>
          <a:bodyPr anchor="ctr">
            <a:normAutofit/>
          </a:bodyPr>
          <a:lstStyle/>
          <a:p>
            <a:r>
              <a:rPr lang="en-US" dirty="0"/>
              <a:t>What is</a:t>
            </a:r>
            <a:br>
              <a:rPr lang="en-US" dirty="0"/>
            </a:br>
            <a:r>
              <a:rPr lang="en-US" dirty="0"/>
              <a:t>Domain-Driven Design?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96DA99A-4157-43C2-98A4-42632CE7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97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8AA13-DDCC-47A0-AD54-FD992544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F9DF61-ECC0-4A6A-83EB-BD396BE19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473" y="434897"/>
            <a:ext cx="7967054" cy="598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92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E0A0-427C-4581-BAEE-3D273D77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Where’s the behavior?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9AA3D-7440-4761-89EB-6ECAFD14F2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FC762-FE83-4B1D-A2B8-B75DEBEF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43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C4C36B-2F35-4727-AA73-0C12BD102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87F32A-06A2-45C4-B305-631CE64C1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550" y="1642813"/>
            <a:ext cx="3762900" cy="357237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DE1438-62FB-4903-A671-75E44ABA096E}"/>
              </a:ext>
            </a:extLst>
          </p:cNvPr>
          <p:cNvCxnSpPr/>
          <p:nvPr/>
        </p:nvCxnSpPr>
        <p:spPr>
          <a:xfrm>
            <a:off x="4410913" y="3032206"/>
            <a:ext cx="0" cy="1667714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753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02957" y="450347"/>
            <a:ext cx="9786086" cy="2387600"/>
          </a:xfrm>
        </p:spPr>
        <p:txBody>
          <a:bodyPr anchor="ctr">
            <a:noAutofit/>
          </a:bodyPr>
          <a:lstStyle/>
          <a:p>
            <a:r>
              <a:rPr lang="en-US" sz="6600" dirty="0"/>
              <a:t>DDD with Vertical Slice Architecture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13575" y="3429000"/>
            <a:ext cx="7544105" cy="3230955"/>
          </a:xfrm>
        </p:spPr>
        <p:txBody>
          <a:bodyPr>
            <a:normAutofit/>
          </a:bodyPr>
          <a:lstStyle/>
          <a:p>
            <a:pPr algn="l"/>
            <a:endParaRPr lang="en-US" sz="3200" dirty="0"/>
          </a:p>
          <a:p>
            <a:pPr algn="l"/>
            <a:r>
              <a:rPr lang="en-US" sz="3200" dirty="0"/>
              <a:t>Dec 10th-12th in Milan(o?)</a:t>
            </a:r>
          </a:p>
          <a:p>
            <a:pPr algn="l"/>
            <a:endParaRPr lang="en-US" sz="3200" dirty="0"/>
          </a:p>
          <a:p>
            <a:pPr algn="l"/>
            <a:r>
              <a:rPr lang="en-US" sz="3200" dirty="0"/>
              <a:t>20% discount code </a:t>
            </a:r>
            <a:r>
              <a:rPr lang="en-US" sz="3200" b="1" dirty="0"/>
              <a:t>Community20</a:t>
            </a:r>
          </a:p>
          <a:p>
            <a:pPr algn="l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2EC887-B9EB-03FD-B8CA-F2AC0189F3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405" y="3171243"/>
            <a:ext cx="3236410" cy="32364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75754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247431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dirty="0"/>
              <a:t>DDD with VSA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5" y="3188072"/>
            <a:ext cx="6858000" cy="3092807"/>
          </a:xfrm>
        </p:spPr>
        <p:txBody>
          <a:bodyPr>
            <a:normAutofit/>
          </a:bodyPr>
          <a:lstStyle/>
          <a:p>
            <a:r>
              <a:rPr lang="en-US" dirty="0"/>
              <a:t>Jimmy Bogard</a:t>
            </a:r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jimmybogard.com</a:t>
            </a:r>
          </a:p>
          <a:p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r>
              <a:rPr lang="en-US" dirty="0"/>
              <a:t>/presentations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55D3CC-D5E7-43E2-A353-B36385863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00" y="2308957"/>
            <a:ext cx="2166271" cy="283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3A16D6C-8AA9-44C5-8D23-53EDC404B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362" y="2308957"/>
            <a:ext cx="2128042" cy="290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9652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2486DA5-D343-4747-A4FD-3308D26D4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dirty="0"/>
              <a:t>What is</a:t>
            </a:r>
            <a:br>
              <a:rPr lang="en-US" dirty="0"/>
            </a:br>
            <a:r>
              <a:rPr lang="en-US" dirty="0"/>
              <a:t>a domain model?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96DA99A-4157-43C2-98A4-42632CE7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4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96E64-736E-3B1D-807E-49DD3BDC8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43EB8BC-C2AA-B00A-2787-4568B1BBB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812" y="2235200"/>
            <a:ext cx="10456377" cy="2387600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What is</a:t>
            </a:r>
            <a:br>
              <a:rPr lang="en-US" dirty="0"/>
            </a:br>
            <a:r>
              <a:rPr lang="en-US" dirty="0"/>
              <a:t>Vertical Slice Architecture?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2BF62BA-ED50-A988-F11B-ADE9F682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8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Axes of change</a:t>
            </a:r>
          </a:p>
        </p:txBody>
      </p:sp>
      <p:sp>
        <p:nvSpPr>
          <p:cNvPr id="7" name="Rectangle 6"/>
          <p:cNvSpPr/>
          <p:nvPr/>
        </p:nvSpPr>
        <p:spPr>
          <a:xfrm>
            <a:off x="972065" y="1935892"/>
            <a:ext cx="10132540" cy="92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UI Layer</a:t>
            </a:r>
          </a:p>
        </p:txBody>
      </p:sp>
      <p:sp>
        <p:nvSpPr>
          <p:cNvPr id="8" name="Rectangle 7"/>
          <p:cNvSpPr/>
          <p:nvPr/>
        </p:nvSpPr>
        <p:spPr>
          <a:xfrm>
            <a:off x="972065" y="3208638"/>
            <a:ext cx="10132540" cy="922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Domain Objects</a:t>
            </a:r>
          </a:p>
        </p:txBody>
      </p:sp>
      <p:sp>
        <p:nvSpPr>
          <p:cNvPr id="9" name="Rectangle 8"/>
          <p:cNvSpPr/>
          <p:nvPr/>
        </p:nvSpPr>
        <p:spPr>
          <a:xfrm>
            <a:off x="972065" y="4481384"/>
            <a:ext cx="10132540" cy="9226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2065" y="5754130"/>
            <a:ext cx="10132540" cy="9226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Database</a:t>
            </a:r>
          </a:p>
        </p:txBody>
      </p:sp>
      <p:sp>
        <p:nvSpPr>
          <p:cNvPr id="2" name="Rectangle 1"/>
          <p:cNvSpPr/>
          <p:nvPr/>
        </p:nvSpPr>
        <p:spPr>
          <a:xfrm>
            <a:off x="1309816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View Unapproved Invoices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71351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Approve Invoice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32886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Reject Invoice</a:t>
            </a:r>
          </a:p>
        </p:txBody>
      </p:sp>
    </p:spTree>
    <p:extLst>
      <p:ext uri="{BB962C8B-B14F-4D97-AF65-F5344CB8AC3E}">
        <p14:creationId xmlns:p14="http://schemas.microsoft.com/office/powerpoint/2010/main" val="292417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33C290-D052-4B7F-9F50-4A9B825F7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Vertical Slice Architecture</a:t>
            </a:r>
            <a:br>
              <a:rPr lang="en-US" sz="4800" dirty="0"/>
            </a:br>
            <a:br>
              <a:rPr lang="en-US" sz="4800" dirty="0"/>
            </a:br>
            <a:r>
              <a:rPr lang="en-US" sz="3600" dirty="0"/>
              <a:t>Model and organize application architecture around axes of change, vertical slices</a:t>
            </a:r>
            <a:endParaRPr lang="en-US" sz="4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B9BE4F-A2AD-4262-8944-A6B5B13E40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C8F44-1320-4AF1-B4C5-743EE92FF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6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C6CA06-C34D-4416-8651-C4973EE52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Slices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483A13-4EBE-44A0-A5C8-F5E7DC3BE9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69A0D-F372-4708-B53D-A3384A53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58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D3993AE6-A154-40FE-9865-CE5823230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code to single place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1EABF-51C0-435F-8AD1-058BAFF4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06F78C-CBB7-4C48-9663-18E2D01D4530}"/>
              </a:ext>
            </a:extLst>
          </p:cNvPr>
          <p:cNvSpPr/>
          <p:nvPr/>
        </p:nvSpPr>
        <p:spPr>
          <a:xfrm>
            <a:off x="442762" y="2246856"/>
            <a:ext cx="1674795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D2957D-B50A-478A-BD55-E9A5F4652F29}"/>
              </a:ext>
            </a:extLst>
          </p:cNvPr>
          <p:cNvSpPr/>
          <p:nvPr/>
        </p:nvSpPr>
        <p:spPr>
          <a:xfrm>
            <a:off x="3497178" y="2686410"/>
            <a:ext cx="1674795" cy="1251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CACDA3-AAEA-4E8E-9A6D-B00183CD1AD2}"/>
              </a:ext>
            </a:extLst>
          </p:cNvPr>
          <p:cNvSpPr/>
          <p:nvPr/>
        </p:nvSpPr>
        <p:spPr>
          <a:xfrm>
            <a:off x="1110114" y="4109344"/>
            <a:ext cx="1674795" cy="12512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B48720-B8F7-4B2F-8566-5CE45404CE21}"/>
              </a:ext>
            </a:extLst>
          </p:cNvPr>
          <p:cNvSpPr/>
          <p:nvPr/>
        </p:nvSpPr>
        <p:spPr>
          <a:xfrm>
            <a:off x="3749040" y="5018932"/>
            <a:ext cx="1674795" cy="12512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ABDF94-8CC5-4ACA-85A0-EFE12A3203E8}"/>
              </a:ext>
            </a:extLst>
          </p:cNvPr>
          <p:cNvSpPr/>
          <p:nvPr/>
        </p:nvSpPr>
        <p:spPr>
          <a:xfrm>
            <a:off x="6867626" y="2040556"/>
            <a:ext cx="4432433" cy="35613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AB89C3-893B-46D1-9508-82C00317786D}"/>
              </a:ext>
            </a:extLst>
          </p:cNvPr>
          <p:cNvSpPr/>
          <p:nvPr/>
        </p:nvSpPr>
        <p:spPr>
          <a:xfrm>
            <a:off x="7275095" y="2419150"/>
            <a:ext cx="1674795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A5EE44-AED8-4002-B23C-7D0458301D69}"/>
              </a:ext>
            </a:extLst>
          </p:cNvPr>
          <p:cNvSpPr/>
          <p:nvPr/>
        </p:nvSpPr>
        <p:spPr>
          <a:xfrm>
            <a:off x="9287577" y="2419150"/>
            <a:ext cx="1674795" cy="1251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A2E743-3C0F-4835-A3A7-82ADDDF7D1B7}"/>
              </a:ext>
            </a:extLst>
          </p:cNvPr>
          <p:cNvSpPr/>
          <p:nvPr/>
        </p:nvSpPr>
        <p:spPr>
          <a:xfrm>
            <a:off x="7275094" y="3993114"/>
            <a:ext cx="1674795" cy="12512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7B5111-E938-442C-B4B0-AF6EE49F0C80}"/>
              </a:ext>
            </a:extLst>
          </p:cNvPr>
          <p:cNvSpPr/>
          <p:nvPr/>
        </p:nvSpPr>
        <p:spPr>
          <a:xfrm>
            <a:off x="9288379" y="3993114"/>
            <a:ext cx="1674795" cy="12512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5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58E3B-02CF-4596-9417-57A837A4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service methods to classes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F91C2F-BA49-424C-87A4-ED02B2CBA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DBE304-7211-4F26-93CA-7AE6DAA49B36}"/>
              </a:ext>
            </a:extLst>
          </p:cNvPr>
          <p:cNvSpPr/>
          <p:nvPr/>
        </p:nvSpPr>
        <p:spPr>
          <a:xfrm>
            <a:off x="838200" y="1958740"/>
            <a:ext cx="3690486" cy="4456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Invoice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3A436-A039-4F6C-9EF3-B1C1A8B0DD04}"/>
              </a:ext>
            </a:extLst>
          </p:cNvPr>
          <p:cNvSpPr/>
          <p:nvPr/>
        </p:nvSpPr>
        <p:spPr>
          <a:xfrm>
            <a:off x="1078430" y="2545882"/>
            <a:ext cx="3210025" cy="11213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void Approve()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ED7C16-4172-4D66-A80D-47AD0AFBE261}"/>
              </a:ext>
            </a:extLst>
          </p:cNvPr>
          <p:cNvSpPr/>
          <p:nvPr/>
        </p:nvSpPr>
        <p:spPr>
          <a:xfrm>
            <a:off x="1078430" y="3873032"/>
            <a:ext cx="3210025" cy="11213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void Reject()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A9A41E-A9F9-44C4-AE35-88518023CD33}"/>
              </a:ext>
            </a:extLst>
          </p:cNvPr>
          <p:cNvSpPr/>
          <p:nvPr/>
        </p:nvSpPr>
        <p:spPr>
          <a:xfrm>
            <a:off x="1078429" y="5200182"/>
            <a:ext cx="3210025" cy="11213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void Flag()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E95307-4625-4303-84BB-3C5854733754}"/>
              </a:ext>
            </a:extLst>
          </p:cNvPr>
          <p:cNvSpPr/>
          <p:nvPr/>
        </p:nvSpPr>
        <p:spPr>
          <a:xfrm>
            <a:off x="7395811" y="2545882"/>
            <a:ext cx="3210025" cy="11213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ApproveInvoice</a:t>
            </a:r>
            <a:r>
              <a:rPr lang="en-US" dirty="0"/>
              <a:t> {}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895BF0-B8EF-42A3-BC8E-004B2B88DF7C}"/>
              </a:ext>
            </a:extLst>
          </p:cNvPr>
          <p:cNvSpPr/>
          <p:nvPr/>
        </p:nvSpPr>
        <p:spPr>
          <a:xfrm>
            <a:off x="7395811" y="3873032"/>
            <a:ext cx="3210025" cy="11213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RejectInvoice</a:t>
            </a:r>
            <a:r>
              <a:rPr lang="en-US" dirty="0"/>
              <a:t> {}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E310B0-8918-4988-A6E2-ADFE335C11E0}"/>
              </a:ext>
            </a:extLst>
          </p:cNvPr>
          <p:cNvSpPr/>
          <p:nvPr/>
        </p:nvSpPr>
        <p:spPr>
          <a:xfrm>
            <a:off x="7395810" y="5200182"/>
            <a:ext cx="3210025" cy="11213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FlagInvoice</a:t>
            </a:r>
            <a:r>
              <a:rPr lang="en-US" dirty="0"/>
              <a:t> {}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86095E-0616-4325-B052-7633B3C7834A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4288455" y="3106554"/>
            <a:ext cx="310735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089357-C615-4535-A281-337EB11D9D32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4288455" y="4433704"/>
            <a:ext cx="310735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2FC708-D6C5-406D-8550-A889C4E9391C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4288454" y="5760854"/>
            <a:ext cx="310735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70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30856</TotalTime>
  <Words>382</Words>
  <Application>Microsoft Macintosh PowerPoint</Application>
  <PresentationFormat>Widescreen</PresentationFormat>
  <Paragraphs>141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Lucida Console</vt:lpstr>
      <vt:lpstr>Office Theme</vt:lpstr>
      <vt:lpstr>DDD with Vertical Slice Architecture</vt:lpstr>
      <vt:lpstr>What is Domain-Driven Design?</vt:lpstr>
      <vt:lpstr>What is a domain model?</vt:lpstr>
      <vt:lpstr>What is Vertical Slice Architecture?</vt:lpstr>
      <vt:lpstr>Axes of change</vt:lpstr>
      <vt:lpstr>Vertical Slice Architecture  Model and organize application architecture around axes of change, vertical slices</vt:lpstr>
      <vt:lpstr>Vertical Slices</vt:lpstr>
      <vt:lpstr>Move code to single place</vt:lpstr>
      <vt:lpstr>Move service methods to classes</vt:lpstr>
      <vt:lpstr>(micro)Services to Handlers</vt:lpstr>
      <vt:lpstr>Request/Response with MediatR</vt:lpstr>
      <vt:lpstr>Architecture in slices</vt:lpstr>
      <vt:lpstr>Architecture in slices</vt:lpstr>
      <vt:lpstr>But my code, it sucks!</vt:lpstr>
      <vt:lpstr>PowerPoint Presentation</vt:lpstr>
      <vt:lpstr>PowerPoint Presentation</vt:lpstr>
      <vt:lpstr>Shoulders of Giants</vt:lpstr>
      <vt:lpstr>PowerPoint Presentation</vt:lpstr>
      <vt:lpstr>Current State</vt:lpstr>
      <vt:lpstr>PowerPoint Presentation</vt:lpstr>
      <vt:lpstr>Where’s the behavior?</vt:lpstr>
      <vt:lpstr>PowerPoint Presentation</vt:lpstr>
      <vt:lpstr>DDD with Vertical Slice Architecture Training</vt:lpstr>
      <vt:lpstr>DDD with VSA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Conventionally Speaking</dc:title>
  <dc:creator>James Bogard</dc:creator>
  <cp:lastModifiedBy>Jimmy Bogard [Contractor]</cp:lastModifiedBy>
  <cp:revision>228</cp:revision>
  <dcterms:created xsi:type="dcterms:W3CDTF">2014-12-03T11:14:03Z</dcterms:created>
  <dcterms:modified xsi:type="dcterms:W3CDTF">2024-10-28T13:02:52Z</dcterms:modified>
</cp:coreProperties>
</file>