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75"/>
  </p:notesMasterIdLst>
  <p:sldIdLst>
    <p:sldId id="355" r:id="rId2"/>
    <p:sldId id="357" r:id="rId3"/>
    <p:sldId id="386" r:id="rId4"/>
    <p:sldId id="387" r:id="rId5"/>
    <p:sldId id="388" r:id="rId6"/>
    <p:sldId id="389" r:id="rId7"/>
    <p:sldId id="390" r:id="rId8"/>
    <p:sldId id="391" r:id="rId9"/>
    <p:sldId id="392" r:id="rId10"/>
    <p:sldId id="393" r:id="rId11"/>
    <p:sldId id="394" r:id="rId12"/>
    <p:sldId id="395" r:id="rId13"/>
    <p:sldId id="398" r:id="rId14"/>
    <p:sldId id="399" r:id="rId15"/>
    <p:sldId id="400" r:id="rId16"/>
    <p:sldId id="396" r:id="rId17"/>
    <p:sldId id="397" r:id="rId18"/>
    <p:sldId id="403" r:id="rId19"/>
    <p:sldId id="281" r:id="rId20"/>
    <p:sldId id="401" r:id="rId21"/>
    <p:sldId id="404" r:id="rId22"/>
    <p:sldId id="405" r:id="rId23"/>
    <p:sldId id="260" r:id="rId24"/>
    <p:sldId id="402" r:id="rId25"/>
    <p:sldId id="406" r:id="rId26"/>
    <p:sldId id="267" r:id="rId27"/>
    <p:sldId id="407" r:id="rId28"/>
    <p:sldId id="408" r:id="rId29"/>
    <p:sldId id="409" r:id="rId30"/>
    <p:sldId id="410" r:id="rId31"/>
    <p:sldId id="411" r:id="rId32"/>
    <p:sldId id="412" r:id="rId33"/>
    <p:sldId id="413" r:id="rId34"/>
    <p:sldId id="308" r:id="rId35"/>
    <p:sldId id="414" r:id="rId36"/>
    <p:sldId id="309" r:id="rId37"/>
    <p:sldId id="310" r:id="rId38"/>
    <p:sldId id="311" r:id="rId39"/>
    <p:sldId id="312" r:id="rId40"/>
    <p:sldId id="313" r:id="rId41"/>
    <p:sldId id="314" r:id="rId42"/>
    <p:sldId id="315" r:id="rId43"/>
    <p:sldId id="316" r:id="rId44"/>
    <p:sldId id="415" r:id="rId45"/>
    <p:sldId id="416" r:id="rId46"/>
    <p:sldId id="417" r:id="rId47"/>
    <p:sldId id="418" r:id="rId48"/>
    <p:sldId id="419" r:id="rId49"/>
    <p:sldId id="420" r:id="rId50"/>
    <p:sldId id="264" r:id="rId51"/>
    <p:sldId id="317" r:id="rId52"/>
    <p:sldId id="318" r:id="rId53"/>
    <p:sldId id="278" r:id="rId54"/>
    <p:sldId id="279" r:id="rId55"/>
    <p:sldId id="280" r:id="rId56"/>
    <p:sldId id="329" r:id="rId57"/>
    <p:sldId id="330" r:id="rId58"/>
    <p:sldId id="331" r:id="rId59"/>
    <p:sldId id="422" r:id="rId60"/>
    <p:sldId id="421" r:id="rId61"/>
    <p:sldId id="324" r:id="rId62"/>
    <p:sldId id="325" r:id="rId63"/>
    <p:sldId id="326" r:id="rId64"/>
    <p:sldId id="423" r:id="rId65"/>
    <p:sldId id="424" r:id="rId66"/>
    <p:sldId id="425" r:id="rId67"/>
    <p:sldId id="426" r:id="rId68"/>
    <p:sldId id="352" r:id="rId69"/>
    <p:sldId id="427" r:id="rId70"/>
    <p:sldId id="428" r:id="rId71"/>
    <p:sldId id="429" r:id="rId72"/>
    <p:sldId id="430" r:id="rId73"/>
    <p:sldId id="356" r:id="rId7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D9D9"/>
    <a:srgbClr val="E8E4E4"/>
    <a:srgbClr val="0079C1"/>
    <a:srgbClr val="177EC5"/>
    <a:srgbClr val="404040"/>
    <a:srgbClr val="F4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29"/>
    <p:restoredTop sz="83425" autoAdjust="0"/>
  </p:normalViewPr>
  <p:slideViewPr>
    <p:cSldViewPr snapToGrid="0" snapToObjects="1">
      <p:cViewPr varScale="1">
        <p:scale>
          <a:sx n="105" d="100"/>
          <a:sy n="105" d="100"/>
        </p:scale>
        <p:origin x="624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-385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DA21E-28F9-429C-875C-CFE3ACB8D770}" type="datetimeFigureOut">
              <a:rPr lang="en-US" smtClean="0"/>
              <a:t>1/17/25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2B9C4-3265-4C64-80EB-D0107FD08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88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79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Anemic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69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to slice? Who reads? Who writes? Which fields? When in the value stream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98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Anemic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03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cross organizations and lead to composition which is a hard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8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03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Dual-write</a:t>
            </a:r>
          </a:p>
          <a:p>
            <a:r>
              <a:rPr lang="en-US" dirty="0"/>
              <a:t>Modify read paths</a:t>
            </a:r>
          </a:p>
          <a:p>
            <a:r>
              <a:rPr lang="en-US" dirty="0"/>
              <a:t>Modify write paths</a:t>
            </a:r>
          </a:p>
          <a:p>
            <a:r>
              <a:rPr lang="en-US" dirty="0"/>
              <a:t>Remove old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03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96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36004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079C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1/17/25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>
            <p:custDataLst>
              <p:tags r:id="rId1"/>
            </p:custDataLst>
          </p:nvPr>
        </p:nvSpPr>
        <p:spPr>
          <a:xfrm flipV="1">
            <a:off x="0" y="3431458"/>
            <a:ext cx="12192000" cy="34265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079C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3431461"/>
            <a:ext cx="12192000" cy="1362075"/>
          </a:xfrm>
          <a:noFill/>
        </p:spPr>
        <p:txBody>
          <a:bodyPr anchor="ctr"/>
          <a:lstStyle>
            <a:lvl1pPr algn="ctr">
              <a:defRPr sz="4000" b="0" strike="noStrike" cap="none" normalizeH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409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>
            <p:custDataLst>
              <p:tags r:id="rId1"/>
            </p:custDataLst>
          </p:nvPr>
        </p:nvSpPr>
        <p:spPr>
          <a:xfrm flipV="1">
            <a:off x="0" y="3431458"/>
            <a:ext cx="12192000" cy="34265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079C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3431461"/>
            <a:ext cx="12192000" cy="1362075"/>
          </a:xfrm>
          <a:noFill/>
        </p:spPr>
        <p:txBody>
          <a:bodyPr anchor="ctr"/>
          <a:lstStyle>
            <a:lvl1pPr algn="ctr">
              <a:defRPr sz="4000" b="0" strike="noStrike" cap="none" normalizeH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05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C86A0B-2F92-4388-9A50-302DA8453D16}"/>
              </a:ext>
            </a:extLst>
          </p:cNvPr>
          <p:cNvSpPr txBox="1"/>
          <p:nvPr userDrawn="1"/>
        </p:nvSpPr>
        <p:spPr>
          <a:xfrm>
            <a:off x="838200" y="6391922"/>
            <a:ext cx="1332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@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jbogard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37A908-2FD3-49A3-890F-6D5FC6FE8C7C}"/>
              </a:ext>
            </a:extLst>
          </p:cNvPr>
          <p:cNvSpPr txBox="1"/>
          <p:nvPr userDrawn="1"/>
        </p:nvSpPr>
        <p:spPr>
          <a:xfrm>
            <a:off x="838200" y="6391922"/>
            <a:ext cx="1332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@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jbogard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81633D-ADF5-4CC3-901A-DF7071C25A74}"/>
              </a:ext>
            </a:extLst>
          </p:cNvPr>
          <p:cNvSpPr txBox="1"/>
          <p:nvPr userDrawn="1"/>
        </p:nvSpPr>
        <p:spPr>
          <a:xfrm>
            <a:off x="838200" y="6391922"/>
            <a:ext cx="1332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@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jbogard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AE5C92-FC45-4551-9E42-150902A2E10F}"/>
              </a:ext>
            </a:extLst>
          </p:cNvPr>
          <p:cNvSpPr txBox="1"/>
          <p:nvPr userDrawn="1"/>
        </p:nvSpPr>
        <p:spPr>
          <a:xfrm>
            <a:off x="838200" y="6391922"/>
            <a:ext cx="1332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@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jbogard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A27826-FE08-4519-AB62-C200C8BA14AB}"/>
              </a:ext>
            </a:extLst>
          </p:cNvPr>
          <p:cNvSpPr txBox="1"/>
          <p:nvPr userDrawn="1"/>
        </p:nvSpPr>
        <p:spPr>
          <a:xfrm>
            <a:off x="838200" y="6391922"/>
            <a:ext cx="1332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@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jbogard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3BBBAD-8E0D-47D4-B741-9CBCC27DC5D1}"/>
              </a:ext>
            </a:extLst>
          </p:cNvPr>
          <p:cNvSpPr txBox="1"/>
          <p:nvPr userDrawn="1"/>
        </p:nvSpPr>
        <p:spPr>
          <a:xfrm>
            <a:off x="838200" y="6391922"/>
            <a:ext cx="1332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@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jbogard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1427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1/17/25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44DB1-568E-4964-A02F-CCDCEAA70EF3}" type="datetimeFigureOut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6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12" r:id="rId8"/>
    <p:sldLayoutId id="2147483708" r:id="rId9"/>
    <p:sldLayoutId id="2147483709" r:id="rId10"/>
    <p:sldLayoutId id="2147483710" r:id="rId11"/>
    <p:sldLayoutId id="2147483711" r:id="rId12"/>
    <p:sldLayoutId id="2147483686" r:id="rId13"/>
    <p:sldLayoutId id="2147483687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tiff"/><Relationship Id="rId3" Type="http://schemas.openxmlformats.org/officeDocument/2006/relationships/tags" Target="../tags/tag8.xml"/><Relationship Id="rId7" Type="http://schemas.openxmlformats.org/officeDocument/2006/relationships/image" Target="../media/image2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.gif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tiff"/><Relationship Id="rId3" Type="http://schemas.openxmlformats.org/officeDocument/2006/relationships/tags" Target="../tags/tag11.xml"/><Relationship Id="rId7" Type="http://schemas.openxmlformats.org/officeDocument/2006/relationships/image" Target="../media/image2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.gif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59392" y="70969"/>
            <a:ext cx="8691327" cy="2387600"/>
          </a:xfrm>
        </p:spPr>
        <p:txBody>
          <a:bodyPr anchor="ctr">
            <a:noAutofit/>
          </a:bodyPr>
          <a:lstStyle/>
          <a:p>
            <a:r>
              <a:rPr lang="en-US" sz="6600" dirty="0">
                <a:solidFill>
                  <a:prstClr val="black"/>
                </a:solidFill>
              </a:rPr>
              <a:t>Modularizing the Monolith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2" y="2693397"/>
            <a:ext cx="6858000" cy="1655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Jimmy </a:t>
            </a:r>
            <a:r>
              <a:rPr lang="en-US" dirty="0" err="1"/>
              <a:t>Bogard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 err="1"/>
              <a:t>jimmybogard.com</a:t>
            </a:r>
            <a:endParaRPr lang="en-US" dirty="0"/>
          </a:p>
        </p:txBody>
      </p:sp>
      <p:pic>
        <p:nvPicPr>
          <p:cNvPr id="9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080" y="4637554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AutoMapp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299" y="4809973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49172" y="5420546"/>
            <a:ext cx="1052054" cy="10520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6950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1DFEF-E39F-FD43-CFCB-C74E3CAB6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that’s not what happened…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60DD6-6620-D517-B976-984578A673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11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E59C9C-D128-4D81-9489-F225F7AF2C28}"/>
              </a:ext>
            </a:extLst>
          </p:cNvPr>
          <p:cNvSpPr/>
          <p:nvPr/>
        </p:nvSpPr>
        <p:spPr>
          <a:xfrm>
            <a:off x="625737" y="247424"/>
            <a:ext cx="10940527" cy="1887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latin typeface="+mj-lt"/>
              </a:rPr>
              <a:t>The Frontend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BDC9FD-1BEA-4D8C-8A10-E03A2F421673}"/>
              </a:ext>
            </a:extLst>
          </p:cNvPr>
          <p:cNvSpPr/>
          <p:nvPr/>
        </p:nvSpPr>
        <p:spPr>
          <a:xfrm>
            <a:off x="625737" y="3428999"/>
            <a:ext cx="466164" cy="29072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Catalog Service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1021C1-E55A-4123-8286-6142E9B9F30E}"/>
              </a:ext>
            </a:extLst>
          </p:cNvPr>
          <p:cNvSpPr/>
          <p:nvPr/>
        </p:nvSpPr>
        <p:spPr>
          <a:xfrm>
            <a:off x="625737" y="2571078"/>
            <a:ext cx="10940527" cy="4522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+mj-lt"/>
              </a:rPr>
              <a:t>API Gateway (</a:t>
            </a:r>
            <a:r>
              <a:rPr lang="en-US" sz="2800" dirty="0" err="1">
                <a:latin typeface="+mj-lt"/>
              </a:rPr>
              <a:t>GraphQL</a:t>
            </a:r>
            <a:r>
              <a:rPr lang="en-US" sz="2800" dirty="0">
                <a:latin typeface="+mj-lt"/>
              </a:rPr>
              <a:t> or </a:t>
            </a:r>
            <a:r>
              <a:rPr lang="en-US" sz="2800" dirty="0" err="1">
                <a:latin typeface="+mj-lt"/>
              </a:rPr>
              <a:t>whatevs</a:t>
            </a:r>
            <a:r>
              <a:rPr lang="en-US" sz="2800" dirty="0">
                <a:latin typeface="+mj-lt"/>
              </a:rPr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D2F456-070C-4898-9DEC-691F39DD53F1}"/>
              </a:ext>
            </a:extLst>
          </p:cNvPr>
          <p:cNvSpPr/>
          <p:nvPr/>
        </p:nvSpPr>
        <p:spPr>
          <a:xfrm>
            <a:off x="1295131" y="3428998"/>
            <a:ext cx="466164" cy="29072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Pricing Service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0CC6CF-573A-4585-AF94-7811C98BBE48}"/>
              </a:ext>
            </a:extLst>
          </p:cNvPr>
          <p:cNvSpPr/>
          <p:nvPr/>
        </p:nvSpPr>
        <p:spPr>
          <a:xfrm>
            <a:off x="1964524" y="3428995"/>
            <a:ext cx="466164" cy="29072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Content Service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F3291C-7F6F-4335-B34F-4992223C09C9}"/>
              </a:ext>
            </a:extLst>
          </p:cNvPr>
          <p:cNvSpPr/>
          <p:nvPr/>
        </p:nvSpPr>
        <p:spPr>
          <a:xfrm>
            <a:off x="2633915" y="3428995"/>
            <a:ext cx="466164" cy="290725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Cart Service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B66028-A427-4E58-8569-9BD6585FD062}"/>
              </a:ext>
            </a:extLst>
          </p:cNvPr>
          <p:cNvSpPr/>
          <p:nvPr/>
        </p:nvSpPr>
        <p:spPr>
          <a:xfrm>
            <a:off x="3303306" y="3428995"/>
            <a:ext cx="466164" cy="29072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Account Service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7943B9-C385-45DF-8A64-B534F0B9EC79}"/>
              </a:ext>
            </a:extLst>
          </p:cNvPr>
          <p:cNvSpPr/>
          <p:nvPr/>
        </p:nvSpPr>
        <p:spPr>
          <a:xfrm>
            <a:off x="3972695" y="3428995"/>
            <a:ext cx="466164" cy="290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Checkout Service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3CBDE4-53DB-488D-91C8-C20504B7FEDE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6096001" y="2134945"/>
            <a:ext cx="0" cy="43613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E762791-9707-4156-ACA3-7DE8F7CF6FDF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858819" y="3023347"/>
            <a:ext cx="0" cy="40565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A6F5581-3F3C-49D0-8CF7-C5967A951471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528213" y="3023346"/>
            <a:ext cx="0" cy="40565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54FC41C-B548-400D-BC23-1795D12BF320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2197605" y="3023344"/>
            <a:ext cx="1" cy="40565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C7B4DED-DFDD-44D7-B7F9-FF60C21A89E8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866997" y="3023341"/>
            <a:ext cx="0" cy="40565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E60493F-7325-4EA9-A8F1-3C72647BF34C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536386" y="3023344"/>
            <a:ext cx="2" cy="40565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2925901-5601-4E20-847D-3E532B0CCB94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205775" y="3023345"/>
            <a:ext cx="2" cy="40565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1C61280-B251-3E0A-D8C2-360BE23F5FC1}"/>
              </a:ext>
            </a:extLst>
          </p:cNvPr>
          <p:cNvSpPr txBox="1"/>
          <p:nvPr/>
        </p:nvSpPr>
        <p:spPr>
          <a:xfrm>
            <a:off x="4642084" y="4458599"/>
            <a:ext cx="26830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 1000</a:t>
            </a:r>
          </a:p>
        </p:txBody>
      </p:sp>
    </p:spTree>
    <p:extLst>
      <p:ext uri="{BB962C8B-B14F-4D97-AF65-F5344CB8AC3E}">
        <p14:creationId xmlns:p14="http://schemas.microsoft.com/office/powerpoint/2010/main" val="128434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80DCC-BA6C-4293-35F0-B79646317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Over-emphasized “micro”</a:t>
            </a:r>
            <a:br>
              <a:rPr lang="en-US" dirty="0"/>
            </a:br>
            <a:r>
              <a:rPr lang="en-US" dirty="0"/>
              <a:t>Misunderstood “service”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99B4C-B423-24F4-8F0D-53A2E3FB17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7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2819B-553B-22A4-5209-C57CD76C5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Boundaries are hard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B2E6F-582A-2B08-0CEE-6D2B24D296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29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29BDA-7F14-4AEF-9DF0-58ED40138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systems are harder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85B82-AC8F-7778-FDA7-34605A4214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41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37E53-D0CA-6469-DED9-45535A000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both is harder-er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A162D-7F2D-D357-9C81-5C65709809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22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E59C9C-D128-4D81-9489-F225F7AF2C28}"/>
              </a:ext>
            </a:extLst>
          </p:cNvPr>
          <p:cNvSpPr/>
          <p:nvPr/>
        </p:nvSpPr>
        <p:spPr>
          <a:xfrm>
            <a:off x="625737" y="247424"/>
            <a:ext cx="10940527" cy="4168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latin typeface="+mj-lt"/>
              </a:rPr>
              <a:t>The App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D3DA8C7D-86C8-437D-B9AC-4F38E8D09DA2}"/>
              </a:ext>
            </a:extLst>
          </p:cNvPr>
          <p:cNvSpPr/>
          <p:nvPr/>
        </p:nvSpPr>
        <p:spPr>
          <a:xfrm>
            <a:off x="2373854" y="5131398"/>
            <a:ext cx="7444292" cy="139311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The Database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13504D6-FB7F-42FA-985C-1013300DA298}"/>
              </a:ext>
            </a:extLst>
          </p:cNvPr>
          <p:cNvCxnSpPr>
            <a:cxnSpLocks/>
            <a:stCxn id="2" idx="2"/>
            <a:endCxn id="3" idx="1"/>
          </p:cNvCxnSpPr>
          <p:nvPr/>
        </p:nvCxnSpPr>
        <p:spPr>
          <a:xfrm flipH="1">
            <a:off x="6096000" y="4416013"/>
            <a:ext cx="1" cy="71538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019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E59C9C-D128-4D81-9489-F225F7AF2C28}"/>
              </a:ext>
            </a:extLst>
          </p:cNvPr>
          <p:cNvSpPr/>
          <p:nvPr/>
        </p:nvSpPr>
        <p:spPr>
          <a:xfrm>
            <a:off x="625737" y="247424"/>
            <a:ext cx="10940527" cy="4168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latin typeface="+mj-lt"/>
              </a:rPr>
              <a:t>The App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D3DA8C7D-86C8-437D-B9AC-4F38E8D09DA2}"/>
              </a:ext>
            </a:extLst>
          </p:cNvPr>
          <p:cNvSpPr/>
          <p:nvPr/>
        </p:nvSpPr>
        <p:spPr>
          <a:xfrm>
            <a:off x="2373854" y="5131398"/>
            <a:ext cx="7444292" cy="139311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The Database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13504D6-FB7F-42FA-985C-1013300DA298}"/>
              </a:ext>
            </a:extLst>
          </p:cNvPr>
          <p:cNvCxnSpPr>
            <a:cxnSpLocks/>
            <a:stCxn id="2" idx="2"/>
            <a:endCxn id="3" idx="1"/>
          </p:cNvCxnSpPr>
          <p:nvPr/>
        </p:nvCxnSpPr>
        <p:spPr>
          <a:xfrm flipH="1">
            <a:off x="6096000" y="4416013"/>
            <a:ext cx="1" cy="71538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Pile of Poo on Apple iOS 11.2">
            <a:extLst>
              <a:ext uri="{FF2B5EF4-FFF2-40B4-BE49-F238E27FC236}">
                <a16:creationId xmlns:a16="http://schemas.microsoft.com/office/drawing/2014/main" id="{4BFDEB6A-C06D-48CD-AFDF-44BA053AA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3313" y="2384162"/>
            <a:ext cx="1887520" cy="188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ile of Poo on Apple iOS 11.2">
            <a:extLst>
              <a:ext uri="{FF2B5EF4-FFF2-40B4-BE49-F238E27FC236}">
                <a16:creationId xmlns:a16="http://schemas.microsoft.com/office/drawing/2014/main" id="{619C29AD-1DEB-40B7-9F8F-51E2DDFD9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237" y="5416475"/>
            <a:ext cx="917090" cy="91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97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AE464-268B-4734-96C5-9A6219E68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Monolith:</a:t>
            </a:r>
            <a:br>
              <a:rPr lang="en-US" b="1" dirty="0"/>
            </a:br>
            <a:br>
              <a:rPr lang="en-US" dirty="0"/>
            </a:br>
            <a:r>
              <a:rPr lang="en-US" sz="4000" dirty="0"/>
              <a:t>System with exactly one unit of deployment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86DBC-A621-46EF-A653-B561C24829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50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AE464-268B-4734-96C5-9A6219E68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Bad Monolith:</a:t>
            </a:r>
            <a:br>
              <a:rPr lang="en-US" b="1" dirty="0"/>
            </a:br>
            <a:br>
              <a:rPr lang="en-US" dirty="0"/>
            </a:br>
            <a:r>
              <a:rPr lang="en-US" sz="4000" dirty="0"/>
              <a:t>Software whose design, information model, and interface combine multiple competing and interfering domains into one single application and data model.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86DBC-A621-46EF-A653-B561C24829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8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1DFEF-E39F-FD43-CFCB-C74E3CAB6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we get here?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60DD6-6620-D517-B976-984578A673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53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19FE8-8ACA-18F5-9A37-794AD60C4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AKA “Big Ball of Mud”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21D4C-110C-6F84-5088-EBF397832D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72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AE464-268B-4734-96C5-9A6219E68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Good Monolith:</a:t>
            </a:r>
            <a:br>
              <a:rPr lang="en-US" b="1" dirty="0"/>
            </a:br>
            <a:br>
              <a:rPr lang="en-US" dirty="0"/>
            </a:br>
            <a:r>
              <a:rPr lang="en-US" sz="4000" dirty="0"/>
              <a:t>Monolith that is not bad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86DBC-A621-46EF-A653-B561C24829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50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AE464-268B-4734-96C5-9A6219E68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Good Monolith:</a:t>
            </a:r>
            <a:br>
              <a:rPr lang="en-US" b="1" dirty="0"/>
            </a:br>
            <a:br>
              <a:rPr lang="en-US" dirty="0"/>
            </a:br>
            <a:r>
              <a:rPr lang="en-US" sz="4000" dirty="0"/>
              <a:t>Monolith that is easy to change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86DBC-A621-46EF-A653-B561C24829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704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29730" y="1579757"/>
            <a:ext cx="10132540" cy="922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UI Layer</a:t>
            </a:r>
          </a:p>
        </p:txBody>
      </p:sp>
      <p:sp>
        <p:nvSpPr>
          <p:cNvPr id="8" name="Rectangle 7"/>
          <p:cNvSpPr/>
          <p:nvPr/>
        </p:nvSpPr>
        <p:spPr>
          <a:xfrm>
            <a:off x="1029730" y="2852503"/>
            <a:ext cx="10132540" cy="9226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Business Logic Layer</a:t>
            </a:r>
          </a:p>
        </p:txBody>
      </p:sp>
      <p:sp>
        <p:nvSpPr>
          <p:cNvPr id="9" name="Rectangle 8"/>
          <p:cNvSpPr/>
          <p:nvPr/>
        </p:nvSpPr>
        <p:spPr>
          <a:xfrm>
            <a:off x="1029730" y="4125249"/>
            <a:ext cx="10132540" cy="9226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Data Access Layer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29730" y="5397995"/>
            <a:ext cx="10132540" cy="9226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Database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A3DF30-CD68-4D73-8D53-632983A819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@jbogard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8401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exagonal architecture (software) - Wikipedia">
            <a:extLst>
              <a:ext uri="{FF2B5EF4-FFF2-40B4-BE49-F238E27FC236}">
                <a16:creationId xmlns:a16="http://schemas.microsoft.com/office/drawing/2014/main" id="{BAEAA900-50E6-45F4-905E-A27BD4DF5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104" y="980164"/>
            <a:ext cx="2981325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lean Coder Blog">
            <a:extLst>
              <a:ext uri="{FF2B5EF4-FFF2-40B4-BE49-F238E27FC236}">
                <a16:creationId xmlns:a16="http://schemas.microsoft.com/office/drawing/2014/main" id="{9150F7D1-C2FF-439E-B7A9-2540F8407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290" y="3869618"/>
            <a:ext cx="3774565" cy="277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nion Architecture Is Interesting - DZone Java">
            <a:extLst>
              <a:ext uri="{FF2B5EF4-FFF2-40B4-BE49-F238E27FC236}">
                <a16:creationId xmlns:a16="http://schemas.microsoft.com/office/drawing/2014/main" id="{4AC9EAA7-46DA-4C04-A817-B652589E3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041" y="369239"/>
            <a:ext cx="3162497" cy="3162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8242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4BE2F-F7E9-A70B-AE75-3FE4D89AD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We need </a:t>
            </a:r>
            <a:r>
              <a:rPr lang="en-US" b="1" dirty="0"/>
              <a:t>boundaries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853AA-7F8C-43A1-B46E-556BBC49FA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01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Slice Architecture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972065" y="1935892"/>
            <a:ext cx="10132540" cy="922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UI Layer</a:t>
            </a:r>
          </a:p>
        </p:txBody>
      </p:sp>
      <p:sp>
        <p:nvSpPr>
          <p:cNvPr id="8" name="Rectangle 7"/>
          <p:cNvSpPr/>
          <p:nvPr/>
        </p:nvSpPr>
        <p:spPr>
          <a:xfrm>
            <a:off x="972065" y="3208638"/>
            <a:ext cx="10132540" cy="9226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Domain Objects</a:t>
            </a:r>
          </a:p>
        </p:txBody>
      </p:sp>
      <p:sp>
        <p:nvSpPr>
          <p:cNvPr id="9" name="Rectangle 8"/>
          <p:cNvSpPr/>
          <p:nvPr/>
        </p:nvSpPr>
        <p:spPr>
          <a:xfrm>
            <a:off x="972065" y="4481384"/>
            <a:ext cx="10132540" cy="9226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Repository</a:t>
            </a:r>
          </a:p>
        </p:txBody>
      </p:sp>
      <p:sp>
        <p:nvSpPr>
          <p:cNvPr id="10" name="Rectangle 9"/>
          <p:cNvSpPr/>
          <p:nvPr/>
        </p:nvSpPr>
        <p:spPr>
          <a:xfrm>
            <a:off x="972065" y="5754130"/>
            <a:ext cx="10132540" cy="9226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Database</a:t>
            </a:r>
          </a:p>
        </p:txBody>
      </p:sp>
      <p:sp>
        <p:nvSpPr>
          <p:cNvPr id="2" name="Rectangle 1"/>
          <p:cNvSpPr/>
          <p:nvPr/>
        </p:nvSpPr>
        <p:spPr>
          <a:xfrm>
            <a:off x="1309816" y="1795849"/>
            <a:ext cx="823784" cy="49756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View Unapproved Invoices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71351" y="1795849"/>
            <a:ext cx="823784" cy="49756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Approve Invoice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32886" y="1795849"/>
            <a:ext cx="823784" cy="49756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Reject Invoice</a:t>
            </a:r>
          </a:p>
        </p:txBody>
      </p:sp>
    </p:spTree>
    <p:extLst>
      <p:ext uri="{BB962C8B-B14F-4D97-AF65-F5344CB8AC3E}">
        <p14:creationId xmlns:p14="http://schemas.microsoft.com/office/powerpoint/2010/main" val="292417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2A352-DEBC-0E40-AC2F-A9CC921C1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must: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F2D38-560D-57BC-8094-A844E445C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independent and interchangeable</a:t>
            </a:r>
          </a:p>
          <a:p>
            <a:endParaRPr lang="en-US" dirty="0"/>
          </a:p>
          <a:p>
            <a:r>
              <a:rPr lang="en-US" dirty="0"/>
              <a:t>Contain all logic and data to produce desired functionality</a:t>
            </a:r>
          </a:p>
          <a:p>
            <a:endParaRPr lang="en-US" dirty="0"/>
          </a:p>
          <a:p>
            <a:r>
              <a:rPr lang="en-US" dirty="0"/>
              <a:t>Have a defined interface</a:t>
            </a:r>
          </a:p>
        </p:txBody>
      </p:sp>
    </p:spTree>
    <p:extLst>
      <p:ext uri="{BB962C8B-B14F-4D97-AF65-F5344CB8AC3E}">
        <p14:creationId xmlns:p14="http://schemas.microsoft.com/office/powerpoint/2010/main" val="41274986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093C3-6F33-EE3D-EBA6-3DB9CF9FB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57D133-580E-75A5-C824-EA8A9A836443}"/>
              </a:ext>
            </a:extLst>
          </p:cNvPr>
          <p:cNvSpPr/>
          <p:nvPr/>
        </p:nvSpPr>
        <p:spPr>
          <a:xfrm>
            <a:off x="4872789" y="3128211"/>
            <a:ext cx="1491916" cy="11069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552A3-F72C-986D-186D-965401156D2A}"/>
              </a:ext>
            </a:extLst>
          </p:cNvPr>
          <p:cNvSpPr/>
          <p:nvPr/>
        </p:nvSpPr>
        <p:spPr>
          <a:xfrm>
            <a:off x="1788694" y="2021306"/>
            <a:ext cx="1491916" cy="110690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CDF203-DE91-B95A-CFB9-831D6DD91607}"/>
              </a:ext>
            </a:extLst>
          </p:cNvPr>
          <p:cNvSpPr/>
          <p:nvPr/>
        </p:nvSpPr>
        <p:spPr>
          <a:xfrm>
            <a:off x="2073441" y="4555959"/>
            <a:ext cx="1491916" cy="110690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46DCFB-EBBB-F9C0-0E61-53CBB7144CB0}"/>
              </a:ext>
            </a:extLst>
          </p:cNvPr>
          <p:cNvSpPr/>
          <p:nvPr/>
        </p:nvSpPr>
        <p:spPr>
          <a:xfrm>
            <a:off x="7319210" y="1506205"/>
            <a:ext cx="1491916" cy="110690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33F2ED-7547-40DE-36C8-0CC21E94B217}"/>
              </a:ext>
            </a:extLst>
          </p:cNvPr>
          <p:cNvSpPr/>
          <p:nvPr/>
        </p:nvSpPr>
        <p:spPr>
          <a:xfrm>
            <a:off x="8811126" y="3637546"/>
            <a:ext cx="1491916" cy="110690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07AD9B-6C75-FFDB-1991-2CC3281D34C8}"/>
              </a:ext>
            </a:extLst>
          </p:cNvPr>
          <p:cNvSpPr/>
          <p:nvPr/>
        </p:nvSpPr>
        <p:spPr>
          <a:xfrm>
            <a:off x="6081962" y="5351795"/>
            <a:ext cx="1491916" cy="110690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3057B3A6-C817-98EB-8947-B8A1FA310F6E}"/>
              </a:ext>
            </a:extLst>
          </p:cNvPr>
          <p:cNvCxnSpPr>
            <a:cxnSpLocks/>
            <a:stCxn id="3" idx="1"/>
            <a:endCxn id="4" idx="3"/>
          </p:cNvCxnSpPr>
          <p:nvPr/>
        </p:nvCxnSpPr>
        <p:spPr>
          <a:xfrm rot="10800000">
            <a:off x="3280611" y="2574760"/>
            <a:ext cx="1592179" cy="1106905"/>
          </a:xfrm>
          <a:prstGeom prst="curved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B334F74B-2CCD-1DDD-7833-4FDF59C4A3E1}"/>
              </a:ext>
            </a:extLst>
          </p:cNvPr>
          <p:cNvCxnSpPr>
            <a:cxnSpLocks/>
            <a:stCxn id="3" idx="1"/>
            <a:endCxn id="5" idx="0"/>
          </p:cNvCxnSpPr>
          <p:nvPr/>
        </p:nvCxnSpPr>
        <p:spPr>
          <a:xfrm rot="10800000" flipV="1">
            <a:off x="2819399" y="3681663"/>
            <a:ext cx="2053390" cy="874295"/>
          </a:xfrm>
          <a:prstGeom prst="curved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EB4D8E2F-B93A-F887-413C-03B98DF8CDC1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rot="16200000" flipH="1">
            <a:off x="5664994" y="4188868"/>
            <a:ext cx="1116679" cy="1209173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B6DE7A07-E70D-3D34-F833-4A05D30551F9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6364705" y="3681664"/>
            <a:ext cx="2446421" cy="509335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FA816623-F687-5785-478E-5BD4050DC297}"/>
              </a:ext>
            </a:extLst>
          </p:cNvPr>
          <p:cNvCxnSpPr>
            <a:cxnSpLocks/>
            <a:stCxn id="3" idx="0"/>
            <a:endCxn id="6" idx="1"/>
          </p:cNvCxnSpPr>
          <p:nvPr/>
        </p:nvCxnSpPr>
        <p:spPr>
          <a:xfrm rot="5400000" flipH="1" flipV="1">
            <a:off x="5934702" y="1743704"/>
            <a:ext cx="1068553" cy="1700463"/>
          </a:xfrm>
          <a:prstGeom prst="curved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8953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093C3-6F33-EE3D-EBA6-3DB9CF9FB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57D133-580E-75A5-C824-EA8A9A836443}"/>
              </a:ext>
            </a:extLst>
          </p:cNvPr>
          <p:cNvSpPr/>
          <p:nvPr/>
        </p:nvSpPr>
        <p:spPr>
          <a:xfrm>
            <a:off x="4872789" y="3128211"/>
            <a:ext cx="1491916" cy="11069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552A3-F72C-986D-186D-965401156D2A}"/>
              </a:ext>
            </a:extLst>
          </p:cNvPr>
          <p:cNvSpPr/>
          <p:nvPr/>
        </p:nvSpPr>
        <p:spPr>
          <a:xfrm>
            <a:off x="1788694" y="2021306"/>
            <a:ext cx="1491916" cy="110690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CDF203-DE91-B95A-CFB9-831D6DD91607}"/>
              </a:ext>
            </a:extLst>
          </p:cNvPr>
          <p:cNvSpPr/>
          <p:nvPr/>
        </p:nvSpPr>
        <p:spPr>
          <a:xfrm>
            <a:off x="2073441" y="4555959"/>
            <a:ext cx="1491916" cy="110690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46DCFB-EBBB-F9C0-0E61-53CBB7144CB0}"/>
              </a:ext>
            </a:extLst>
          </p:cNvPr>
          <p:cNvSpPr/>
          <p:nvPr/>
        </p:nvSpPr>
        <p:spPr>
          <a:xfrm>
            <a:off x="7319210" y="1506205"/>
            <a:ext cx="1491916" cy="110690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33F2ED-7547-40DE-36C8-0CC21E94B217}"/>
              </a:ext>
            </a:extLst>
          </p:cNvPr>
          <p:cNvSpPr/>
          <p:nvPr/>
        </p:nvSpPr>
        <p:spPr>
          <a:xfrm>
            <a:off x="8811126" y="3637546"/>
            <a:ext cx="1491916" cy="110690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07AD9B-6C75-FFDB-1991-2CC3281D34C8}"/>
              </a:ext>
            </a:extLst>
          </p:cNvPr>
          <p:cNvSpPr/>
          <p:nvPr/>
        </p:nvSpPr>
        <p:spPr>
          <a:xfrm>
            <a:off x="7591925" y="5351795"/>
            <a:ext cx="1491916" cy="110690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B334F74B-2CCD-1DDD-7833-4FDF59C4A3E1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3565357" y="5109412"/>
            <a:ext cx="1130969" cy="944227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FA816623-F687-5785-478E-5BD4050DC297}"/>
              </a:ext>
            </a:extLst>
          </p:cNvPr>
          <p:cNvCxnSpPr>
            <a:cxnSpLocks/>
            <a:stCxn id="3" idx="0"/>
            <a:endCxn id="6" idx="1"/>
          </p:cNvCxnSpPr>
          <p:nvPr/>
        </p:nvCxnSpPr>
        <p:spPr>
          <a:xfrm rot="5400000" flipH="1" flipV="1">
            <a:off x="5934702" y="1743704"/>
            <a:ext cx="1068553" cy="1700463"/>
          </a:xfrm>
          <a:prstGeom prst="curved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C66D4B6-B42F-B893-FE35-15477E09E3C0}"/>
              </a:ext>
            </a:extLst>
          </p:cNvPr>
          <p:cNvSpPr/>
          <p:nvPr/>
        </p:nvSpPr>
        <p:spPr>
          <a:xfrm>
            <a:off x="4696326" y="5500186"/>
            <a:ext cx="1491916" cy="110690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Bus/ Mediator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65366B6C-CCEE-DE69-9357-F7C285313E45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 rot="5400000">
            <a:off x="4897981" y="4779420"/>
            <a:ext cx="1265070" cy="176463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06E1A889-2F0E-F6D1-04F7-61463CEFFEEA}"/>
              </a:ext>
            </a:extLst>
          </p:cNvPr>
          <p:cNvCxnSpPr>
            <a:cxnSpLocks/>
            <a:stCxn id="7" idx="1"/>
            <a:endCxn id="11" idx="3"/>
          </p:cNvCxnSpPr>
          <p:nvPr/>
        </p:nvCxnSpPr>
        <p:spPr>
          <a:xfrm rot="10800000" flipV="1">
            <a:off x="6188242" y="4190999"/>
            <a:ext cx="2622884" cy="1862640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256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E59C9C-D128-4D81-9489-F225F7AF2C28}"/>
              </a:ext>
            </a:extLst>
          </p:cNvPr>
          <p:cNvSpPr/>
          <p:nvPr/>
        </p:nvSpPr>
        <p:spPr>
          <a:xfrm>
            <a:off x="625737" y="247424"/>
            <a:ext cx="10940527" cy="4168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latin typeface="+mj-lt"/>
              </a:rPr>
              <a:t>The App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D3DA8C7D-86C8-437D-B9AC-4F38E8D09DA2}"/>
              </a:ext>
            </a:extLst>
          </p:cNvPr>
          <p:cNvSpPr/>
          <p:nvPr/>
        </p:nvSpPr>
        <p:spPr>
          <a:xfrm>
            <a:off x="2373854" y="5131398"/>
            <a:ext cx="7444292" cy="139311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The Database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13504D6-FB7F-42FA-985C-1013300DA298}"/>
              </a:ext>
            </a:extLst>
          </p:cNvPr>
          <p:cNvCxnSpPr>
            <a:cxnSpLocks/>
            <a:stCxn id="2" idx="2"/>
            <a:endCxn id="3" idx="1"/>
          </p:cNvCxnSpPr>
          <p:nvPr/>
        </p:nvCxnSpPr>
        <p:spPr>
          <a:xfrm flipH="1">
            <a:off x="6096000" y="4416013"/>
            <a:ext cx="1" cy="71538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3735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437F7-4386-BEC1-6D3D-8FDA3ADCA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Dependency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2D0D46-94EA-9252-97FD-5F3CCFB2834D}"/>
              </a:ext>
            </a:extLst>
          </p:cNvPr>
          <p:cNvSpPr/>
          <p:nvPr/>
        </p:nvSpPr>
        <p:spPr>
          <a:xfrm>
            <a:off x="7547811" y="2021306"/>
            <a:ext cx="1086853" cy="37297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77803C-9457-FF0F-AE99-AF8F84707754}"/>
              </a:ext>
            </a:extLst>
          </p:cNvPr>
          <p:cNvSpPr/>
          <p:nvPr/>
        </p:nvSpPr>
        <p:spPr>
          <a:xfrm>
            <a:off x="3064042" y="2021305"/>
            <a:ext cx="1086853" cy="37297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</a:t>
            </a: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6202E913-8922-F4B2-3E94-60D8987C7FB4}"/>
              </a:ext>
            </a:extLst>
          </p:cNvPr>
          <p:cNvCxnSpPr>
            <a:cxnSpLocks/>
          </p:cNvCxnSpPr>
          <p:nvPr/>
        </p:nvCxnSpPr>
        <p:spPr>
          <a:xfrm>
            <a:off x="4150895" y="2454442"/>
            <a:ext cx="3396916" cy="721895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422F6E32-C92E-96FB-C4A3-5C0BFDD0CE4B}"/>
              </a:ext>
            </a:extLst>
          </p:cNvPr>
          <p:cNvCxnSpPr>
            <a:cxnSpLocks/>
          </p:cNvCxnSpPr>
          <p:nvPr/>
        </p:nvCxnSpPr>
        <p:spPr>
          <a:xfrm>
            <a:off x="4150895" y="2454442"/>
            <a:ext cx="3396916" cy="1756611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974A88EE-B8F1-2104-C064-63BAF5F6B390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50896" y="2454443"/>
            <a:ext cx="3396917" cy="1913020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971390E4-4C4C-7527-C90F-D9C30771808F}"/>
              </a:ext>
            </a:extLst>
          </p:cNvPr>
          <p:cNvCxnSpPr>
            <a:cxnSpLocks/>
          </p:cNvCxnSpPr>
          <p:nvPr/>
        </p:nvCxnSpPr>
        <p:spPr>
          <a:xfrm>
            <a:off x="4150895" y="3176337"/>
            <a:ext cx="3396916" cy="1744579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A9E322E5-3F54-7AAB-B15A-2E41F2C77933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50895" y="3585410"/>
            <a:ext cx="3396916" cy="1840831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CF37B423-E914-9BAE-705C-44A04FE741C9}"/>
              </a:ext>
            </a:extLst>
          </p:cNvPr>
          <p:cNvCxnSpPr>
            <a:cxnSpLocks/>
          </p:cNvCxnSpPr>
          <p:nvPr/>
        </p:nvCxnSpPr>
        <p:spPr>
          <a:xfrm>
            <a:off x="4150894" y="4920916"/>
            <a:ext cx="3396917" cy="505326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4727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437F7-4386-BEC1-6D3D-8FDA3ADCA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Dependency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2D0D46-94EA-9252-97FD-5F3CCFB2834D}"/>
              </a:ext>
            </a:extLst>
          </p:cNvPr>
          <p:cNvSpPr/>
          <p:nvPr/>
        </p:nvSpPr>
        <p:spPr>
          <a:xfrm>
            <a:off x="7547811" y="2021306"/>
            <a:ext cx="1086853" cy="37297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77803C-9457-FF0F-AE99-AF8F84707754}"/>
              </a:ext>
            </a:extLst>
          </p:cNvPr>
          <p:cNvSpPr/>
          <p:nvPr/>
        </p:nvSpPr>
        <p:spPr>
          <a:xfrm>
            <a:off x="3064042" y="2021305"/>
            <a:ext cx="1086853" cy="37297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971390E4-4C4C-7527-C90F-D9C30771808F}"/>
              </a:ext>
            </a:extLst>
          </p:cNvPr>
          <p:cNvCxnSpPr>
            <a:cxnSpLocks/>
          </p:cNvCxnSpPr>
          <p:nvPr/>
        </p:nvCxnSpPr>
        <p:spPr>
          <a:xfrm>
            <a:off x="4150895" y="3176337"/>
            <a:ext cx="3396916" cy="1744579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A9E322E5-3F54-7AAB-B15A-2E41F2C77933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50895" y="3585410"/>
            <a:ext cx="3396916" cy="1840831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CF37B423-E914-9BAE-705C-44A04FE741C9}"/>
              </a:ext>
            </a:extLst>
          </p:cNvPr>
          <p:cNvCxnSpPr>
            <a:cxnSpLocks/>
          </p:cNvCxnSpPr>
          <p:nvPr/>
        </p:nvCxnSpPr>
        <p:spPr>
          <a:xfrm>
            <a:off x="4150894" y="4920916"/>
            <a:ext cx="3396917" cy="505326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8169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70C26C-4788-39FE-5FBC-6E2907FC1EDA}"/>
              </a:ext>
            </a:extLst>
          </p:cNvPr>
          <p:cNvSpPr/>
          <p:nvPr/>
        </p:nvSpPr>
        <p:spPr>
          <a:xfrm>
            <a:off x="3240503" y="1862011"/>
            <a:ext cx="4624139" cy="443050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Module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A437F7-4386-BEC1-6D3D-8FDA3ADCA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Merged Modules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2D0D46-94EA-9252-97FD-5F3CCFB2834D}"/>
              </a:ext>
            </a:extLst>
          </p:cNvPr>
          <p:cNvSpPr/>
          <p:nvPr/>
        </p:nvSpPr>
        <p:spPr>
          <a:xfrm>
            <a:off x="5552573" y="2033337"/>
            <a:ext cx="1086853" cy="37297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77803C-9457-FF0F-AE99-AF8F84707754}"/>
              </a:ext>
            </a:extLst>
          </p:cNvPr>
          <p:cNvSpPr/>
          <p:nvPr/>
        </p:nvSpPr>
        <p:spPr>
          <a:xfrm>
            <a:off x="4465720" y="2033337"/>
            <a:ext cx="1086853" cy="37297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9366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Slices into Modules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972065" y="1935892"/>
            <a:ext cx="10132540" cy="922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UI Layer</a:t>
            </a:r>
          </a:p>
        </p:txBody>
      </p:sp>
      <p:sp>
        <p:nvSpPr>
          <p:cNvPr id="8" name="Rectangle 7"/>
          <p:cNvSpPr/>
          <p:nvPr/>
        </p:nvSpPr>
        <p:spPr>
          <a:xfrm>
            <a:off x="972065" y="3208638"/>
            <a:ext cx="10132540" cy="9226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Domain Objects</a:t>
            </a:r>
          </a:p>
        </p:txBody>
      </p:sp>
      <p:sp>
        <p:nvSpPr>
          <p:cNvPr id="9" name="Rectangle 8"/>
          <p:cNvSpPr/>
          <p:nvPr/>
        </p:nvSpPr>
        <p:spPr>
          <a:xfrm>
            <a:off x="972065" y="4481384"/>
            <a:ext cx="10132540" cy="9226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Repository</a:t>
            </a:r>
          </a:p>
        </p:txBody>
      </p:sp>
      <p:sp>
        <p:nvSpPr>
          <p:cNvPr id="10" name="Rectangle 9"/>
          <p:cNvSpPr/>
          <p:nvPr/>
        </p:nvSpPr>
        <p:spPr>
          <a:xfrm>
            <a:off x="972065" y="5754130"/>
            <a:ext cx="10132540" cy="9226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8E4F25-ED06-C5B1-D5D4-3BAEA8AC2E32}"/>
              </a:ext>
            </a:extLst>
          </p:cNvPr>
          <p:cNvSpPr/>
          <p:nvPr/>
        </p:nvSpPr>
        <p:spPr>
          <a:xfrm>
            <a:off x="1143974" y="1323474"/>
            <a:ext cx="3548341" cy="553452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dirty="0"/>
              <a:t>Module</a:t>
            </a:r>
          </a:p>
        </p:txBody>
      </p:sp>
      <p:sp>
        <p:nvSpPr>
          <p:cNvPr id="2" name="Rectangle 1"/>
          <p:cNvSpPr/>
          <p:nvPr/>
        </p:nvSpPr>
        <p:spPr>
          <a:xfrm>
            <a:off x="1309816" y="1795849"/>
            <a:ext cx="823784" cy="49756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View Unapproved Invoices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71351" y="1795849"/>
            <a:ext cx="823784" cy="49756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Approve Invoice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32886" y="1795849"/>
            <a:ext cx="823784" cy="49756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Reject Invoice</a:t>
            </a:r>
          </a:p>
        </p:txBody>
      </p:sp>
    </p:spTree>
    <p:extLst>
      <p:ext uri="{BB962C8B-B14F-4D97-AF65-F5344CB8AC3E}">
        <p14:creationId xmlns:p14="http://schemas.microsoft.com/office/powerpoint/2010/main" val="402221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11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49DB34-D0AF-415D-9BEB-600DFB328DBA}"/>
              </a:ext>
            </a:extLst>
          </p:cNvPr>
          <p:cNvSpPr txBox="1"/>
          <p:nvPr/>
        </p:nvSpPr>
        <p:spPr>
          <a:xfrm>
            <a:off x="-213919" y="2459504"/>
            <a:ext cx="57422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Defining Boundaries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14F541-2126-41BF-942B-DE0E7E55CECF}"/>
              </a:ext>
            </a:extLst>
          </p:cNvPr>
          <p:cNvSpPr/>
          <p:nvPr/>
        </p:nvSpPr>
        <p:spPr>
          <a:xfrm>
            <a:off x="8840600" y="532699"/>
            <a:ext cx="1785455" cy="11409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Underwriting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73FAD3-A4CE-4EF3-A5C9-35EFA93DE22C}"/>
              </a:ext>
            </a:extLst>
          </p:cNvPr>
          <p:cNvSpPr/>
          <p:nvPr/>
        </p:nvSpPr>
        <p:spPr>
          <a:xfrm>
            <a:off x="6336486" y="1522600"/>
            <a:ext cx="1785455" cy="11409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434939-F475-4EBE-8656-ABF633BE7088}"/>
              </a:ext>
            </a:extLst>
          </p:cNvPr>
          <p:cNvSpPr/>
          <p:nvPr/>
        </p:nvSpPr>
        <p:spPr>
          <a:xfrm>
            <a:off x="9843084" y="2529279"/>
            <a:ext cx="1785455" cy="11409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Enterprise Accounts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A540DB-89E0-4B68-8B38-7A1E25E94D1C}"/>
              </a:ext>
            </a:extLst>
          </p:cNvPr>
          <p:cNvSpPr/>
          <p:nvPr/>
        </p:nvSpPr>
        <p:spPr>
          <a:xfrm>
            <a:off x="7305415" y="3712126"/>
            <a:ext cx="1785455" cy="11409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Claims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265F24-2763-451E-AFB1-988FDC17067B}"/>
              </a:ext>
            </a:extLst>
          </p:cNvPr>
          <p:cNvSpPr/>
          <p:nvPr/>
        </p:nvSpPr>
        <p:spPr>
          <a:xfrm>
            <a:off x="9528497" y="5406703"/>
            <a:ext cx="1785455" cy="1140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Ops</a:t>
            </a:r>
          </a:p>
        </p:txBody>
      </p:sp>
    </p:spTree>
    <p:extLst>
      <p:ext uri="{BB962C8B-B14F-4D97-AF65-F5344CB8AC3E}">
        <p14:creationId xmlns:p14="http://schemas.microsoft.com/office/powerpoint/2010/main" val="27083443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32DBE-C861-25EF-35FB-1219077BF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Boundaries are easier to draw when the source is tangible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9164F-0E77-B8C4-3112-C667BB69A7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486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6FB7A-2D6F-4E79-8BEA-B79A99637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Your boundaries will be wrong!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(Plan accordingly)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D1FCE-7CE9-4124-BA0F-BE80EB6733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7462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4C5B7A-DB6D-4DB4-87A4-47FB915EB7AA}"/>
              </a:ext>
            </a:extLst>
          </p:cNvPr>
          <p:cNvSpPr txBox="1"/>
          <p:nvPr/>
        </p:nvSpPr>
        <p:spPr>
          <a:xfrm>
            <a:off x="5918433" y="2367171"/>
            <a:ext cx="61113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Org Boundary?</a:t>
            </a:r>
          </a:p>
          <a:p>
            <a:pPr algn="ctr"/>
            <a:r>
              <a:rPr lang="en-US" sz="6000" dirty="0"/>
              <a:t>(Conway's Law)</a:t>
            </a:r>
          </a:p>
        </p:txBody>
      </p:sp>
      <p:pic>
        <p:nvPicPr>
          <p:cNvPr id="26626" name="Picture 2" descr="Image result for company organizational chart">
            <a:extLst>
              <a:ext uri="{FF2B5EF4-FFF2-40B4-BE49-F238E27FC236}">
                <a16:creationId xmlns:a16="http://schemas.microsoft.com/office/drawing/2014/main" id="{3AD00A48-7382-4B96-AC53-E481784D5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6" y="0"/>
            <a:ext cx="46497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7437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49DB34-D0AF-415D-9BEB-600DFB328DBA}"/>
              </a:ext>
            </a:extLst>
          </p:cNvPr>
          <p:cNvSpPr txBox="1"/>
          <p:nvPr/>
        </p:nvSpPr>
        <p:spPr>
          <a:xfrm>
            <a:off x="0" y="2459504"/>
            <a:ext cx="57422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Reverse Conway?</a:t>
            </a:r>
          </a:p>
        </p:txBody>
      </p:sp>
      <p:pic>
        <p:nvPicPr>
          <p:cNvPr id="4" name="Picture 2" descr="Image result for company organizational chart">
            <a:extLst>
              <a:ext uri="{FF2B5EF4-FFF2-40B4-BE49-F238E27FC236}">
                <a16:creationId xmlns:a16="http://schemas.microsoft.com/office/drawing/2014/main" id="{39F593B5-B965-4768-A930-21A7E2B77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542213" y="0"/>
            <a:ext cx="46497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548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4C5B7A-DB6D-4DB4-87A4-47FB915EB7AA}"/>
              </a:ext>
            </a:extLst>
          </p:cNvPr>
          <p:cNvSpPr txBox="1"/>
          <p:nvPr/>
        </p:nvSpPr>
        <p:spPr>
          <a:xfrm>
            <a:off x="5918433" y="2367171"/>
            <a:ext cx="61113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Value Chain Alignment</a:t>
            </a:r>
          </a:p>
        </p:txBody>
      </p:sp>
      <p:pic>
        <p:nvPicPr>
          <p:cNvPr id="26626" name="Picture 2" descr="Image result for company organizational chart">
            <a:extLst>
              <a:ext uri="{FF2B5EF4-FFF2-40B4-BE49-F238E27FC236}">
                <a16:creationId xmlns:a16="http://schemas.microsoft.com/office/drawing/2014/main" id="{3AD00A48-7382-4B96-AC53-E481784D5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704" y="81793"/>
            <a:ext cx="2269437" cy="3347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E17C00F-D9DB-4113-854D-061F0852BC9E}"/>
              </a:ext>
            </a:extLst>
          </p:cNvPr>
          <p:cNvSpPr/>
          <p:nvPr/>
        </p:nvSpPr>
        <p:spPr>
          <a:xfrm>
            <a:off x="222308" y="4702030"/>
            <a:ext cx="1094763" cy="897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D16480-C9C8-44FB-9817-B67D2B997B8E}"/>
              </a:ext>
            </a:extLst>
          </p:cNvPr>
          <p:cNvSpPr/>
          <p:nvPr/>
        </p:nvSpPr>
        <p:spPr>
          <a:xfrm>
            <a:off x="1622731" y="4702030"/>
            <a:ext cx="1094763" cy="897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FCE492-8AA7-4392-AA33-CB3BBE3768C6}"/>
              </a:ext>
            </a:extLst>
          </p:cNvPr>
          <p:cNvSpPr/>
          <p:nvPr/>
        </p:nvSpPr>
        <p:spPr>
          <a:xfrm>
            <a:off x="3023154" y="4702030"/>
            <a:ext cx="1094763" cy="897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10B143-B2CE-4CD8-B3FF-00D1913D7549}"/>
              </a:ext>
            </a:extLst>
          </p:cNvPr>
          <p:cNvSpPr/>
          <p:nvPr/>
        </p:nvSpPr>
        <p:spPr>
          <a:xfrm>
            <a:off x="4423577" y="4702030"/>
            <a:ext cx="1094763" cy="897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25CF68E-44E2-422A-80BE-91C0F97B11A8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1317071" y="5150841"/>
            <a:ext cx="3056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F89855-E472-4C52-AEEF-C748E1DF2C41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717494" y="5150841"/>
            <a:ext cx="3056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D5E84E-8EF4-42C2-AF40-18D34FDE3EE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117917" y="5150841"/>
            <a:ext cx="3056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Arrow: Down 16">
            <a:extLst>
              <a:ext uri="{FF2B5EF4-FFF2-40B4-BE49-F238E27FC236}">
                <a16:creationId xmlns:a16="http://schemas.microsoft.com/office/drawing/2014/main" id="{0038B72F-2433-4D68-9EF3-2BBABC358576}"/>
              </a:ext>
            </a:extLst>
          </p:cNvPr>
          <p:cNvSpPr/>
          <p:nvPr/>
        </p:nvSpPr>
        <p:spPr>
          <a:xfrm>
            <a:off x="2633065" y="3856329"/>
            <a:ext cx="474517" cy="58144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15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E59C9C-D128-4D81-9489-F225F7AF2C28}"/>
              </a:ext>
            </a:extLst>
          </p:cNvPr>
          <p:cNvSpPr/>
          <p:nvPr/>
        </p:nvSpPr>
        <p:spPr>
          <a:xfrm>
            <a:off x="625737" y="247424"/>
            <a:ext cx="10940527" cy="4168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latin typeface="+mj-lt"/>
              </a:rPr>
              <a:t>The App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D3DA8C7D-86C8-437D-B9AC-4F38E8D09DA2}"/>
              </a:ext>
            </a:extLst>
          </p:cNvPr>
          <p:cNvSpPr/>
          <p:nvPr/>
        </p:nvSpPr>
        <p:spPr>
          <a:xfrm>
            <a:off x="2373854" y="5131398"/>
            <a:ext cx="7444292" cy="139311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The Database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13504D6-FB7F-42FA-985C-1013300DA298}"/>
              </a:ext>
            </a:extLst>
          </p:cNvPr>
          <p:cNvCxnSpPr>
            <a:cxnSpLocks/>
            <a:stCxn id="2" idx="2"/>
            <a:endCxn id="3" idx="1"/>
          </p:cNvCxnSpPr>
          <p:nvPr/>
        </p:nvCxnSpPr>
        <p:spPr>
          <a:xfrm flipH="1">
            <a:off x="6096000" y="4416013"/>
            <a:ext cx="1" cy="71538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Pile of Poo on Apple iOS 11.2">
            <a:extLst>
              <a:ext uri="{FF2B5EF4-FFF2-40B4-BE49-F238E27FC236}">
                <a16:creationId xmlns:a16="http://schemas.microsoft.com/office/drawing/2014/main" id="{4BFDEB6A-C06D-48CD-AFDF-44BA053AA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3313" y="2384162"/>
            <a:ext cx="1887520" cy="188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88972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49DB34-D0AF-415D-9BEB-600DFB328DBA}"/>
              </a:ext>
            </a:extLst>
          </p:cNvPr>
          <p:cNvSpPr txBox="1"/>
          <p:nvPr/>
        </p:nvSpPr>
        <p:spPr>
          <a:xfrm>
            <a:off x="-95074" y="2459504"/>
            <a:ext cx="57422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Data Boundaries?</a:t>
            </a:r>
          </a:p>
        </p:txBody>
      </p:sp>
      <p:pic>
        <p:nvPicPr>
          <p:cNvPr id="29698" name="Picture 2" descr="Image result for entity relationship diagram">
            <a:extLst>
              <a:ext uri="{FF2B5EF4-FFF2-40B4-BE49-F238E27FC236}">
                <a16:creationId xmlns:a16="http://schemas.microsoft.com/office/drawing/2014/main" id="{B287F15D-BD38-48CD-A9BC-223C0EE88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379" y="1306585"/>
            <a:ext cx="6063621" cy="4244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B896D49-C1D2-4958-B96B-75E738E47D0E}"/>
              </a:ext>
            </a:extLst>
          </p:cNvPr>
          <p:cNvSpPr/>
          <p:nvPr/>
        </p:nvSpPr>
        <p:spPr>
          <a:xfrm>
            <a:off x="6329494" y="1036040"/>
            <a:ext cx="1803633" cy="1950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55A475-8D15-413F-BF3D-DBB58DEC19F7}"/>
              </a:ext>
            </a:extLst>
          </p:cNvPr>
          <p:cNvSpPr/>
          <p:nvPr/>
        </p:nvSpPr>
        <p:spPr>
          <a:xfrm>
            <a:off x="9497736" y="1198228"/>
            <a:ext cx="2645328" cy="235031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AF922E-546F-4647-A3EF-D44FF3B0FF84}"/>
              </a:ext>
            </a:extLst>
          </p:cNvPr>
          <p:cNvSpPr/>
          <p:nvPr/>
        </p:nvSpPr>
        <p:spPr>
          <a:xfrm>
            <a:off x="6528033" y="3973586"/>
            <a:ext cx="1803633" cy="168618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909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4C5B7A-DB6D-4DB4-87A4-47FB915EB7AA}"/>
              </a:ext>
            </a:extLst>
          </p:cNvPr>
          <p:cNvSpPr txBox="1"/>
          <p:nvPr/>
        </p:nvSpPr>
        <p:spPr>
          <a:xfrm>
            <a:off x="5918433" y="2367171"/>
            <a:ext cx="61113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Data Boundary Issues</a:t>
            </a:r>
          </a:p>
        </p:txBody>
      </p:sp>
      <p:pic>
        <p:nvPicPr>
          <p:cNvPr id="32770" name="Picture 2" descr="Image result for table lots of columns sql">
            <a:extLst>
              <a:ext uri="{FF2B5EF4-FFF2-40B4-BE49-F238E27FC236}">
                <a16:creationId xmlns:a16="http://schemas.microsoft.com/office/drawing/2014/main" id="{A280EDAE-170F-41D8-BD9D-AE1B28767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4337"/>
            <a:ext cx="5695950" cy="602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6692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49DB34-D0AF-415D-9BEB-600DFB328DBA}"/>
              </a:ext>
            </a:extLst>
          </p:cNvPr>
          <p:cNvSpPr txBox="1"/>
          <p:nvPr/>
        </p:nvSpPr>
        <p:spPr>
          <a:xfrm>
            <a:off x="-95074" y="1997839"/>
            <a:ext cx="57422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Business or Functional Areas?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61E9BF-ECFB-40E4-AA34-2613D285BD57}"/>
              </a:ext>
            </a:extLst>
          </p:cNvPr>
          <p:cNvSpPr/>
          <p:nvPr/>
        </p:nvSpPr>
        <p:spPr>
          <a:xfrm>
            <a:off x="6637936" y="1135739"/>
            <a:ext cx="1785455" cy="11409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Volume Manufacturing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EF84F-5D82-4C81-A8F8-3AB8BFC49653}"/>
              </a:ext>
            </a:extLst>
          </p:cNvPr>
          <p:cNvSpPr/>
          <p:nvPr/>
        </p:nvSpPr>
        <p:spPr>
          <a:xfrm>
            <a:off x="10191703" y="1997839"/>
            <a:ext cx="1785455" cy="1140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Discrete Manufacturing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EA4EE7-982E-48A0-856F-8762BE4A7152}"/>
              </a:ext>
            </a:extLst>
          </p:cNvPr>
          <p:cNvSpPr/>
          <p:nvPr/>
        </p:nvSpPr>
        <p:spPr>
          <a:xfrm>
            <a:off x="7756653" y="2858548"/>
            <a:ext cx="1785455" cy="11409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Packing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2FBD10-B5A9-44C9-A025-36381A01E03A}"/>
              </a:ext>
            </a:extLst>
          </p:cNvPr>
          <p:cNvSpPr/>
          <p:nvPr/>
        </p:nvSpPr>
        <p:spPr>
          <a:xfrm>
            <a:off x="9866806" y="4973826"/>
            <a:ext cx="1785455" cy="114090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Shipping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ACBF4-AD76-4B13-869E-F1815828551E}"/>
              </a:ext>
            </a:extLst>
          </p:cNvPr>
          <p:cNvSpPr/>
          <p:nvPr/>
        </p:nvSpPr>
        <p:spPr>
          <a:xfrm>
            <a:off x="6909241" y="4701474"/>
            <a:ext cx="1785455" cy="11409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Sourcing</a:t>
            </a:r>
          </a:p>
        </p:txBody>
      </p:sp>
    </p:spTree>
    <p:extLst>
      <p:ext uri="{BB962C8B-B14F-4D97-AF65-F5344CB8AC3E}">
        <p14:creationId xmlns:p14="http://schemas.microsoft.com/office/powerpoint/2010/main" val="11027264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4C5B7A-DB6D-4DB4-87A4-47FB915EB7AA}"/>
              </a:ext>
            </a:extLst>
          </p:cNvPr>
          <p:cNvSpPr txBox="1"/>
          <p:nvPr/>
        </p:nvSpPr>
        <p:spPr>
          <a:xfrm>
            <a:off x="5918433" y="2367171"/>
            <a:ext cx="61113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Value Streams?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906E39-17F4-4033-9FBC-4E5D23125002}"/>
              </a:ext>
            </a:extLst>
          </p:cNvPr>
          <p:cNvSpPr/>
          <p:nvPr/>
        </p:nvSpPr>
        <p:spPr>
          <a:xfrm>
            <a:off x="1024931" y="577780"/>
            <a:ext cx="4451420" cy="668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Batch Manufacturing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6D0F93-0D70-47DD-83AE-9297F9102B7F}"/>
              </a:ext>
            </a:extLst>
          </p:cNvPr>
          <p:cNvSpPr/>
          <p:nvPr/>
        </p:nvSpPr>
        <p:spPr>
          <a:xfrm>
            <a:off x="283028" y="2033063"/>
            <a:ext cx="4451420" cy="6682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Discrete Manufacturing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79FC8D-5436-4346-8933-0C9F6A351697}"/>
              </a:ext>
            </a:extLst>
          </p:cNvPr>
          <p:cNvSpPr/>
          <p:nvPr/>
        </p:nvSpPr>
        <p:spPr>
          <a:xfrm>
            <a:off x="1324707" y="3617353"/>
            <a:ext cx="4451420" cy="6682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Procurement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883C49-00B1-4808-A21B-2720E36F1AAD}"/>
              </a:ext>
            </a:extLst>
          </p:cNvPr>
          <p:cNvSpPr/>
          <p:nvPr/>
        </p:nvSpPr>
        <p:spPr>
          <a:xfrm>
            <a:off x="512466" y="5072636"/>
            <a:ext cx="4451420" cy="6682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Onboarding</a:t>
            </a:r>
          </a:p>
        </p:txBody>
      </p:sp>
    </p:spTree>
    <p:extLst>
      <p:ext uri="{BB962C8B-B14F-4D97-AF65-F5344CB8AC3E}">
        <p14:creationId xmlns:p14="http://schemas.microsoft.com/office/powerpoint/2010/main" val="35594409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3D11A-A08C-F462-377F-CD1F6D61B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without contracts or encapsulation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8B2EE4-6F6D-3584-45AA-731AFA5559A3}"/>
              </a:ext>
            </a:extLst>
          </p:cNvPr>
          <p:cNvSpPr/>
          <p:nvPr/>
        </p:nvSpPr>
        <p:spPr>
          <a:xfrm>
            <a:off x="1383632" y="2153653"/>
            <a:ext cx="3453063" cy="28153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Module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9D51A3-2279-B73C-F9BD-453D26E692DD}"/>
              </a:ext>
            </a:extLst>
          </p:cNvPr>
          <p:cNvSpPr/>
          <p:nvPr/>
        </p:nvSpPr>
        <p:spPr>
          <a:xfrm>
            <a:off x="7010401" y="2153652"/>
            <a:ext cx="3453063" cy="281538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Module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1783DB-F6FE-01A7-4866-FD8D874A6153}"/>
              </a:ext>
            </a:extLst>
          </p:cNvPr>
          <p:cNvSpPr/>
          <p:nvPr/>
        </p:nvSpPr>
        <p:spPr>
          <a:xfrm>
            <a:off x="1844843" y="2436394"/>
            <a:ext cx="806115" cy="58954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04558D-A3DF-1639-5528-912B7C65420E}"/>
              </a:ext>
            </a:extLst>
          </p:cNvPr>
          <p:cNvSpPr/>
          <p:nvPr/>
        </p:nvSpPr>
        <p:spPr>
          <a:xfrm>
            <a:off x="3585412" y="2658978"/>
            <a:ext cx="806115" cy="58954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2350BB-98BD-72F1-EE7E-6AA53B16BEFB}"/>
              </a:ext>
            </a:extLst>
          </p:cNvPr>
          <p:cNvSpPr/>
          <p:nvPr/>
        </p:nvSpPr>
        <p:spPr>
          <a:xfrm>
            <a:off x="1672389" y="3820026"/>
            <a:ext cx="806115" cy="58954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01A0F6-704F-CF2C-E2F9-58D412DF5C14}"/>
              </a:ext>
            </a:extLst>
          </p:cNvPr>
          <p:cNvSpPr/>
          <p:nvPr/>
        </p:nvSpPr>
        <p:spPr>
          <a:xfrm>
            <a:off x="3110163" y="3609475"/>
            <a:ext cx="806115" cy="58954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B7B58E-47C1-52BF-1F0F-9A89D2C7C9B3}"/>
              </a:ext>
            </a:extLst>
          </p:cNvPr>
          <p:cNvSpPr/>
          <p:nvPr/>
        </p:nvSpPr>
        <p:spPr>
          <a:xfrm>
            <a:off x="7407444" y="2478504"/>
            <a:ext cx="806115" cy="58954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F1F7F4-653F-D127-0F58-FAF875729AFB}"/>
              </a:ext>
            </a:extLst>
          </p:cNvPr>
          <p:cNvSpPr/>
          <p:nvPr/>
        </p:nvSpPr>
        <p:spPr>
          <a:xfrm>
            <a:off x="8943475" y="4000500"/>
            <a:ext cx="806115" cy="58954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B19F56-F872-E299-B15C-A1CF101D2B87}"/>
              </a:ext>
            </a:extLst>
          </p:cNvPr>
          <p:cNvSpPr/>
          <p:nvPr/>
        </p:nvSpPr>
        <p:spPr>
          <a:xfrm>
            <a:off x="9296402" y="2658978"/>
            <a:ext cx="806115" cy="58954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FDC758-A0FC-DB69-7DCB-713DCF13E14F}"/>
              </a:ext>
            </a:extLst>
          </p:cNvPr>
          <p:cNvSpPr/>
          <p:nvPr/>
        </p:nvSpPr>
        <p:spPr>
          <a:xfrm>
            <a:off x="7573881" y="3783933"/>
            <a:ext cx="806115" cy="58954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4AEDAF5A-46C6-4CC4-C1FA-125E97A71018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4391527" y="2953752"/>
            <a:ext cx="3182354" cy="1124955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F2095FF2-C743-361F-F9D0-72DDC24CE949}"/>
              </a:ext>
            </a:extLst>
          </p:cNvPr>
          <p:cNvCxnSpPr>
            <a:cxnSpLocks/>
            <a:stCxn id="10" idx="2"/>
            <a:endCxn id="9" idx="3"/>
          </p:cNvCxnSpPr>
          <p:nvPr/>
        </p:nvCxnSpPr>
        <p:spPr>
          <a:xfrm rot="5400000">
            <a:off x="5445292" y="1539038"/>
            <a:ext cx="836197" cy="3894224"/>
          </a:xfrm>
          <a:prstGeom prst="curved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074D3827-F40A-91E8-B31E-ED7D4CCE8CE4}"/>
              </a:ext>
            </a:extLst>
          </p:cNvPr>
          <p:cNvCxnSpPr>
            <a:cxnSpLocks/>
            <a:stCxn id="6" idx="3"/>
            <a:endCxn id="12" idx="0"/>
          </p:cNvCxnSpPr>
          <p:nvPr/>
        </p:nvCxnSpPr>
        <p:spPr>
          <a:xfrm flipV="1">
            <a:off x="2650958" y="2658978"/>
            <a:ext cx="7048502" cy="72190"/>
          </a:xfrm>
          <a:prstGeom prst="curvedConnector4">
            <a:avLst>
              <a:gd name="adj1" fmla="val 47141"/>
              <a:gd name="adj2" fmla="val 724995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49C72DAE-6D86-BFBE-5168-6F3247EB5AE2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>
            <a:off x="3916279" y="3904250"/>
            <a:ext cx="5027197" cy="391025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D98D2D89-557A-0966-7947-6037787121BA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2478504" y="2773278"/>
            <a:ext cx="4928940" cy="1341522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5042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3D11A-A08C-F462-377F-CD1F6D61B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Encapsulating modules with contracts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8B2EE4-6F6D-3584-45AA-731AFA5559A3}"/>
              </a:ext>
            </a:extLst>
          </p:cNvPr>
          <p:cNvSpPr/>
          <p:nvPr/>
        </p:nvSpPr>
        <p:spPr>
          <a:xfrm>
            <a:off x="1383632" y="2153653"/>
            <a:ext cx="3453063" cy="28153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Module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9D51A3-2279-B73C-F9BD-453D26E692DD}"/>
              </a:ext>
            </a:extLst>
          </p:cNvPr>
          <p:cNvSpPr/>
          <p:nvPr/>
        </p:nvSpPr>
        <p:spPr>
          <a:xfrm>
            <a:off x="7010401" y="2153652"/>
            <a:ext cx="3453063" cy="281538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Module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1783DB-F6FE-01A7-4866-FD8D874A6153}"/>
              </a:ext>
            </a:extLst>
          </p:cNvPr>
          <p:cNvSpPr/>
          <p:nvPr/>
        </p:nvSpPr>
        <p:spPr>
          <a:xfrm>
            <a:off x="1844843" y="2436394"/>
            <a:ext cx="806115" cy="58954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04558D-A3DF-1639-5528-912B7C65420E}"/>
              </a:ext>
            </a:extLst>
          </p:cNvPr>
          <p:cNvSpPr/>
          <p:nvPr/>
        </p:nvSpPr>
        <p:spPr>
          <a:xfrm>
            <a:off x="3585412" y="2658978"/>
            <a:ext cx="806115" cy="58954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2350BB-98BD-72F1-EE7E-6AA53B16BEFB}"/>
              </a:ext>
            </a:extLst>
          </p:cNvPr>
          <p:cNvSpPr/>
          <p:nvPr/>
        </p:nvSpPr>
        <p:spPr>
          <a:xfrm>
            <a:off x="1672389" y="3820026"/>
            <a:ext cx="806115" cy="58954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01A0F6-704F-CF2C-E2F9-58D412DF5C14}"/>
              </a:ext>
            </a:extLst>
          </p:cNvPr>
          <p:cNvSpPr/>
          <p:nvPr/>
        </p:nvSpPr>
        <p:spPr>
          <a:xfrm>
            <a:off x="3110163" y="3609475"/>
            <a:ext cx="806115" cy="58954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B7B58E-47C1-52BF-1F0F-9A89D2C7C9B3}"/>
              </a:ext>
            </a:extLst>
          </p:cNvPr>
          <p:cNvSpPr/>
          <p:nvPr/>
        </p:nvSpPr>
        <p:spPr>
          <a:xfrm>
            <a:off x="7407444" y="2478504"/>
            <a:ext cx="806115" cy="58954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F1F7F4-653F-D127-0F58-FAF875729AFB}"/>
              </a:ext>
            </a:extLst>
          </p:cNvPr>
          <p:cNvSpPr/>
          <p:nvPr/>
        </p:nvSpPr>
        <p:spPr>
          <a:xfrm>
            <a:off x="8943475" y="4000500"/>
            <a:ext cx="806115" cy="58954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B19F56-F872-E299-B15C-A1CF101D2B87}"/>
              </a:ext>
            </a:extLst>
          </p:cNvPr>
          <p:cNvSpPr/>
          <p:nvPr/>
        </p:nvSpPr>
        <p:spPr>
          <a:xfrm>
            <a:off x="9296402" y="2658978"/>
            <a:ext cx="806115" cy="58954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FDC758-A0FC-DB69-7DCB-713DCF13E14F}"/>
              </a:ext>
            </a:extLst>
          </p:cNvPr>
          <p:cNvSpPr/>
          <p:nvPr/>
        </p:nvSpPr>
        <p:spPr>
          <a:xfrm>
            <a:off x="7573881" y="3783933"/>
            <a:ext cx="806115" cy="58954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7E1F9E-4CB4-EFB5-4E54-670657A80B32}"/>
              </a:ext>
            </a:extLst>
          </p:cNvPr>
          <p:cNvSpPr/>
          <p:nvPr/>
        </p:nvSpPr>
        <p:spPr>
          <a:xfrm>
            <a:off x="4572002" y="2430378"/>
            <a:ext cx="427120" cy="215967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65043C-A588-5C82-ECBB-2BE141F3AE39}"/>
              </a:ext>
            </a:extLst>
          </p:cNvPr>
          <p:cNvSpPr/>
          <p:nvPr/>
        </p:nvSpPr>
        <p:spPr>
          <a:xfrm>
            <a:off x="6796841" y="2448425"/>
            <a:ext cx="427120" cy="215967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BBA47FB1-30D0-533C-FF4C-BDDE3847644D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650958" y="2731168"/>
            <a:ext cx="4145883" cy="797092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5D472E47-B3FA-45E3-EC8A-338F036E6555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4391527" y="2953752"/>
            <a:ext cx="2405314" cy="574508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DD28FC5E-5D7C-2CC1-FD54-75E648921E3C}"/>
              </a:ext>
            </a:extLst>
          </p:cNvPr>
          <p:cNvCxnSpPr>
            <a:cxnSpLocks/>
            <a:stCxn id="12" idx="1"/>
            <a:endCxn id="3" idx="3"/>
          </p:cNvCxnSpPr>
          <p:nvPr/>
        </p:nvCxnSpPr>
        <p:spPr>
          <a:xfrm rot="10800000" flipV="1">
            <a:off x="4999122" y="2953751"/>
            <a:ext cx="4297280" cy="556461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649BC5E-F70A-C0DD-B9C5-F297AFA997E4}"/>
              </a:ext>
            </a:extLst>
          </p:cNvPr>
          <p:cNvSpPr/>
          <p:nvPr/>
        </p:nvSpPr>
        <p:spPr>
          <a:xfrm>
            <a:off x="5458328" y="5554578"/>
            <a:ext cx="806115" cy="58954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DA095993-A2E8-50EF-4E4B-BEE7AEB7CEEE}"/>
              </a:ext>
            </a:extLst>
          </p:cNvPr>
          <p:cNvCxnSpPr>
            <a:cxnSpLocks/>
            <a:stCxn id="9" idx="2"/>
            <a:endCxn id="32" idx="1"/>
          </p:cNvCxnSpPr>
          <p:nvPr/>
        </p:nvCxnSpPr>
        <p:spPr>
          <a:xfrm rot="16200000" flipH="1">
            <a:off x="3660610" y="4051633"/>
            <a:ext cx="1650329" cy="1945107"/>
          </a:xfrm>
          <a:prstGeom prst="curved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6855EE93-86A4-E046-5EAF-263EC5F68457}"/>
              </a:ext>
            </a:extLst>
          </p:cNvPr>
          <p:cNvCxnSpPr>
            <a:cxnSpLocks/>
            <a:stCxn id="11" idx="2"/>
            <a:endCxn id="32" idx="3"/>
          </p:cNvCxnSpPr>
          <p:nvPr/>
        </p:nvCxnSpPr>
        <p:spPr>
          <a:xfrm rot="5400000">
            <a:off x="7175836" y="3678655"/>
            <a:ext cx="1259304" cy="3082090"/>
          </a:xfrm>
          <a:prstGeom prst="curvedConnector2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912D76E-92FE-4DBA-D85F-9C739B39C301}"/>
              </a:ext>
            </a:extLst>
          </p:cNvPr>
          <p:cNvSpPr txBox="1"/>
          <p:nvPr/>
        </p:nvSpPr>
        <p:spPr>
          <a:xfrm>
            <a:off x="2977656" y="513060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Publish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6A9F34-C725-67D1-4BC9-7C7BA2DBB637}"/>
              </a:ext>
            </a:extLst>
          </p:cNvPr>
          <p:cNvSpPr txBox="1"/>
          <p:nvPr/>
        </p:nvSpPr>
        <p:spPr>
          <a:xfrm>
            <a:off x="8281274" y="549993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6323F26-BB8E-28E5-4FE6-3B5A2CB2A420}"/>
              </a:ext>
            </a:extLst>
          </p:cNvPr>
          <p:cNvSpPr txBox="1"/>
          <p:nvPr/>
        </p:nvSpPr>
        <p:spPr>
          <a:xfrm>
            <a:off x="5458328" y="618570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40393329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51032-2F04-1024-7CA7-60BFB0BF1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to slices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09865-35A4-7122-231A-0CC273857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044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Slice Architecture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972065" y="1935892"/>
            <a:ext cx="10132540" cy="922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UI Layer</a:t>
            </a:r>
          </a:p>
        </p:txBody>
      </p:sp>
      <p:sp>
        <p:nvSpPr>
          <p:cNvPr id="8" name="Rectangle 7"/>
          <p:cNvSpPr/>
          <p:nvPr/>
        </p:nvSpPr>
        <p:spPr>
          <a:xfrm>
            <a:off x="972065" y="3208638"/>
            <a:ext cx="10132540" cy="9226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Domain Objects</a:t>
            </a:r>
          </a:p>
        </p:txBody>
      </p:sp>
      <p:sp>
        <p:nvSpPr>
          <p:cNvPr id="9" name="Rectangle 8"/>
          <p:cNvSpPr/>
          <p:nvPr/>
        </p:nvSpPr>
        <p:spPr>
          <a:xfrm>
            <a:off x="972065" y="4481384"/>
            <a:ext cx="10132540" cy="9226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Repository</a:t>
            </a:r>
          </a:p>
        </p:txBody>
      </p:sp>
      <p:sp>
        <p:nvSpPr>
          <p:cNvPr id="10" name="Rectangle 9"/>
          <p:cNvSpPr/>
          <p:nvPr/>
        </p:nvSpPr>
        <p:spPr>
          <a:xfrm>
            <a:off x="972065" y="5754130"/>
            <a:ext cx="10132540" cy="9226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Database</a:t>
            </a:r>
          </a:p>
        </p:txBody>
      </p:sp>
      <p:sp>
        <p:nvSpPr>
          <p:cNvPr id="2" name="Rectangle 1"/>
          <p:cNvSpPr/>
          <p:nvPr/>
        </p:nvSpPr>
        <p:spPr>
          <a:xfrm>
            <a:off x="1309816" y="1795849"/>
            <a:ext cx="823784" cy="49756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View Unapproved Invoices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71351" y="1795849"/>
            <a:ext cx="823784" cy="49756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Approve Invoice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32886" y="1795849"/>
            <a:ext cx="823784" cy="49756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Reject Invoice</a:t>
            </a:r>
          </a:p>
        </p:txBody>
      </p:sp>
    </p:spTree>
    <p:extLst>
      <p:ext uri="{BB962C8B-B14F-4D97-AF65-F5344CB8AC3E}">
        <p14:creationId xmlns:p14="http://schemas.microsoft.com/office/powerpoint/2010/main" val="93586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D3993AE6-A154-40FE-9865-CE5823230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code to single place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1EABF-51C0-435F-8AD1-058BAFF4FC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06F78C-CBB7-4C48-9663-18E2D01D4530}"/>
              </a:ext>
            </a:extLst>
          </p:cNvPr>
          <p:cNvSpPr/>
          <p:nvPr/>
        </p:nvSpPr>
        <p:spPr>
          <a:xfrm>
            <a:off x="442762" y="2246856"/>
            <a:ext cx="1674795" cy="1251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D2957D-B50A-478A-BD55-E9A5F4652F29}"/>
              </a:ext>
            </a:extLst>
          </p:cNvPr>
          <p:cNvSpPr/>
          <p:nvPr/>
        </p:nvSpPr>
        <p:spPr>
          <a:xfrm>
            <a:off x="3497178" y="2686410"/>
            <a:ext cx="1674795" cy="12512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CACDA3-AAEA-4E8E-9A6D-B00183CD1AD2}"/>
              </a:ext>
            </a:extLst>
          </p:cNvPr>
          <p:cNvSpPr/>
          <p:nvPr/>
        </p:nvSpPr>
        <p:spPr>
          <a:xfrm>
            <a:off x="1110114" y="4109344"/>
            <a:ext cx="1674795" cy="12512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B48720-B8F7-4B2F-8566-5CE45404CE21}"/>
              </a:ext>
            </a:extLst>
          </p:cNvPr>
          <p:cNvSpPr/>
          <p:nvPr/>
        </p:nvSpPr>
        <p:spPr>
          <a:xfrm>
            <a:off x="3749040" y="5018932"/>
            <a:ext cx="1674795" cy="12512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ABDF94-8CC5-4ACA-85A0-EFE12A3203E8}"/>
              </a:ext>
            </a:extLst>
          </p:cNvPr>
          <p:cNvSpPr/>
          <p:nvPr/>
        </p:nvSpPr>
        <p:spPr>
          <a:xfrm>
            <a:off x="6867626" y="2040556"/>
            <a:ext cx="4432433" cy="356134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AB89C3-893B-46D1-9508-82C00317786D}"/>
              </a:ext>
            </a:extLst>
          </p:cNvPr>
          <p:cNvSpPr/>
          <p:nvPr/>
        </p:nvSpPr>
        <p:spPr>
          <a:xfrm>
            <a:off x="7275095" y="2419150"/>
            <a:ext cx="1674795" cy="1251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A5EE44-AED8-4002-B23C-7D0458301D69}"/>
              </a:ext>
            </a:extLst>
          </p:cNvPr>
          <p:cNvSpPr/>
          <p:nvPr/>
        </p:nvSpPr>
        <p:spPr>
          <a:xfrm>
            <a:off x="9287577" y="2419150"/>
            <a:ext cx="1674795" cy="12512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A2E743-3C0F-4835-A3A7-82ADDDF7D1B7}"/>
              </a:ext>
            </a:extLst>
          </p:cNvPr>
          <p:cNvSpPr/>
          <p:nvPr/>
        </p:nvSpPr>
        <p:spPr>
          <a:xfrm>
            <a:off x="7275094" y="3993114"/>
            <a:ext cx="1674795" cy="12512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7B5111-E938-442C-B4B0-AF6EE49F0C80}"/>
              </a:ext>
            </a:extLst>
          </p:cNvPr>
          <p:cNvSpPr/>
          <p:nvPr/>
        </p:nvSpPr>
        <p:spPr>
          <a:xfrm>
            <a:off x="9288379" y="3993114"/>
            <a:ext cx="1674795" cy="12512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5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58E3B-02CF-4596-9417-57A837A43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service methods to classes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F91C2F-BA49-424C-87A4-ED02B2CBAF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DBE304-7211-4F26-93CA-7AE6DAA49B36}"/>
              </a:ext>
            </a:extLst>
          </p:cNvPr>
          <p:cNvSpPr/>
          <p:nvPr/>
        </p:nvSpPr>
        <p:spPr>
          <a:xfrm>
            <a:off x="838200" y="1958740"/>
            <a:ext cx="3690486" cy="4456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Invoice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13A436-A039-4F6C-9EF3-B1C1A8B0DD04}"/>
              </a:ext>
            </a:extLst>
          </p:cNvPr>
          <p:cNvSpPr/>
          <p:nvPr/>
        </p:nvSpPr>
        <p:spPr>
          <a:xfrm>
            <a:off x="1078430" y="2545882"/>
            <a:ext cx="3210025" cy="11213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void Approve()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ED7C16-4172-4D66-A80D-47AD0AFBE261}"/>
              </a:ext>
            </a:extLst>
          </p:cNvPr>
          <p:cNvSpPr/>
          <p:nvPr/>
        </p:nvSpPr>
        <p:spPr>
          <a:xfrm>
            <a:off x="1078430" y="3873032"/>
            <a:ext cx="3210025" cy="11213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void Reject()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A9A41E-A9F9-44C4-AE35-88518023CD33}"/>
              </a:ext>
            </a:extLst>
          </p:cNvPr>
          <p:cNvSpPr/>
          <p:nvPr/>
        </p:nvSpPr>
        <p:spPr>
          <a:xfrm>
            <a:off x="1078429" y="5200182"/>
            <a:ext cx="3210025" cy="11213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void Flag()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E95307-4625-4303-84BB-3C5854733754}"/>
              </a:ext>
            </a:extLst>
          </p:cNvPr>
          <p:cNvSpPr/>
          <p:nvPr/>
        </p:nvSpPr>
        <p:spPr>
          <a:xfrm>
            <a:off x="7395811" y="2545882"/>
            <a:ext cx="3210025" cy="11213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ApproveInvoice</a:t>
            </a:r>
            <a:r>
              <a:rPr lang="en-US" dirty="0"/>
              <a:t> {}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895BF0-B8EF-42A3-BC8E-004B2B88DF7C}"/>
              </a:ext>
            </a:extLst>
          </p:cNvPr>
          <p:cNvSpPr/>
          <p:nvPr/>
        </p:nvSpPr>
        <p:spPr>
          <a:xfrm>
            <a:off x="7395811" y="3873032"/>
            <a:ext cx="3210025" cy="11213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RejectInvoice</a:t>
            </a:r>
            <a:r>
              <a:rPr lang="en-US" dirty="0"/>
              <a:t> {}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E310B0-8918-4988-A6E2-ADFE335C11E0}"/>
              </a:ext>
            </a:extLst>
          </p:cNvPr>
          <p:cNvSpPr/>
          <p:nvPr/>
        </p:nvSpPr>
        <p:spPr>
          <a:xfrm>
            <a:off x="7395810" y="5200182"/>
            <a:ext cx="3210025" cy="11213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FlagInvoice</a:t>
            </a:r>
            <a:r>
              <a:rPr lang="en-US" dirty="0"/>
              <a:t> {}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86095E-0616-4325-B052-7633B3C7834A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4288455" y="3106554"/>
            <a:ext cx="3107356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0089357-C615-4535-A281-337EB11D9D32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4288455" y="4433704"/>
            <a:ext cx="3107356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2FC708-D6C5-406D-8550-A889C4E9391C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4288454" y="5760854"/>
            <a:ext cx="3107356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70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E59C9C-D128-4D81-9489-F225F7AF2C28}"/>
              </a:ext>
            </a:extLst>
          </p:cNvPr>
          <p:cNvSpPr/>
          <p:nvPr/>
        </p:nvSpPr>
        <p:spPr>
          <a:xfrm>
            <a:off x="625737" y="247424"/>
            <a:ext cx="10940527" cy="4168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latin typeface="+mj-lt"/>
              </a:rPr>
              <a:t>The App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D3DA8C7D-86C8-437D-B9AC-4F38E8D09DA2}"/>
              </a:ext>
            </a:extLst>
          </p:cNvPr>
          <p:cNvSpPr/>
          <p:nvPr/>
        </p:nvSpPr>
        <p:spPr>
          <a:xfrm>
            <a:off x="2373854" y="5131398"/>
            <a:ext cx="7444292" cy="139311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The Database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13504D6-FB7F-42FA-985C-1013300DA298}"/>
              </a:ext>
            </a:extLst>
          </p:cNvPr>
          <p:cNvCxnSpPr>
            <a:cxnSpLocks/>
            <a:stCxn id="2" idx="2"/>
            <a:endCxn id="3" idx="1"/>
          </p:cNvCxnSpPr>
          <p:nvPr/>
        </p:nvCxnSpPr>
        <p:spPr>
          <a:xfrm flipH="1">
            <a:off x="6096000" y="4416013"/>
            <a:ext cx="1" cy="71538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Pile of Poo on Apple iOS 11.2">
            <a:extLst>
              <a:ext uri="{FF2B5EF4-FFF2-40B4-BE49-F238E27FC236}">
                <a16:creationId xmlns:a16="http://schemas.microsoft.com/office/drawing/2014/main" id="{4BFDEB6A-C06D-48CD-AFDF-44BA053AA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3313" y="2384162"/>
            <a:ext cx="1887520" cy="188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ile of Poo on Apple iOS 11.2">
            <a:extLst>
              <a:ext uri="{FF2B5EF4-FFF2-40B4-BE49-F238E27FC236}">
                <a16:creationId xmlns:a16="http://schemas.microsoft.com/office/drawing/2014/main" id="{619C29AD-1DEB-40B7-9F8F-51E2DDFD9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237" y="5416475"/>
            <a:ext cx="917090" cy="91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559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and Queries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662617" y="1762897"/>
            <a:ext cx="807308" cy="4629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05017" y="2529017"/>
            <a:ext cx="3641124" cy="1647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23536" y="1944242"/>
            <a:ext cx="1804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GET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005017" y="5309287"/>
            <a:ext cx="3641124" cy="1647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23536" y="4724512"/>
            <a:ext cx="1804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POST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23536" y="2545492"/>
            <a:ext cx="1804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Query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11179" y="5329920"/>
            <a:ext cx="1919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Command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E8F3AB57-150B-4755-A29B-A76C20EC52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638B04-7199-485A-9B98-D56E30AA03F7}"/>
              </a:ext>
            </a:extLst>
          </p:cNvPr>
          <p:cNvSpPr/>
          <p:nvPr/>
        </p:nvSpPr>
        <p:spPr>
          <a:xfrm>
            <a:off x="6301948" y="2061812"/>
            <a:ext cx="1307885" cy="9673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DAFE1B-FE0D-4D83-8D10-ECA00C26DA81}"/>
              </a:ext>
            </a:extLst>
          </p:cNvPr>
          <p:cNvSpPr/>
          <p:nvPr/>
        </p:nvSpPr>
        <p:spPr>
          <a:xfrm>
            <a:off x="8124331" y="2061812"/>
            <a:ext cx="1307885" cy="9673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D986DF-4B99-4841-B525-82D775260161}"/>
              </a:ext>
            </a:extLst>
          </p:cNvPr>
          <p:cNvSpPr/>
          <p:nvPr/>
        </p:nvSpPr>
        <p:spPr>
          <a:xfrm>
            <a:off x="9946714" y="2061811"/>
            <a:ext cx="1307885" cy="9673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A1DA4D-BF13-4ED9-BD7E-9A540109FA9B}"/>
              </a:ext>
            </a:extLst>
          </p:cNvPr>
          <p:cNvSpPr/>
          <p:nvPr/>
        </p:nvSpPr>
        <p:spPr>
          <a:xfrm>
            <a:off x="6301948" y="4784157"/>
            <a:ext cx="1307885" cy="9673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67D369-CFCE-432E-BD8E-CDE88BE48640}"/>
              </a:ext>
            </a:extLst>
          </p:cNvPr>
          <p:cNvSpPr/>
          <p:nvPr/>
        </p:nvSpPr>
        <p:spPr>
          <a:xfrm>
            <a:off x="8124331" y="4784157"/>
            <a:ext cx="1307885" cy="9673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F87167-B874-4FDA-B6A6-C40C68138150}"/>
              </a:ext>
            </a:extLst>
          </p:cNvPr>
          <p:cNvSpPr/>
          <p:nvPr/>
        </p:nvSpPr>
        <p:spPr>
          <a:xfrm>
            <a:off x="9946714" y="4784156"/>
            <a:ext cx="1307885" cy="9673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E90AF2-7803-4844-9627-DFCEA624AD8E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7609833" y="2545492"/>
            <a:ext cx="514498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62C2855-49B0-48B0-B1EF-AF2DB5D603DE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9432216" y="2545491"/>
            <a:ext cx="514498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1E6F9BB-DB0F-4A32-8426-7798A6CA3A8C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7609833" y="5267837"/>
            <a:ext cx="514498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73DADBE-CB4C-4B4B-B087-438D297DA926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9432216" y="5267836"/>
            <a:ext cx="514498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77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E9A57-61A6-4226-91DF-83EEEF33C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One model in, one model out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BF24BA-4BF3-4285-895C-908E58FA3C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F5FE0C-8C41-4426-96A8-E00FD32A7E02}"/>
              </a:ext>
            </a:extLst>
          </p:cNvPr>
          <p:cNvSpPr/>
          <p:nvPr/>
        </p:nvSpPr>
        <p:spPr>
          <a:xfrm>
            <a:off x="1980205" y="2037179"/>
            <a:ext cx="1576330" cy="12503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Query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D1BD3B-2FAE-4F29-9246-2EDB874B1AA4}"/>
              </a:ext>
            </a:extLst>
          </p:cNvPr>
          <p:cNvSpPr/>
          <p:nvPr/>
        </p:nvSpPr>
        <p:spPr>
          <a:xfrm>
            <a:off x="5044247" y="2037181"/>
            <a:ext cx="1576330" cy="12503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Handler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C93D12-4962-43B2-8864-011742D76196}"/>
              </a:ext>
            </a:extLst>
          </p:cNvPr>
          <p:cNvSpPr/>
          <p:nvPr/>
        </p:nvSpPr>
        <p:spPr>
          <a:xfrm>
            <a:off x="8430735" y="2037180"/>
            <a:ext cx="1576330" cy="12503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Response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915F18-A0BB-4635-BA56-3CA1289C9487}"/>
              </a:ext>
            </a:extLst>
          </p:cNvPr>
          <p:cNvSpPr/>
          <p:nvPr/>
        </p:nvSpPr>
        <p:spPr>
          <a:xfrm>
            <a:off x="1980205" y="4759524"/>
            <a:ext cx="1576330" cy="12503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Command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EAD176-E832-40C7-BCE3-4FB88B96D087}"/>
              </a:ext>
            </a:extLst>
          </p:cNvPr>
          <p:cNvSpPr/>
          <p:nvPr/>
        </p:nvSpPr>
        <p:spPr>
          <a:xfrm>
            <a:off x="5044247" y="4759526"/>
            <a:ext cx="1576330" cy="12503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Handler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5D96F0-62E2-460D-A2BA-F6B7FCF43750}"/>
              </a:ext>
            </a:extLst>
          </p:cNvPr>
          <p:cNvSpPr/>
          <p:nvPr/>
        </p:nvSpPr>
        <p:spPr>
          <a:xfrm>
            <a:off x="8430735" y="4759525"/>
            <a:ext cx="1576330" cy="12503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Response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6367B6-1B39-4276-B9E8-796EAE3423C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556535" y="2662346"/>
            <a:ext cx="1487712" cy="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220E18B-8166-4867-AD8E-4505D8E0027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620577" y="2662347"/>
            <a:ext cx="1810158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FE8BFC-CBDD-40A6-BA9C-3DBEF91EA66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556535" y="5384691"/>
            <a:ext cx="1487712" cy="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683756A-FD5A-4227-B419-88A5874F0E01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620577" y="5384692"/>
            <a:ext cx="1810158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5097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D3993AE6-A154-40FE-9865-CE5823230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encapsulation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1EABF-51C0-435F-8AD1-058BAFF4FC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ABDF94-8CC5-4ACA-85A0-EFE12A3203E8}"/>
              </a:ext>
            </a:extLst>
          </p:cNvPr>
          <p:cNvSpPr/>
          <p:nvPr/>
        </p:nvSpPr>
        <p:spPr>
          <a:xfrm>
            <a:off x="3739416" y="2069432"/>
            <a:ext cx="4432433" cy="356134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AB89C3-893B-46D1-9508-82C00317786D}"/>
              </a:ext>
            </a:extLst>
          </p:cNvPr>
          <p:cNvSpPr/>
          <p:nvPr/>
        </p:nvSpPr>
        <p:spPr>
          <a:xfrm>
            <a:off x="4146885" y="2448026"/>
            <a:ext cx="1674795" cy="1251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A5EE44-AED8-4002-B23C-7D0458301D69}"/>
              </a:ext>
            </a:extLst>
          </p:cNvPr>
          <p:cNvSpPr/>
          <p:nvPr/>
        </p:nvSpPr>
        <p:spPr>
          <a:xfrm>
            <a:off x="6159367" y="2448026"/>
            <a:ext cx="1674795" cy="12512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A2E743-3C0F-4835-A3A7-82ADDDF7D1B7}"/>
              </a:ext>
            </a:extLst>
          </p:cNvPr>
          <p:cNvSpPr/>
          <p:nvPr/>
        </p:nvSpPr>
        <p:spPr>
          <a:xfrm>
            <a:off x="4146884" y="4021990"/>
            <a:ext cx="1674795" cy="125128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7B5111-E938-442C-B4B0-AF6EE49F0C80}"/>
              </a:ext>
            </a:extLst>
          </p:cNvPr>
          <p:cNvSpPr/>
          <p:nvPr/>
        </p:nvSpPr>
        <p:spPr>
          <a:xfrm>
            <a:off x="6160169" y="4021990"/>
            <a:ext cx="1674795" cy="12512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4927D3-951D-4CB5-8C1A-81E732F4D933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1520792" y="3850105"/>
            <a:ext cx="2218624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32A0FD6-FA86-4F04-A579-4E79944F8B6F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8171849" y="3850105"/>
            <a:ext cx="2218624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AB56F1B-8FD7-4152-AEA6-0837B6DE63A7}"/>
              </a:ext>
            </a:extLst>
          </p:cNvPr>
          <p:cNvSpPr txBox="1"/>
          <p:nvPr/>
        </p:nvSpPr>
        <p:spPr>
          <a:xfrm>
            <a:off x="1481489" y="3329978"/>
            <a:ext cx="1641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Request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8724D5-9F03-4312-A4C6-953540E59C4B}"/>
              </a:ext>
            </a:extLst>
          </p:cNvPr>
          <p:cNvSpPr txBox="1"/>
          <p:nvPr/>
        </p:nvSpPr>
        <p:spPr>
          <a:xfrm>
            <a:off x="8317032" y="3329978"/>
            <a:ext cx="2073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20532630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Queries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0526" y="1825625"/>
            <a:ext cx="7910947" cy="435133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062334" y="1690688"/>
            <a:ext cx="5989139" cy="377955"/>
          </a:xfrm>
          <a:prstGeom prst="round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2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outputs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1775" y="1825625"/>
            <a:ext cx="6488450" cy="4351338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2851775" y="1690688"/>
            <a:ext cx="2799517" cy="452905"/>
          </a:xfrm>
          <a:prstGeom prst="round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866765" y="5858995"/>
            <a:ext cx="4118651" cy="452905"/>
          </a:xfrm>
          <a:prstGeom prst="round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5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outputs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6749" y="1825625"/>
            <a:ext cx="7798501" cy="4351338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700603" y="2743200"/>
            <a:ext cx="1708879" cy="434715"/>
          </a:xfrm>
          <a:prstGeom prst="round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700603" y="3410288"/>
            <a:ext cx="2038663" cy="434715"/>
          </a:xfrm>
          <a:prstGeom prst="round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700602" y="4126537"/>
            <a:ext cx="2278506" cy="434715"/>
          </a:xfrm>
          <a:prstGeom prst="round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9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32654-A418-42A4-B53B-EB30A44CE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Commands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FD8264-1BC3-406B-ADAD-85C03E9B8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@jbogard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CC3E9C-A5DF-4761-BEEA-85217935B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808" y="1690688"/>
            <a:ext cx="10204383" cy="404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5737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8ACBA-9449-49F5-8333-1B780C333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as Forms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B4B3F8-E59C-4E8F-B8BA-53347DF2BD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@jbogard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2BC185-8F2D-41C6-9446-2BD75EADC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502" y="1538906"/>
            <a:ext cx="4728996" cy="481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6444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D4D04-C555-4A75-9F0A-C9369CEE1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Task-Based UIs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5F20FF-BEEB-4C6C-918C-2E34413FCD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@jbogard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5D8D62-0D29-4946-A3B3-436339BE9E12}"/>
              </a:ext>
            </a:extLst>
          </p:cNvPr>
          <p:cNvSpPr/>
          <p:nvPr/>
        </p:nvSpPr>
        <p:spPr>
          <a:xfrm>
            <a:off x="755583" y="1690688"/>
            <a:ext cx="4177364" cy="4411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Student Details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69B5B9-B66B-4B62-8AC8-308ABBA4270C}"/>
              </a:ext>
            </a:extLst>
          </p:cNvPr>
          <p:cNvSpPr/>
          <p:nvPr/>
        </p:nvSpPr>
        <p:spPr>
          <a:xfrm>
            <a:off x="996215" y="2651191"/>
            <a:ext cx="3686476" cy="31961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E52CCC-0E81-4BC6-8763-3095E7DDA73F}"/>
              </a:ext>
            </a:extLst>
          </p:cNvPr>
          <p:cNvSpPr/>
          <p:nvPr/>
        </p:nvSpPr>
        <p:spPr>
          <a:xfrm>
            <a:off x="996215" y="2170497"/>
            <a:ext cx="919212" cy="2935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Transfer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16CF1A-7124-40F6-B4F7-BD3F261B6E22}"/>
              </a:ext>
            </a:extLst>
          </p:cNvPr>
          <p:cNvSpPr/>
          <p:nvPr/>
        </p:nvSpPr>
        <p:spPr>
          <a:xfrm>
            <a:off x="2026118" y="2170497"/>
            <a:ext cx="919212" cy="2935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Correct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FC9515-D104-47E9-8AFA-2A5832510495}"/>
              </a:ext>
            </a:extLst>
          </p:cNvPr>
          <p:cNvSpPr/>
          <p:nvPr/>
        </p:nvSpPr>
        <p:spPr>
          <a:xfrm>
            <a:off x="3084897" y="2172903"/>
            <a:ext cx="919212" cy="29357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Schedule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EA8E3F-68E3-45CA-B7E8-88D9AA7B7A75}"/>
              </a:ext>
            </a:extLst>
          </p:cNvPr>
          <p:cNvSpPr/>
          <p:nvPr/>
        </p:nvSpPr>
        <p:spPr>
          <a:xfrm>
            <a:off x="6213107" y="1454410"/>
            <a:ext cx="5539339" cy="16204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Transfer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09DB31-B60E-404A-AA95-9D61025BB4DA}"/>
              </a:ext>
            </a:extLst>
          </p:cNvPr>
          <p:cNvSpPr/>
          <p:nvPr/>
        </p:nvSpPr>
        <p:spPr>
          <a:xfrm>
            <a:off x="6482615" y="1662622"/>
            <a:ext cx="1304223" cy="10368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A3F066-F6D8-4810-8901-63023978E08F}"/>
              </a:ext>
            </a:extLst>
          </p:cNvPr>
          <p:cNvSpPr/>
          <p:nvPr/>
        </p:nvSpPr>
        <p:spPr>
          <a:xfrm>
            <a:off x="8357937" y="1657807"/>
            <a:ext cx="1304223" cy="10368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B45023-4464-4EA1-87F3-FDD039E61E3A}"/>
              </a:ext>
            </a:extLst>
          </p:cNvPr>
          <p:cNvSpPr/>
          <p:nvPr/>
        </p:nvSpPr>
        <p:spPr>
          <a:xfrm>
            <a:off x="10233260" y="1657808"/>
            <a:ext cx="1304223" cy="10368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26603E-5D88-49F3-B8AA-E00D906594F3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7786838" y="2176210"/>
            <a:ext cx="571099" cy="481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0DF3A3D-B7A4-4AB6-83DE-5B652ECB9D4D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9662160" y="2176210"/>
            <a:ext cx="571100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5985498-012C-4268-8C8E-FCFC580F15DA}"/>
              </a:ext>
            </a:extLst>
          </p:cNvPr>
          <p:cNvSpPr/>
          <p:nvPr/>
        </p:nvSpPr>
        <p:spPr>
          <a:xfrm>
            <a:off x="6213107" y="3317264"/>
            <a:ext cx="5539339" cy="16204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Correct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3169CB-17F3-4A42-87CC-43379162118D}"/>
              </a:ext>
            </a:extLst>
          </p:cNvPr>
          <p:cNvSpPr/>
          <p:nvPr/>
        </p:nvSpPr>
        <p:spPr>
          <a:xfrm>
            <a:off x="6482615" y="3525476"/>
            <a:ext cx="1304223" cy="10368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1C3B95-CE2F-453A-876A-D8438891417A}"/>
              </a:ext>
            </a:extLst>
          </p:cNvPr>
          <p:cNvSpPr/>
          <p:nvPr/>
        </p:nvSpPr>
        <p:spPr>
          <a:xfrm>
            <a:off x="8357937" y="3520661"/>
            <a:ext cx="1304223" cy="10368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592403-9EA7-4613-856D-74CB7D56E558}"/>
              </a:ext>
            </a:extLst>
          </p:cNvPr>
          <p:cNvSpPr/>
          <p:nvPr/>
        </p:nvSpPr>
        <p:spPr>
          <a:xfrm>
            <a:off x="10233260" y="3520662"/>
            <a:ext cx="1304223" cy="10368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DC8FCC-01A9-4726-AA65-434DC0C45281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 flipV="1">
            <a:off x="7786838" y="4039064"/>
            <a:ext cx="571099" cy="481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97435E-A60E-424E-9FFF-8AD792E99523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9662160" y="4039064"/>
            <a:ext cx="571100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0BC4CD8-5DBC-4B2B-BAC8-D30D16B3FC7F}"/>
              </a:ext>
            </a:extLst>
          </p:cNvPr>
          <p:cNvSpPr/>
          <p:nvPr/>
        </p:nvSpPr>
        <p:spPr>
          <a:xfrm>
            <a:off x="6213107" y="5180118"/>
            <a:ext cx="5539339" cy="162040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Schedule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17E964-7ED6-497E-9841-1CCA1C8CE730}"/>
              </a:ext>
            </a:extLst>
          </p:cNvPr>
          <p:cNvSpPr/>
          <p:nvPr/>
        </p:nvSpPr>
        <p:spPr>
          <a:xfrm>
            <a:off x="6482615" y="5388330"/>
            <a:ext cx="1304223" cy="10368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8BB44A4-9221-414B-BBC2-297F3C041583}"/>
              </a:ext>
            </a:extLst>
          </p:cNvPr>
          <p:cNvSpPr/>
          <p:nvPr/>
        </p:nvSpPr>
        <p:spPr>
          <a:xfrm>
            <a:off x="8357937" y="5383515"/>
            <a:ext cx="1304223" cy="10368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C50CA7A-7C71-4BC5-9550-F6B824941339}"/>
              </a:ext>
            </a:extLst>
          </p:cNvPr>
          <p:cNvSpPr/>
          <p:nvPr/>
        </p:nvSpPr>
        <p:spPr>
          <a:xfrm>
            <a:off x="10233260" y="5383516"/>
            <a:ext cx="1304223" cy="10368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682457B-039B-46AE-AA98-38E33185DDE7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 flipV="1">
            <a:off x="7786838" y="5901918"/>
            <a:ext cx="571099" cy="481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EE70471-6DC3-4125-B6E6-6FADBAB4604D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9662160" y="5901918"/>
            <a:ext cx="571100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57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8" grpId="0" animBg="1"/>
      <p:bldP spid="19" grpId="0" animBg="1"/>
      <p:bldP spid="20" grpId="0" animBg="1"/>
      <p:bldP spid="21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Slices into Modules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972065" y="1935892"/>
            <a:ext cx="10132540" cy="922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UI Layer</a:t>
            </a:r>
          </a:p>
        </p:txBody>
      </p:sp>
      <p:sp>
        <p:nvSpPr>
          <p:cNvPr id="8" name="Rectangle 7"/>
          <p:cNvSpPr/>
          <p:nvPr/>
        </p:nvSpPr>
        <p:spPr>
          <a:xfrm>
            <a:off x="972065" y="3208638"/>
            <a:ext cx="10132540" cy="9226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Domain Objects</a:t>
            </a:r>
          </a:p>
        </p:txBody>
      </p:sp>
      <p:sp>
        <p:nvSpPr>
          <p:cNvPr id="9" name="Rectangle 8"/>
          <p:cNvSpPr/>
          <p:nvPr/>
        </p:nvSpPr>
        <p:spPr>
          <a:xfrm>
            <a:off x="972065" y="4481384"/>
            <a:ext cx="10132540" cy="9226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Repository</a:t>
            </a:r>
          </a:p>
        </p:txBody>
      </p:sp>
      <p:sp>
        <p:nvSpPr>
          <p:cNvPr id="10" name="Rectangle 9"/>
          <p:cNvSpPr/>
          <p:nvPr/>
        </p:nvSpPr>
        <p:spPr>
          <a:xfrm>
            <a:off x="972065" y="5754130"/>
            <a:ext cx="10132540" cy="9226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8E4F25-ED06-C5B1-D5D4-3BAEA8AC2E32}"/>
              </a:ext>
            </a:extLst>
          </p:cNvPr>
          <p:cNvSpPr/>
          <p:nvPr/>
        </p:nvSpPr>
        <p:spPr>
          <a:xfrm>
            <a:off x="1143974" y="1323474"/>
            <a:ext cx="3548341" cy="553452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dirty="0"/>
              <a:t>Module</a:t>
            </a:r>
          </a:p>
        </p:txBody>
      </p:sp>
      <p:sp>
        <p:nvSpPr>
          <p:cNvPr id="2" name="Rectangle 1"/>
          <p:cNvSpPr/>
          <p:nvPr/>
        </p:nvSpPr>
        <p:spPr>
          <a:xfrm>
            <a:off x="1309816" y="1795849"/>
            <a:ext cx="823784" cy="49756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View Unapproved Invoices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71351" y="1795849"/>
            <a:ext cx="823784" cy="49756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Approve Invoice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32886" y="1795849"/>
            <a:ext cx="823784" cy="49756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Reject Invoice</a:t>
            </a:r>
          </a:p>
        </p:txBody>
      </p:sp>
    </p:spTree>
    <p:extLst>
      <p:ext uri="{BB962C8B-B14F-4D97-AF65-F5344CB8AC3E}">
        <p14:creationId xmlns:p14="http://schemas.microsoft.com/office/powerpoint/2010/main" val="213229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E59C9C-D128-4D81-9489-F225F7AF2C28}"/>
              </a:ext>
            </a:extLst>
          </p:cNvPr>
          <p:cNvSpPr/>
          <p:nvPr/>
        </p:nvSpPr>
        <p:spPr>
          <a:xfrm>
            <a:off x="625737" y="247424"/>
            <a:ext cx="10940527" cy="1887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latin typeface="+mj-lt"/>
              </a:rPr>
              <a:t>The Frontend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D3DA8C7D-86C8-437D-B9AC-4F38E8D09DA2}"/>
              </a:ext>
            </a:extLst>
          </p:cNvPr>
          <p:cNvSpPr/>
          <p:nvPr/>
        </p:nvSpPr>
        <p:spPr>
          <a:xfrm>
            <a:off x="2373854" y="5131398"/>
            <a:ext cx="7444292" cy="139311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The Database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13504D6-FB7F-42FA-985C-1013300DA298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 flipH="1">
            <a:off x="6096000" y="2134945"/>
            <a:ext cx="1" cy="55446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C4A8800-31E2-4EFD-8021-E4D6CB136EBF}"/>
              </a:ext>
            </a:extLst>
          </p:cNvPr>
          <p:cNvSpPr/>
          <p:nvPr/>
        </p:nvSpPr>
        <p:spPr>
          <a:xfrm>
            <a:off x="625736" y="2689410"/>
            <a:ext cx="10940527" cy="18875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latin typeface="+mj-lt"/>
              </a:rPr>
              <a:t>The Backend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7C6F288-BFA0-47DD-9B90-135A90E30A83}"/>
              </a:ext>
            </a:extLst>
          </p:cNvPr>
          <p:cNvCxnSpPr>
            <a:cxnSpLocks/>
            <a:stCxn id="8" idx="2"/>
            <a:endCxn id="3" idx="1"/>
          </p:cNvCxnSpPr>
          <p:nvPr/>
        </p:nvCxnSpPr>
        <p:spPr>
          <a:xfrm>
            <a:off x="6096000" y="4576931"/>
            <a:ext cx="0" cy="55446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408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ED449-4D8F-19B4-E9ED-5FF9C75C5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Boundaries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F9449-9433-5A3C-F968-6311BE439F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828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4C5B7A-DB6D-4DB4-87A4-47FB915EB7AA}"/>
              </a:ext>
            </a:extLst>
          </p:cNvPr>
          <p:cNvSpPr txBox="1"/>
          <p:nvPr/>
        </p:nvSpPr>
        <p:spPr>
          <a:xfrm>
            <a:off x="6096000" y="2459503"/>
            <a:ext cx="58632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Single source of truth</a:t>
            </a:r>
          </a:p>
        </p:txBody>
      </p:sp>
      <p:pic>
        <p:nvPicPr>
          <p:cNvPr id="43010" name="Picture 2" descr="Image result for ten commandments movie tablet">
            <a:extLst>
              <a:ext uri="{FF2B5EF4-FFF2-40B4-BE49-F238E27FC236}">
                <a16:creationId xmlns:a16="http://schemas.microsoft.com/office/drawing/2014/main" id="{BEC953E9-D1A2-47D2-B19C-32D13F478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2411"/>
            <a:ext cx="6038850" cy="635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85450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0A90935-E714-43CC-BE77-A81E324B04CD}"/>
              </a:ext>
            </a:extLst>
          </p:cNvPr>
          <p:cNvGrpSpPr/>
          <p:nvPr/>
        </p:nvGrpSpPr>
        <p:grpSpPr>
          <a:xfrm>
            <a:off x="1472501" y="2188028"/>
            <a:ext cx="9246998" cy="2481944"/>
            <a:chOff x="929473" y="2768320"/>
            <a:chExt cx="9246998" cy="248194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51EC6F6-F76C-4B0F-8C5A-2B4103F048F6}"/>
                </a:ext>
              </a:extLst>
            </p:cNvPr>
            <p:cNvSpPr/>
            <p:nvPr/>
          </p:nvSpPr>
          <p:spPr>
            <a:xfrm>
              <a:off x="92947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Catalog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4D2130D-850E-4075-9156-8F579C00C488}"/>
                </a:ext>
              </a:extLst>
            </p:cNvPr>
            <p:cNvSpPr/>
            <p:nvPr/>
          </p:nvSpPr>
          <p:spPr>
            <a:xfrm>
              <a:off x="327743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F2CF75-9936-43A9-8F87-8E5A98B9AC48}"/>
                </a:ext>
              </a:extLst>
            </p:cNvPr>
            <p:cNvSpPr/>
            <p:nvPr/>
          </p:nvSpPr>
          <p:spPr>
            <a:xfrm>
              <a:off x="562540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Order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90DB0C-57A6-47DB-9A81-CC210737438D}"/>
                </a:ext>
              </a:extLst>
            </p:cNvPr>
            <p:cNvSpPr/>
            <p:nvPr/>
          </p:nvSpPr>
          <p:spPr>
            <a:xfrm>
              <a:off x="797336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Fulfillment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C572026B-E375-46FD-91CF-4DEDD4F23789}"/>
                </a:ext>
              </a:extLst>
            </p:cNvPr>
            <p:cNvSpPr/>
            <p:nvPr/>
          </p:nvSpPr>
          <p:spPr>
            <a:xfrm>
              <a:off x="2724779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D2DF1E6B-43AA-463B-894F-F83CDE5931E2}"/>
                </a:ext>
              </a:extLst>
            </p:cNvPr>
            <p:cNvSpPr/>
            <p:nvPr/>
          </p:nvSpPr>
          <p:spPr>
            <a:xfrm>
              <a:off x="5031712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FCA3873D-4BCD-45CF-88CB-0DF213E30199}"/>
                </a:ext>
              </a:extLst>
            </p:cNvPr>
            <p:cNvSpPr/>
            <p:nvPr/>
          </p:nvSpPr>
          <p:spPr>
            <a:xfrm>
              <a:off x="7379677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A4A51D39-D60A-4A7D-88E3-1A02E35387DF}"/>
                </a:ext>
              </a:extLst>
            </p:cNvPr>
            <p:cNvSpPr/>
            <p:nvPr/>
          </p:nvSpPr>
          <p:spPr>
            <a:xfrm>
              <a:off x="9729319" y="3175277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95E39B5-8B6A-4660-80CF-6ED8EF24D9D5}"/>
                </a:ext>
              </a:extLst>
            </p:cNvPr>
            <p:cNvSpPr/>
            <p:nvPr/>
          </p:nvSpPr>
          <p:spPr>
            <a:xfrm>
              <a:off x="929473" y="4305719"/>
              <a:ext cx="9246998" cy="944545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Customer Journey and Value Stream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4F46F10-0849-4A8A-AAE7-9419A3FEFF37}"/>
              </a:ext>
            </a:extLst>
          </p:cNvPr>
          <p:cNvSpPr txBox="1"/>
          <p:nvPr/>
        </p:nvSpPr>
        <p:spPr>
          <a:xfrm>
            <a:off x="1572984" y="1460415"/>
            <a:ext cx="1406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trike="sngStrike" dirty="0"/>
              <a:t>$24.99</a:t>
            </a:r>
          </a:p>
          <a:p>
            <a:pPr algn="ctr"/>
            <a:r>
              <a:rPr lang="en-US" dirty="0"/>
              <a:t>$25.49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E748BE-A865-4A02-9D12-883A06809BAA}"/>
              </a:ext>
            </a:extLst>
          </p:cNvPr>
          <p:cNvSpPr txBox="1"/>
          <p:nvPr/>
        </p:nvSpPr>
        <p:spPr>
          <a:xfrm>
            <a:off x="3920949" y="1617729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29E28D-0F25-4C8C-8C30-752FD6231D4F}"/>
              </a:ext>
            </a:extLst>
          </p:cNvPr>
          <p:cNvSpPr txBox="1"/>
          <p:nvPr/>
        </p:nvSpPr>
        <p:spPr>
          <a:xfrm>
            <a:off x="6268914" y="1619348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80979F-89C3-4033-B6C7-16D1E89EE191}"/>
              </a:ext>
            </a:extLst>
          </p:cNvPr>
          <p:cNvSpPr txBox="1"/>
          <p:nvPr/>
        </p:nvSpPr>
        <p:spPr>
          <a:xfrm>
            <a:off x="8616879" y="1619348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467D7D-9100-4016-B040-8E9A326AA865}"/>
              </a:ext>
            </a:extLst>
          </p:cNvPr>
          <p:cNvSpPr txBox="1"/>
          <p:nvPr/>
        </p:nvSpPr>
        <p:spPr>
          <a:xfrm>
            <a:off x="4192254" y="597877"/>
            <a:ext cx="864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1A202A-0617-4CF3-8A41-AF8C316664C1}"/>
              </a:ext>
            </a:extLst>
          </p:cNvPr>
          <p:cNvSpPr txBox="1"/>
          <p:nvPr/>
        </p:nvSpPr>
        <p:spPr>
          <a:xfrm>
            <a:off x="6540219" y="597877"/>
            <a:ext cx="864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43BAD6-CEF5-4733-90CE-9F9B6FCE5D04}"/>
              </a:ext>
            </a:extLst>
          </p:cNvPr>
          <p:cNvSpPr txBox="1"/>
          <p:nvPr/>
        </p:nvSpPr>
        <p:spPr>
          <a:xfrm>
            <a:off x="8885251" y="597877"/>
            <a:ext cx="864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502009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ylinder 2">
            <a:extLst>
              <a:ext uri="{FF2B5EF4-FFF2-40B4-BE49-F238E27FC236}">
                <a16:creationId xmlns:a16="http://schemas.microsoft.com/office/drawing/2014/main" id="{67D7CAB8-CE95-45FF-8EFB-3CAC225703A5}"/>
              </a:ext>
            </a:extLst>
          </p:cNvPr>
          <p:cNvSpPr/>
          <p:nvPr/>
        </p:nvSpPr>
        <p:spPr>
          <a:xfrm>
            <a:off x="3244780" y="1820391"/>
            <a:ext cx="1451987" cy="173836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Old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DC8B5845-8856-4193-A04D-8C35AD8ABF8E}"/>
              </a:ext>
            </a:extLst>
          </p:cNvPr>
          <p:cNvSpPr/>
          <p:nvPr/>
        </p:nvSpPr>
        <p:spPr>
          <a:xfrm>
            <a:off x="7682802" y="1820390"/>
            <a:ext cx="1451987" cy="173836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D15CEA-6E04-42EB-A7EA-4399992F38B1}"/>
              </a:ext>
            </a:extLst>
          </p:cNvPr>
          <p:cNvSpPr/>
          <p:nvPr/>
        </p:nvSpPr>
        <p:spPr>
          <a:xfrm>
            <a:off x="5091165" y="4885138"/>
            <a:ext cx="2009670" cy="13213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D8F6DEE-EAA3-48DA-9224-0F4EAAA20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Migrating Data Paths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335E53-CC2F-4F76-92B5-763DD1CA31A4}"/>
              </a:ext>
            </a:extLst>
          </p:cNvPr>
          <p:cNvCxnSpPr>
            <a:cxnSpLocks/>
            <a:stCxn id="5" idx="0"/>
            <a:endCxn id="3" idx="3"/>
          </p:cNvCxnSpPr>
          <p:nvPr/>
        </p:nvCxnSpPr>
        <p:spPr>
          <a:xfrm flipH="1" flipV="1">
            <a:off x="3970774" y="3558756"/>
            <a:ext cx="2125226" cy="132638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A15D66-6C82-46DD-8F10-2263295CF3F5}"/>
              </a:ext>
            </a:extLst>
          </p:cNvPr>
          <p:cNvCxnSpPr>
            <a:cxnSpLocks/>
            <a:stCxn id="5" idx="0"/>
            <a:endCxn id="4" idx="3"/>
          </p:cNvCxnSpPr>
          <p:nvPr/>
        </p:nvCxnSpPr>
        <p:spPr>
          <a:xfrm flipV="1">
            <a:off x="6096000" y="3558755"/>
            <a:ext cx="2312796" cy="132638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49933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4351A-5A95-97E1-8F55-374824C1D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Module Boundaries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CF13E-C074-EC32-E2D1-047F5C5383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5551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783D2-91AD-FAD8-3E62-CCA3E8B6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A6512B7-6773-C162-81CB-757B34A7B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704" y="1570372"/>
            <a:ext cx="5266592" cy="51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545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B404C-1420-AD53-F0C8-39E4B7829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Modules into (Micro)Services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6AE45-94D8-995F-66E5-7EA7B7B611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4551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821AB-D1ED-4BA3-273F-C1BBE41F1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(micro)service?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CDCE1-8252-7916-4536-DF6015AD0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Independently deployable</a:t>
            </a:r>
          </a:p>
          <a:p>
            <a:endParaRPr lang="en-US" dirty="0"/>
          </a:p>
          <a:p>
            <a:r>
              <a:rPr lang="en-US" dirty="0"/>
              <a:t>Loosely coupled</a:t>
            </a:r>
          </a:p>
          <a:p>
            <a:endParaRPr lang="en-US" dirty="0"/>
          </a:p>
          <a:p>
            <a:r>
              <a:rPr lang="en-US" dirty="0"/>
              <a:t>Autonomous</a:t>
            </a:r>
          </a:p>
        </p:txBody>
      </p:sp>
    </p:spTree>
    <p:extLst>
      <p:ext uri="{BB962C8B-B14F-4D97-AF65-F5344CB8AC3E}">
        <p14:creationId xmlns:p14="http://schemas.microsoft.com/office/powerpoint/2010/main" val="255537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autonomy?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Independent ownership, availability, and delivery</a:t>
            </a:r>
          </a:p>
          <a:p>
            <a:endParaRPr lang="en-US" dirty="0"/>
          </a:p>
          <a:p>
            <a:r>
              <a:rPr lang="en-US" dirty="0"/>
              <a:t>Manage information and access</a:t>
            </a:r>
          </a:p>
          <a:p>
            <a:endParaRPr lang="en-US" dirty="0"/>
          </a:p>
          <a:p>
            <a:r>
              <a:rPr lang="en-US" dirty="0"/>
              <a:t>Handle failures</a:t>
            </a:r>
          </a:p>
          <a:p>
            <a:endParaRPr lang="en-US" dirty="0"/>
          </a:p>
          <a:p>
            <a:r>
              <a:rPr lang="en-US" dirty="0"/>
              <a:t>Maintain contracts</a:t>
            </a:r>
          </a:p>
        </p:txBody>
      </p:sp>
    </p:spTree>
    <p:extLst>
      <p:ext uri="{BB962C8B-B14F-4D97-AF65-F5344CB8AC3E}">
        <p14:creationId xmlns:p14="http://schemas.microsoft.com/office/powerpoint/2010/main" val="78154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3D11A-A08C-F462-377F-CD1F6D61B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to services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8B2EE4-6F6D-3584-45AA-731AFA5559A3}"/>
              </a:ext>
            </a:extLst>
          </p:cNvPr>
          <p:cNvSpPr/>
          <p:nvPr/>
        </p:nvSpPr>
        <p:spPr>
          <a:xfrm>
            <a:off x="1383632" y="2153653"/>
            <a:ext cx="3453063" cy="28153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Module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9D51A3-2279-B73C-F9BD-453D26E692DD}"/>
              </a:ext>
            </a:extLst>
          </p:cNvPr>
          <p:cNvSpPr/>
          <p:nvPr/>
        </p:nvSpPr>
        <p:spPr>
          <a:xfrm>
            <a:off x="7010401" y="2153652"/>
            <a:ext cx="3453063" cy="281538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Module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1783DB-F6FE-01A7-4866-FD8D874A6153}"/>
              </a:ext>
            </a:extLst>
          </p:cNvPr>
          <p:cNvSpPr/>
          <p:nvPr/>
        </p:nvSpPr>
        <p:spPr>
          <a:xfrm>
            <a:off x="1844843" y="2436394"/>
            <a:ext cx="806115" cy="58954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04558D-A3DF-1639-5528-912B7C65420E}"/>
              </a:ext>
            </a:extLst>
          </p:cNvPr>
          <p:cNvSpPr/>
          <p:nvPr/>
        </p:nvSpPr>
        <p:spPr>
          <a:xfrm>
            <a:off x="3585412" y="2658978"/>
            <a:ext cx="806115" cy="58954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2350BB-98BD-72F1-EE7E-6AA53B16BEFB}"/>
              </a:ext>
            </a:extLst>
          </p:cNvPr>
          <p:cNvSpPr/>
          <p:nvPr/>
        </p:nvSpPr>
        <p:spPr>
          <a:xfrm>
            <a:off x="1672389" y="3820026"/>
            <a:ext cx="806115" cy="58954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01A0F6-704F-CF2C-E2F9-58D412DF5C14}"/>
              </a:ext>
            </a:extLst>
          </p:cNvPr>
          <p:cNvSpPr/>
          <p:nvPr/>
        </p:nvSpPr>
        <p:spPr>
          <a:xfrm>
            <a:off x="3110163" y="3609475"/>
            <a:ext cx="806115" cy="58954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B7B58E-47C1-52BF-1F0F-9A89D2C7C9B3}"/>
              </a:ext>
            </a:extLst>
          </p:cNvPr>
          <p:cNvSpPr/>
          <p:nvPr/>
        </p:nvSpPr>
        <p:spPr>
          <a:xfrm>
            <a:off x="7407444" y="2478504"/>
            <a:ext cx="806115" cy="58954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F1F7F4-653F-D127-0F58-FAF875729AFB}"/>
              </a:ext>
            </a:extLst>
          </p:cNvPr>
          <p:cNvSpPr/>
          <p:nvPr/>
        </p:nvSpPr>
        <p:spPr>
          <a:xfrm>
            <a:off x="8943475" y="4000500"/>
            <a:ext cx="806115" cy="58954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B19F56-F872-E299-B15C-A1CF101D2B87}"/>
              </a:ext>
            </a:extLst>
          </p:cNvPr>
          <p:cNvSpPr/>
          <p:nvPr/>
        </p:nvSpPr>
        <p:spPr>
          <a:xfrm>
            <a:off x="9296402" y="2658978"/>
            <a:ext cx="806115" cy="58954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FDC758-A0FC-DB69-7DCB-713DCF13E14F}"/>
              </a:ext>
            </a:extLst>
          </p:cNvPr>
          <p:cNvSpPr/>
          <p:nvPr/>
        </p:nvSpPr>
        <p:spPr>
          <a:xfrm>
            <a:off x="7573881" y="3783933"/>
            <a:ext cx="806115" cy="58954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7E1F9E-4CB4-EFB5-4E54-670657A80B32}"/>
              </a:ext>
            </a:extLst>
          </p:cNvPr>
          <p:cNvSpPr/>
          <p:nvPr/>
        </p:nvSpPr>
        <p:spPr>
          <a:xfrm>
            <a:off x="4572002" y="2430378"/>
            <a:ext cx="427120" cy="215967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65043C-A588-5C82-ECBB-2BE141F3AE39}"/>
              </a:ext>
            </a:extLst>
          </p:cNvPr>
          <p:cNvSpPr/>
          <p:nvPr/>
        </p:nvSpPr>
        <p:spPr>
          <a:xfrm>
            <a:off x="6796841" y="2448425"/>
            <a:ext cx="427120" cy="215967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BBA47FB1-30D0-533C-FF4C-BDDE3847644D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650958" y="2731168"/>
            <a:ext cx="4145883" cy="797092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5D472E47-B3FA-45E3-EC8A-338F036E6555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4391527" y="2953752"/>
            <a:ext cx="2405314" cy="574508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DD28FC5E-5D7C-2CC1-FD54-75E648921E3C}"/>
              </a:ext>
            </a:extLst>
          </p:cNvPr>
          <p:cNvCxnSpPr>
            <a:cxnSpLocks/>
            <a:stCxn id="12" idx="1"/>
            <a:endCxn id="3" idx="3"/>
          </p:cNvCxnSpPr>
          <p:nvPr/>
        </p:nvCxnSpPr>
        <p:spPr>
          <a:xfrm rot="10800000" flipV="1">
            <a:off x="4999122" y="2953751"/>
            <a:ext cx="4297280" cy="556461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649BC5E-F70A-C0DD-B9C5-F297AFA997E4}"/>
              </a:ext>
            </a:extLst>
          </p:cNvPr>
          <p:cNvSpPr/>
          <p:nvPr/>
        </p:nvSpPr>
        <p:spPr>
          <a:xfrm>
            <a:off x="5458328" y="5554578"/>
            <a:ext cx="806115" cy="58954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DA095993-A2E8-50EF-4E4B-BEE7AEB7CEEE}"/>
              </a:ext>
            </a:extLst>
          </p:cNvPr>
          <p:cNvCxnSpPr>
            <a:cxnSpLocks/>
            <a:stCxn id="9" idx="2"/>
            <a:endCxn id="32" idx="1"/>
          </p:cNvCxnSpPr>
          <p:nvPr/>
        </p:nvCxnSpPr>
        <p:spPr>
          <a:xfrm rot="16200000" flipH="1">
            <a:off x="3660610" y="4051633"/>
            <a:ext cx="1650329" cy="1945107"/>
          </a:xfrm>
          <a:prstGeom prst="curved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6855EE93-86A4-E046-5EAF-263EC5F68457}"/>
              </a:ext>
            </a:extLst>
          </p:cNvPr>
          <p:cNvCxnSpPr>
            <a:cxnSpLocks/>
            <a:stCxn id="11" idx="2"/>
            <a:endCxn id="32" idx="3"/>
          </p:cNvCxnSpPr>
          <p:nvPr/>
        </p:nvCxnSpPr>
        <p:spPr>
          <a:xfrm rot="5400000">
            <a:off x="7175836" y="3678655"/>
            <a:ext cx="1259304" cy="3082090"/>
          </a:xfrm>
          <a:prstGeom prst="curvedConnector2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912D76E-92FE-4DBA-D85F-9C739B39C301}"/>
              </a:ext>
            </a:extLst>
          </p:cNvPr>
          <p:cNvSpPr txBox="1"/>
          <p:nvPr/>
        </p:nvSpPr>
        <p:spPr>
          <a:xfrm>
            <a:off x="2977656" y="513060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Publish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6A9F34-C725-67D1-4BC9-7C7BA2DBB637}"/>
              </a:ext>
            </a:extLst>
          </p:cNvPr>
          <p:cNvSpPr txBox="1"/>
          <p:nvPr/>
        </p:nvSpPr>
        <p:spPr>
          <a:xfrm>
            <a:off x="8281274" y="549993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6323F26-BB8E-28E5-4FE6-3B5A2CB2A420}"/>
              </a:ext>
            </a:extLst>
          </p:cNvPr>
          <p:cNvSpPr txBox="1"/>
          <p:nvPr/>
        </p:nvSpPr>
        <p:spPr>
          <a:xfrm>
            <a:off x="5458328" y="618570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1196274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E59C9C-D128-4D81-9489-F225F7AF2C28}"/>
              </a:ext>
            </a:extLst>
          </p:cNvPr>
          <p:cNvSpPr/>
          <p:nvPr/>
        </p:nvSpPr>
        <p:spPr>
          <a:xfrm>
            <a:off x="625737" y="247424"/>
            <a:ext cx="10940527" cy="1887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latin typeface="+mj-lt"/>
              </a:rPr>
              <a:t>The Frontend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D3DA8C7D-86C8-437D-B9AC-4F38E8D09DA2}"/>
              </a:ext>
            </a:extLst>
          </p:cNvPr>
          <p:cNvSpPr/>
          <p:nvPr/>
        </p:nvSpPr>
        <p:spPr>
          <a:xfrm>
            <a:off x="2373854" y="5131398"/>
            <a:ext cx="7444292" cy="1393115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The Database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13504D6-FB7F-42FA-985C-1013300DA298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 flipH="1">
            <a:off x="6096000" y="2134945"/>
            <a:ext cx="1" cy="55446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2" descr="Pile of Poo on Apple iOS 11.2">
            <a:extLst>
              <a:ext uri="{FF2B5EF4-FFF2-40B4-BE49-F238E27FC236}">
                <a16:creationId xmlns:a16="http://schemas.microsoft.com/office/drawing/2014/main" id="{619C29AD-1DEB-40B7-9F8F-51E2DDFD9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237" y="5416475"/>
            <a:ext cx="917090" cy="91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C4A8800-31E2-4EFD-8021-E4D6CB136EBF}"/>
              </a:ext>
            </a:extLst>
          </p:cNvPr>
          <p:cNvSpPr/>
          <p:nvPr/>
        </p:nvSpPr>
        <p:spPr>
          <a:xfrm>
            <a:off x="625736" y="2689410"/>
            <a:ext cx="10940527" cy="18875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latin typeface="+mj-lt"/>
              </a:rPr>
              <a:t>The Backend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7C6F288-BFA0-47DD-9B90-135A90E30A83}"/>
              </a:ext>
            </a:extLst>
          </p:cNvPr>
          <p:cNvCxnSpPr>
            <a:cxnSpLocks/>
            <a:stCxn id="8" idx="2"/>
            <a:endCxn id="3" idx="1"/>
          </p:cNvCxnSpPr>
          <p:nvPr/>
        </p:nvCxnSpPr>
        <p:spPr>
          <a:xfrm>
            <a:off x="6096000" y="4576931"/>
            <a:ext cx="0" cy="55446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2" descr="Pile of Poo on Apple iOS 11.2">
            <a:extLst>
              <a:ext uri="{FF2B5EF4-FFF2-40B4-BE49-F238E27FC236}">
                <a16:creationId xmlns:a16="http://schemas.microsoft.com/office/drawing/2014/main" id="{B0759F99-FD1D-4B2E-9453-7A5085AC4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8312" y="3174625"/>
            <a:ext cx="917090" cy="91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Pile of Poo on Apple iOS 11.2">
            <a:extLst>
              <a:ext uri="{FF2B5EF4-FFF2-40B4-BE49-F238E27FC236}">
                <a16:creationId xmlns:a16="http://schemas.microsoft.com/office/drawing/2014/main" id="{2E7A25EE-897C-446C-A73A-77418296A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8312" y="732639"/>
            <a:ext cx="917090" cy="91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68217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3D11A-A08C-F462-377F-CD1F6D61B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Facades to encapsulate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8B2EE4-6F6D-3584-45AA-731AFA5559A3}"/>
              </a:ext>
            </a:extLst>
          </p:cNvPr>
          <p:cNvSpPr/>
          <p:nvPr/>
        </p:nvSpPr>
        <p:spPr>
          <a:xfrm>
            <a:off x="429128" y="2153652"/>
            <a:ext cx="3453063" cy="28153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9D51A3-2279-B73C-F9BD-453D26E692DD}"/>
              </a:ext>
            </a:extLst>
          </p:cNvPr>
          <p:cNvSpPr/>
          <p:nvPr/>
        </p:nvSpPr>
        <p:spPr>
          <a:xfrm>
            <a:off x="7010401" y="2153652"/>
            <a:ext cx="3453063" cy="281538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Module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1783DB-F6FE-01A7-4866-FD8D874A6153}"/>
              </a:ext>
            </a:extLst>
          </p:cNvPr>
          <p:cNvSpPr/>
          <p:nvPr/>
        </p:nvSpPr>
        <p:spPr>
          <a:xfrm>
            <a:off x="890339" y="2436393"/>
            <a:ext cx="806115" cy="58954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04558D-A3DF-1639-5528-912B7C65420E}"/>
              </a:ext>
            </a:extLst>
          </p:cNvPr>
          <p:cNvSpPr/>
          <p:nvPr/>
        </p:nvSpPr>
        <p:spPr>
          <a:xfrm>
            <a:off x="2630908" y="2658977"/>
            <a:ext cx="806115" cy="58954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2350BB-98BD-72F1-EE7E-6AA53B16BEFB}"/>
              </a:ext>
            </a:extLst>
          </p:cNvPr>
          <p:cNvSpPr/>
          <p:nvPr/>
        </p:nvSpPr>
        <p:spPr>
          <a:xfrm>
            <a:off x="717885" y="3820025"/>
            <a:ext cx="806115" cy="58954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01A0F6-704F-CF2C-E2F9-58D412DF5C14}"/>
              </a:ext>
            </a:extLst>
          </p:cNvPr>
          <p:cNvSpPr/>
          <p:nvPr/>
        </p:nvSpPr>
        <p:spPr>
          <a:xfrm>
            <a:off x="2155659" y="3609474"/>
            <a:ext cx="806115" cy="58954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B7B58E-47C1-52BF-1F0F-9A89D2C7C9B3}"/>
              </a:ext>
            </a:extLst>
          </p:cNvPr>
          <p:cNvSpPr/>
          <p:nvPr/>
        </p:nvSpPr>
        <p:spPr>
          <a:xfrm>
            <a:off x="7407444" y="2478504"/>
            <a:ext cx="806115" cy="58954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F1F7F4-653F-D127-0F58-FAF875729AFB}"/>
              </a:ext>
            </a:extLst>
          </p:cNvPr>
          <p:cNvSpPr/>
          <p:nvPr/>
        </p:nvSpPr>
        <p:spPr>
          <a:xfrm>
            <a:off x="8943475" y="4000500"/>
            <a:ext cx="806115" cy="58954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B19F56-F872-E299-B15C-A1CF101D2B87}"/>
              </a:ext>
            </a:extLst>
          </p:cNvPr>
          <p:cNvSpPr/>
          <p:nvPr/>
        </p:nvSpPr>
        <p:spPr>
          <a:xfrm>
            <a:off x="9296402" y="2658978"/>
            <a:ext cx="806115" cy="58954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FDC758-A0FC-DB69-7DCB-713DCF13E14F}"/>
              </a:ext>
            </a:extLst>
          </p:cNvPr>
          <p:cNvSpPr/>
          <p:nvPr/>
        </p:nvSpPr>
        <p:spPr>
          <a:xfrm>
            <a:off x="7573881" y="3783933"/>
            <a:ext cx="806115" cy="58954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7E1F9E-4CB4-EFB5-4E54-670657A80B32}"/>
              </a:ext>
            </a:extLst>
          </p:cNvPr>
          <p:cNvSpPr/>
          <p:nvPr/>
        </p:nvSpPr>
        <p:spPr>
          <a:xfrm>
            <a:off x="5188119" y="2448425"/>
            <a:ext cx="427120" cy="215967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Facade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65043C-A588-5C82-ECBB-2BE141F3AE39}"/>
              </a:ext>
            </a:extLst>
          </p:cNvPr>
          <p:cNvSpPr/>
          <p:nvPr/>
        </p:nvSpPr>
        <p:spPr>
          <a:xfrm>
            <a:off x="6796841" y="2448425"/>
            <a:ext cx="427120" cy="215967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DD28FC5E-5D7C-2CC1-FD54-75E648921E3C}"/>
              </a:ext>
            </a:extLst>
          </p:cNvPr>
          <p:cNvCxnSpPr>
            <a:cxnSpLocks/>
            <a:stCxn id="12" idx="1"/>
            <a:endCxn id="3" idx="3"/>
          </p:cNvCxnSpPr>
          <p:nvPr/>
        </p:nvCxnSpPr>
        <p:spPr>
          <a:xfrm rot="10800000" flipV="1">
            <a:off x="5615240" y="2953752"/>
            <a:ext cx="3681163" cy="574508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649BC5E-F70A-C0DD-B9C5-F297AFA997E4}"/>
              </a:ext>
            </a:extLst>
          </p:cNvPr>
          <p:cNvSpPr/>
          <p:nvPr/>
        </p:nvSpPr>
        <p:spPr>
          <a:xfrm>
            <a:off x="5458328" y="5554578"/>
            <a:ext cx="806115" cy="58954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DA095993-A2E8-50EF-4E4B-BEE7AEB7CEEE}"/>
              </a:ext>
            </a:extLst>
          </p:cNvPr>
          <p:cNvCxnSpPr>
            <a:cxnSpLocks/>
            <a:stCxn id="9" idx="2"/>
            <a:endCxn id="32" idx="1"/>
          </p:cNvCxnSpPr>
          <p:nvPr/>
        </p:nvCxnSpPr>
        <p:spPr>
          <a:xfrm rot="16200000" flipH="1">
            <a:off x="3183357" y="3574381"/>
            <a:ext cx="1650330" cy="2899611"/>
          </a:xfrm>
          <a:prstGeom prst="curved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6855EE93-86A4-E046-5EAF-263EC5F68457}"/>
              </a:ext>
            </a:extLst>
          </p:cNvPr>
          <p:cNvCxnSpPr>
            <a:cxnSpLocks/>
            <a:stCxn id="11" idx="2"/>
            <a:endCxn id="32" idx="3"/>
          </p:cNvCxnSpPr>
          <p:nvPr/>
        </p:nvCxnSpPr>
        <p:spPr>
          <a:xfrm rot="5400000">
            <a:off x="7175836" y="3678655"/>
            <a:ext cx="1259304" cy="3082090"/>
          </a:xfrm>
          <a:prstGeom prst="curvedConnector2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912D76E-92FE-4DBA-D85F-9C739B39C301}"/>
              </a:ext>
            </a:extLst>
          </p:cNvPr>
          <p:cNvSpPr txBox="1"/>
          <p:nvPr/>
        </p:nvSpPr>
        <p:spPr>
          <a:xfrm>
            <a:off x="2630908" y="536991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Publish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6A9F34-C725-67D1-4BC9-7C7BA2DBB637}"/>
              </a:ext>
            </a:extLst>
          </p:cNvPr>
          <p:cNvSpPr txBox="1"/>
          <p:nvPr/>
        </p:nvSpPr>
        <p:spPr>
          <a:xfrm>
            <a:off x="8281274" y="549993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6323F26-BB8E-28E5-4FE6-3B5A2CB2A420}"/>
              </a:ext>
            </a:extLst>
          </p:cNvPr>
          <p:cNvSpPr txBox="1"/>
          <p:nvPr/>
        </p:nvSpPr>
        <p:spPr>
          <a:xfrm>
            <a:off x="5458328" y="618570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5280B2-A88F-C748-DCA1-012171D082C4}"/>
              </a:ext>
            </a:extLst>
          </p:cNvPr>
          <p:cNvSpPr/>
          <p:nvPr/>
        </p:nvSpPr>
        <p:spPr>
          <a:xfrm>
            <a:off x="3640060" y="2448425"/>
            <a:ext cx="427120" cy="215967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API</a:t>
            </a:r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70E88726-4BDF-9CA2-EB21-4F372A139A07}"/>
              </a:ext>
            </a:extLst>
          </p:cNvPr>
          <p:cNvCxnSpPr>
            <a:cxnSpLocks/>
            <a:stCxn id="3" idx="1"/>
            <a:endCxn id="21" idx="3"/>
          </p:cNvCxnSpPr>
          <p:nvPr/>
        </p:nvCxnSpPr>
        <p:spPr>
          <a:xfrm rot="10800000">
            <a:off x="4067181" y="3528260"/>
            <a:ext cx="1120939" cy="12700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06637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3D11A-A08C-F462-377F-CD1F6D61B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 to async messaging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8B2EE4-6F6D-3584-45AA-731AFA5559A3}"/>
              </a:ext>
            </a:extLst>
          </p:cNvPr>
          <p:cNvSpPr/>
          <p:nvPr/>
        </p:nvSpPr>
        <p:spPr>
          <a:xfrm>
            <a:off x="429128" y="2153652"/>
            <a:ext cx="3453063" cy="28153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9D51A3-2279-B73C-F9BD-453D26E692DD}"/>
              </a:ext>
            </a:extLst>
          </p:cNvPr>
          <p:cNvSpPr/>
          <p:nvPr/>
        </p:nvSpPr>
        <p:spPr>
          <a:xfrm>
            <a:off x="7010401" y="2153652"/>
            <a:ext cx="3453063" cy="281538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Module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1783DB-F6FE-01A7-4866-FD8D874A6153}"/>
              </a:ext>
            </a:extLst>
          </p:cNvPr>
          <p:cNvSpPr/>
          <p:nvPr/>
        </p:nvSpPr>
        <p:spPr>
          <a:xfrm>
            <a:off x="890339" y="2436393"/>
            <a:ext cx="806115" cy="58954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04558D-A3DF-1639-5528-912B7C65420E}"/>
              </a:ext>
            </a:extLst>
          </p:cNvPr>
          <p:cNvSpPr/>
          <p:nvPr/>
        </p:nvSpPr>
        <p:spPr>
          <a:xfrm>
            <a:off x="2630908" y="2658977"/>
            <a:ext cx="806115" cy="58954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2350BB-98BD-72F1-EE7E-6AA53B16BEFB}"/>
              </a:ext>
            </a:extLst>
          </p:cNvPr>
          <p:cNvSpPr/>
          <p:nvPr/>
        </p:nvSpPr>
        <p:spPr>
          <a:xfrm>
            <a:off x="717885" y="3820025"/>
            <a:ext cx="806115" cy="58954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01A0F6-704F-CF2C-E2F9-58D412DF5C14}"/>
              </a:ext>
            </a:extLst>
          </p:cNvPr>
          <p:cNvSpPr/>
          <p:nvPr/>
        </p:nvSpPr>
        <p:spPr>
          <a:xfrm>
            <a:off x="2155659" y="3609474"/>
            <a:ext cx="806115" cy="58954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B7B58E-47C1-52BF-1F0F-9A89D2C7C9B3}"/>
              </a:ext>
            </a:extLst>
          </p:cNvPr>
          <p:cNvSpPr/>
          <p:nvPr/>
        </p:nvSpPr>
        <p:spPr>
          <a:xfrm>
            <a:off x="7407444" y="2478504"/>
            <a:ext cx="806115" cy="58954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F1F7F4-653F-D127-0F58-FAF875729AFB}"/>
              </a:ext>
            </a:extLst>
          </p:cNvPr>
          <p:cNvSpPr/>
          <p:nvPr/>
        </p:nvSpPr>
        <p:spPr>
          <a:xfrm>
            <a:off x="8943475" y="4000500"/>
            <a:ext cx="806115" cy="58954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B19F56-F872-E299-B15C-A1CF101D2B87}"/>
              </a:ext>
            </a:extLst>
          </p:cNvPr>
          <p:cNvSpPr/>
          <p:nvPr/>
        </p:nvSpPr>
        <p:spPr>
          <a:xfrm>
            <a:off x="9296402" y="2658978"/>
            <a:ext cx="806115" cy="58954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FDC758-A0FC-DB69-7DCB-713DCF13E14F}"/>
              </a:ext>
            </a:extLst>
          </p:cNvPr>
          <p:cNvSpPr/>
          <p:nvPr/>
        </p:nvSpPr>
        <p:spPr>
          <a:xfrm>
            <a:off x="7573881" y="3783933"/>
            <a:ext cx="806115" cy="58954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7E1F9E-4CB4-EFB5-4E54-670657A80B32}"/>
              </a:ext>
            </a:extLst>
          </p:cNvPr>
          <p:cNvSpPr/>
          <p:nvPr/>
        </p:nvSpPr>
        <p:spPr>
          <a:xfrm>
            <a:off x="5188119" y="2448425"/>
            <a:ext cx="427120" cy="215967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Facade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65043C-A588-5C82-ECBB-2BE141F3AE39}"/>
              </a:ext>
            </a:extLst>
          </p:cNvPr>
          <p:cNvSpPr/>
          <p:nvPr/>
        </p:nvSpPr>
        <p:spPr>
          <a:xfrm>
            <a:off x="6796841" y="2448425"/>
            <a:ext cx="427120" cy="215967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DD28FC5E-5D7C-2CC1-FD54-75E648921E3C}"/>
              </a:ext>
            </a:extLst>
          </p:cNvPr>
          <p:cNvCxnSpPr>
            <a:cxnSpLocks/>
            <a:stCxn id="12" idx="1"/>
            <a:endCxn id="3" idx="3"/>
          </p:cNvCxnSpPr>
          <p:nvPr/>
        </p:nvCxnSpPr>
        <p:spPr>
          <a:xfrm rot="10800000" flipV="1">
            <a:off x="5615240" y="2953752"/>
            <a:ext cx="3681163" cy="574508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DA095993-A2E8-50EF-4E4B-BEE7AEB7CEEE}"/>
              </a:ext>
            </a:extLst>
          </p:cNvPr>
          <p:cNvCxnSpPr>
            <a:cxnSpLocks/>
            <a:stCxn id="9" idx="2"/>
          </p:cNvCxnSpPr>
          <p:nvPr/>
        </p:nvCxnSpPr>
        <p:spPr>
          <a:xfrm rot="16200000" flipH="1">
            <a:off x="3183357" y="3574381"/>
            <a:ext cx="1650330" cy="2899611"/>
          </a:xfrm>
          <a:prstGeom prst="curved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6855EE93-86A4-E046-5EAF-263EC5F68457}"/>
              </a:ext>
            </a:extLst>
          </p:cNvPr>
          <p:cNvCxnSpPr>
            <a:cxnSpLocks/>
            <a:stCxn id="11" idx="2"/>
          </p:cNvCxnSpPr>
          <p:nvPr/>
        </p:nvCxnSpPr>
        <p:spPr>
          <a:xfrm rot="5400000">
            <a:off x="7175836" y="3678655"/>
            <a:ext cx="1259304" cy="3082090"/>
          </a:xfrm>
          <a:prstGeom prst="curvedConnector2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912D76E-92FE-4DBA-D85F-9C739B39C301}"/>
              </a:ext>
            </a:extLst>
          </p:cNvPr>
          <p:cNvSpPr txBox="1"/>
          <p:nvPr/>
        </p:nvSpPr>
        <p:spPr>
          <a:xfrm>
            <a:off x="2630908" y="536991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Publish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6A9F34-C725-67D1-4BC9-7C7BA2DBB637}"/>
              </a:ext>
            </a:extLst>
          </p:cNvPr>
          <p:cNvSpPr txBox="1"/>
          <p:nvPr/>
        </p:nvSpPr>
        <p:spPr>
          <a:xfrm>
            <a:off x="8281274" y="549993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Subscribe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6323F26-BB8E-28E5-4FE6-3B5A2CB2A420}"/>
              </a:ext>
            </a:extLst>
          </p:cNvPr>
          <p:cNvSpPr txBox="1"/>
          <p:nvPr/>
        </p:nvSpPr>
        <p:spPr>
          <a:xfrm>
            <a:off x="5458328" y="618570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Broker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5280B2-A88F-C748-DCA1-012171D082C4}"/>
              </a:ext>
            </a:extLst>
          </p:cNvPr>
          <p:cNvSpPr/>
          <p:nvPr/>
        </p:nvSpPr>
        <p:spPr>
          <a:xfrm>
            <a:off x="3640060" y="2448425"/>
            <a:ext cx="427120" cy="215967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API</a:t>
            </a:r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70E88726-4BDF-9CA2-EB21-4F372A139A07}"/>
              </a:ext>
            </a:extLst>
          </p:cNvPr>
          <p:cNvCxnSpPr>
            <a:cxnSpLocks/>
            <a:stCxn id="3" idx="1"/>
            <a:endCxn id="21" idx="3"/>
          </p:cNvCxnSpPr>
          <p:nvPr/>
        </p:nvCxnSpPr>
        <p:spPr>
          <a:xfrm rot="10800000">
            <a:off x="4067181" y="3528260"/>
            <a:ext cx="1120939" cy="12700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Can 13">
            <a:extLst>
              <a:ext uri="{FF2B5EF4-FFF2-40B4-BE49-F238E27FC236}">
                <a16:creationId xmlns:a16="http://schemas.microsoft.com/office/drawing/2014/main" id="{4774BD80-34C2-B8BF-9D77-BF637ED93087}"/>
              </a:ext>
            </a:extLst>
          </p:cNvPr>
          <p:cNvSpPr/>
          <p:nvPr/>
        </p:nvSpPr>
        <p:spPr>
          <a:xfrm rot="5400000">
            <a:off x="5621005" y="5465412"/>
            <a:ext cx="480761" cy="76787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2298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0C5CD-5AFC-F165-F093-9278F4EEF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6DCB6-461E-DE1D-1D06-2FAEB431C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one wants a big ball of mud</a:t>
            </a:r>
          </a:p>
          <a:p>
            <a:endParaRPr lang="en-US" dirty="0"/>
          </a:p>
          <a:p>
            <a:r>
              <a:rPr lang="en-US" dirty="0"/>
              <a:t>Boundaries are critical to facilitate change</a:t>
            </a:r>
          </a:p>
          <a:p>
            <a:endParaRPr lang="en-US" dirty="0"/>
          </a:p>
          <a:p>
            <a:r>
              <a:rPr lang="en-US" dirty="0"/>
              <a:t>Slices make it easier to move towards modules</a:t>
            </a:r>
          </a:p>
          <a:p>
            <a:endParaRPr lang="en-US" dirty="0"/>
          </a:p>
          <a:p>
            <a:r>
              <a:rPr lang="en-US" dirty="0"/>
              <a:t>Shaping boundaries is easier in a monolith</a:t>
            </a:r>
          </a:p>
        </p:txBody>
      </p:sp>
    </p:spTree>
    <p:extLst>
      <p:ext uri="{BB962C8B-B14F-4D97-AF65-F5344CB8AC3E}">
        <p14:creationId xmlns:p14="http://schemas.microsoft.com/office/powerpoint/2010/main" val="29144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59392" y="70969"/>
            <a:ext cx="8691327" cy="2387600"/>
          </a:xfrm>
        </p:spPr>
        <p:txBody>
          <a:bodyPr anchor="ctr">
            <a:noAutofit/>
          </a:bodyPr>
          <a:lstStyle/>
          <a:p>
            <a:r>
              <a:rPr lang="en-US" sz="6600" dirty="0">
                <a:solidFill>
                  <a:prstClr val="black"/>
                </a:solidFill>
              </a:rPr>
              <a:t>Modularizing the Monolith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2" y="2693397"/>
            <a:ext cx="6858000" cy="1655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Jimmy </a:t>
            </a:r>
            <a:r>
              <a:rPr lang="en-US" dirty="0" err="1"/>
              <a:t>Bogard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 err="1"/>
              <a:t>jimmybogard.com</a:t>
            </a:r>
            <a:endParaRPr lang="en-US" dirty="0"/>
          </a:p>
        </p:txBody>
      </p:sp>
      <p:pic>
        <p:nvPicPr>
          <p:cNvPr id="9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080" y="4637554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AutoMapp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299" y="4809973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49172" y="5420546"/>
            <a:ext cx="1052054" cy="10520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25049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E59C9C-D128-4D81-9489-F225F7AF2C28}"/>
              </a:ext>
            </a:extLst>
          </p:cNvPr>
          <p:cNvSpPr/>
          <p:nvPr/>
        </p:nvSpPr>
        <p:spPr>
          <a:xfrm>
            <a:off x="625737" y="247424"/>
            <a:ext cx="10940527" cy="1887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latin typeface="+mj-lt"/>
              </a:rPr>
              <a:t>The Frontend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BDC9FD-1BEA-4D8C-8A10-E03A2F421673}"/>
              </a:ext>
            </a:extLst>
          </p:cNvPr>
          <p:cNvSpPr/>
          <p:nvPr/>
        </p:nvSpPr>
        <p:spPr>
          <a:xfrm>
            <a:off x="625737" y="3428999"/>
            <a:ext cx="1290918" cy="29072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Catalog Service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1021C1-E55A-4123-8286-6142E9B9F30E}"/>
              </a:ext>
            </a:extLst>
          </p:cNvPr>
          <p:cNvSpPr/>
          <p:nvPr/>
        </p:nvSpPr>
        <p:spPr>
          <a:xfrm>
            <a:off x="625737" y="2571078"/>
            <a:ext cx="10940527" cy="4522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+mj-lt"/>
              </a:rPr>
              <a:t>API Gateway (</a:t>
            </a:r>
            <a:r>
              <a:rPr lang="en-US" sz="2800" dirty="0" err="1">
                <a:latin typeface="+mj-lt"/>
              </a:rPr>
              <a:t>GraphQL</a:t>
            </a:r>
            <a:r>
              <a:rPr lang="en-US" sz="2800" dirty="0">
                <a:latin typeface="+mj-lt"/>
              </a:rPr>
              <a:t> or </a:t>
            </a:r>
            <a:r>
              <a:rPr lang="en-US" sz="2800" dirty="0" err="1">
                <a:latin typeface="+mj-lt"/>
              </a:rPr>
              <a:t>whatevs</a:t>
            </a:r>
            <a:r>
              <a:rPr lang="en-US" sz="2800" dirty="0">
                <a:latin typeface="+mj-lt"/>
              </a:rPr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D2F456-070C-4898-9DEC-691F39DD53F1}"/>
              </a:ext>
            </a:extLst>
          </p:cNvPr>
          <p:cNvSpPr/>
          <p:nvPr/>
        </p:nvSpPr>
        <p:spPr>
          <a:xfrm>
            <a:off x="2556197" y="3428998"/>
            <a:ext cx="1290918" cy="29072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Pricing Service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0CC6CF-573A-4585-AF94-7811C98BBE48}"/>
              </a:ext>
            </a:extLst>
          </p:cNvPr>
          <p:cNvSpPr/>
          <p:nvPr/>
        </p:nvSpPr>
        <p:spPr>
          <a:xfrm>
            <a:off x="4486657" y="3428997"/>
            <a:ext cx="1290918" cy="29072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Content Service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F3291C-7F6F-4335-B34F-4992223C09C9}"/>
              </a:ext>
            </a:extLst>
          </p:cNvPr>
          <p:cNvSpPr/>
          <p:nvPr/>
        </p:nvSpPr>
        <p:spPr>
          <a:xfrm>
            <a:off x="6417117" y="3428999"/>
            <a:ext cx="1290918" cy="290725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Cart Service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B66028-A427-4E58-8569-9BD6585FD062}"/>
              </a:ext>
            </a:extLst>
          </p:cNvPr>
          <p:cNvSpPr/>
          <p:nvPr/>
        </p:nvSpPr>
        <p:spPr>
          <a:xfrm>
            <a:off x="8347577" y="3428996"/>
            <a:ext cx="1290918" cy="29072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Account Service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7943B9-C385-45DF-8A64-B534F0B9EC79}"/>
              </a:ext>
            </a:extLst>
          </p:cNvPr>
          <p:cNvSpPr/>
          <p:nvPr/>
        </p:nvSpPr>
        <p:spPr>
          <a:xfrm>
            <a:off x="10278036" y="3428995"/>
            <a:ext cx="1290918" cy="290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Checkout Service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3CBDE4-53DB-488D-91C8-C20504B7FEDE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6096001" y="2134945"/>
            <a:ext cx="0" cy="43613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E762791-9707-4156-ACA3-7DE8F7CF6FDF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271196" y="3023347"/>
            <a:ext cx="0" cy="40565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A6F5581-3F3C-49D0-8CF7-C5967A951471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3201656" y="3023347"/>
            <a:ext cx="0" cy="40565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54FC41C-B548-400D-BC23-1795D12BF320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5132116" y="3023347"/>
            <a:ext cx="0" cy="40565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C7B4DED-DFDD-44D7-B7F9-FF60C21A89E8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7062576" y="3023347"/>
            <a:ext cx="0" cy="40565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E60493F-7325-4EA9-A8F1-3C72647BF34C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8993036" y="3023347"/>
            <a:ext cx="0" cy="40564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2925901-5601-4E20-847D-3E532B0CCB94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10923495" y="3023347"/>
            <a:ext cx="0" cy="40564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977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E59C9C-D128-4D81-9489-F225F7AF2C28}"/>
              </a:ext>
            </a:extLst>
          </p:cNvPr>
          <p:cNvSpPr/>
          <p:nvPr/>
        </p:nvSpPr>
        <p:spPr>
          <a:xfrm>
            <a:off x="625737" y="247424"/>
            <a:ext cx="10940527" cy="1887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latin typeface="+mj-lt"/>
              </a:rPr>
              <a:t>The Frontend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BDC9FD-1BEA-4D8C-8A10-E03A2F421673}"/>
              </a:ext>
            </a:extLst>
          </p:cNvPr>
          <p:cNvSpPr/>
          <p:nvPr/>
        </p:nvSpPr>
        <p:spPr>
          <a:xfrm>
            <a:off x="625737" y="3428999"/>
            <a:ext cx="1290918" cy="29072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Catalog Service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1021C1-E55A-4123-8286-6142E9B9F30E}"/>
              </a:ext>
            </a:extLst>
          </p:cNvPr>
          <p:cNvSpPr/>
          <p:nvPr/>
        </p:nvSpPr>
        <p:spPr>
          <a:xfrm>
            <a:off x="625737" y="2571078"/>
            <a:ext cx="10940527" cy="4522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+mj-lt"/>
              </a:rPr>
              <a:t>API Gateway (</a:t>
            </a:r>
            <a:r>
              <a:rPr lang="en-US" sz="2800" dirty="0" err="1">
                <a:latin typeface="+mj-lt"/>
              </a:rPr>
              <a:t>GraphQL</a:t>
            </a:r>
            <a:r>
              <a:rPr lang="en-US" sz="2800" dirty="0">
                <a:latin typeface="+mj-lt"/>
              </a:rPr>
              <a:t> or </a:t>
            </a:r>
            <a:r>
              <a:rPr lang="en-US" sz="2800" dirty="0" err="1">
                <a:latin typeface="+mj-lt"/>
              </a:rPr>
              <a:t>whatevs</a:t>
            </a:r>
            <a:r>
              <a:rPr lang="en-US" sz="2800" dirty="0">
                <a:latin typeface="+mj-lt"/>
              </a:rPr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D2F456-070C-4898-9DEC-691F39DD53F1}"/>
              </a:ext>
            </a:extLst>
          </p:cNvPr>
          <p:cNvSpPr/>
          <p:nvPr/>
        </p:nvSpPr>
        <p:spPr>
          <a:xfrm>
            <a:off x="2556197" y="3428998"/>
            <a:ext cx="1290918" cy="29072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Pricing Service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0CC6CF-573A-4585-AF94-7811C98BBE48}"/>
              </a:ext>
            </a:extLst>
          </p:cNvPr>
          <p:cNvSpPr/>
          <p:nvPr/>
        </p:nvSpPr>
        <p:spPr>
          <a:xfrm>
            <a:off x="4486657" y="3428997"/>
            <a:ext cx="1290918" cy="29072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Content Service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F3291C-7F6F-4335-B34F-4992223C09C9}"/>
              </a:ext>
            </a:extLst>
          </p:cNvPr>
          <p:cNvSpPr/>
          <p:nvPr/>
        </p:nvSpPr>
        <p:spPr>
          <a:xfrm>
            <a:off x="6417117" y="3428999"/>
            <a:ext cx="1290918" cy="290725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Cart Service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B66028-A427-4E58-8569-9BD6585FD062}"/>
              </a:ext>
            </a:extLst>
          </p:cNvPr>
          <p:cNvSpPr/>
          <p:nvPr/>
        </p:nvSpPr>
        <p:spPr>
          <a:xfrm>
            <a:off x="8347577" y="3428996"/>
            <a:ext cx="1290918" cy="29072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Account Service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7943B9-C385-45DF-8A64-B534F0B9EC79}"/>
              </a:ext>
            </a:extLst>
          </p:cNvPr>
          <p:cNvSpPr/>
          <p:nvPr/>
        </p:nvSpPr>
        <p:spPr>
          <a:xfrm>
            <a:off x="10278036" y="3428995"/>
            <a:ext cx="1290918" cy="290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Checkout Service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3CBDE4-53DB-488D-91C8-C20504B7FEDE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6096001" y="2134945"/>
            <a:ext cx="0" cy="43613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E762791-9707-4156-ACA3-7DE8F7CF6FDF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271196" y="3023347"/>
            <a:ext cx="0" cy="40565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A6F5581-3F3C-49D0-8CF7-C5967A951471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3201656" y="3023347"/>
            <a:ext cx="0" cy="40565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54FC41C-B548-400D-BC23-1795D12BF320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5132116" y="3023347"/>
            <a:ext cx="0" cy="40565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C7B4DED-DFDD-44D7-B7F9-FF60C21A89E8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7062576" y="3023347"/>
            <a:ext cx="0" cy="40565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E60493F-7325-4EA9-A8F1-3C72647BF34C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8993036" y="3023347"/>
            <a:ext cx="0" cy="40564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2925901-5601-4E20-847D-3E532B0CCB94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10923495" y="3023347"/>
            <a:ext cx="0" cy="40564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9" name="Picture 2" descr="Pile of Poo on Apple iOS 11.2">
            <a:extLst>
              <a:ext uri="{FF2B5EF4-FFF2-40B4-BE49-F238E27FC236}">
                <a16:creationId xmlns:a16="http://schemas.microsoft.com/office/drawing/2014/main" id="{D4EB28DF-7561-4058-8245-4EC2CEBF8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8312" y="732639"/>
            <a:ext cx="917090" cy="91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Pile of Poo on Apple iOS 11.2">
            <a:extLst>
              <a:ext uri="{FF2B5EF4-FFF2-40B4-BE49-F238E27FC236}">
                <a16:creationId xmlns:a16="http://schemas.microsoft.com/office/drawing/2014/main" id="{678AECC5-BE35-419D-A8FE-FC8C50BE3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1592" y="2556730"/>
            <a:ext cx="430529" cy="430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9184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yqJJ7TVybia62ONwysKaM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RYDDVOyZSvYcPCgmo8HGX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4LoIctk0mYSUZbbRn9ct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RYDDVOyZSvYcPCgmo8HG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4LoIctk0mYSUZbbRn9ct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43001</TotalTime>
  <Words>748</Words>
  <Application>Microsoft Macintosh PowerPoint</Application>
  <PresentationFormat>Widescreen</PresentationFormat>
  <Paragraphs>317</Paragraphs>
  <Slides>73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7" baseType="lpstr">
      <vt:lpstr>Arial</vt:lpstr>
      <vt:lpstr>Calibri</vt:lpstr>
      <vt:lpstr>Consolas</vt:lpstr>
      <vt:lpstr>Office Theme</vt:lpstr>
      <vt:lpstr>Modularizing the Monolith</vt:lpstr>
      <vt:lpstr>How did we get here?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But that’s not what happened…</vt:lpstr>
      <vt:lpstr>PowerPoint Presentation</vt:lpstr>
      <vt:lpstr>Over-emphasized “micro” Misunderstood “service”</vt:lpstr>
      <vt:lpstr>Boundaries are hard</vt:lpstr>
      <vt:lpstr>Distributed systems are harder</vt:lpstr>
      <vt:lpstr>Doing both is harder-er</vt:lpstr>
      <vt:lpstr>PowerPoint Presentation</vt:lpstr>
      <vt:lpstr>PowerPoint Presentation</vt:lpstr>
      <vt:lpstr>Monolith:  System with exactly one unit of deployment</vt:lpstr>
      <vt:lpstr>Bad Monolith:  Software whose design, information model, and interface combine multiple competing and interfering domains into one single application and data model.</vt:lpstr>
      <vt:lpstr>AKA “Big Ball of Mud”</vt:lpstr>
      <vt:lpstr>Good Monolith:  Monolith that is not bad</vt:lpstr>
      <vt:lpstr>Good Monolith:  Monolith that is easy to change</vt:lpstr>
      <vt:lpstr>PowerPoint Presentation</vt:lpstr>
      <vt:lpstr>PowerPoint Presentation</vt:lpstr>
      <vt:lpstr>Solution: We need boundaries</vt:lpstr>
      <vt:lpstr>Vertical Slice Architecture</vt:lpstr>
      <vt:lpstr>Modules must:</vt:lpstr>
      <vt:lpstr>Independent</vt:lpstr>
      <vt:lpstr>Independent</vt:lpstr>
      <vt:lpstr>Strong Dependency</vt:lpstr>
      <vt:lpstr>Weak Dependency</vt:lpstr>
      <vt:lpstr>Merged Modules</vt:lpstr>
      <vt:lpstr>Slices into Modules</vt:lpstr>
      <vt:lpstr>PowerPoint Presentation</vt:lpstr>
      <vt:lpstr>Boundaries are easier to draw when the source is tangible</vt:lpstr>
      <vt:lpstr>Your boundaries will be wrong!  (Plan accordingly)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Modules without contracts or encapsulation</vt:lpstr>
      <vt:lpstr>Encapsulating modules with contracts</vt:lpstr>
      <vt:lpstr>Refactoring to slices</vt:lpstr>
      <vt:lpstr>Vertical Slice Architecture</vt:lpstr>
      <vt:lpstr>Move code to single place</vt:lpstr>
      <vt:lpstr>Move service methods to classes</vt:lpstr>
      <vt:lpstr>Commands and Queries</vt:lpstr>
      <vt:lpstr>One model in, one model out</vt:lpstr>
      <vt:lpstr>Complete encapsulation</vt:lpstr>
      <vt:lpstr>Modeling Queries</vt:lpstr>
      <vt:lpstr>Modeling outputs</vt:lpstr>
      <vt:lpstr>Modeling outputs</vt:lpstr>
      <vt:lpstr>Modeling Commands</vt:lpstr>
      <vt:lpstr>Commands as Forms</vt:lpstr>
      <vt:lpstr>Task-Based UIs</vt:lpstr>
      <vt:lpstr>Grouping Slices into Modules</vt:lpstr>
      <vt:lpstr>Data Boundaries</vt:lpstr>
      <vt:lpstr>PowerPoint Presentation</vt:lpstr>
      <vt:lpstr>PowerPoint Presentation</vt:lpstr>
      <vt:lpstr>Migrating Data Paths</vt:lpstr>
      <vt:lpstr>Assessing Module Boundaries</vt:lpstr>
      <vt:lpstr>Static Analysis</vt:lpstr>
      <vt:lpstr>Extracting Modules into (Micro)Services</vt:lpstr>
      <vt:lpstr>What is a (micro)service?</vt:lpstr>
      <vt:lpstr>What is autonomy?</vt:lpstr>
      <vt:lpstr>Modules to services</vt:lpstr>
      <vt:lpstr>Facades to encapsulate</vt:lpstr>
      <vt:lpstr>Sync to async messaging</vt:lpstr>
      <vt:lpstr>Key Takeaways</vt:lpstr>
      <vt:lpstr>Modularizing the Monolith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World Polyglot Persistence</dc:title>
  <dc:creator>Jimmy Bogard</dc:creator>
  <cp:lastModifiedBy>Jimmy Bogard</cp:lastModifiedBy>
  <cp:revision>326</cp:revision>
  <dcterms:created xsi:type="dcterms:W3CDTF">2012-11-28T22:04:34Z</dcterms:created>
  <dcterms:modified xsi:type="dcterms:W3CDTF">2025-01-17T18:50:31Z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DocumentId">
    <vt:lpwstr>1BRYX5b7CSZzNoyeOGnTrx5phwLaY4L7Zlf4dR6BDcn4</vt:lpwstr>
  </property>
  <property fmtid="{D5CDD505-2E9C-101B-9397-08002B2CF9AE}" pid="3" name="Google.Documents.RevisionId">
    <vt:lpwstr>15613190130769348883</vt:lpwstr>
  </property>
  <property fmtid="{D5CDD505-2E9C-101B-9397-08002B2CF9AE}" pid="4" name="Google.Documents.PluginVersion">
    <vt:lpwstr>2.0.2662.553</vt:lpwstr>
  </property>
  <property fmtid="{D5CDD505-2E9C-101B-9397-08002B2CF9AE}" pid="5" name="Google.Documents.MergeIncapabilityFlags">
    <vt:i4>0</vt:i4>
  </property>
  <property fmtid="{D5CDD505-2E9C-101B-9397-08002B2CF9AE}" pid="6" name="Google.Documents.Tracking">
    <vt:lpwstr>true</vt:lpwstr>
  </property>
</Properties>
</file>