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6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7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1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19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2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notesSlides/notesSlide22.xml" ContentType="application/vnd.openxmlformats-officedocument.presentationml.notesSlid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2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2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2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76.xml" ContentType="application/vnd.openxmlformats-officedocument.presentationml.tags+xml"/>
  <Override PartName="/ppt/notesSlides/notesSlide28.xml" ContentType="application/vnd.openxmlformats-officedocument.presentationml.notesSlide+xml"/>
  <Override PartName="/ppt/tags/tag77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5"/>
  </p:notesMasterIdLst>
  <p:sldIdLst>
    <p:sldId id="620" r:id="rId2"/>
    <p:sldId id="318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617" r:id="rId21"/>
    <p:sldId id="616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2" r:id="rId48"/>
    <p:sldId id="619" r:id="rId49"/>
    <p:sldId id="420" r:id="rId50"/>
    <p:sldId id="421" r:id="rId51"/>
    <p:sldId id="422" r:id="rId52"/>
    <p:sldId id="423" r:id="rId53"/>
    <p:sldId id="259" r:id="rId54"/>
    <p:sldId id="260" r:id="rId55"/>
    <p:sldId id="261" r:id="rId56"/>
    <p:sldId id="262" r:id="rId57"/>
    <p:sldId id="263" r:id="rId58"/>
    <p:sldId id="430" r:id="rId59"/>
    <p:sldId id="431" r:id="rId60"/>
    <p:sldId id="264" r:id="rId61"/>
    <p:sldId id="432" r:id="rId62"/>
    <p:sldId id="433" r:id="rId63"/>
    <p:sldId id="434" r:id="rId64"/>
    <p:sldId id="435" r:id="rId65"/>
    <p:sldId id="436" r:id="rId66"/>
    <p:sldId id="437" r:id="rId67"/>
    <p:sldId id="438" r:id="rId68"/>
    <p:sldId id="439" r:id="rId69"/>
    <p:sldId id="440" r:id="rId70"/>
    <p:sldId id="441" r:id="rId71"/>
    <p:sldId id="442" r:id="rId72"/>
    <p:sldId id="369" r:id="rId73"/>
    <p:sldId id="473" r:id="rId74"/>
    <p:sldId id="391" r:id="rId75"/>
    <p:sldId id="373" r:id="rId76"/>
    <p:sldId id="376" r:id="rId77"/>
    <p:sldId id="377" r:id="rId78"/>
    <p:sldId id="378" r:id="rId79"/>
    <p:sldId id="379" r:id="rId80"/>
    <p:sldId id="380" r:id="rId81"/>
    <p:sldId id="381" r:id="rId82"/>
    <p:sldId id="382" r:id="rId83"/>
    <p:sldId id="383" r:id="rId84"/>
    <p:sldId id="384" r:id="rId85"/>
    <p:sldId id="385" r:id="rId86"/>
    <p:sldId id="386" r:id="rId87"/>
    <p:sldId id="387" r:id="rId88"/>
    <p:sldId id="388" r:id="rId89"/>
    <p:sldId id="389" r:id="rId90"/>
    <p:sldId id="390" r:id="rId91"/>
    <p:sldId id="392" r:id="rId92"/>
    <p:sldId id="411" r:id="rId93"/>
    <p:sldId id="394" r:id="rId94"/>
    <p:sldId id="395" r:id="rId95"/>
    <p:sldId id="396" r:id="rId96"/>
    <p:sldId id="397" r:id="rId97"/>
    <p:sldId id="398" r:id="rId98"/>
    <p:sldId id="399" r:id="rId99"/>
    <p:sldId id="405" r:id="rId100"/>
    <p:sldId id="406" r:id="rId101"/>
    <p:sldId id="407" r:id="rId102"/>
    <p:sldId id="412" r:id="rId103"/>
    <p:sldId id="400" r:id="rId104"/>
    <p:sldId id="401" r:id="rId105"/>
    <p:sldId id="402" r:id="rId106"/>
    <p:sldId id="409" r:id="rId107"/>
    <p:sldId id="410" r:id="rId108"/>
    <p:sldId id="467" r:id="rId109"/>
    <p:sldId id="469" r:id="rId110"/>
    <p:sldId id="366" r:id="rId111"/>
    <p:sldId id="367" r:id="rId112"/>
    <p:sldId id="413" r:id="rId113"/>
    <p:sldId id="368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64" autoAdjust="0"/>
    <p:restoredTop sz="87356" autoAdjust="0"/>
  </p:normalViewPr>
  <p:slideViewPr>
    <p:cSldViewPr snapToGrid="0">
      <p:cViewPr varScale="1">
        <p:scale>
          <a:sx n="107" d="100"/>
          <a:sy n="107" d="100"/>
        </p:scale>
        <p:origin x="18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domain event dispatcher is responsible for taking domain events</a:t>
            </a:r>
            <a:r>
              <a:rPr lang="en-US" baseline="0" dirty="0"/>
              <a:t> and dispatching them to event handlers (and eventually other documents)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286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reads</a:t>
            </a:r>
            <a:r>
              <a:rPr lang="en-US" baseline="0" dirty="0"/>
              <a:t> the first event from the document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321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will dispatch</a:t>
            </a:r>
            <a:r>
              <a:rPr lang="en-US" baseline="0" dirty="0"/>
              <a:t> it to handlers, who know how to match domain events to documents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0519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domain event is matched to an document, and the document handles it by mutating its data and storing this handled domain event in its inbox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599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document</a:t>
            </a:r>
            <a:r>
              <a:rPr lang="en-US" baseline="0" dirty="0"/>
              <a:t> </a:t>
            </a:r>
            <a:r>
              <a:rPr lang="en-US" baseline="0" dirty="0" err="1"/>
              <a:t>document</a:t>
            </a:r>
            <a:r>
              <a:rPr lang="en-US" baseline="0" dirty="0"/>
              <a:t> transaction succeeds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8536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Upon dispatch to the secon</a:t>
            </a:r>
            <a:r>
              <a:rPr lang="en-US" baseline="0" dirty="0"/>
              <a:t>d document however, this one fails, so no data is written and no event stored in the outbox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145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Detecting</a:t>
            </a:r>
            <a:r>
              <a:rPr lang="en-US" baseline="0" dirty="0"/>
              <a:t> a failure, the dispatcher sends a durable message to an document retry queue, noting the document type and ID to retry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557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retries,</a:t>
            </a:r>
            <a:r>
              <a:rPr lang="en-US" baseline="0" dirty="0"/>
              <a:t> the dispatcher reads messages from the document retry queue.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82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dispatcher then pulls the document and attempts to re-dispatch</a:t>
            </a:r>
            <a:r>
              <a:rPr lang="en-US" baseline="0" dirty="0"/>
              <a:t> its domain events to the relevant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9778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03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first document,</a:t>
            </a:r>
            <a:r>
              <a:rPr lang="en-US" baseline="0" dirty="0"/>
              <a:t> it sends the domain event to the handler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563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document checks its inbox and compares the ID of the incoming domain event to its inbox of processed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540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sees</a:t>
            </a:r>
            <a:r>
              <a:rPr lang="en-US" baseline="0"/>
              <a:t> that the message has already been processed, so ignores the event. Handling the domain event maintains </a:t>
            </a:r>
            <a:r>
              <a:rPr lang="en-US" baseline="0" err="1"/>
              <a:t>idempotency</a:t>
            </a:r>
            <a:r>
              <a:rPr lang="en-US" baseline="0"/>
              <a:t>, so that receiving a domain event at-least-once results in the actual processing of the event to only happen once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945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dispatcher notifies</a:t>
            </a:r>
            <a:r>
              <a:rPr lang="en-US" baseline="0"/>
              <a:t> the next handler of a domain event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53163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However, this document has not processed this</a:t>
            </a:r>
            <a:r>
              <a:rPr lang="en-US" baseline="0" dirty="0"/>
              <a:t> domain event before, so it processes the domain event and stores it in its inbox.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95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all handlers have successfully processed the domain event, the</a:t>
            </a:r>
            <a:r>
              <a:rPr lang="en-US" baseline="0" dirty="0"/>
              <a:t> dispatcher tells the originating document that the domain event can safely be deleted (or marked as processed)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0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originating</a:t>
            </a:r>
            <a:r>
              <a:rPr lang="en-US" baseline="0" dirty="0"/>
              <a:t> document is now saved, and we repeat for all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2961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15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011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78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2965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DocumentFeedObserver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3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73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76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48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documents participating in a</a:t>
            </a:r>
            <a:r>
              <a:rPr lang="en-US" baseline="0" dirty="0"/>
              <a:t> single request, but no way to coordinate a transaction between the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650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request</a:t>
            </a:r>
            <a:r>
              <a:rPr lang="en-US" baseline="0" dirty="0"/>
              <a:t> initiates changes in the first document. It needs to communicate to the others so it creates a couple of domain events.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016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transaction</a:t>
            </a:r>
            <a:r>
              <a:rPr lang="en-US" baseline="0" dirty="0"/>
              <a:t> for the first document </a:t>
            </a:r>
            <a:r>
              <a:rPr lang="en-US" baseline="0" dirty="0" err="1"/>
              <a:t>document</a:t>
            </a:r>
            <a:r>
              <a:rPr lang="en-US" baseline="0" dirty="0"/>
              <a:t> commits, including the domain events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626CEE-0348-ED4B-AA91-0B26539D2C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643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tif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7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notesSlide" Target="../notesSlides/notesSlide1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0822" y="352321"/>
            <a:ext cx="11776668" cy="2387600"/>
          </a:xfrm>
        </p:spPr>
        <p:txBody>
          <a:bodyPr anchor="ctr">
            <a:noAutofit/>
          </a:bodyPr>
          <a:lstStyle/>
          <a:p>
            <a:r>
              <a:rPr lang="en-US" sz="6600" dirty="0"/>
              <a:t>Consistency and Agreements in Distributed Systems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974749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5091325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9172" y="5701898"/>
            <a:ext cx="1052054" cy="1052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9DDCF-808B-8384-C984-E732C049B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14" y="5091325"/>
            <a:ext cx="914400" cy="1447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695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675D-A7BF-4A7F-9EC3-2BF97E9FB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081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22440" y="5767668"/>
            <a:ext cx="380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4D8D1-CB0A-4291-9D46-A220D2D8127A}"/>
              </a:ext>
            </a:extLst>
          </p:cNvPr>
          <p:cNvSpPr txBox="1"/>
          <p:nvPr/>
        </p:nvSpPr>
        <p:spPr>
          <a:xfrm>
            <a:off x="6822440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F2F9D51-B38A-4C80-9BDF-E04B7FE1E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7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2AD66-A2C2-4839-8E05-EEFCA44EA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86372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b="1" dirty="0"/>
              <a:t>The request is rejected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AF6A-885A-47BE-9287-95CAA89F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9765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0D41F1C-2F38-4CE0-BBC7-3C15C6077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8801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OrderRejected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8ADDEB8-5473-43B5-B881-3652B497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167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1818639" y="4048302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26EE8-5B6F-4377-A69A-A94303B5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2002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D04207A-FE25-4DC2-B1BD-805858B3A1A4}"/>
              </a:ext>
            </a:extLst>
          </p:cNvPr>
          <p:cNvSpPr txBox="1"/>
          <p:nvPr/>
        </p:nvSpPr>
        <p:spPr>
          <a:xfrm>
            <a:off x="6852919" y="5767668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[789]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329D3-A323-4144-A90B-64422343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090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23B0F-B14D-4ED0-A96C-4A51FAA7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02929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5C14A-E173-4AFA-8227-DB5FED3B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87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9B4D9-C3E1-4798-A74E-86C30EEB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transactional boundaries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BAD33-E241-463C-B49C-EE973EE71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A2F33-CB81-4681-9091-CD19CB03F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0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947920" y="3571240"/>
            <a:ext cx="29870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SELECT Quantity</a:t>
            </a:r>
          </a:p>
          <a:p>
            <a:r>
              <a:rPr lang="en-US" dirty="0"/>
              <a:t>FROM Inventory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44EA5C-F1F1-406A-B73B-BBE05CD479E4}"/>
              </a:ext>
            </a:extLst>
          </p:cNvPr>
          <p:cNvCxnSpPr>
            <a:cxnSpLocks/>
          </p:cNvCxnSpPr>
          <p:nvPr/>
        </p:nvCxnSpPr>
        <p:spPr>
          <a:xfrm>
            <a:off x="4404360" y="311912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C5B92-B5A0-45F5-8931-896E922F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860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Dispatcher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E96E509-BEAD-499F-97BB-08D3742CBFC9}"/>
              </a:ext>
            </a:extLst>
          </p:cNvPr>
          <p:cNvSpPr/>
          <p:nvPr/>
        </p:nvSpPr>
        <p:spPr>
          <a:xfrm>
            <a:off x="9326880" y="1132839"/>
            <a:ext cx="1427480" cy="27110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956080-509A-4615-84B0-8C9A7379DDF5}"/>
              </a:ext>
            </a:extLst>
          </p:cNvPr>
          <p:cNvSpPr/>
          <p:nvPr/>
        </p:nvSpPr>
        <p:spPr>
          <a:xfrm>
            <a:off x="9398000" y="1203960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1E00C1-4ABB-4352-B262-14B898727E7A}"/>
              </a:ext>
            </a:extLst>
          </p:cNvPr>
          <p:cNvSpPr/>
          <p:nvPr/>
        </p:nvSpPr>
        <p:spPr>
          <a:xfrm>
            <a:off x="9398000" y="162197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051D68-B396-40C6-9AA5-D86EA5F7A529}"/>
              </a:ext>
            </a:extLst>
          </p:cNvPr>
          <p:cNvSpPr/>
          <p:nvPr/>
        </p:nvSpPr>
        <p:spPr>
          <a:xfrm>
            <a:off x="9398000" y="2023292"/>
            <a:ext cx="1259840" cy="264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row3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EA5759-7966-467C-BADE-5FF368C0FE1D}"/>
              </a:ext>
            </a:extLst>
          </p:cNvPr>
          <p:cNvSpPr txBox="1"/>
          <p:nvPr/>
        </p:nvSpPr>
        <p:spPr>
          <a:xfrm>
            <a:off x="10825480" y="3494570"/>
            <a:ext cx="6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7E3101-981B-4297-9C9F-02049BE02EB3}"/>
              </a:ext>
            </a:extLst>
          </p:cNvPr>
          <p:cNvSpPr/>
          <p:nvPr/>
        </p:nvSpPr>
        <p:spPr>
          <a:xfrm>
            <a:off x="9398000" y="2424612"/>
            <a:ext cx="1259840" cy="133966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/>
              <a:t>Outbox</a:t>
            </a:r>
          </a:p>
          <a:p>
            <a:r>
              <a:rPr lang="en-US" dirty="0"/>
              <a:t>Id</a:t>
            </a:r>
          </a:p>
          <a:p>
            <a:r>
              <a:rPr lang="en-US" dirty="0"/>
              <a:t>Type</a:t>
            </a:r>
          </a:p>
          <a:p>
            <a:r>
              <a:rPr lang="en-US" dirty="0"/>
              <a:t>Body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870FC-5BF6-4A57-8E23-C7E4C72D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8578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E2517A-5D93-4DD3-A90F-A891343FC7F3}"/>
              </a:ext>
            </a:extLst>
          </p:cNvPr>
          <p:cNvSpPr/>
          <p:nvPr/>
        </p:nvSpPr>
        <p:spPr>
          <a:xfrm>
            <a:off x="792480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6AD2A-9987-41B2-B9BD-BEB81ECAA20C}"/>
              </a:ext>
            </a:extLst>
          </p:cNvPr>
          <p:cNvSpPr/>
          <p:nvPr/>
        </p:nvSpPr>
        <p:spPr>
          <a:xfrm>
            <a:off x="1000760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  <a:endParaRPr lang="en-US" sz="1400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DF53006F-651C-410D-AD5A-DF4B9D1EFF81}"/>
              </a:ext>
            </a:extLst>
          </p:cNvPr>
          <p:cNvSpPr/>
          <p:nvPr/>
        </p:nvSpPr>
        <p:spPr>
          <a:xfrm>
            <a:off x="2753360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31059-0212-4AA6-BF4F-93BB38690DFC}"/>
              </a:ext>
            </a:extLst>
          </p:cNvPr>
          <p:cNvSpPr/>
          <p:nvPr/>
        </p:nvSpPr>
        <p:spPr>
          <a:xfrm>
            <a:off x="2936240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Outbox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0ED09858-E5EE-498F-BCBC-63254AABBFB9}"/>
              </a:ext>
            </a:extLst>
          </p:cNvPr>
          <p:cNvSpPr/>
          <p:nvPr/>
        </p:nvSpPr>
        <p:spPr>
          <a:xfrm rot="16200000">
            <a:off x="5787390" y="367030"/>
            <a:ext cx="574040" cy="156718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dirty="0"/>
              <a:t>Broker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A3A3AC-5DA7-4159-8C9F-6EF80A92036B}"/>
              </a:ext>
            </a:extLst>
          </p:cNvPr>
          <p:cNvSpPr/>
          <p:nvPr/>
        </p:nvSpPr>
        <p:spPr>
          <a:xfrm>
            <a:off x="3666016" y="863600"/>
            <a:ext cx="492760" cy="17221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Translator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B5D327-2AC6-48AD-8204-8164DF01FCC7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1592580" y="1793240"/>
            <a:ext cx="1343660" cy="30175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99F902C-CC9E-47CF-BDE5-4716E2AEE33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84400" y="1328420"/>
            <a:ext cx="1481616" cy="396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9E7826-B4E7-447E-975E-EB05B51E8D8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4158776" y="1150620"/>
            <a:ext cx="1132044" cy="5740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ABE16F-4EA2-41A8-87E6-546F964816B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5342416" y="985918"/>
            <a:ext cx="441164" cy="342502"/>
            <a:chOff x="838200" y="3886200"/>
            <a:chExt cx="914400" cy="6096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0A78ADA-302E-4094-9126-22EF3A2972EE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0" name="Isosceles Triangle 8">
              <a:extLst>
                <a:ext uri="{FF2B5EF4-FFF2-40B4-BE49-F238E27FC236}">
                  <a16:creationId xmlns:a16="http://schemas.microsoft.com/office/drawing/2014/main" id="{F6E17CF3-2648-4610-85BC-A84C960A16C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21" name="Isosceles Triangle 6">
              <a:extLst>
                <a:ext uri="{FF2B5EF4-FFF2-40B4-BE49-F238E27FC236}">
                  <a16:creationId xmlns:a16="http://schemas.microsoft.com/office/drawing/2014/main" id="{2F64211F-B65C-4E68-B791-6169F36FD1A4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855ABEB-9E7E-4FCE-A5CF-D83D15C420DB}"/>
              </a:ext>
            </a:extLst>
          </p:cNvPr>
          <p:cNvSpPr/>
          <p:nvPr/>
        </p:nvSpPr>
        <p:spPr>
          <a:xfrm>
            <a:off x="7802882" y="624840"/>
            <a:ext cx="3596640" cy="544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Bounded Context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B9879F-DFC8-493F-BC18-5E1D0E7C9CB1}"/>
              </a:ext>
            </a:extLst>
          </p:cNvPr>
          <p:cNvSpPr/>
          <p:nvPr/>
        </p:nvSpPr>
        <p:spPr>
          <a:xfrm>
            <a:off x="8011162" y="863600"/>
            <a:ext cx="1183640" cy="9296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Receiver</a:t>
            </a:r>
          </a:p>
        </p:txBody>
      </p:sp>
      <p:sp>
        <p:nvSpPr>
          <p:cNvPr id="24" name="Cylinder 23">
            <a:extLst>
              <a:ext uri="{FF2B5EF4-FFF2-40B4-BE49-F238E27FC236}">
                <a16:creationId xmlns:a16="http://schemas.microsoft.com/office/drawing/2014/main" id="{BE025944-E258-49FE-88D8-A3D48DAB17B4}"/>
              </a:ext>
            </a:extLst>
          </p:cNvPr>
          <p:cNvSpPr/>
          <p:nvPr/>
        </p:nvSpPr>
        <p:spPr>
          <a:xfrm>
            <a:off x="9763762" y="4028440"/>
            <a:ext cx="1397000" cy="176784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SQL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2E947FE-4C9C-4E49-B597-C1DAFD97F9F1}"/>
              </a:ext>
            </a:extLst>
          </p:cNvPr>
          <p:cNvSpPr/>
          <p:nvPr/>
        </p:nvSpPr>
        <p:spPr>
          <a:xfrm>
            <a:off x="9946642" y="4521200"/>
            <a:ext cx="1026160" cy="57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Inbox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A49764A-93DD-43E2-A1D6-DB55B7E7585C}"/>
              </a:ext>
            </a:extLst>
          </p:cNvPr>
          <p:cNvCxnSpPr>
            <a:cxnSpLocks/>
            <a:stCxn id="23" idx="1"/>
            <a:endCxn id="7" idx="3"/>
          </p:cNvCxnSpPr>
          <p:nvPr/>
        </p:nvCxnSpPr>
        <p:spPr>
          <a:xfrm flipH="1" flipV="1">
            <a:off x="6858000" y="1150620"/>
            <a:ext cx="1153162" cy="177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4C5E6AC-B090-408F-9AE6-FE21E210A706}"/>
              </a:ext>
            </a:extLst>
          </p:cNvPr>
          <p:cNvSpPr/>
          <p:nvPr/>
        </p:nvSpPr>
        <p:spPr>
          <a:xfrm>
            <a:off x="9946642" y="863600"/>
            <a:ext cx="1183640" cy="9296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Dispatcher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5B5005-1284-4F04-8F54-32A1D2BB3DA4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9194802" y="1328420"/>
            <a:ext cx="75184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D80C66-C3A1-4A54-8080-6764103E8C2E}"/>
              </a:ext>
            </a:extLst>
          </p:cNvPr>
          <p:cNvCxnSpPr>
            <a:cxnSpLocks/>
            <a:stCxn id="33" idx="2"/>
            <a:endCxn id="25" idx="0"/>
          </p:cNvCxnSpPr>
          <p:nvPr/>
        </p:nvCxnSpPr>
        <p:spPr>
          <a:xfrm flipH="1">
            <a:off x="10459722" y="1793240"/>
            <a:ext cx="78740" cy="2727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DE1A7-4567-47FE-9998-F12D880E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32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22" grpId="0" animBg="1"/>
      <p:bldP spid="23" grpId="0" animBg="1"/>
      <p:bldP spid="24" grpId="0" animBg="1"/>
      <p:bldP spid="25" grpId="0" animBg="1"/>
      <p:bldP spid="3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F26B-CB97-4D6A-9CF3-78939377F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36E1E-AD49-458F-819A-AA90BBFB7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CA14-EC7C-4AA2-AEE5-879BB9B0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37560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19FE6-159B-4AA2-9C83-C75F7626A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lessons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400CB-9BFB-44FC-BE69-A90262001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transactions are "Easy" locally</a:t>
            </a:r>
          </a:p>
          <a:p>
            <a:endParaRPr lang="en-US" dirty="0"/>
          </a:p>
          <a:p>
            <a:r>
              <a:rPr lang="en-US" dirty="0"/>
              <a:t>Distributed transactions are hard/impossible when…distributed</a:t>
            </a:r>
          </a:p>
          <a:p>
            <a:endParaRPr lang="en-US" dirty="0"/>
          </a:p>
          <a:p>
            <a:r>
              <a:rPr lang="en-US" dirty="0"/>
              <a:t>Find the transactional boundary</a:t>
            </a:r>
          </a:p>
          <a:p>
            <a:endParaRPr lang="en-US" dirty="0"/>
          </a:p>
          <a:p>
            <a:r>
              <a:rPr lang="en-US" dirty="0"/>
              <a:t>Outbox to coordinate communication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E294-E891-4236-A4CC-52792503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7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CE0CF-FC12-4B42-BEF0-8B9F9FFD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48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56A4F-C880-41C7-851D-BB4DEA6A2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35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Explosion: 14 Points 6">
            <a:extLst>
              <a:ext uri="{FF2B5EF4-FFF2-40B4-BE49-F238E27FC236}">
                <a16:creationId xmlns:a16="http://schemas.microsoft.com/office/drawing/2014/main" id="{0212A402-DDF4-4A27-8C53-2F8B2C130E8A}"/>
              </a:ext>
            </a:extLst>
          </p:cNvPr>
          <p:cNvSpPr/>
          <p:nvPr/>
        </p:nvSpPr>
        <p:spPr>
          <a:xfrm>
            <a:off x="5461000" y="4759960"/>
            <a:ext cx="1422400" cy="720685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FC66695-725F-4374-AD51-C38709F0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4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B2CEB-96F9-4942-987E-B9436D0D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9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2E24CB-ACEB-4317-954F-A355C1C2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58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D0615B-754A-4656-9BCF-763759AE52A1}"/>
              </a:ext>
            </a:extLst>
          </p:cNvPr>
          <p:cNvSpPr/>
          <p:nvPr/>
        </p:nvSpPr>
        <p:spPr>
          <a:xfrm>
            <a:off x="1503680" y="1661160"/>
            <a:ext cx="9585960" cy="457200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3216457-59A1-4525-9EE7-E5E8E0710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Slight Wrinkle…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3F3D2-EFF9-49CA-BDDB-C96735D00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7F62-9134-4814-805C-D20317C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046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E4F6-4CC7-4C9B-8BE7-0AA14029A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Simpler Time…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D61CF-13CC-6FFB-B941-7ED124249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32B1D-355C-4BDD-BA83-95D0A68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03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916537" y="880054"/>
            <a:ext cx="1507774" cy="1826753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Sales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1112520" y="258265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4D5F7-C6D1-4BE4-BBB9-EA05A5A2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5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08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BEFCAB-DD54-4179-857B-52A0D53D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38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endParaRPr lang="en-US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148182-E092-49EE-B0D4-1C61019CD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7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20776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sz="5400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505960" y="4832310"/>
            <a:ext cx="375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CAEF9CF-1450-47BF-A71E-4B11B9474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3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C43FB1-0E0F-44B4-A312-933661D4E47C}"/>
              </a:ext>
            </a:extLst>
          </p:cNvPr>
          <p:cNvSpPr/>
          <p:nvPr/>
        </p:nvSpPr>
        <p:spPr>
          <a:xfrm>
            <a:off x="1503680" y="294640"/>
            <a:ext cx="9585960" cy="6061710"/>
          </a:xfrm>
          <a:prstGeom prst="rect">
            <a:avLst/>
          </a:prstGeom>
          <a:ln>
            <a:prstDash val="lgDashDot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endParaRPr lang="en-US" sz="5400" dirty="0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17840" y="39166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Stock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4AFC418A-7A07-4ADB-BE9E-9DF1053B82C2}"/>
              </a:ext>
            </a:extLst>
          </p:cNvPr>
          <p:cNvSpPr/>
          <p:nvPr/>
        </p:nvSpPr>
        <p:spPr>
          <a:xfrm>
            <a:off x="8107680" y="64516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Sales Database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1173E8-9B2F-4F0B-87C9-23E27EADA61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404360" y="1760220"/>
            <a:ext cx="3703320" cy="159512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54C4927-34C3-49E0-845E-BEC3E32A5029}"/>
              </a:ext>
            </a:extLst>
          </p:cNvPr>
          <p:cNvSpPr txBox="1"/>
          <p:nvPr/>
        </p:nvSpPr>
        <p:spPr>
          <a:xfrm>
            <a:off x="5171440" y="122428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1AF2E9-853C-4A80-B964-07C47FC258C0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>
            <a:off x="4404360" y="3355340"/>
            <a:ext cx="3713480" cy="167640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F27A8AF-FE09-4C45-9A21-C1BBEB2AF161}"/>
              </a:ext>
            </a:extLst>
          </p:cNvPr>
          <p:cNvSpPr txBox="1"/>
          <p:nvPr/>
        </p:nvSpPr>
        <p:spPr>
          <a:xfrm>
            <a:off x="4144617" y="4832310"/>
            <a:ext cx="4115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sp>
        <p:nvSpPr>
          <p:cNvPr id="12" name="&quot;No&quot; Symbol 16">
            <a:extLst>
              <a:ext uri="{FF2B5EF4-FFF2-40B4-BE49-F238E27FC236}">
                <a16:creationId xmlns:a16="http://schemas.microsoft.com/office/drawing/2014/main" id="{3341C1DC-BAE7-4D61-BFC5-A85F7E82F02F}"/>
              </a:ext>
            </a:extLst>
          </p:cNvPr>
          <p:cNvSpPr/>
          <p:nvPr/>
        </p:nvSpPr>
        <p:spPr>
          <a:xfrm>
            <a:off x="10288610" y="5469980"/>
            <a:ext cx="667339" cy="712622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2946920-FF7C-4952-9C3D-6D9AE8596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53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1DAC-F0F3-4EA7-A12D-68BD5770E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794" y="0"/>
            <a:ext cx="6244411" cy="6858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C4F73-EB3B-4516-8FA3-6935E028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87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31F1-4285-48D0-82D8-BC108C938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Transaction?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AE526-D759-41D5-82DF-B3C304CA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1FA14-AEE7-4652-9859-3D0252DF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2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9DB58-FE6C-429E-9935-CED68337E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database transaction in which two or more network hosts are involved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D77E-8BCF-4E12-B09F-D5E48F906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53E3-6C25-46C0-983A-BCE53782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36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4C8-583C-47EB-9842-6CDC5B77A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common protocol:</a:t>
            </a:r>
            <a:br>
              <a:rPr lang="en-US" dirty="0"/>
            </a:br>
            <a:r>
              <a:rPr lang="en-US" dirty="0"/>
              <a:t>Two-Phase Commit</a:t>
            </a:r>
            <a:br>
              <a:rPr lang="en-US" dirty="0"/>
            </a:br>
            <a:r>
              <a:rPr lang="en-US" dirty="0"/>
              <a:t>(aka 2PC)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DC133-258F-411B-8E61-89259EBA2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2577-1E63-4048-BD9C-DE817C83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5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FB3A-C88C-4C17-B3F7-CF03FF63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790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31948-2697-4522-AC87-69D222D8F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05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49B0C94-AD13-4C1C-AB43-8B9259147A3E}"/>
              </a:ext>
            </a:extLst>
          </p:cNvPr>
          <p:cNvSpPr/>
          <p:nvPr/>
        </p:nvSpPr>
        <p:spPr>
          <a:xfrm>
            <a:off x="7499762" y="922143"/>
            <a:ext cx="2253838" cy="15630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Resource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DE000-F566-433C-A3B3-5F4FCA7DC515}"/>
              </a:ext>
            </a:extLst>
          </p:cNvPr>
          <p:cNvSpPr/>
          <p:nvPr/>
        </p:nvSpPr>
        <p:spPr>
          <a:xfrm>
            <a:off x="7499762" y="4870178"/>
            <a:ext cx="2253838" cy="16068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Resource B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Coordinator</a:t>
            </a:r>
          </a:p>
        </p:txBody>
      </p:sp>
      <p:cxnSp>
        <p:nvCxnSpPr>
          <p:cNvPr id="7" name="Elbow Connector 111">
            <a:extLst>
              <a:ext uri="{FF2B5EF4-FFF2-40B4-BE49-F238E27FC236}">
                <a16:creationId xmlns:a16="http://schemas.microsoft.com/office/drawing/2014/main" id="{5FA5ED66-3CAC-4973-BE7E-A901CB3D2D5B}"/>
              </a:ext>
            </a:extLst>
          </p:cNvPr>
          <p:cNvCxnSpPr>
            <a:cxnSpLocks/>
          </p:cNvCxnSpPr>
          <p:nvPr/>
        </p:nvCxnSpPr>
        <p:spPr>
          <a:xfrm flipV="1">
            <a:off x="3394830" y="1305019"/>
            <a:ext cx="4104933" cy="2059896"/>
          </a:xfrm>
          <a:prstGeom prst="bentConnector3">
            <a:avLst>
              <a:gd name="adj1" fmla="val 50563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Elbow Connector 114">
            <a:extLst>
              <a:ext uri="{FF2B5EF4-FFF2-40B4-BE49-F238E27FC236}">
                <a16:creationId xmlns:a16="http://schemas.microsoft.com/office/drawing/2014/main" id="{12397A9C-F73B-4DE6-9D24-27C641048AA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94830" y="3364252"/>
            <a:ext cx="4104932" cy="2309337"/>
          </a:xfrm>
          <a:prstGeom prst="bentConnector3">
            <a:avLst>
              <a:gd name="adj1" fmla="val 50568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Elbow Connector 123">
            <a:extLst>
              <a:ext uri="{FF2B5EF4-FFF2-40B4-BE49-F238E27FC236}">
                <a16:creationId xmlns:a16="http://schemas.microsoft.com/office/drawing/2014/main" id="{3D111573-827F-4DD3-B0F8-C2A7009BFFB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394828" y="1703691"/>
            <a:ext cx="4104934" cy="2370067"/>
          </a:xfrm>
          <a:prstGeom prst="bentConnector3">
            <a:avLst>
              <a:gd name="adj1" fmla="val 71686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Elbow Connector 130">
            <a:extLst>
              <a:ext uri="{FF2B5EF4-FFF2-40B4-BE49-F238E27FC236}">
                <a16:creationId xmlns:a16="http://schemas.microsoft.com/office/drawing/2014/main" id="{E2473111-3500-46DD-9ED2-CBEC9693EED3}"/>
              </a:ext>
            </a:extLst>
          </p:cNvPr>
          <p:cNvCxnSpPr>
            <a:cxnSpLocks/>
          </p:cNvCxnSpPr>
          <p:nvPr/>
        </p:nvCxnSpPr>
        <p:spPr>
          <a:xfrm>
            <a:off x="3359669" y="4073758"/>
            <a:ext cx="4140094" cy="2172160"/>
          </a:xfrm>
          <a:prstGeom prst="bentConnector3">
            <a:avLst>
              <a:gd name="adj1" fmla="val 71943"/>
            </a:avLst>
          </a:prstGeom>
          <a:ln w="3810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Elbow Connector 135">
            <a:extLst>
              <a:ext uri="{FF2B5EF4-FFF2-40B4-BE49-F238E27FC236}">
                <a16:creationId xmlns:a16="http://schemas.microsoft.com/office/drawing/2014/main" id="{FFDAE032-F114-4449-B11A-9B702C4C28C6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 flipV="1">
            <a:off x="3394829" y="2114990"/>
            <a:ext cx="4104934" cy="1588519"/>
          </a:xfrm>
          <a:prstGeom prst="bentConnector3">
            <a:avLst>
              <a:gd name="adj1" fmla="val 40479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39">
            <a:extLst>
              <a:ext uri="{FF2B5EF4-FFF2-40B4-BE49-F238E27FC236}">
                <a16:creationId xmlns:a16="http://schemas.microsoft.com/office/drawing/2014/main" id="{0E8A8005-53DB-45DB-A340-CB84366267D8}"/>
              </a:ext>
            </a:extLst>
          </p:cNvPr>
          <p:cNvCxnSpPr>
            <a:cxnSpLocks/>
            <a:endCxn id="6" idx="3"/>
          </p:cNvCxnSpPr>
          <p:nvPr/>
        </p:nvCxnSpPr>
        <p:spPr>
          <a:xfrm rot="10800000">
            <a:off x="3394829" y="3703511"/>
            <a:ext cx="4104932" cy="1538653"/>
          </a:xfrm>
          <a:prstGeom prst="bentConnector3">
            <a:avLst>
              <a:gd name="adj1" fmla="val 40494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04EBC57-B8A4-49AD-8766-F4FE1C56BB59}"/>
              </a:ext>
            </a:extLst>
          </p:cNvPr>
          <p:cNvSpPr txBox="1"/>
          <p:nvPr/>
        </p:nvSpPr>
        <p:spPr>
          <a:xfrm>
            <a:off x="4384811" y="688656"/>
            <a:ext cx="176543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Prepare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3AE15-C639-42D9-BC04-25F9050BEFE1}"/>
              </a:ext>
            </a:extLst>
          </p:cNvPr>
          <p:cNvSpPr txBox="1"/>
          <p:nvPr/>
        </p:nvSpPr>
        <p:spPr>
          <a:xfrm>
            <a:off x="3988551" y="5853433"/>
            <a:ext cx="201945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Commit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931C0B-1715-4DCD-B691-B8BC410AD0E6}"/>
              </a:ext>
            </a:extLst>
          </p:cNvPr>
          <p:cNvSpPr txBox="1"/>
          <p:nvPr/>
        </p:nvSpPr>
        <p:spPr>
          <a:xfrm>
            <a:off x="5968759" y="3457395"/>
            <a:ext cx="22190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800" dirty="0"/>
              <a:t>Feedback</a:t>
            </a:r>
          </a:p>
        </p:txBody>
      </p:sp>
      <p:sp>
        <p:nvSpPr>
          <p:cNvPr id="2" name="Explosion: 14 Points 1">
            <a:extLst>
              <a:ext uri="{FF2B5EF4-FFF2-40B4-BE49-F238E27FC236}">
                <a16:creationId xmlns:a16="http://schemas.microsoft.com/office/drawing/2014/main" id="{D903766E-9E22-43C8-A200-3F4006347F2D}"/>
              </a:ext>
            </a:extLst>
          </p:cNvPr>
          <p:cNvSpPr/>
          <p:nvPr/>
        </p:nvSpPr>
        <p:spPr>
          <a:xfrm>
            <a:off x="5975764" y="5904557"/>
            <a:ext cx="1016000" cy="682721"/>
          </a:xfrm>
          <a:prstGeom prst="irregularSeal2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BC20A-86E6-44A1-A8D7-5E6156B0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89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D8E8C-7937-4F9C-8304-30B5C386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2" idx="1"/>
          </p:cNvCxnSpPr>
          <p:nvPr/>
        </p:nvCxnSpPr>
        <p:spPr>
          <a:xfrm flipV="1">
            <a:off x="3394829" y="1839686"/>
            <a:ext cx="3927628" cy="18638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7322457" y="341086"/>
            <a:ext cx="4630057" cy="299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Always On</a:t>
            </a:r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3C823020-C8EA-4229-B340-4083450C2F52}"/>
              </a:ext>
            </a:extLst>
          </p:cNvPr>
          <p:cNvSpPr/>
          <p:nvPr/>
        </p:nvSpPr>
        <p:spPr>
          <a:xfrm>
            <a:off x="9930904" y="636184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BACC-B38E-43C1-BDA4-2C35A4FBA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350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>
            <a:off x="7802994" y="470262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2"/>
          </p:cNvCxnSpPr>
          <p:nvPr/>
        </p:nvCxnSpPr>
        <p:spPr>
          <a:xfrm>
            <a:off x="3394829" y="3703510"/>
            <a:ext cx="4408165" cy="196069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&quot;No&quot; Symbol 16">
            <a:extLst>
              <a:ext uri="{FF2B5EF4-FFF2-40B4-BE49-F238E27FC236}">
                <a16:creationId xmlns:a16="http://schemas.microsoft.com/office/drawing/2014/main" id="{4F6DCC92-3E56-49D2-B80F-E8139D4D2D24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2B0FD9-AADB-4104-BAF8-9DE88ADA67FE}"/>
              </a:ext>
            </a:extLst>
          </p:cNvPr>
          <p:cNvSpPr/>
          <p:nvPr/>
        </p:nvSpPr>
        <p:spPr>
          <a:xfrm>
            <a:off x="5515429" y="341086"/>
            <a:ext cx="6437085" cy="641531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2800" dirty="0"/>
              <a:t>Azure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45FD8-8C11-447F-8C4F-0E5ABB781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7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MSMQ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C41A183-8148-4F98-B06A-A1DF817DD1BE}"/>
              </a:ext>
            </a:extLst>
          </p:cNvPr>
          <p:cNvSpPr txBox="1"/>
          <p:nvPr/>
        </p:nvSpPr>
        <p:spPr>
          <a:xfrm>
            <a:off x="1693061" y="362857"/>
            <a:ext cx="134982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rgbClr val="70AD47"/>
                </a:solidFill>
                <a:latin typeface="Calibri" panose="020F0502020204030204"/>
              </a:rPr>
              <a:t>✓</a:t>
            </a:r>
            <a:endParaRPr lang="en-US" sz="11500" b="1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AA4C1-A529-41DC-AA44-F9A43DBA3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01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SQL Server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/>
              <a:t>RabbitMQ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21972"/>
            <a:ext cx="4408166" cy="2081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D3390-9158-4261-B40F-9C240FAF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50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MS DTC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2741938"/>
            <a:ext cx="1647371" cy="192314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NoSQL DB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</p:cNvCxnSpPr>
          <p:nvPr/>
        </p:nvCxnSpPr>
        <p:spPr>
          <a:xfrm>
            <a:off x="3394829" y="3439886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D77FB7-5FDC-4AA6-B169-B2C2B95040F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>
            <a:off x="3394829" y="3703510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C74D8-A116-4D27-BF8A-DA898CF443F0}"/>
              </a:ext>
            </a:extLst>
          </p:cNvPr>
          <p:cNvCxnSpPr>
            <a:cxnSpLocks/>
          </p:cNvCxnSpPr>
          <p:nvPr/>
        </p:nvCxnSpPr>
        <p:spPr>
          <a:xfrm>
            <a:off x="3394829" y="3958771"/>
            <a:ext cx="4408166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AA79-595A-42D0-8AD3-18A320FC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2667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22F82-3E0F-4B58-A5A4-C4622476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2PC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5A9A6-3E6D-46C1-B291-0969BF82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029" cy="4351338"/>
          </a:xfrm>
        </p:spPr>
        <p:txBody>
          <a:bodyPr/>
          <a:lstStyle/>
          <a:p>
            <a:r>
              <a:rPr lang="en-US" dirty="0"/>
              <a:t>Transactions in a single resource – yes</a:t>
            </a:r>
          </a:p>
          <a:p>
            <a:endParaRPr lang="en-US" dirty="0"/>
          </a:p>
          <a:p>
            <a:r>
              <a:rPr lang="en-US" dirty="0"/>
              <a:t>Transactions across identical resources – no</a:t>
            </a:r>
          </a:p>
          <a:p>
            <a:endParaRPr lang="en-US" dirty="0"/>
          </a:p>
          <a:p>
            <a:r>
              <a:rPr lang="en-US" dirty="0"/>
              <a:t>Transactions across disparate resources – no</a:t>
            </a:r>
          </a:p>
          <a:p>
            <a:endParaRPr lang="en-US" dirty="0"/>
          </a:p>
          <a:p>
            <a:r>
              <a:rPr lang="en-US" dirty="0"/>
              <a:t>Transactions across multiple items – </a:t>
            </a:r>
            <a:r>
              <a:rPr lang="en-US" dirty="0" err="1"/>
              <a:t>YesSQL</a:t>
            </a:r>
            <a:r>
              <a:rPr lang="en-US" dirty="0"/>
              <a:t> and NoSQL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ED98E-1CBB-4C11-BDA7-B72A1765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16CA872-3507-42E2-9F76-6D2AE2E95BF6}"/>
              </a:ext>
            </a:extLst>
          </p:cNvPr>
          <p:cNvSpPr/>
          <p:nvPr/>
        </p:nvSpPr>
        <p:spPr>
          <a:xfrm>
            <a:off x="1341120" y="2994004"/>
            <a:ext cx="2053709" cy="141901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2PC</a:t>
            </a:r>
          </a:p>
        </p:txBody>
      </p:sp>
      <p:sp>
        <p:nvSpPr>
          <p:cNvPr id="3" name="Cylinder 2">
            <a:extLst>
              <a:ext uri="{FF2B5EF4-FFF2-40B4-BE49-F238E27FC236}">
                <a16:creationId xmlns:a16="http://schemas.microsoft.com/office/drawing/2014/main" id="{ACED80E2-593E-4AF0-8852-BDB2E8EA43A3}"/>
              </a:ext>
            </a:extLst>
          </p:cNvPr>
          <p:cNvSpPr/>
          <p:nvPr/>
        </p:nvSpPr>
        <p:spPr>
          <a:xfrm>
            <a:off x="7802995" y="660400"/>
            <a:ext cx="1782965" cy="20269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SomeDB</a:t>
            </a:r>
            <a:endParaRPr lang="en-US" sz="2400" dirty="0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F47E0B83-63C1-4E95-B93B-D9644BEEA6AC}"/>
              </a:ext>
            </a:extLst>
          </p:cNvPr>
          <p:cNvSpPr/>
          <p:nvPr/>
        </p:nvSpPr>
        <p:spPr>
          <a:xfrm rot="16200000">
            <a:off x="8252937" y="4264353"/>
            <a:ext cx="747486" cy="214654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r"/>
            <a:r>
              <a:rPr lang="en-US" sz="2800" dirty="0" err="1"/>
              <a:t>SomeMQ</a:t>
            </a:r>
            <a:endParaRPr lang="en-US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943F3C-3633-4239-AEB6-CBA88A8FB16E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394829" y="1673860"/>
            <a:ext cx="4408166" cy="20296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00151E-DE19-48C9-8225-C8507EFEB200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3394829" y="3703510"/>
            <a:ext cx="4158577" cy="16341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FC5D6A-1972-4EA8-A13D-0C54B5759656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7509843" y="5166376"/>
            <a:ext cx="441164" cy="342502"/>
            <a:chOff x="838200" y="3886200"/>
            <a:chExt cx="914400" cy="6096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A570201-7111-4543-8D5A-DD48D5F7D446}"/>
                </a:ext>
              </a:extLst>
            </p:cNvPr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2" name="Isosceles Triangle 8">
              <a:extLst>
                <a:ext uri="{FF2B5EF4-FFF2-40B4-BE49-F238E27FC236}">
                  <a16:creationId xmlns:a16="http://schemas.microsoft.com/office/drawing/2014/main" id="{8F9B5A35-71A0-462B-8216-84BA5651BAF5}"/>
                </a:ext>
              </a:extLst>
            </p:cNvPr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13" name="Isosceles Triangle 6">
              <a:extLst>
                <a:ext uri="{FF2B5EF4-FFF2-40B4-BE49-F238E27FC236}">
                  <a16:creationId xmlns:a16="http://schemas.microsoft.com/office/drawing/2014/main" id="{A5A43C06-01CC-454C-B3A9-8788F6ECA0AC}"/>
                </a:ext>
              </a:extLst>
            </p:cNvPr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14" name="&quot;No&quot; Symbol 16">
            <a:extLst>
              <a:ext uri="{FF2B5EF4-FFF2-40B4-BE49-F238E27FC236}">
                <a16:creationId xmlns:a16="http://schemas.microsoft.com/office/drawing/2014/main" id="{6DEFF67C-E868-4E79-BB35-CD0C47391CB1}"/>
              </a:ext>
            </a:extLst>
          </p:cNvPr>
          <p:cNvSpPr/>
          <p:nvPr/>
        </p:nvSpPr>
        <p:spPr>
          <a:xfrm>
            <a:off x="1660026" y="714589"/>
            <a:ext cx="1424260" cy="14732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54358-971D-492B-87F8-7E3FE206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60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The </a:t>
            </a:r>
            <a:r>
              <a:rPr lang="en-US" sz="2400" dirty="0"/>
              <a:t>Database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3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74D7C4-D204-4C7B-BC6D-5DB583EF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853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6624F-9061-4578-A495-52A483F5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Microservices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F0A9-014E-492D-8543-AD70BA94D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Consuming messages from AMQP</a:t>
            </a:r>
          </a:p>
          <a:p>
            <a:endParaRPr lang="en-US" dirty="0"/>
          </a:p>
          <a:p>
            <a:r>
              <a:rPr lang="en-US" dirty="0"/>
              <a:t>Multiple writes to database</a:t>
            </a:r>
          </a:p>
          <a:p>
            <a:endParaRPr lang="en-US" dirty="0"/>
          </a:p>
          <a:p>
            <a:r>
              <a:rPr lang="en-US" dirty="0"/>
              <a:t>Producing messages to AMQP</a:t>
            </a:r>
          </a:p>
          <a:p>
            <a:endParaRPr lang="en-US" dirty="0"/>
          </a:p>
          <a:p>
            <a:r>
              <a:rPr lang="en-US" dirty="0"/>
              <a:t>All in a single "transactional" activity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C7596-F768-467F-AC7C-2AAD64469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6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EFA619-7BBF-4424-A85C-3C1C2FF9D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487" y="401320"/>
            <a:ext cx="7001026" cy="57201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181E837-8884-4941-8DAD-1652CDF7C2F3}"/>
              </a:ext>
            </a:extLst>
          </p:cNvPr>
          <p:cNvSpPr/>
          <p:nvPr/>
        </p:nvSpPr>
        <p:spPr>
          <a:xfrm>
            <a:off x="2534920" y="1656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3B0F45-289D-43D9-9E28-D0B98F2D8CA2}"/>
              </a:ext>
            </a:extLst>
          </p:cNvPr>
          <p:cNvSpPr/>
          <p:nvPr/>
        </p:nvSpPr>
        <p:spPr>
          <a:xfrm>
            <a:off x="2534920" y="483108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A4A5D1-8106-46F6-A35D-F7193F20D104}"/>
              </a:ext>
            </a:extLst>
          </p:cNvPr>
          <p:cNvSpPr/>
          <p:nvPr/>
        </p:nvSpPr>
        <p:spPr>
          <a:xfrm>
            <a:off x="2534920" y="5806440"/>
            <a:ext cx="7279640" cy="370840"/>
          </a:xfrm>
          <a:prstGeom prst="rect">
            <a:avLst/>
          </a:prstGeom>
          <a:solidFill>
            <a:srgbClr val="4472C4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935A7-7113-4CA0-9CF1-776882B3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43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2CE416-C21D-4D20-AC26-49B385054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44"/>
            <a:ext cx="12192000" cy="6482911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164C9-505A-4A2E-ADB5-5FF79F1B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5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3A9B-E576-48C0-BEC9-990004474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Epiphany:</a:t>
            </a:r>
            <a:br>
              <a:rPr lang="en-US" dirty="0"/>
            </a:br>
            <a:r>
              <a:rPr lang="en-US" dirty="0"/>
              <a:t>Assume a transactional boundary of a single aggregate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39B1-2864-46AE-B62E-D8F556693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0174-B9DA-4DE4-B989-2C187D24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15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ife Beyond Distributed Transactions">
            <a:extLst>
              <a:ext uri="{FF2B5EF4-FFF2-40B4-BE49-F238E27FC236}">
                <a16:creationId xmlns:a16="http://schemas.microsoft.com/office/drawing/2014/main" id="{7E681B29-9890-4942-B1A8-EA8C643D5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847850"/>
            <a:ext cx="685800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A4D4B3-4C86-4885-BAEF-7032EB8FD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2157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ife Beyond Distributed Transactions">
            <a:extLst>
              <a:ext uri="{FF2B5EF4-FFF2-40B4-BE49-F238E27FC236}">
                <a16:creationId xmlns:a16="http://schemas.microsoft.com/office/drawing/2014/main" id="{3CCCFBB9-22A4-4EFC-AC2A-159D2969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76325"/>
            <a:ext cx="6858000" cy="47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4F564-F32D-41E0-BA95-AA7A606D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45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ife Beyond Distributed Transactions">
            <a:extLst>
              <a:ext uri="{FF2B5EF4-FFF2-40B4-BE49-F238E27FC236}">
                <a16:creationId xmlns:a16="http://schemas.microsoft.com/office/drawing/2014/main" id="{EBEDCCE5-9A26-4E01-B5EB-6A20F141B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062038"/>
            <a:ext cx="6858000" cy="473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7BCCB-6DE1-49F3-AFD6-FAE903F68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655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BBE5B-F859-497D-8C4D-2BC8C667FA3B}"/>
              </a:ext>
            </a:extLst>
          </p:cNvPr>
          <p:cNvSpPr/>
          <p:nvPr/>
        </p:nvSpPr>
        <p:spPr>
          <a:xfrm>
            <a:off x="104648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AC960F-9A8B-4115-9BA5-0F1AB94742BE}"/>
              </a:ext>
            </a:extLst>
          </p:cNvPr>
          <p:cNvSpPr/>
          <p:nvPr/>
        </p:nvSpPr>
        <p:spPr>
          <a:xfrm>
            <a:off x="126492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D441D4-F5BF-4F3F-A931-F629D5691D1F}"/>
              </a:ext>
            </a:extLst>
          </p:cNvPr>
          <p:cNvSpPr/>
          <p:nvPr/>
        </p:nvSpPr>
        <p:spPr>
          <a:xfrm>
            <a:off x="126492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49C310-799B-403F-B236-721177BCE7D5}"/>
              </a:ext>
            </a:extLst>
          </p:cNvPr>
          <p:cNvSpPr/>
          <p:nvPr/>
        </p:nvSpPr>
        <p:spPr>
          <a:xfrm>
            <a:off x="126492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8EE843-A0A9-4AD3-B19A-B3F7635E84FD}"/>
              </a:ext>
            </a:extLst>
          </p:cNvPr>
          <p:cNvGrpSpPr/>
          <p:nvPr/>
        </p:nvGrpSpPr>
        <p:grpSpPr>
          <a:xfrm>
            <a:off x="3953843" y="2709094"/>
            <a:ext cx="723976" cy="521740"/>
            <a:chOff x="3669363" y="2653214"/>
            <a:chExt cx="723976" cy="52174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C520418-5CB7-4846-84CA-D3B0DCF6B0B6}"/>
                </a:ext>
              </a:extLst>
            </p:cNvPr>
            <p:cNvGrpSpPr/>
            <p:nvPr>
              <p:custDataLst>
                <p:tags r:id="rId10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6F7D32D-FF0B-4DC4-9089-9438227AC2FB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0" name="Isosceles Triangle 8">
                <a:extLst>
                  <a:ext uri="{FF2B5EF4-FFF2-40B4-BE49-F238E27FC236}">
                    <a16:creationId xmlns:a16="http://schemas.microsoft.com/office/drawing/2014/main" id="{08994C06-5484-4B72-BE35-3FE98378B6D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1" name="Isosceles Triangle 6">
                <a:extLst>
                  <a:ext uri="{FF2B5EF4-FFF2-40B4-BE49-F238E27FC236}">
                    <a16:creationId xmlns:a16="http://schemas.microsoft.com/office/drawing/2014/main" id="{A17D7039-4353-4CB7-BF53-D9E0B157C7B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CBD2A43-4AD9-4681-8D32-36CC098634A0}"/>
                </a:ext>
              </a:extLst>
            </p:cNvPr>
            <p:cNvGrpSpPr/>
            <p:nvPr>
              <p:custDataLst>
                <p:tags r:id="rId11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306984-F34A-4AC5-AB6E-1F0C6AB2597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4" name="Isosceles Triangle 8">
                <a:extLst>
                  <a:ext uri="{FF2B5EF4-FFF2-40B4-BE49-F238E27FC236}">
                    <a16:creationId xmlns:a16="http://schemas.microsoft.com/office/drawing/2014/main" id="{E547BDD2-B825-4B4A-B439-1D65712246B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5" name="Isosceles Triangle 6">
                <a:extLst>
                  <a:ext uri="{FF2B5EF4-FFF2-40B4-BE49-F238E27FC236}">
                    <a16:creationId xmlns:a16="http://schemas.microsoft.com/office/drawing/2014/main" id="{2B1A69CC-E72F-4CC9-8874-FED34414B5E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52F08C-357C-4960-9DF5-B759269225AF}"/>
                </a:ext>
              </a:extLst>
            </p:cNvPr>
            <p:cNvGrpSpPr/>
            <p:nvPr>
              <p:custDataLst>
                <p:tags r:id="rId12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49EB9A-CBBF-41E3-A577-A685214E1E17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8" name="Isosceles Triangle 8">
                <a:extLst>
                  <a:ext uri="{FF2B5EF4-FFF2-40B4-BE49-F238E27FC236}">
                    <a16:creationId xmlns:a16="http://schemas.microsoft.com/office/drawing/2014/main" id="{44C50891-CF83-44EB-8A2A-4FE5DDB19DA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19" name="Isosceles Triangle 6">
                <a:extLst>
                  <a:ext uri="{FF2B5EF4-FFF2-40B4-BE49-F238E27FC236}">
                    <a16:creationId xmlns:a16="http://schemas.microsoft.com/office/drawing/2014/main" id="{F2F3AA83-DC24-486F-A9B4-68B6CA34A50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33D4912-69BA-418C-8B11-1749F72F872E}"/>
              </a:ext>
            </a:extLst>
          </p:cNvPr>
          <p:cNvGrpSpPr/>
          <p:nvPr/>
        </p:nvGrpSpPr>
        <p:grpSpPr>
          <a:xfrm>
            <a:off x="3953843" y="3549117"/>
            <a:ext cx="723976" cy="521740"/>
            <a:chOff x="3669363" y="2653214"/>
            <a:chExt cx="723976" cy="52174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398939-F228-47B4-9FA4-6D073B7AC9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BCBDE57-855D-4DE4-BF98-54431BF4FA8A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8" name="Isosceles Triangle 8">
                <a:extLst>
                  <a:ext uri="{FF2B5EF4-FFF2-40B4-BE49-F238E27FC236}">
                    <a16:creationId xmlns:a16="http://schemas.microsoft.com/office/drawing/2014/main" id="{1D9557C5-94E9-4D01-BA7D-0B9BDE8CD6B4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9" name="Isosceles Triangle 6">
                <a:extLst>
                  <a:ext uri="{FF2B5EF4-FFF2-40B4-BE49-F238E27FC236}">
                    <a16:creationId xmlns:a16="http://schemas.microsoft.com/office/drawing/2014/main" id="{A198CF62-CCA5-47AC-89DE-7F78BAF3A11C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7C0A3C8-9373-4D2B-A636-097608B1E891}"/>
                </a:ext>
              </a:extLst>
            </p:cNvPr>
            <p:cNvGrpSpPr/>
            <p:nvPr>
              <p:custDataLst>
                <p:tags r:id="rId8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66996A1-CC22-4467-8037-DFF1CD086A2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5" name="Isosceles Triangle 8">
                <a:extLst>
                  <a:ext uri="{FF2B5EF4-FFF2-40B4-BE49-F238E27FC236}">
                    <a16:creationId xmlns:a16="http://schemas.microsoft.com/office/drawing/2014/main" id="{D4E9107B-AA87-4F24-B059-9BAC8096366A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6" name="Isosceles Triangle 6">
                <a:extLst>
                  <a:ext uri="{FF2B5EF4-FFF2-40B4-BE49-F238E27FC236}">
                    <a16:creationId xmlns:a16="http://schemas.microsoft.com/office/drawing/2014/main" id="{1D54395F-FA84-48CA-ADA7-35B5E0D74F72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DC81108-7A3E-47DB-99F1-50DD937F4866}"/>
                </a:ext>
              </a:extLst>
            </p:cNvPr>
            <p:cNvGrpSpPr/>
            <p:nvPr>
              <p:custDataLst>
                <p:tags r:id="rId9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D26BCFB-2EE3-4EB7-8342-1283E89E0C0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2" name="Isosceles Triangle 8">
                <a:extLst>
                  <a:ext uri="{FF2B5EF4-FFF2-40B4-BE49-F238E27FC236}">
                    <a16:creationId xmlns:a16="http://schemas.microsoft.com/office/drawing/2014/main" id="{00680EB2-72E7-4E73-88D1-DFA43D0A1E3F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43" name="Isosceles Triangle 6">
                <a:extLst>
                  <a:ext uri="{FF2B5EF4-FFF2-40B4-BE49-F238E27FC236}">
                    <a16:creationId xmlns:a16="http://schemas.microsoft.com/office/drawing/2014/main" id="{6A7A862F-2972-4832-8B25-36162ACC2148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63561AF1-7B92-4A68-8D9F-D0B75F5B3102}"/>
              </a:ext>
            </a:extLst>
          </p:cNvPr>
          <p:cNvSpPr/>
          <p:nvPr/>
        </p:nvSpPr>
        <p:spPr>
          <a:xfrm>
            <a:off x="6675120" y="431800"/>
            <a:ext cx="4251960" cy="586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3200" dirty="0"/>
              <a:t>Aggregate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E934576-DB6F-41A4-A8B3-33845C024281}"/>
              </a:ext>
            </a:extLst>
          </p:cNvPr>
          <p:cNvSpPr/>
          <p:nvPr/>
        </p:nvSpPr>
        <p:spPr>
          <a:xfrm>
            <a:off x="6893560" y="670560"/>
            <a:ext cx="3784600" cy="17678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2800" dirty="0"/>
              <a:t>Business Data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2886D61-74E9-44DC-8EE5-63269646DA57}"/>
              </a:ext>
            </a:extLst>
          </p:cNvPr>
          <p:cNvSpPr/>
          <p:nvPr/>
        </p:nvSpPr>
        <p:spPr>
          <a:xfrm>
            <a:off x="6893560" y="2641600"/>
            <a:ext cx="3784600" cy="6248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Outbox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CA1BC1-4287-489C-BE00-8FDBF5890197}"/>
              </a:ext>
            </a:extLst>
          </p:cNvPr>
          <p:cNvSpPr/>
          <p:nvPr/>
        </p:nvSpPr>
        <p:spPr>
          <a:xfrm>
            <a:off x="6893560" y="3469640"/>
            <a:ext cx="3784600" cy="6248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Inbox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8420B84-9E80-4C71-B71B-6458F27289CD}"/>
              </a:ext>
            </a:extLst>
          </p:cNvPr>
          <p:cNvGrpSpPr/>
          <p:nvPr/>
        </p:nvGrpSpPr>
        <p:grpSpPr>
          <a:xfrm>
            <a:off x="9582483" y="2709094"/>
            <a:ext cx="723976" cy="521740"/>
            <a:chOff x="3669363" y="2653214"/>
            <a:chExt cx="723976" cy="52174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F9B80DF-FB78-471A-98F9-1CB51D562C3C}"/>
                </a:ext>
              </a:extLst>
            </p:cNvPr>
            <p:cNvGrpSpPr/>
            <p:nvPr>
              <p:custDataLst>
                <p:tags r:id="rId4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1DAB8399-448D-4355-88A4-17F7DD380E2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5" name="Isosceles Triangle 8">
                <a:extLst>
                  <a:ext uri="{FF2B5EF4-FFF2-40B4-BE49-F238E27FC236}">
                    <a16:creationId xmlns:a16="http://schemas.microsoft.com/office/drawing/2014/main" id="{90472EFD-CEAC-4EE9-98F3-F8976897876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6" name="Isosceles Triangle 6">
                <a:extLst>
                  <a:ext uri="{FF2B5EF4-FFF2-40B4-BE49-F238E27FC236}">
                    <a16:creationId xmlns:a16="http://schemas.microsoft.com/office/drawing/2014/main" id="{E419FF09-56F0-4692-BFDF-A7C797F6C4ED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31E3CD-2928-46AC-8158-165FA88174D1}"/>
                </a:ext>
              </a:extLst>
            </p:cNvPr>
            <p:cNvGrpSpPr/>
            <p:nvPr>
              <p:custDataLst>
                <p:tags r:id="rId5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6B0BB6D-2DB9-43F4-93EA-20E4B56E3378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2" name="Isosceles Triangle 8">
                <a:extLst>
                  <a:ext uri="{FF2B5EF4-FFF2-40B4-BE49-F238E27FC236}">
                    <a16:creationId xmlns:a16="http://schemas.microsoft.com/office/drawing/2014/main" id="{67F11649-EB7E-4065-91CA-AE725329F820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3" name="Isosceles Triangle 6">
                <a:extLst>
                  <a:ext uri="{FF2B5EF4-FFF2-40B4-BE49-F238E27FC236}">
                    <a16:creationId xmlns:a16="http://schemas.microsoft.com/office/drawing/2014/main" id="{74FACB5C-4CA0-4717-BF9F-5CFEC72FA819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D0EFFE4-687C-43D0-9E64-1B0A390AA1CE}"/>
                </a:ext>
              </a:extLst>
            </p:cNvPr>
            <p:cNvGrpSpPr/>
            <p:nvPr>
              <p:custDataLst>
                <p:tags r:id="rId6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75AFDAC-F92B-454B-A895-D1A8CEFB36FC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59" name="Isosceles Triangle 8">
                <a:extLst>
                  <a:ext uri="{FF2B5EF4-FFF2-40B4-BE49-F238E27FC236}">
                    <a16:creationId xmlns:a16="http://schemas.microsoft.com/office/drawing/2014/main" id="{558C42A2-D0CA-4251-8306-FBAC59AA88D8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60" name="Isosceles Triangle 6">
                <a:extLst>
                  <a:ext uri="{FF2B5EF4-FFF2-40B4-BE49-F238E27FC236}">
                    <a16:creationId xmlns:a16="http://schemas.microsoft.com/office/drawing/2014/main" id="{201DEBAD-8286-4363-84E6-EBED867F746E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AF2EF2-7D54-4FB9-84C3-EA95F720C50F}"/>
              </a:ext>
            </a:extLst>
          </p:cNvPr>
          <p:cNvGrpSpPr/>
          <p:nvPr/>
        </p:nvGrpSpPr>
        <p:grpSpPr>
          <a:xfrm>
            <a:off x="9582483" y="3549117"/>
            <a:ext cx="723976" cy="521740"/>
            <a:chOff x="3669363" y="2653214"/>
            <a:chExt cx="723976" cy="521740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E2A778F-8ADC-4016-B61C-0EFC141A8CEE}"/>
                </a:ext>
              </a:extLst>
            </p:cNvPr>
            <p:cNvGrpSpPr/>
            <p:nvPr>
              <p:custDataLst>
                <p:tags r:id="rId1"/>
              </p:custDataLst>
            </p:nvPr>
          </p:nvGrpSpPr>
          <p:grpSpPr>
            <a:xfrm>
              <a:off x="3669363" y="2653214"/>
              <a:ext cx="441164" cy="342502"/>
              <a:chOff x="838200" y="3886200"/>
              <a:chExt cx="914400" cy="609600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32E5898-C2C7-46FF-B537-7F65E5941F4E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8" name="Isosceles Triangle 8">
                <a:extLst>
                  <a:ext uri="{FF2B5EF4-FFF2-40B4-BE49-F238E27FC236}">
                    <a16:creationId xmlns:a16="http://schemas.microsoft.com/office/drawing/2014/main" id="{CF74C28A-40B8-43D5-9784-9CA2A979591B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9" name="Isosceles Triangle 6">
                <a:extLst>
                  <a:ext uri="{FF2B5EF4-FFF2-40B4-BE49-F238E27FC236}">
                    <a16:creationId xmlns:a16="http://schemas.microsoft.com/office/drawing/2014/main" id="{03155800-E997-464F-AC01-9352D4980381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8AD7BC7D-AE75-4F9A-A913-C0BACA5C61EC}"/>
                </a:ext>
              </a:extLst>
            </p:cNvPr>
            <p:cNvGrpSpPr/>
            <p:nvPr>
              <p:custDataLst>
                <p:tags r:id="rId2"/>
              </p:custDataLst>
            </p:nvPr>
          </p:nvGrpSpPr>
          <p:grpSpPr>
            <a:xfrm>
              <a:off x="3793823" y="2754814"/>
              <a:ext cx="441164" cy="342502"/>
              <a:chOff x="838200" y="3886200"/>
              <a:chExt cx="914400" cy="609600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C401830-BB57-4293-A0C2-A0F328FA8324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5" name="Isosceles Triangle 8">
                <a:extLst>
                  <a:ext uri="{FF2B5EF4-FFF2-40B4-BE49-F238E27FC236}">
                    <a16:creationId xmlns:a16="http://schemas.microsoft.com/office/drawing/2014/main" id="{574BEE30-0C8A-4255-B3F6-61345BFB8239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6" name="Isosceles Triangle 6">
                <a:extLst>
                  <a:ext uri="{FF2B5EF4-FFF2-40B4-BE49-F238E27FC236}">
                    <a16:creationId xmlns:a16="http://schemas.microsoft.com/office/drawing/2014/main" id="{930E518D-20BD-42DE-882A-11CCCA2FA116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741E268-5F0D-4734-970C-E468791ACA88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3952175" y="2832452"/>
              <a:ext cx="441164" cy="342502"/>
              <a:chOff x="838200" y="3886200"/>
              <a:chExt cx="914400" cy="6096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2434B11B-118C-4AD5-8936-196FC8E335D0}"/>
                  </a:ext>
                </a:extLst>
              </p:cNvPr>
              <p:cNvSpPr/>
              <p:nvPr/>
            </p:nvSpPr>
            <p:spPr>
              <a:xfrm>
                <a:off x="838200" y="3886200"/>
                <a:ext cx="914400" cy="609600"/>
              </a:xfrm>
              <a:prstGeom prst="rect">
                <a:avLst/>
              </a:prstGeom>
              <a:gradFill>
                <a:gsLst>
                  <a:gs pos="100000">
                    <a:sysClr val="windowText" lastClr="000000">
                      <a:lumMod val="50000"/>
                      <a:lumOff val="50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2" name="Isosceles Triangle 8">
                <a:extLst>
                  <a:ext uri="{FF2B5EF4-FFF2-40B4-BE49-F238E27FC236}">
                    <a16:creationId xmlns:a16="http://schemas.microsoft.com/office/drawing/2014/main" id="{77009D3C-02C5-4F85-A52E-DAD7A5E4E567}"/>
                  </a:ext>
                </a:extLst>
              </p:cNvPr>
              <p:cNvSpPr/>
              <p:nvPr/>
            </p:nvSpPr>
            <p:spPr>
              <a:xfrm>
                <a:off x="838200" y="4114800"/>
                <a:ext cx="914400" cy="381000"/>
              </a:xfrm>
              <a:prstGeom prst="triangl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  <p:sp>
            <p:nvSpPr>
              <p:cNvPr id="73" name="Isosceles Triangle 6">
                <a:extLst>
                  <a:ext uri="{FF2B5EF4-FFF2-40B4-BE49-F238E27FC236}">
                    <a16:creationId xmlns:a16="http://schemas.microsoft.com/office/drawing/2014/main" id="{A2A11396-3E1D-4C98-839A-0298157BB105}"/>
                  </a:ext>
                </a:extLst>
              </p:cNvPr>
              <p:cNvSpPr/>
              <p:nvPr/>
            </p:nvSpPr>
            <p:spPr>
              <a:xfrm rot="10800000">
                <a:off x="838200" y="3886200"/>
                <a:ext cx="914400" cy="381000"/>
              </a:xfrm>
              <a:prstGeom prst="triangle">
                <a:avLst/>
              </a:prstGeom>
              <a:gradFill flip="none" rotWithShape="1">
                <a:gsLst>
                  <a:gs pos="100000">
                    <a:sysClr val="window" lastClr="FFFFFF">
                      <a:lumMod val="85000"/>
                    </a:sysClr>
                  </a:gs>
                  <a:gs pos="48000">
                    <a:srgbClr val="4F81BD">
                      <a:tint val="44500"/>
                      <a:satMod val="160000"/>
                    </a:srgbClr>
                  </a:gs>
                  <a:gs pos="0">
                    <a:srgbClr val="4F81BD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  <a:ln w="127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"/>
                  <a:cs typeface=""/>
                </a:endParaRPr>
              </a:p>
            </p:txBody>
          </p:sp>
        </p:grp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91600-60BD-416A-BD53-742F4873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96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E2C9764-AB7D-95F1-2C21-78A46CBF843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025065-D8BA-2D62-19FF-EC37F69FE06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F17B90-A965-C95E-50C0-986C6916EA4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513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07B5-2262-4157-8B64-E0D3BD47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Facilitating communication with a dispatcher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742AE-0F5F-4093-A6A3-75C0F686C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2ACC-511C-4B86-B3F9-0FEBECE4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890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E41FE-C16D-4897-A8D9-9C64DFB0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456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60CB3B-66A5-257A-08D5-291ED23002BC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A2821A-6320-4DFF-8C9E-FDE782BD9FA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993FF-6190-9B13-4B25-E59E740C878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731742-E41C-423C-9DB9-2138A40F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26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AB84736-D051-2E4E-CCDE-ADDFCBBB7A2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FE872F-49F5-340B-8E46-A3E0057E9D8F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096BA5-E737-BDD1-93DC-F9B7A38521C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2BCDC-768B-4B95-8768-080F525B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6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EECE1E4-EDD2-C59A-11F0-323E47565FCB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9D8912-881C-78AF-2F91-9173E6E32AF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AC08E9-8A96-3C02-0350-B17A79E48699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6377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2DB30476-F534-47FB-B58C-6CD1902C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8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2A5DFE9-D7BF-000D-1E68-937402392FFF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CD4707-C89F-4F81-B753-9E8DE80A8061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DC02C5-3891-33F7-C685-6C1C80BBCCF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525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3CFA9191-4823-42F9-A54B-7303BE7B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195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FD0E7E4-7836-062A-D4B9-66A7B0BD6F72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1102F9-0DBF-2057-8C68-4C1D3DEE70A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00D842-FA83-8393-E13B-4AFA2E0C267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52039FD-2CC7-4256-8AC5-3D8B6E71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5719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9699044-C66C-6B3C-8F01-A06E2B82C71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106971-6DF3-7C2F-260D-5D340EA33CBC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C5501-F4A2-4079-2C61-FCA2AD77D522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cxnSp>
        <p:nvCxnSpPr>
          <p:cNvPr id="18" name="Straight Arrow Connector 17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D91341A0-6027-4F3E-B5C3-EE852DE1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9757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3A1C753-1920-85B6-3A44-06281F1F0090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A0B298-683D-B829-483B-1BEEC448CA44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469997-C246-54B1-812A-BAC7FF56E3A0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5012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792D0C0-397C-4EA9-9B67-4099952F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051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0345BEC-EC12-D539-C5EC-9A0F7C42CDF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AF2278-85E2-AB54-BB17-8D41CE7D6F5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242E6E-E1D3-349D-61CD-0FFE6F5F1555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2692AB18-F0B8-4590-8449-23120E0B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8903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DAE1F-31AC-4EA6-ADF8-48BB1DF5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things go wrong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3FF5BB-71F8-4323-96E7-BB00BB5F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BD69C-70A6-45FB-B1CA-C61601F2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1938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20233-566C-0BBD-E96B-2E12553638D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A0AC1-C2BC-18E6-88AC-8C70D560D109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851FAB-5243-9D4D-8005-E0BDA29AC00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60"/>
            <a:ext cx="2655418" cy="21319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6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5E872F3E-E01A-45F9-BD5C-B8476ACED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73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0B9D0D-785A-434A-80F7-51467D3A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7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4174BA3-F619-DF17-433E-27DE30BDC1AA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BE40FA-9C4C-9A62-6850-B122C0155FC8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F865EC-C116-233E-6024-CE7B6366113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3647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5383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14101" y="5246217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02A6D512-C603-4A95-82E2-D67E336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4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489B9D2-DDD5-05C7-8C70-0BFEED17B78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0C620D-FA91-B580-04E3-405452534C0D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B0AB4B-8997-2AAE-FC68-932D30BC31D7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8528" y="702259"/>
            <a:ext cx="2655418" cy="214102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132575" y="697381"/>
            <a:ext cx="2655418" cy="214590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2575" y="3491789"/>
            <a:ext cx="2655418" cy="217658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&quot;No&quot; Symbol 16"/>
          <p:cNvSpPr/>
          <p:nvPr/>
        </p:nvSpPr>
        <p:spPr>
          <a:xfrm>
            <a:off x="8331593" y="5260530"/>
            <a:ext cx="368884" cy="368834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9F6249A-5C57-46F0-B974-94E8D0FD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664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94E4F-897C-481E-8F5C-F8E1FEA5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9AFD0-5795-4555-899C-BDF1820F1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99BB0-50C8-48B2-AE94-3B4C7286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7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10FE4B9-B288-4421-4614-495E6F841E39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1F762B-FEAB-DDA1-1BA4-5913CD16BB13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E4DB3-20D6-5885-CD2E-48916B8A202F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grpSp>
        <p:nvGrpSpPr>
          <p:cNvPr id="44" name="Group 43"/>
          <p:cNvGrpSpPr/>
          <p:nvPr>
            <p:custDataLst>
              <p:tags r:id="rId4"/>
            </p:custDataLst>
          </p:nvPr>
        </p:nvGrpSpPr>
        <p:grpSpPr>
          <a:xfrm>
            <a:off x="1354450" y="6113533"/>
            <a:ext cx="204470" cy="155753"/>
            <a:chOff x="838200" y="3886200"/>
            <a:chExt cx="914400" cy="609600"/>
          </a:xfrm>
        </p:grpSpPr>
        <p:sp>
          <p:nvSpPr>
            <p:cNvPr id="45" name="Rectangle 44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6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cxnSp>
        <p:nvCxnSpPr>
          <p:cNvPr id="20" name="Straight Arrow Connector 19"/>
          <p:cNvCxnSpPr>
            <a:stCxn id="16" idx="1"/>
            <a:endCxn id="18" idx="4"/>
          </p:cNvCxnSpPr>
          <p:nvPr/>
        </p:nvCxnSpPr>
        <p:spPr>
          <a:xfrm flipH="1">
            <a:off x="2080454" y="4760976"/>
            <a:ext cx="1226016" cy="12133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B2179-5406-4444-A8B8-08B342D3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7417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DB4879-585C-4583-A280-00AC3C71E4E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82B95-7F72-A046-23DF-62DE75B6E84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FFFFDF-1E53-11BD-B1D5-A4D5BBA3F94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36" name="Straight Arrow Connector 35"/>
          <p:cNvCxnSpPr>
            <a:stCxn id="16" idx="0"/>
            <a:endCxn id="34" idx="3"/>
          </p:cNvCxnSpPr>
          <p:nvPr/>
        </p:nvCxnSpPr>
        <p:spPr>
          <a:xfrm flipH="1" flipV="1">
            <a:off x="3862957" y="2396794"/>
            <a:ext cx="88265" cy="19069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6344F-E30D-4714-AAC2-BB99259A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3587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30EEABC-2201-DB8A-0528-20B10144DE9E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8CBBC-C94B-5519-E4D3-72D0985E62A6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BD3781B-D760-7E6B-07C3-D318A5C5B54C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E27C79-CF8D-40D4-90D9-8FF373189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960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5B74FF-B50F-9297-DD01-D6742E6DCCB3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A7AE04-0474-F6F6-0AAA-2D7678C6BF2A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5F7752-99CF-F42D-B044-BF5FED4DEC53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  <a:endCxn id="10" idx="1"/>
          </p:cNvCxnSpPr>
          <p:nvPr/>
        </p:nvCxnSpPr>
        <p:spPr>
          <a:xfrm>
            <a:off x="6341059" y="1682496"/>
            <a:ext cx="1177747" cy="332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B18C9F-E14B-4ECF-B709-5B31EB9C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72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A52E5A-3DB6-67E1-92F4-75257FCEE88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574365-A6FC-5498-546B-8726E1123EF7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ABB383-830D-791A-75A0-AE4E54E65E7E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E3736-0C0A-4A44-9948-43A63E50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4D1788-E34A-EE21-8EB0-E4079154BF2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B57E8B-FF01-16B3-6CC3-197285852800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6183E1-6EDA-4A71-2B09-F5778046C43B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6980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47A18-2448-4D93-9F14-8770B607B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06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E8BFF24-8559-EA77-8A45-6348C179F38D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EEF9B3-9110-8D89-A377-B54E5DB176EB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5C025E-41A2-B763-25BD-0550E315655A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5FEE19-7FC4-44C8-8415-DB5135901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5171440" y="3571240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Status</a:t>
            </a:r>
          </a:p>
          <a:p>
            <a:r>
              <a:rPr lang="en-US" dirty="0"/>
              <a:t>FROM Orders</a:t>
            </a:r>
          </a:p>
          <a:p>
            <a:r>
              <a:rPr lang="en-US" dirty="0"/>
              <a:t>WHERE Id = 123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6AEA3-FDF6-44C9-BEF2-4A9E15CE1089}"/>
              </a:ext>
            </a:extLst>
          </p:cNvPr>
          <p:cNvSpPr txBox="1"/>
          <p:nvPr/>
        </p:nvSpPr>
        <p:spPr>
          <a:xfrm>
            <a:off x="1955799" y="4470400"/>
            <a:ext cx="13981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all was good.jpg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7A296-0BC4-4EC0-A810-A43E083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05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92A41B-686C-D1BE-FC89-788E34C2F278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C9DEFE-BB48-556B-16DF-79C32C07404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B7503D-9D5C-B5A7-7A4D-10A000E24806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grpSp>
        <p:nvGrpSpPr>
          <p:cNvPr id="32" name="Group 31"/>
          <p:cNvGrpSpPr/>
          <p:nvPr>
            <p:custDataLst>
              <p:tags r:id="rId2"/>
            </p:custDataLst>
          </p:nvPr>
        </p:nvGrpSpPr>
        <p:grpSpPr>
          <a:xfrm>
            <a:off x="3760722" y="2241041"/>
            <a:ext cx="204470" cy="155753"/>
            <a:chOff x="838200" y="3886200"/>
            <a:chExt cx="914400" cy="609600"/>
          </a:xfrm>
        </p:grpSpPr>
        <p:sp>
          <p:nvSpPr>
            <p:cNvPr id="33" name="Rectangle 32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4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5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3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4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559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&quot;No&quot; Symbol 50"/>
          <p:cNvSpPr/>
          <p:nvPr/>
        </p:nvSpPr>
        <p:spPr>
          <a:xfrm>
            <a:off x="3748042" y="2205533"/>
            <a:ext cx="229827" cy="219927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25E93-D470-49DD-901C-0EE1E8A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679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A5A0-0C9B-53DD-4CFB-14464F568AE4}"/>
              </a:ext>
            </a:extLst>
          </p:cNvPr>
          <p:cNvSpPr/>
          <p:nvPr/>
        </p:nvSpPr>
        <p:spPr>
          <a:xfrm>
            <a:off x="5983433" y="3370578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58EE87-320F-E358-6FA4-AA4C8E0B44E5}"/>
              </a:ext>
            </a:extLst>
          </p:cNvPr>
          <p:cNvSpPr/>
          <p:nvPr/>
        </p:nvSpPr>
        <p:spPr>
          <a:xfrm>
            <a:off x="5983433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6F982C-4AAC-0032-31B3-98D7D5BAECD1}"/>
              </a:ext>
            </a:extLst>
          </p:cNvPr>
          <p:cNvSpPr/>
          <p:nvPr/>
        </p:nvSpPr>
        <p:spPr>
          <a:xfrm>
            <a:off x="1771097" y="541361"/>
            <a:ext cx="3070746" cy="26158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dirty="0"/>
              <a:t>Microservice 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28723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38451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3306470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7" name="Rectangle 6"/>
          <p:cNvSpPr/>
          <p:nvPr/>
        </p:nvSpPr>
        <p:spPr>
          <a:xfrm>
            <a:off x="3306470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1059" y="855878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9" name="Rectangle 8"/>
          <p:cNvSpPr/>
          <p:nvPr/>
        </p:nvSpPr>
        <p:spPr>
          <a:xfrm>
            <a:off x="6450787" y="958291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18806" y="1901952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518806" y="2205533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341059" y="3641750"/>
            <a:ext cx="2253082" cy="1653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Aggregate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50787" y="3744163"/>
            <a:ext cx="2018995" cy="84124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518806" y="4687824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18806" y="4991405"/>
            <a:ext cx="950976" cy="2267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</a:t>
            </a:r>
          </a:p>
        </p:txBody>
      </p:sp>
      <p:grpSp>
        <p:nvGrpSpPr>
          <p:cNvPr id="28" name="Group 27"/>
          <p:cNvGrpSpPr/>
          <p:nvPr>
            <p:custDataLst>
              <p:tags r:id="rId1"/>
            </p:custDataLst>
          </p:nvPr>
        </p:nvGrpSpPr>
        <p:grpSpPr>
          <a:xfrm>
            <a:off x="4009084" y="2241041"/>
            <a:ext cx="204470" cy="155753"/>
            <a:chOff x="838200" y="3886200"/>
            <a:chExt cx="914400" cy="609600"/>
          </a:xfrm>
        </p:grpSpPr>
        <p:sp>
          <p:nvSpPr>
            <p:cNvPr id="29" name="Rectangle 28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0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1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311603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6470" y="4303776"/>
            <a:ext cx="128950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Dispatcher</a:t>
            </a:r>
          </a:p>
        </p:txBody>
      </p:sp>
      <p:grpSp>
        <p:nvGrpSpPr>
          <p:cNvPr id="37" name="Group 36"/>
          <p:cNvGrpSpPr/>
          <p:nvPr>
            <p:custDataLst>
              <p:tags r:id="rId2"/>
            </p:custDataLst>
          </p:nvPr>
        </p:nvGrpSpPr>
        <p:grpSpPr>
          <a:xfrm>
            <a:off x="8225257" y="1938969"/>
            <a:ext cx="204470" cy="155753"/>
            <a:chOff x="838200" y="3886200"/>
            <a:chExt cx="914400" cy="609600"/>
          </a:xfrm>
        </p:grpSpPr>
        <p:sp>
          <p:nvSpPr>
            <p:cNvPr id="38" name="Rectangle 37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39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0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6528857" y="996465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Can 17"/>
          <p:cNvSpPr/>
          <p:nvPr/>
        </p:nvSpPr>
        <p:spPr>
          <a:xfrm rot="16200000">
            <a:off x="1863380" y="5743814"/>
            <a:ext cx="434147" cy="89519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Retry</a:t>
            </a:r>
          </a:p>
        </p:txBody>
      </p:sp>
      <p:cxnSp>
        <p:nvCxnSpPr>
          <p:cNvPr id="42" name="Straight Arrow Connector 41"/>
          <p:cNvCxnSpPr>
            <a:stCxn id="16" idx="3"/>
            <a:endCxn id="8" idx="1"/>
          </p:cNvCxnSpPr>
          <p:nvPr/>
        </p:nvCxnSpPr>
        <p:spPr>
          <a:xfrm flipV="1">
            <a:off x="4595974" y="1682496"/>
            <a:ext cx="1745085" cy="3078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75" y="697381"/>
            <a:ext cx="2655418" cy="213918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¯\_(</a:t>
            </a:r>
            <a:r>
              <a:rPr kumimoji="0" lang="mr-IN" sz="2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ツ</a:t>
            </a:r>
            <a:r>
              <a:rPr kumimoji="0" lang="mr-IN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)_/¯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Arrow Connector 42"/>
          <p:cNvCxnSpPr>
            <a:stCxn id="16" idx="3"/>
            <a:endCxn id="12" idx="1"/>
          </p:cNvCxnSpPr>
          <p:nvPr/>
        </p:nvCxnSpPr>
        <p:spPr>
          <a:xfrm flipV="1">
            <a:off x="4595974" y="4468368"/>
            <a:ext cx="1745085" cy="292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>
            <p:custDataLst>
              <p:tags r:id="rId3"/>
            </p:custDataLst>
          </p:nvPr>
        </p:nvGrpSpPr>
        <p:grpSpPr>
          <a:xfrm>
            <a:off x="8225257" y="4723332"/>
            <a:ext cx="204470" cy="155753"/>
            <a:chOff x="838200" y="3886200"/>
            <a:chExt cx="914400" cy="609600"/>
          </a:xfrm>
        </p:grpSpPr>
        <p:sp>
          <p:nvSpPr>
            <p:cNvPr id="46" name="Rectangle 45"/>
            <p:cNvSpPr/>
            <p:nvPr/>
          </p:nvSpPr>
          <p:spPr>
            <a:xfrm>
              <a:off x="838200" y="3886200"/>
              <a:ext cx="914400" cy="609600"/>
            </a:xfrm>
            <a:prstGeom prst="rect">
              <a:avLst/>
            </a:prstGeom>
            <a:gradFill>
              <a:gsLst>
                <a:gs pos="100000">
                  <a:sysClr val="windowText" lastClr="000000">
                    <a:lumMod val="50000"/>
                    <a:lumOff val="50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7" name="Isosceles Triangle 8"/>
            <p:cNvSpPr/>
            <p:nvPr/>
          </p:nvSpPr>
          <p:spPr>
            <a:xfrm>
              <a:off x="838200" y="4114800"/>
              <a:ext cx="914400" cy="381000"/>
            </a:xfrm>
            <a:prstGeom prst="triangl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  <p:sp>
          <p:nvSpPr>
            <p:cNvPr id="48" name="Isosceles Triangle 6"/>
            <p:cNvSpPr/>
            <p:nvPr/>
          </p:nvSpPr>
          <p:spPr>
            <a:xfrm rot="10800000">
              <a:off x="838200" y="3886200"/>
              <a:ext cx="914400" cy="381000"/>
            </a:xfrm>
            <a:prstGeom prst="triangle">
              <a:avLst/>
            </a:prstGeom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48000">
                  <a:srgbClr val="4F81BD">
                    <a:tint val="44500"/>
                    <a:satMod val="160000"/>
                  </a:srgbClr>
                </a:gs>
                <a:gs pos="0">
                  <a:srgbClr val="4F81BD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"/>
                <a:cs typeface="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6528856" y="3744163"/>
            <a:ext cx="55595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mr-I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Mangal" panose="020B0502040204020203" pitchFamily="18" charset="0"/>
              </a:rPr>
              <a:t>…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132575" y="3494230"/>
            <a:ext cx="2655418" cy="2169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cxnSp>
        <p:nvCxnSpPr>
          <p:cNvPr id="50" name="Straight Arrow Connector 49"/>
          <p:cNvCxnSpPr>
            <a:stCxn id="16" idx="0"/>
            <a:endCxn id="4" idx="2"/>
          </p:cNvCxnSpPr>
          <p:nvPr/>
        </p:nvCxnSpPr>
        <p:spPr>
          <a:xfrm flipH="1" flipV="1">
            <a:off x="3255264" y="2509114"/>
            <a:ext cx="695958" cy="1794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920239" y="697381"/>
            <a:ext cx="2655418" cy="214135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✓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E7AC-5E90-4463-B070-D4859286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7701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Agreements</a:t>
            </a:r>
            <a:br>
              <a:rPr lang="en-US" dirty="0"/>
            </a:br>
            <a:r>
              <a:rPr lang="en-US" dirty="0"/>
              <a:t>with Sagas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82EC-034A-4892-A8B3-EDE9E757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670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CC 3.0 from http://vasters.com/archive/Sagas.html">
            <a:extLst>
              <a:ext uri="{FF2B5EF4-FFF2-40B4-BE49-F238E27FC236}">
                <a16:creationId xmlns:a16="http://schemas.microsoft.com/office/drawing/2014/main" id="{C8FF07C4-4265-4749-9C55-3525A4B7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0" y="1566863"/>
            <a:ext cx="849630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E524B5-DD72-41E9-9DE9-94407635D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498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fulfilled when:</a:t>
            </a:r>
            <a:br>
              <a:rPr lang="en-US" dirty="0"/>
            </a:br>
            <a:r>
              <a:rPr lang="en-US" b="1" dirty="0"/>
              <a:t>The request is approved</a:t>
            </a:r>
            <a:br>
              <a:rPr lang="en-US" b="1" dirty="0"/>
            </a:br>
            <a:r>
              <a:rPr lang="en-US" b="1" dirty="0"/>
              <a:t>The stock is confirmed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4465E-A83E-4C01-9BF3-BF7367207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5748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382A0-02A6-49FC-B669-A27CDD85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9179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9" y="28120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92933C-CD4B-4506-A840-0169D65A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4029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OrderCreated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5E3C0A-094D-4B27-95F4-78943C28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46748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271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8D9A3E6-C99C-494F-A883-AA1F3AC7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80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8" y="4079078"/>
            <a:ext cx="3454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F0CFE35-E71B-4FC3-80CB-9F6851AF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9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990E-2E95-4E0D-9841-B1B76DBD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165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C1010A8-D053-4C54-9731-E1109030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59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3ED012B-583C-4C02-960B-37D87B01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9891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9C1C6A-224B-4A3A-B849-0678F500C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7759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B1284ED-93A8-4133-9AA1-5AFBF5346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35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175536E-111B-4CAF-8EED-9D0160985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643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53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6A7D3E6-8806-4510-AD99-0C4AC8087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7797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774179" y="277445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2E0AF08-B680-4117-BC72-CC38F5A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395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OrderApproved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22E96B7-ECC0-426F-A026-D1AB3517B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28348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4830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1463DCC-8693-4A20-BE5A-0AFF0448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585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017259" y="2768132"/>
            <a:ext cx="380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OrderFulfillmentSuccessful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D1041F-903C-4200-A717-3DF9BB9E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72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2C65CBA6-FBD3-4418-B849-62BF83EB148F}"/>
              </a:ext>
            </a:extLst>
          </p:cNvPr>
          <p:cNvSpPr/>
          <p:nvPr/>
        </p:nvSpPr>
        <p:spPr>
          <a:xfrm>
            <a:off x="8107680" y="2240280"/>
            <a:ext cx="1838960" cy="2230120"/>
          </a:xfrm>
          <a:prstGeom prst="ca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Database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59468-CE2B-4D6D-952B-815ED0ACE5DC}"/>
              </a:ext>
            </a:extLst>
          </p:cNvPr>
          <p:cNvSpPr/>
          <p:nvPr/>
        </p:nvSpPr>
        <p:spPr>
          <a:xfrm>
            <a:off x="2209800" y="2578100"/>
            <a:ext cx="2194560" cy="1554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The App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05224DB-EBBE-4B0D-AA98-4B6ED676DEE5}"/>
              </a:ext>
            </a:extLst>
          </p:cNvPr>
          <p:cNvCxnSpPr>
            <a:stCxn id="3" idx="3"/>
            <a:endCxn id="2" idx="2"/>
          </p:cNvCxnSpPr>
          <p:nvPr/>
        </p:nvCxnSpPr>
        <p:spPr>
          <a:xfrm>
            <a:off x="4404360" y="335534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8BA675-BD28-4C5E-A0EF-1743B60E0F03}"/>
              </a:ext>
            </a:extLst>
          </p:cNvPr>
          <p:cNvSpPr txBox="1"/>
          <p:nvPr/>
        </p:nvSpPr>
        <p:spPr>
          <a:xfrm>
            <a:off x="4577080" y="3571240"/>
            <a:ext cx="4084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Orders</a:t>
            </a:r>
          </a:p>
          <a:p>
            <a:r>
              <a:rPr lang="en-US" dirty="0"/>
              <a:t>SET Status = 4</a:t>
            </a:r>
          </a:p>
          <a:p>
            <a:r>
              <a:rPr lang="en-US" dirty="0"/>
              <a:t>WHERE Id = 123</a:t>
            </a:r>
          </a:p>
          <a:p>
            <a:endParaRPr lang="en-US" dirty="0"/>
          </a:p>
          <a:p>
            <a:r>
              <a:rPr lang="en-US" dirty="0"/>
              <a:t>UPDATE Inventory</a:t>
            </a:r>
          </a:p>
          <a:p>
            <a:r>
              <a:rPr lang="en-US" dirty="0"/>
              <a:t>SET Quantity = Quantity – 3</a:t>
            </a:r>
          </a:p>
          <a:p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456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89ED9-7F03-4EB9-B1A3-160E9CEA9C67}"/>
              </a:ext>
            </a:extLst>
          </p:cNvPr>
          <p:cNvCxnSpPr>
            <a:cxnSpLocks/>
          </p:cNvCxnSpPr>
          <p:nvPr/>
        </p:nvCxnSpPr>
        <p:spPr>
          <a:xfrm>
            <a:off x="4404360" y="3144520"/>
            <a:ext cx="370332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A00960-D78A-4592-875D-303B37DA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7110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DEF9A1-6B17-4B2D-8FF3-86115A37734E}"/>
              </a:ext>
            </a:extLst>
          </p:cNvPr>
          <p:cNvSpPr/>
          <p:nvPr/>
        </p:nvSpPr>
        <p:spPr>
          <a:xfrm>
            <a:off x="8609505" y="2187694"/>
            <a:ext cx="5309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✓</a:t>
            </a:r>
            <a:endParaRPr lang="en-US" sz="3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129F-49D4-403B-8F08-386C95C8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61019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dirty="0"/>
              <a:t>The stock is denied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1556F-3B24-43D4-B961-4BE752B5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1123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89E5-5136-4114-B582-746B2F675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order can be canceled when:</a:t>
            </a:r>
            <a:br>
              <a:rPr lang="en-US" dirty="0"/>
            </a:br>
            <a:r>
              <a:rPr lang="en-US" b="1" dirty="0"/>
              <a:t>The stock is denied</a:t>
            </a:r>
            <a:r>
              <a:rPr lang="en-US" dirty="0"/>
              <a:t> OR</a:t>
            </a:r>
            <a:br>
              <a:rPr lang="en-US" dirty="0"/>
            </a:br>
            <a:r>
              <a:rPr lang="en-US" dirty="0"/>
              <a:t>The request is rejected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23DA5-B310-4CEF-84DC-0D70B64A9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DE4A-4DFB-475B-9E8E-87612A3AD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4132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2448559" y="4079078"/>
            <a:ext cx="4404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2DA9D10-7D5E-4304-AEA4-39B6B79E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260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505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7C72DC-8842-4D49-9539-E51FBF40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05056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640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810B74-1BFC-42A6-A7E6-636E69561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463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39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A026E6-BD15-459B-9807-CAA604FC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798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6852918" y="5776648"/>
            <a:ext cx="4038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944F5F0-C9EF-412D-BE29-BFEBC432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5279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4092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StockRequestConfirmed</a:t>
            </a:r>
            <a:r>
              <a:rPr lang="en-US" dirty="0"/>
              <a:t> [123]</a:t>
            </a:r>
          </a:p>
          <a:p>
            <a:r>
              <a:rPr lang="en-US" dirty="0" err="1"/>
              <a:t>StockRequestConfirmed</a:t>
            </a:r>
            <a:r>
              <a:rPr lang="en-US" dirty="0"/>
              <a:t> [456]</a:t>
            </a:r>
          </a:p>
          <a:p>
            <a:r>
              <a:rPr lang="en-US" dirty="0" err="1"/>
              <a:t>StockRequestDenied</a:t>
            </a:r>
            <a:r>
              <a:rPr lang="en-US" dirty="0"/>
              <a:t> [789]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3FFD0FA-D28D-4FA0-868C-BE9C5D42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7094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4A9FA7-DF70-4F62-A95A-C774F21BDF3F}"/>
              </a:ext>
            </a:extLst>
          </p:cNvPr>
          <p:cNvSpPr/>
          <p:nvPr/>
        </p:nvSpPr>
        <p:spPr>
          <a:xfrm>
            <a:off x="2448559" y="2646222"/>
            <a:ext cx="1628139" cy="1402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Order Fulfillment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60AFDC-3787-4C3A-A3E9-7E1E239D5216}"/>
              </a:ext>
            </a:extLst>
          </p:cNvPr>
          <p:cNvSpPr/>
          <p:nvPr/>
        </p:nvSpPr>
        <p:spPr>
          <a:xfrm>
            <a:off x="6822440" y="1310172"/>
            <a:ext cx="1722120" cy="14579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Order Request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3F7BE4-F371-4DD1-8BEE-540C49670FEC}"/>
              </a:ext>
            </a:extLst>
          </p:cNvPr>
          <p:cNvSpPr/>
          <p:nvPr/>
        </p:nvSpPr>
        <p:spPr>
          <a:xfrm>
            <a:off x="6852919" y="4248748"/>
            <a:ext cx="1691641" cy="15189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Stock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A4C4F4-AAF8-4361-B91D-291DD2F341B2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4076698" y="2039152"/>
            <a:ext cx="2745742" cy="1308110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26D90-02D4-44B6-9D0A-B6553FA5FF87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4076698" y="3347262"/>
            <a:ext cx="2776221" cy="1660946"/>
          </a:xfrm>
          <a:prstGeom prst="straightConnector1">
            <a:avLst/>
          </a:prstGeom>
          <a:ln w="38100">
            <a:headEnd type="triangl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01D55F-126A-41B7-8CA5-CEED18F911E5}"/>
              </a:ext>
            </a:extLst>
          </p:cNvPr>
          <p:cNvSpPr txBox="1"/>
          <p:nvPr/>
        </p:nvSpPr>
        <p:spPr>
          <a:xfrm>
            <a:off x="1536699" y="4064100"/>
            <a:ext cx="380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CancelOrderRequest</a:t>
            </a:r>
            <a:endParaRPr lang="en-US" dirty="0"/>
          </a:p>
          <a:p>
            <a:r>
              <a:rPr lang="en-US" dirty="0" err="1"/>
              <a:t>StockReturnRequested</a:t>
            </a:r>
            <a:r>
              <a:rPr lang="en-US" dirty="0"/>
              <a:t> [123]</a:t>
            </a:r>
          </a:p>
          <a:p>
            <a:r>
              <a:rPr lang="en-US" dirty="0" err="1"/>
              <a:t>StockReturnRequested</a:t>
            </a:r>
            <a:r>
              <a:rPr lang="en-US" dirty="0"/>
              <a:t> [456]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8E06345-679F-4A0D-9DC4-7A1EC5CB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640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XBy93WlfJ9w3N9qn1pu5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74565</TotalTime>
  <Words>2440</Words>
  <Application>Microsoft Macintosh PowerPoint</Application>
  <PresentationFormat>Widescreen</PresentationFormat>
  <Paragraphs>1001</Paragraphs>
  <Slides>113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7" baseType="lpstr">
      <vt:lpstr>Arial</vt:lpstr>
      <vt:lpstr>Calibri</vt:lpstr>
      <vt:lpstr>Lucida Console</vt:lpstr>
      <vt:lpstr>Office Theme</vt:lpstr>
      <vt:lpstr>Consistency and Agreements in Distributed Systems</vt:lpstr>
      <vt:lpstr>A Simpler Time…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Slight Wrinkle…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Distributed Transaction?</vt:lpstr>
      <vt:lpstr>A database transaction in which two or more network hosts are involved</vt:lpstr>
      <vt:lpstr>Most common protocol: Two-Phase Commit (aka 2PC)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2PC Summary</vt:lpstr>
      <vt:lpstr>PowerPoint Presentation</vt:lpstr>
      <vt:lpstr>Microservices Communication</vt:lpstr>
      <vt:lpstr>PowerPoint Presentation</vt:lpstr>
      <vt:lpstr>PowerPoint Presentation</vt:lpstr>
      <vt:lpstr>Epiphany: Assume a transactional boundary of a single aggregate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Facilitating communication with a dispatcher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things go wrong</vt:lpstr>
      <vt:lpstr>PowerPoint Presentation</vt:lpstr>
      <vt:lpstr>PowerPoint Presentation</vt:lpstr>
      <vt:lpstr>PowerPoint Presentation</vt:lpstr>
      <vt:lpstr>Retries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Complex Agreements with Sagas</vt:lpstr>
      <vt:lpstr>PowerPoint Presentation</vt:lpstr>
      <vt:lpstr>An order can be fulfilled when: The request is approved The stock is confirmed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order can be canceled when: The stock is denied OR The request is rejected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Find the transactional boundaries</vt:lpstr>
      <vt:lpstr>PowerPoint Presentation</vt:lpstr>
      <vt:lpstr>PowerPoint Presentation</vt:lpstr>
      <vt:lpstr>Demo</vt:lpstr>
      <vt:lpstr>Our lessons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282</cp:revision>
  <dcterms:created xsi:type="dcterms:W3CDTF">2014-12-03T11:14:03Z</dcterms:created>
  <dcterms:modified xsi:type="dcterms:W3CDTF">2025-01-29T11:07:50Z</dcterms:modified>
</cp:coreProperties>
</file>