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0"/>
  </p:notesMasterIdLst>
  <p:sldIdLst>
    <p:sldId id="256" r:id="rId2"/>
    <p:sldId id="257" r:id="rId3"/>
    <p:sldId id="298" r:id="rId4"/>
    <p:sldId id="304" r:id="rId5"/>
    <p:sldId id="305" r:id="rId6"/>
    <p:sldId id="299" r:id="rId7"/>
    <p:sldId id="300" r:id="rId8"/>
    <p:sldId id="30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istard Jules" initials="BJ" lastIdx="1" clrIdx="0">
    <p:extLst>
      <p:ext uri="{19B8F6BF-5375-455C-9EA6-DF929625EA0E}">
        <p15:presenceInfo xmlns:p15="http://schemas.microsoft.com/office/powerpoint/2012/main" userId="Boistard Ju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194F3"/>
    <a:srgbClr val="1433CE"/>
    <a:srgbClr val="405DEC"/>
    <a:srgbClr val="0D2F47"/>
    <a:srgbClr val="002845"/>
    <a:srgbClr val="92D050"/>
    <a:srgbClr val="FFEBE3"/>
    <a:srgbClr val="C2FFFE"/>
    <a:srgbClr val="FFA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31160E-41DF-40EF-83B2-DDD437ABB8A9}">
  <a:tblStyle styleId="{6D31160E-41DF-40EF-83B2-DDD437ABB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138" d="100"/>
          <a:sy n="138" d="100"/>
        </p:scale>
        <p:origin x="894"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77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95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2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48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787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775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Jules Boistard</a:t>
            </a:r>
          </a:p>
          <a:p>
            <a:pPr marL="0" lvl="0" indent="0" algn="ctr" rtl="0">
              <a:spcBef>
                <a:spcPts val="0"/>
              </a:spcBef>
              <a:spcAft>
                <a:spcPts val="0"/>
              </a:spcAft>
              <a:buNone/>
            </a:pPr>
            <a:r>
              <a:rPr lang="fr-FR" sz="1600" i="1" dirty="0"/>
              <a:t>18/01/2022</a:t>
            </a:r>
          </a:p>
        </p:txBody>
      </p:sp>
      <p:sp>
        <p:nvSpPr>
          <p:cNvPr id="435" name="Google Shape;435;p25"/>
          <p:cNvSpPr txBox="1">
            <a:spLocks noGrp="1"/>
          </p:cNvSpPr>
          <p:nvPr>
            <p:ph type="ctrTitle"/>
          </p:nvPr>
        </p:nvSpPr>
        <p:spPr>
          <a:xfrm>
            <a:off x="1561641" y="875847"/>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bg1"/>
                </a:solidFill>
              </a:rPr>
              <a:t>Dataiku Data Scientist Technical Assessment</a:t>
            </a:r>
            <a:endParaRPr sz="4000" dirty="0">
              <a:solidFill>
                <a:schemeClr val="bg1"/>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293841" y="1132783"/>
            <a:ext cx="7112680" cy="175399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dirty="0">
                <a:solidFill>
                  <a:schemeClr val="accent6"/>
                </a:solidFill>
              </a:rPr>
              <a:t>Goal</a:t>
            </a:r>
            <a:r>
              <a:rPr lang="fr-FR" dirty="0"/>
              <a:t> : </a:t>
            </a:r>
            <a:r>
              <a:rPr lang="fr-FR" dirty="0" err="1"/>
              <a:t>identify</a:t>
            </a:r>
            <a:r>
              <a:rPr lang="fr-FR" dirty="0"/>
              <a:t> </a:t>
            </a:r>
            <a:r>
              <a:rPr lang="fr-FR" dirty="0" err="1"/>
              <a:t>characteristics</a:t>
            </a:r>
            <a:r>
              <a:rPr lang="fr-FR" dirty="0"/>
              <a:t> </a:t>
            </a:r>
            <a:r>
              <a:rPr lang="fr-FR" dirty="0" err="1"/>
              <a:t>associated</a:t>
            </a:r>
            <a:r>
              <a:rPr lang="fr-FR" dirty="0"/>
              <a:t> </a:t>
            </a:r>
            <a:r>
              <a:rPr lang="fr-FR" dirty="0" err="1"/>
              <a:t>with</a:t>
            </a:r>
            <a:r>
              <a:rPr lang="fr-FR" dirty="0"/>
              <a:t> a </a:t>
            </a:r>
            <a:r>
              <a:rPr lang="fr-FR" dirty="0" err="1"/>
              <a:t>person</a:t>
            </a:r>
            <a:r>
              <a:rPr lang="fr-FR" dirty="0"/>
              <a:t> </a:t>
            </a:r>
            <a:r>
              <a:rPr lang="fr-FR" dirty="0" err="1"/>
              <a:t>making</a:t>
            </a:r>
            <a:r>
              <a:rPr lang="fr-FR" dirty="0"/>
              <a:t> more or </a:t>
            </a:r>
            <a:r>
              <a:rPr lang="fr-FR" dirty="0" err="1"/>
              <a:t>less</a:t>
            </a:r>
            <a:r>
              <a:rPr lang="fr-FR" dirty="0"/>
              <a:t> </a:t>
            </a:r>
            <a:r>
              <a:rPr lang="fr-FR" dirty="0" err="1"/>
              <a:t>than</a:t>
            </a:r>
            <a:r>
              <a:rPr lang="fr-FR" dirty="0"/>
              <a:t> $50k a </a:t>
            </a:r>
            <a:r>
              <a:rPr lang="fr-FR" dirty="0" err="1"/>
              <a:t>year</a:t>
            </a: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b="1" dirty="0">
                <a:solidFill>
                  <a:schemeClr val="accent6"/>
                </a:solidFill>
              </a:rPr>
              <a:t>Population</a:t>
            </a:r>
            <a:r>
              <a:rPr lang="fr-FR" dirty="0"/>
              <a:t> : </a:t>
            </a:r>
            <a:r>
              <a:rPr lang="fr-FR" dirty="0" err="1"/>
              <a:t>individuals</a:t>
            </a:r>
            <a:r>
              <a:rPr lang="fr-FR" dirty="0"/>
              <a:t> living in the US (</a:t>
            </a:r>
            <a:r>
              <a:rPr lang="fr-FR" dirty="0" err="1"/>
              <a:t>from</a:t>
            </a:r>
            <a:r>
              <a:rPr lang="fr-FR" dirty="0"/>
              <a:t> 1994/95 US </a:t>
            </a:r>
            <a:r>
              <a:rPr lang="fr-FR" dirty="0" err="1"/>
              <a:t>Census</a:t>
            </a:r>
            <a:r>
              <a:rPr lang="fr-FR" dirty="0"/>
              <a:t> Bureau </a:t>
            </a:r>
            <a:r>
              <a:rPr lang="fr-FR" dirty="0" err="1"/>
              <a:t>surveys</a:t>
            </a:r>
            <a:r>
              <a:rPr lang="fr-FR" dirty="0"/>
              <a:t>)</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b="1" dirty="0" err="1">
                <a:solidFill>
                  <a:schemeClr val="accent6"/>
                </a:solidFill>
              </a:rPr>
              <a:t>Dataset</a:t>
            </a:r>
            <a:r>
              <a:rPr lang="fr-FR" dirty="0"/>
              <a:t> : </a:t>
            </a:r>
          </a:p>
          <a:p>
            <a:pPr marL="171450" indent="-171450"/>
            <a:r>
              <a:rPr lang="fr-FR" dirty="0"/>
              <a:t>~300k observations (</a:t>
            </a:r>
            <a:r>
              <a:rPr lang="fr-FR" dirty="0" err="1"/>
              <a:t>homogenous</a:t>
            </a:r>
            <a:r>
              <a:rPr lang="fr-FR" dirty="0"/>
              <a:t> groups of </a:t>
            </a:r>
            <a:r>
              <a:rPr lang="fr-FR" dirty="0" err="1"/>
              <a:t>individuals</a:t>
            </a:r>
            <a:endParaRPr lang="fr-FR" dirty="0"/>
          </a:p>
          <a:p>
            <a:pPr marL="171450" indent="-171450"/>
            <a:r>
              <a:rPr lang="fr-FR" dirty="0"/>
              <a:t>40 </a:t>
            </a:r>
            <a:r>
              <a:rPr lang="fr-FR" dirty="0" err="1"/>
              <a:t>features</a:t>
            </a:r>
            <a:r>
              <a:rPr lang="fr-FR" dirty="0"/>
              <a:t> (</a:t>
            </a:r>
            <a:r>
              <a:rPr lang="fr-FR" dirty="0" err="1"/>
              <a:t>age</a:t>
            </a:r>
            <a:r>
              <a:rPr lang="fr-FR" dirty="0"/>
              <a:t>, </a:t>
            </a:r>
            <a:r>
              <a:rPr lang="fr-FR" dirty="0" err="1"/>
              <a:t>sex</a:t>
            </a:r>
            <a:r>
              <a:rPr lang="fr-FR" dirty="0"/>
              <a:t>, race, </a:t>
            </a:r>
            <a:r>
              <a:rPr lang="fr-FR" dirty="0" err="1"/>
              <a:t>education</a:t>
            </a:r>
            <a:r>
              <a:rPr lang="fr-FR" dirty="0"/>
              <a:t>, </a:t>
            </a:r>
            <a:r>
              <a:rPr lang="fr-FR" dirty="0" err="1"/>
              <a:t>field</a:t>
            </a:r>
            <a:r>
              <a:rPr lang="fr-FR" dirty="0"/>
              <a:t> of </a:t>
            </a:r>
            <a:r>
              <a:rPr lang="fr-FR" dirty="0" err="1"/>
              <a:t>work</a:t>
            </a:r>
            <a:r>
              <a:rPr lang="fr-FR" dirty="0"/>
              <a:t>, type of job, </a:t>
            </a:r>
            <a:r>
              <a:rPr lang="fr-FR" i="1" dirty="0"/>
              <a:t>etc.</a:t>
            </a:r>
            <a:r>
              <a:rPr lang="fr-FR" dirty="0"/>
              <a:t>)</a:t>
            </a:r>
          </a:p>
          <a:p>
            <a:pPr marL="171450" indent="-171450"/>
            <a:r>
              <a:rPr lang="fr-FR" dirty="0"/>
              <a:t>+ 1 </a:t>
            </a:r>
            <a:r>
              <a:rPr lang="fr-FR" dirty="0" err="1"/>
              <a:t>target</a:t>
            </a:r>
            <a:r>
              <a:rPr lang="fr-FR" dirty="0"/>
              <a:t> variable : </a:t>
            </a:r>
            <a:r>
              <a:rPr lang="fr-FR" dirty="0" err="1"/>
              <a:t>low</a:t>
            </a:r>
            <a:r>
              <a:rPr lang="fr-FR" dirty="0"/>
              <a:t> </a:t>
            </a:r>
            <a:r>
              <a:rPr lang="fr-FR" dirty="0" err="1"/>
              <a:t>income</a:t>
            </a:r>
            <a:r>
              <a:rPr lang="fr-FR" dirty="0"/>
              <a:t> (&lt;50k) / high </a:t>
            </a:r>
            <a:r>
              <a:rPr lang="fr-FR" dirty="0" err="1"/>
              <a:t>income</a:t>
            </a:r>
            <a:r>
              <a:rPr lang="fr-FR" dirty="0"/>
              <a:t> (&gt;50k)</a:t>
            </a:r>
          </a:p>
          <a:p>
            <a:pPr marL="0" lvl="0" indent="0" algn="l" rtl="0">
              <a:lnSpc>
                <a:spcPct val="1000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42" name="Google Shape;10858;p60">
            <a:extLst>
              <a:ext uri="{FF2B5EF4-FFF2-40B4-BE49-F238E27FC236}">
                <a16:creationId xmlns:a16="http://schemas.microsoft.com/office/drawing/2014/main" id="{48F59D70-1865-461D-8529-7A570DAEF701}"/>
              </a:ext>
            </a:extLst>
          </p:cNvPr>
          <p:cNvSpPr/>
          <p:nvPr/>
        </p:nvSpPr>
        <p:spPr>
          <a:xfrm>
            <a:off x="3206450" y="155364"/>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roupe 450">
            <a:extLst>
              <a:ext uri="{FF2B5EF4-FFF2-40B4-BE49-F238E27FC236}">
                <a16:creationId xmlns:a16="http://schemas.microsoft.com/office/drawing/2014/main" id="{3421933F-51CE-40E9-9DDB-07003788C6E1}"/>
              </a:ext>
            </a:extLst>
          </p:cNvPr>
          <p:cNvGrpSpPr/>
          <p:nvPr/>
        </p:nvGrpSpPr>
        <p:grpSpPr>
          <a:xfrm>
            <a:off x="414192" y="3099254"/>
            <a:ext cx="4139363" cy="1080575"/>
            <a:chOff x="432637" y="2642380"/>
            <a:chExt cx="4139363" cy="1080575"/>
          </a:xfrm>
        </p:grpSpPr>
        <p:sp>
          <p:nvSpPr>
            <p:cNvPr id="34" name="Google Shape;474;p27">
              <a:extLst>
                <a:ext uri="{FF2B5EF4-FFF2-40B4-BE49-F238E27FC236}">
                  <a16:creationId xmlns:a16="http://schemas.microsoft.com/office/drawing/2014/main" id="{156C14DB-155C-42B5-8396-83C460DD2154}"/>
                </a:ext>
              </a:extLst>
            </p:cNvPr>
            <p:cNvSpPr txBox="1">
              <a:spLocks/>
            </p:cNvSpPr>
            <p:nvPr/>
          </p:nvSpPr>
          <p:spPr>
            <a:xfrm>
              <a:off x="1184460" y="2642380"/>
              <a:ext cx="3128514" cy="637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2000" b="1" dirty="0" err="1"/>
                <a:t>Binary</a:t>
              </a:r>
              <a:r>
                <a:rPr lang="fr-FR" sz="2000" b="1" dirty="0"/>
                <a:t> Classification </a:t>
              </a:r>
              <a:r>
                <a:rPr lang="fr-FR" sz="2000" b="1" dirty="0" err="1"/>
                <a:t>Problem</a:t>
              </a:r>
              <a:endParaRPr lang="fr-FR" sz="2000" b="1" dirty="0"/>
            </a:p>
          </p:txBody>
        </p:sp>
        <p:grpSp>
          <p:nvGrpSpPr>
            <p:cNvPr id="31" name="Groupe 30">
              <a:extLst>
                <a:ext uri="{FF2B5EF4-FFF2-40B4-BE49-F238E27FC236}">
                  <a16:creationId xmlns:a16="http://schemas.microsoft.com/office/drawing/2014/main" id="{D7D291EE-2BA9-41B6-B70D-C6D05C0FD3DD}"/>
                </a:ext>
              </a:extLst>
            </p:cNvPr>
            <p:cNvGrpSpPr/>
            <p:nvPr/>
          </p:nvGrpSpPr>
          <p:grpSpPr>
            <a:xfrm>
              <a:off x="432637" y="2827085"/>
              <a:ext cx="723900" cy="895870"/>
              <a:chOff x="980209" y="3258461"/>
              <a:chExt cx="723900" cy="895870"/>
            </a:xfrm>
          </p:grpSpPr>
          <p:sp>
            <p:nvSpPr>
              <p:cNvPr id="57" name="Google Shape;610;p30">
                <a:extLst>
                  <a:ext uri="{FF2B5EF4-FFF2-40B4-BE49-F238E27FC236}">
                    <a16:creationId xmlns:a16="http://schemas.microsoft.com/office/drawing/2014/main" id="{5393C443-18E9-41FA-9D79-E9DE8D445BD1}"/>
                  </a:ext>
                </a:extLst>
              </p:cNvPr>
              <p:cNvSpPr/>
              <p:nvPr/>
            </p:nvSpPr>
            <p:spPr>
              <a:xfrm>
                <a:off x="980209" y="3344446"/>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ZoneTexte 57">
                <a:extLst>
                  <a:ext uri="{FF2B5EF4-FFF2-40B4-BE49-F238E27FC236}">
                    <a16:creationId xmlns:a16="http://schemas.microsoft.com/office/drawing/2014/main" id="{D3FC563A-6B09-46E5-B3D8-5906696E6503}"/>
                  </a:ext>
                </a:extLst>
              </p:cNvPr>
              <p:cNvSpPr txBox="1"/>
              <p:nvPr/>
            </p:nvSpPr>
            <p:spPr>
              <a:xfrm>
                <a:off x="1370082" y="3508000"/>
                <a:ext cx="306103" cy="646331"/>
              </a:xfrm>
              <a:prstGeom prst="rect">
                <a:avLst/>
              </a:prstGeom>
              <a:noFill/>
            </p:spPr>
            <p:txBody>
              <a:bodyPr wrap="square" rtlCol="0">
                <a:spAutoFit/>
              </a:bodyPr>
              <a:lstStyle/>
              <a:p>
                <a:pPr algn="ctr"/>
                <a:r>
                  <a:rPr lang="fr-FR" sz="3600" b="1" dirty="0">
                    <a:solidFill>
                      <a:schemeClr val="tx1">
                        <a:lumMod val="50000"/>
                      </a:schemeClr>
                    </a:solidFill>
                  </a:rPr>
                  <a:t>1</a:t>
                </a:r>
              </a:p>
            </p:txBody>
          </p:sp>
          <p:sp>
            <p:nvSpPr>
              <p:cNvPr id="59" name="ZoneTexte 58">
                <a:extLst>
                  <a:ext uri="{FF2B5EF4-FFF2-40B4-BE49-F238E27FC236}">
                    <a16:creationId xmlns:a16="http://schemas.microsoft.com/office/drawing/2014/main" id="{752B8F7A-1013-42F0-9421-A5B0AF0AEBC7}"/>
                  </a:ext>
                </a:extLst>
              </p:cNvPr>
              <p:cNvSpPr txBox="1"/>
              <p:nvPr/>
            </p:nvSpPr>
            <p:spPr>
              <a:xfrm>
                <a:off x="1036056" y="3258461"/>
                <a:ext cx="306103" cy="646331"/>
              </a:xfrm>
              <a:prstGeom prst="rect">
                <a:avLst/>
              </a:prstGeom>
              <a:noFill/>
            </p:spPr>
            <p:txBody>
              <a:bodyPr wrap="square" rtlCol="0">
                <a:spAutoFit/>
              </a:bodyPr>
              <a:lstStyle/>
              <a:p>
                <a:pPr algn="ctr"/>
                <a:r>
                  <a:rPr lang="fr-FR" sz="3600" b="1" dirty="0">
                    <a:solidFill>
                      <a:schemeClr val="tx1">
                        <a:lumMod val="50000"/>
                      </a:schemeClr>
                    </a:solidFill>
                  </a:rPr>
                  <a:t>0</a:t>
                </a:r>
              </a:p>
            </p:txBody>
          </p:sp>
        </p:grpSp>
        <p:sp>
          <p:nvSpPr>
            <p:cNvPr id="64" name="Google Shape;465;p26">
              <a:extLst>
                <a:ext uri="{FF2B5EF4-FFF2-40B4-BE49-F238E27FC236}">
                  <a16:creationId xmlns:a16="http://schemas.microsoft.com/office/drawing/2014/main" id="{E0A488D7-F107-4B56-9F86-7CF4CC4836F7}"/>
                </a:ext>
              </a:extLst>
            </p:cNvPr>
            <p:cNvSpPr txBox="1">
              <a:spLocks/>
            </p:cNvSpPr>
            <p:nvPr/>
          </p:nvSpPr>
          <p:spPr>
            <a:xfrm>
              <a:off x="1212384" y="3126538"/>
              <a:ext cx="3359616" cy="555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Predict</a:t>
              </a:r>
              <a:r>
                <a:rPr lang="fr-FR" dirty="0"/>
                <a:t> </a:t>
              </a:r>
              <a:r>
                <a:rPr lang="fr-FR" dirty="0" err="1"/>
                <a:t>income</a:t>
              </a:r>
              <a:r>
                <a:rPr lang="fr-FR" dirty="0"/>
                <a:t> class as </a:t>
              </a:r>
              <a:r>
                <a:rPr lang="fr-FR" dirty="0" err="1"/>
                <a:t>accurately</a:t>
              </a:r>
              <a:r>
                <a:rPr lang="fr-FR" dirty="0"/>
                <a:t> as possible </a:t>
              </a:r>
              <a:r>
                <a:rPr lang="fr-FR" dirty="0" err="1"/>
                <a:t>based</a:t>
              </a:r>
              <a:r>
                <a:rPr lang="fr-FR" dirty="0"/>
                <a:t> on the </a:t>
              </a:r>
              <a:r>
                <a:rPr lang="fr-FR" dirty="0" err="1"/>
                <a:t>given</a:t>
              </a:r>
              <a:r>
                <a:rPr lang="fr-FR" dirty="0"/>
                <a:t> set of </a:t>
              </a:r>
              <a:r>
                <a:rPr lang="fr-FR" dirty="0" err="1"/>
                <a:t>features</a:t>
              </a:r>
              <a:endParaRPr lang="fr-FR" dirty="0"/>
            </a:p>
            <a:p>
              <a:pPr marL="0" indent="0">
                <a:spcBef>
                  <a:spcPts val="1600"/>
                </a:spcBef>
                <a:spcAft>
                  <a:spcPts val="1600"/>
                </a:spcAft>
                <a:buFont typeface="Livvic Light"/>
                <a:buNone/>
              </a:pPr>
              <a:endParaRPr lang="fr-FR" dirty="0"/>
            </a:p>
          </p:txBody>
        </p:sp>
      </p:grpSp>
      <p:grpSp>
        <p:nvGrpSpPr>
          <p:cNvPr id="452" name="Groupe 451">
            <a:extLst>
              <a:ext uri="{FF2B5EF4-FFF2-40B4-BE49-F238E27FC236}">
                <a16:creationId xmlns:a16="http://schemas.microsoft.com/office/drawing/2014/main" id="{2DB71758-27C5-4CB2-A99D-8C12FE2F3972}"/>
              </a:ext>
            </a:extLst>
          </p:cNvPr>
          <p:cNvGrpSpPr/>
          <p:nvPr/>
        </p:nvGrpSpPr>
        <p:grpSpPr>
          <a:xfrm>
            <a:off x="5351534" y="3074537"/>
            <a:ext cx="3377845" cy="1017749"/>
            <a:chOff x="396912" y="3749548"/>
            <a:chExt cx="3377845" cy="1017749"/>
          </a:xfrm>
        </p:grpSpPr>
        <p:sp>
          <p:nvSpPr>
            <p:cNvPr id="33" name="Google Shape;474;p27">
              <a:extLst>
                <a:ext uri="{FF2B5EF4-FFF2-40B4-BE49-F238E27FC236}">
                  <a16:creationId xmlns:a16="http://schemas.microsoft.com/office/drawing/2014/main" id="{F16E858A-A5A8-4FB0-9C8E-52C7BEF4A7DD}"/>
                </a:ext>
              </a:extLst>
            </p:cNvPr>
            <p:cNvSpPr txBox="1">
              <a:spLocks/>
            </p:cNvSpPr>
            <p:nvPr/>
          </p:nvSpPr>
          <p:spPr>
            <a:xfrm>
              <a:off x="1184460" y="3749548"/>
              <a:ext cx="2590297" cy="637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2000" b="1" dirty="0" err="1"/>
                <a:t>Inferential</a:t>
              </a:r>
              <a:r>
                <a:rPr lang="fr-FR" sz="2000" b="1" dirty="0"/>
                <a:t> model</a:t>
              </a:r>
            </a:p>
          </p:txBody>
        </p:sp>
        <p:grpSp>
          <p:nvGrpSpPr>
            <p:cNvPr id="450" name="Groupe 449">
              <a:extLst>
                <a:ext uri="{FF2B5EF4-FFF2-40B4-BE49-F238E27FC236}">
                  <a16:creationId xmlns:a16="http://schemas.microsoft.com/office/drawing/2014/main" id="{D914C093-0BC8-4789-BE81-142BAE74C496}"/>
                </a:ext>
              </a:extLst>
            </p:cNvPr>
            <p:cNvGrpSpPr/>
            <p:nvPr/>
          </p:nvGrpSpPr>
          <p:grpSpPr>
            <a:xfrm>
              <a:off x="396912" y="4024682"/>
              <a:ext cx="723900" cy="723900"/>
              <a:chOff x="2319294" y="3556878"/>
              <a:chExt cx="723900" cy="723900"/>
            </a:xfrm>
          </p:grpSpPr>
          <p:sp>
            <p:nvSpPr>
              <p:cNvPr id="5" name="Google Shape;609;p30">
                <a:extLst>
                  <a:ext uri="{FF2B5EF4-FFF2-40B4-BE49-F238E27FC236}">
                    <a16:creationId xmlns:a16="http://schemas.microsoft.com/office/drawing/2014/main" id="{30F1A4DB-CA1D-4A2D-B1A0-488CDD0EF514}"/>
                  </a:ext>
                </a:extLst>
              </p:cNvPr>
              <p:cNvSpPr/>
              <p:nvPr/>
            </p:nvSpPr>
            <p:spPr>
              <a:xfrm>
                <a:off x="2319294" y="3556878"/>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49" name="Graphique 448" descr="Ampoule et engrenage">
                <a:extLst>
                  <a:ext uri="{FF2B5EF4-FFF2-40B4-BE49-F238E27FC236}">
                    <a16:creationId xmlns:a16="http://schemas.microsoft.com/office/drawing/2014/main" id="{C521F704-FD03-4A3B-921C-3BB303B85B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9353" y="3600286"/>
                <a:ext cx="637083" cy="637083"/>
              </a:xfrm>
              <a:prstGeom prst="rect">
                <a:avLst/>
              </a:prstGeom>
            </p:spPr>
          </p:pic>
        </p:grpSp>
        <p:sp>
          <p:nvSpPr>
            <p:cNvPr id="65" name="Google Shape;465;p26">
              <a:extLst>
                <a:ext uri="{FF2B5EF4-FFF2-40B4-BE49-F238E27FC236}">
                  <a16:creationId xmlns:a16="http://schemas.microsoft.com/office/drawing/2014/main" id="{DFDA6818-393C-4E6B-9D03-1AB1C543FD84}"/>
                </a:ext>
              </a:extLst>
            </p:cNvPr>
            <p:cNvSpPr txBox="1">
              <a:spLocks/>
            </p:cNvSpPr>
            <p:nvPr/>
          </p:nvSpPr>
          <p:spPr>
            <a:xfrm>
              <a:off x="1239879" y="4211909"/>
              <a:ext cx="2313598" cy="555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Maintain</a:t>
              </a:r>
              <a:r>
                <a:rPr lang="fr-FR" dirty="0"/>
                <a:t> </a:t>
              </a:r>
              <a:r>
                <a:rPr lang="fr-FR" dirty="0" err="1"/>
                <a:t>explainability</a:t>
              </a:r>
              <a:r>
                <a:rPr lang="fr-FR" dirty="0"/>
                <a:t> </a:t>
              </a:r>
              <a:r>
                <a:rPr lang="fr-FR" dirty="0" err="1"/>
                <a:t>throughout</a:t>
              </a:r>
              <a:r>
                <a:rPr lang="fr-FR" dirty="0"/>
                <a:t> data </a:t>
              </a:r>
              <a:r>
                <a:rPr lang="fr-FR" dirty="0" err="1"/>
                <a:t>modelling</a:t>
              </a:r>
              <a:endParaRPr lang="fr-FR" dirty="0"/>
            </a:p>
            <a:p>
              <a:pPr marL="0" indent="0">
                <a:spcBef>
                  <a:spcPts val="1600"/>
                </a:spcBef>
                <a:spcAft>
                  <a:spcPts val="1600"/>
                </a:spcAft>
                <a:buFont typeface="Livvic Light"/>
                <a:buNone/>
              </a:pPr>
              <a:endParaRPr lang="fr-F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pSp>
        <p:nvGrpSpPr>
          <p:cNvPr id="25" name="Google Shape;10088;p58">
            <a:extLst>
              <a:ext uri="{FF2B5EF4-FFF2-40B4-BE49-F238E27FC236}">
                <a16:creationId xmlns:a16="http://schemas.microsoft.com/office/drawing/2014/main" id="{BE92D2C6-E60F-4DA5-892A-D5E19F213977}"/>
              </a:ext>
            </a:extLst>
          </p:cNvPr>
          <p:cNvGrpSpPr/>
          <p:nvPr/>
        </p:nvGrpSpPr>
        <p:grpSpPr>
          <a:xfrm>
            <a:off x="299501" y="2140315"/>
            <a:ext cx="313281" cy="317995"/>
            <a:chOff x="3584280" y="3699191"/>
            <a:chExt cx="358069" cy="317995"/>
          </a:xfrm>
        </p:grpSpPr>
        <p:sp>
          <p:nvSpPr>
            <p:cNvPr id="27" name="Google Shape;10089;p58">
              <a:extLst>
                <a:ext uri="{FF2B5EF4-FFF2-40B4-BE49-F238E27FC236}">
                  <a16:creationId xmlns:a16="http://schemas.microsoft.com/office/drawing/2014/main" id="{16EB3C60-880C-4AC3-8618-6CDDD0CA9FC9}"/>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10090;p58">
              <a:extLst>
                <a:ext uri="{FF2B5EF4-FFF2-40B4-BE49-F238E27FC236}">
                  <a16:creationId xmlns:a16="http://schemas.microsoft.com/office/drawing/2014/main" id="{9E5DFF1F-DFB6-451F-82AC-A6DF104F29A0}"/>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10091;p58">
              <a:extLst>
                <a:ext uri="{FF2B5EF4-FFF2-40B4-BE49-F238E27FC236}">
                  <a16:creationId xmlns:a16="http://schemas.microsoft.com/office/drawing/2014/main" id="{21031124-365B-4AE2-A8A8-E22A77273370}"/>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0" name="Google Shape;10092;p58">
              <a:extLst>
                <a:ext uri="{FF2B5EF4-FFF2-40B4-BE49-F238E27FC236}">
                  <a16:creationId xmlns:a16="http://schemas.microsoft.com/office/drawing/2014/main" id="{54355D94-257B-490D-9FEE-49E2E3EC3F3D}"/>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26" name="ZoneTexte 25">
            <a:extLst>
              <a:ext uri="{FF2B5EF4-FFF2-40B4-BE49-F238E27FC236}">
                <a16:creationId xmlns:a16="http://schemas.microsoft.com/office/drawing/2014/main" id="{73B3085A-7DF6-4B07-9BBA-446C6B72D230}"/>
              </a:ext>
            </a:extLst>
          </p:cNvPr>
          <p:cNvSpPr txBox="1"/>
          <p:nvPr/>
        </p:nvSpPr>
        <p:spPr>
          <a:xfrm>
            <a:off x="587306" y="2068481"/>
            <a:ext cx="8117605" cy="430887"/>
          </a:xfrm>
          <a:prstGeom prst="rect">
            <a:avLst/>
          </a:prstGeom>
          <a:noFill/>
        </p:spPr>
        <p:txBody>
          <a:bodyPr wrap="square">
            <a:spAutoFit/>
          </a:bodyPr>
          <a:lstStyle/>
          <a:p>
            <a:pPr marL="0" lvl="0" indent="0" algn="l" rtl="0">
              <a:lnSpc>
                <a:spcPct val="100000"/>
              </a:lnSpc>
              <a:spcBef>
                <a:spcPts val="1600"/>
              </a:spcBef>
              <a:spcAft>
                <a:spcPts val="1600"/>
              </a:spcAft>
              <a:buNone/>
            </a:pPr>
            <a:r>
              <a:rPr lang="en-US" sz="1100" i="1" dirty="0">
                <a:solidFill>
                  <a:schemeClr val="bg1"/>
                </a:solidFill>
                <a:latin typeface="Maven Pro" panose="020B0604020202020204" charset="0"/>
              </a:rPr>
              <a:t>Note that provided we had domain expertise and the ability to collect additional data, we could end up with extra features allowing us to tell these observations apart, and keep them for better predictive power during modelling</a:t>
            </a:r>
            <a:endParaRPr lang="fr-FR" sz="1100" i="1" dirty="0">
              <a:solidFill>
                <a:schemeClr val="bg1"/>
              </a:solidFill>
              <a:latin typeface="Maven Pro" panose="020B0604020202020204" charset="0"/>
            </a:endParaRPr>
          </a:p>
        </p:txBody>
      </p:sp>
      <p:sp>
        <p:nvSpPr>
          <p:cNvPr id="465" name="Google Shape;465;p26"/>
          <p:cNvSpPr txBox="1">
            <a:spLocks noGrp="1"/>
          </p:cNvSpPr>
          <p:nvPr>
            <p:ph type="body" idx="1"/>
          </p:nvPr>
        </p:nvSpPr>
        <p:spPr>
          <a:xfrm>
            <a:off x="187036" y="698063"/>
            <a:ext cx="5389419" cy="129319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dirty="0">
                <a:solidFill>
                  <a:schemeClr val="accent6"/>
                </a:solidFill>
              </a:rPr>
              <a:t>Duplicates &amp; </a:t>
            </a:r>
            <a:r>
              <a:rPr lang="fr-FR" b="1" dirty="0" err="1">
                <a:solidFill>
                  <a:schemeClr val="accent6"/>
                </a:solidFill>
              </a:rPr>
              <a:t>conflicting</a:t>
            </a:r>
            <a:r>
              <a:rPr lang="fr-FR" b="1" dirty="0">
                <a:solidFill>
                  <a:schemeClr val="accent6"/>
                </a:solidFill>
              </a:rPr>
              <a:t> instances </a:t>
            </a:r>
            <a:r>
              <a:rPr lang="fr-FR" dirty="0"/>
              <a:t>:</a:t>
            </a:r>
          </a:p>
          <a:p>
            <a:pPr marL="171450" indent="-171450"/>
            <a:r>
              <a:rPr lang="fr-FR" dirty="0"/>
              <a:t>Duplicates : </a:t>
            </a:r>
            <a:r>
              <a:rPr lang="fr-FR" dirty="0" err="1"/>
              <a:t>same</a:t>
            </a:r>
            <a:r>
              <a:rPr lang="fr-FR" dirty="0"/>
              <a:t> exact observations (</a:t>
            </a:r>
            <a:r>
              <a:rPr lang="fr-FR" dirty="0" err="1"/>
              <a:t>target</a:t>
            </a:r>
            <a:r>
              <a:rPr lang="fr-FR" dirty="0"/>
              <a:t> variable </a:t>
            </a:r>
            <a:r>
              <a:rPr lang="fr-FR" dirty="0" err="1"/>
              <a:t>included</a:t>
            </a:r>
            <a:r>
              <a:rPr lang="fr-FR" dirty="0"/>
              <a:t>)</a:t>
            </a:r>
          </a:p>
          <a:p>
            <a:pPr marL="171450" indent="-171450"/>
            <a:r>
              <a:rPr lang="fr-FR" dirty="0" err="1"/>
              <a:t>Conflicts</a:t>
            </a:r>
            <a:r>
              <a:rPr lang="fr-FR" dirty="0"/>
              <a:t> : </a:t>
            </a:r>
            <a:r>
              <a:rPr lang="fr-FR" dirty="0" err="1"/>
              <a:t>same</a:t>
            </a:r>
            <a:r>
              <a:rPr lang="fr-FR" dirty="0"/>
              <a:t> </a:t>
            </a:r>
            <a:r>
              <a:rPr lang="fr-FR" dirty="0" err="1"/>
              <a:t>features</a:t>
            </a:r>
            <a:r>
              <a:rPr lang="fr-FR" dirty="0"/>
              <a:t> values but </a:t>
            </a:r>
            <a:r>
              <a:rPr lang="fr-FR" dirty="0" err="1"/>
              <a:t>different</a:t>
            </a:r>
            <a:r>
              <a:rPr lang="fr-FR" dirty="0"/>
              <a:t> </a:t>
            </a:r>
            <a:r>
              <a:rPr lang="fr-FR" dirty="0" err="1"/>
              <a:t>target</a:t>
            </a:r>
            <a:r>
              <a:rPr lang="fr-FR" dirty="0"/>
              <a:t> class</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To </a:t>
            </a:r>
            <a:r>
              <a:rPr lang="fr-FR" dirty="0" err="1"/>
              <a:t>pick</a:t>
            </a:r>
            <a:r>
              <a:rPr lang="fr-FR" dirty="0"/>
              <a:t> </a:t>
            </a:r>
            <a:r>
              <a:rPr lang="fr-FR" dirty="0" err="1"/>
              <a:t>between</a:t>
            </a:r>
            <a:r>
              <a:rPr lang="fr-FR" dirty="0"/>
              <a:t> the </a:t>
            </a:r>
            <a:r>
              <a:rPr lang="fr-FR" dirty="0" err="1"/>
              <a:t>two</a:t>
            </a:r>
            <a:r>
              <a:rPr lang="fr-FR" dirty="0"/>
              <a:t> classes for </a:t>
            </a:r>
            <a:r>
              <a:rPr lang="fr-FR" dirty="0" err="1"/>
              <a:t>conflicts</a:t>
            </a:r>
            <a:r>
              <a:rPr lang="fr-FR" dirty="0"/>
              <a:t>, </a:t>
            </a:r>
            <a:r>
              <a:rPr lang="fr-FR" dirty="0" err="1"/>
              <a:t>decision</a:t>
            </a:r>
            <a:r>
              <a:rPr lang="fr-FR" dirty="0"/>
              <a:t> </a:t>
            </a:r>
            <a:r>
              <a:rPr lang="fr-FR" dirty="0" err="1"/>
              <a:t>was</a:t>
            </a:r>
            <a:r>
              <a:rPr lang="fr-FR" dirty="0"/>
              <a:t> made </a:t>
            </a:r>
            <a:r>
              <a:rPr lang="fr-FR" dirty="0" err="1"/>
              <a:t>based</a:t>
            </a:r>
            <a:r>
              <a:rPr lang="fr-FR" dirty="0"/>
              <a:t> on the </a:t>
            </a:r>
            <a:r>
              <a:rPr lang="fr-FR" dirty="0" err="1"/>
              <a:t>highest</a:t>
            </a:r>
            <a:r>
              <a:rPr lang="fr-FR" dirty="0"/>
              <a:t> total instance </a:t>
            </a:r>
            <a:r>
              <a:rPr lang="fr-FR" dirty="0" err="1"/>
              <a:t>weight</a:t>
            </a:r>
            <a:r>
              <a:rPr lang="fr-FR" dirty="0"/>
              <a:t> </a:t>
            </a:r>
            <a:r>
              <a:rPr lang="fr-FR" dirty="0" err="1"/>
              <a:t>across</a:t>
            </a:r>
            <a:r>
              <a:rPr lang="fr-FR" dirty="0"/>
              <a:t> all observations for </a:t>
            </a:r>
            <a:r>
              <a:rPr lang="fr-FR" dirty="0" err="1"/>
              <a:t>each</a:t>
            </a:r>
            <a:r>
              <a:rPr lang="fr-FR" dirty="0"/>
              <a:t> class</a:t>
            </a:r>
            <a:endParaRPr lang="fr-FR" b="1"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cleaning</a:t>
            </a:r>
            <a:endParaRPr dirty="0"/>
          </a:p>
        </p:txBody>
      </p:sp>
      <p:graphicFrame>
        <p:nvGraphicFramePr>
          <p:cNvPr id="2" name="Tableau 3">
            <a:extLst>
              <a:ext uri="{FF2B5EF4-FFF2-40B4-BE49-F238E27FC236}">
                <a16:creationId xmlns:a16="http://schemas.microsoft.com/office/drawing/2014/main" id="{D4DFCC6D-4896-4A42-A20F-F05C1966E578}"/>
              </a:ext>
            </a:extLst>
          </p:cNvPr>
          <p:cNvGraphicFramePr>
            <a:graphicFrameLocks noGrp="1"/>
          </p:cNvGraphicFramePr>
          <p:nvPr>
            <p:extLst>
              <p:ext uri="{D42A27DB-BD31-4B8C-83A1-F6EECF244321}">
                <p14:modId xmlns:p14="http://schemas.microsoft.com/office/powerpoint/2010/main" val="2844521261"/>
              </p:ext>
            </p:extLst>
          </p:nvPr>
        </p:nvGraphicFramePr>
        <p:xfrm>
          <a:off x="5576455" y="680414"/>
          <a:ext cx="3128456" cy="1219200"/>
        </p:xfrm>
        <a:graphic>
          <a:graphicData uri="http://schemas.openxmlformats.org/drawingml/2006/table">
            <a:tbl>
              <a:tblPr firstRow="1" bandRow="1">
                <a:tableStyleId>{6D31160E-41DF-40EF-83B2-DDD437ABB8A9}</a:tableStyleId>
              </a:tblPr>
              <a:tblGrid>
                <a:gridCol w="782114">
                  <a:extLst>
                    <a:ext uri="{9D8B030D-6E8A-4147-A177-3AD203B41FA5}">
                      <a16:colId xmlns:a16="http://schemas.microsoft.com/office/drawing/2014/main" val="2881986143"/>
                    </a:ext>
                  </a:extLst>
                </a:gridCol>
                <a:gridCol w="782114">
                  <a:extLst>
                    <a:ext uri="{9D8B030D-6E8A-4147-A177-3AD203B41FA5}">
                      <a16:colId xmlns:a16="http://schemas.microsoft.com/office/drawing/2014/main" val="1793826958"/>
                    </a:ext>
                  </a:extLst>
                </a:gridCol>
                <a:gridCol w="782114">
                  <a:extLst>
                    <a:ext uri="{9D8B030D-6E8A-4147-A177-3AD203B41FA5}">
                      <a16:colId xmlns:a16="http://schemas.microsoft.com/office/drawing/2014/main" val="3389903975"/>
                    </a:ext>
                  </a:extLst>
                </a:gridCol>
                <a:gridCol w="782114">
                  <a:extLst>
                    <a:ext uri="{9D8B030D-6E8A-4147-A177-3AD203B41FA5}">
                      <a16:colId xmlns:a16="http://schemas.microsoft.com/office/drawing/2014/main" val="2643775012"/>
                    </a:ext>
                  </a:extLst>
                </a:gridCol>
              </a:tblGrid>
              <a:tr h="163621">
                <a:tc>
                  <a:txBody>
                    <a:bodyPr/>
                    <a:lstStyle/>
                    <a:p>
                      <a:endParaRPr lang="fr-FR" sz="1000" dirty="0">
                        <a:solidFill>
                          <a:schemeClr val="tx1">
                            <a:lumMod val="50000"/>
                          </a:schemeClr>
                        </a:solidFill>
                      </a:endParaRPr>
                    </a:p>
                  </a:txBody>
                  <a:tcPr>
                    <a:lnL w="9525" cap="flat" cmpd="sng">
                      <a:noFill/>
                      <a:prstDash val="solid"/>
                      <a:round/>
                      <a:headEnd type="none" w="sm" len="sm"/>
                      <a:tailEnd type="none" w="sm" len="sm"/>
                    </a:lnL>
                    <a:lnT w="9525" cap="flat" cmpd="sng">
                      <a:noFill/>
                      <a:prstDash val="solid"/>
                      <a:round/>
                      <a:headEnd type="none" w="sm" len="sm"/>
                      <a:tailEnd type="none" w="sm" len="sm"/>
                    </a:lnT>
                    <a:solidFill>
                      <a:srgbClr val="002845"/>
                    </a:solidFill>
                  </a:tcPr>
                </a:tc>
                <a:tc>
                  <a:txBody>
                    <a:bodyPr/>
                    <a:lstStyle/>
                    <a:p>
                      <a:pPr algn="ctr"/>
                      <a:r>
                        <a:rPr lang="fr-FR" sz="1000" b="1" dirty="0">
                          <a:solidFill>
                            <a:schemeClr val="tx1">
                              <a:lumMod val="50000"/>
                            </a:schemeClr>
                          </a:solidFill>
                        </a:rPr>
                        <a:t>Train set</a:t>
                      </a:r>
                    </a:p>
                  </a:txBody>
                  <a:tcPr>
                    <a:solidFill>
                      <a:schemeClr val="bg1">
                        <a:lumMod val="95000"/>
                      </a:schemeClr>
                    </a:solidFill>
                  </a:tcPr>
                </a:tc>
                <a:tc>
                  <a:txBody>
                    <a:bodyPr/>
                    <a:lstStyle/>
                    <a:p>
                      <a:pPr algn="ctr"/>
                      <a:r>
                        <a:rPr lang="fr-FR" sz="1000" b="1" dirty="0">
                          <a:solidFill>
                            <a:schemeClr val="tx1">
                              <a:lumMod val="50000"/>
                            </a:schemeClr>
                          </a:solidFill>
                        </a:rPr>
                        <a:t>Test set</a:t>
                      </a:r>
                    </a:p>
                  </a:txBody>
                  <a:tcPr>
                    <a:solidFill>
                      <a:schemeClr val="bg1">
                        <a:lumMod val="95000"/>
                      </a:schemeClr>
                    </a:solidFill>
                  </a:tcPr>
                </a:tc>
                <a:tc>
                  <a:txBody>
                    <a:bodyPr/>
                    <a:lstStyle/>
                    <a:p>
                      <a:pPr algn="ctr"/>
                      <a:r>
                        <a:rPr lang="fr-FR" sz="1000" b="1" dirty="0">
                          <a:solidFill>
                            <a:schemeClr val="tx1">
                              <a:lumMod val="50000"/>
                            </a:schemeClr>
                          </a:solidFill>
                        </a:rPr>
                        <a:t>Total</a:t>
                      </a:r>
                    </a:p>
                  </a:txBody>
                  <a:tcPr>
                    <a:solidFill>
                      <a:schemeClr val="bg1">
                        <a:lumMod val="95000"/>
                      </a:schemeClr>
                    </a:solidFill>
                  </a:tcPr>
                </a:tc>
                <a:extLst>
                  <a:ext uri="{0D108BD9-81ED-4DB2-BD59-A6C34878D82A}">
                    <a16:rowId xmlns:a16="http://schemas.microsoft.com/office/drawing/2014/main" val="3469076272"/>
                  </a:ext>
                </a:extLst>
              </a:tr>
              <a:tr h="163621">
                <a:tc>
                  <a:txBody>
                    <a:bodyPr/>
                    <a:lstStyle/>
                    <a:p>
                      <a:r>
                        <a:rPr lang="fr-FR" sz="1000" dirty="0">
                          <a:solidFill>
                            <a:schemeClr val="bg1"/>
                          </a:solidFill>
                        </a:rPr>
                        <a:t>Instances</a:t>
                      </a:r>
                    </a:p>
                  </a:txBody>
                  <a:tcPr anchor="ctr">
                    <a:solidFill>
                      <a:srgbClr val="002845"/>
                    </a:solidFill>
                  </a:tcPr>
                </a:tc>
                <a:tc>
                  <a:txBody>
                    <a:bodyPr/>
                    <a:lstStyle/>
                    <a:p>
                      <a:pPr algn="ctr"/>
                      <a:r>
                        <a:rPr lang="fr-FR" sz="1000" dirty="0">
                          <a:solidFill>
                            <a:schemeClr val="bg1"/>
                          </a:solidFill>
                        </a:rPr>
                        <a:t>199 523</a:t>
                      </a:r>
                    </a:p>
                  </a:txBody>
                  <a:tcPr>
                    <a:solidFill>
                      <a:srgbClr val="002845"/>
                    </a:solidFill>
                  </a:tcPr>
                </a:tc>
                <a:tc>
                  <a:txBody>
                    <a:bodyPr/>
                    <a:lstStyle/>
                    <a:p>
                      <a:pPr algn="ctr"/>
                      <a:r>
                        <a:rPr lang="fr-FR" sz="1000" dirty="0">
                          <a:solidFill>
                            <a:schemeClr val="bg1"/>
                          </a:solidFill>
                        </a:rPr>
                        <a:t>99 762</a:t>
                      </a:r>
                    </a:p>
                  </a:txBody>
                  <a:tcPr>
                    <a:solidFill>
                      <a:srgbClr val="002845"/>
                    </a:solidFill>
                  </a:tcPr>
                </a:tc>
                <a:tc>
                  <a:txBody>
                    <a:bodyPr/>
                    <a:lstStyle/>
                    <a:p>
                      <a:pPr algn="ctr"/>
                      <a:r>
                        <a:rPr lang="fr-FR" sz="1000" dirty="0">
                          <a:solidFill>
                            <a:schemeClr val="bg1"/>
                          </a:solidFill>
                        </a:rPr>
                        <a:t>299 285</a:t>
                      </a:r>
                    </a:p>
                  </a:txBody>
                  <a:tcPr>
                    <a:solidFill>
                      <a:srgbClr val="002845"/>
                    </a:solidFill>
                  </a:tcPr>
                </a:tc>
                <a:extLst>
                  <a:ext uri="{0D108BD9-81ED-4DB2-BD59-A6C34878D82A}">
                    <a16:rowId xmlns:a16="http://schemas.microsoft.com/office/drawing/2014/main" val="570741159"/>
                  </a:ext>
                </a:extLst>
              </a:tr>
              <a:tr h="163621">
                <a:tc>
                  <a:txBody>
                    <a:bodyPr/>
                    <a:lstStyle/>
                    <a:p>
                      <a:r>
                        <a:rPr lang="fr-FR" sz="1000" dirty="0">
                          <a:solidFill>
                            <a:schemeClr val="bg1"/>
                          </a:solidFill>
                        </a:rPr>
                        <a:t>Duplicates</a:t>
                      </a:r>
                    </a:p>
                  </a:txBody>
                  <a:tcPr anchor="ctr">
                    <a:solidFill>
                      <a:srgbClr val="002845"/>
                    </a:solidFill>
                  </a:tcPr>
                </a:tc>
                <a:tc>
                  <a:txBody>
                    <a:bodyPr/>
                    <a:lstStyle/>
                    <a:p>
                      <a:pPr algn="ctr"/>
                      <a:r>
                        <a:rPr lang="fr-FR" sz="1000" dirty="0">
                          <a:solidFill>
                            <a:schemeClr val="bg1"/>
                          </a:solidFill>
                        </a:rPr>
                        <a:t>46 627</a:t>
                      </a:r>
                    </a:p>
                  </a:txBody>
                  <a:tcPr>
                    <a:solidFill>
                      <a:srgbClr val="002845"/>
                    </a:solidFill>
                  </a:tcPr>
                </a:tc>
                <a:tc>
                  <a:txBody>
                    <a:bodyPr/>
                    <a:lstStyle/>
                    <a:p>
                      <a:pPr algn="ctr"/>
                      <a:r>
                        <a:rPr lang="fr-FR" sz="1000" dirty="0">
                          <a:solidFill>
                            <a:schemeClr val="bg1"/>
                          </a:solidFill>
                        </a:rPr>
                        <a:t>20 898</a:t>
                      </a:r>
                    </a:p>
                  </a:txBody>
                  <a:tcPr>
                    <a:solidFill>
                      <a:srgbClr val="002845"/>
                    </a:solidFill>
                  </a:tcPr>
                </a:tc>
                <a:tc>
                  <a:txBody>
                    <a:bodyPr/>
                    <a:lstStyle/>
                    <a:p>
                      <a:pPr algn="ctr"/>
                      <a:r>
                        <a:rPr lang="fr-FR" sz="1000" dirty="0">
                          <a:solidFill>
                            <a:schemeClr val="bg1"/>
                          </a:solidFill>
                        </a:rPr>
                        <a:t>67 525</a:t>
                      </a:r>
                    </a:p>
                  </a:txBody>
                  <a:tcPr>
                    <a:solidFill>
                      <a:srgbClr val="002845"/>
                    </a:solidFill>
                  </a:tcPr>
                </a:tc>
                <a:extLst>
                  <a:ext uri="{0D108BD9-81ED-4DB2-BD59-A6C34878D82A}">
                    <a16:rowId xmlns:a16="http://schemas.microsoft.com/office/drawing/2014/main" val="3033163827"/>
                  </a:ext>
                </a:extLst>
              </a:tr>
              <a:tr h="163621">
                <a:tc>
                  <a:txBody>
                    <a:bodyPr/>
                    <a:lstStyle/>
                    <a:p>
                      <a:r>
                        <a:rPr lang="fr-FR" sz="1000" dirty="0" err="1">
                          <a:solidFill>
                            <a:schemeClr val="bg1"/>
                          </a:solidFill>
                        </a:rPr>
                        <a:t>Conflicts</a:t>
                      </a:r>
                      <a:endParaRPr lang="fr-FR" sz="1000" dirty="0">
                        <a:solidFill>
                          <a:schemeClr val="bg1"/>
                        </a:solidFill>
                      </a:endParaRPr>
                    </a:p>
                  </a:txBody>
                  <a:tcPr anchor="ctr">
                    <a:solidFill>
                      <a:srgbClr val="002845"/>
                    </a:solidFill>
                  </a:tcPr>
                </a:tc>
                <a:tc>
                  <a:txBody>
                    <a:bodyPr/>
                    <a:lstStyle/>
                    <a:p>
                      <a:pPr algn="ctr"/>
                      <a:r>
                        <a:rPr lang="fr-FR" sz="1000" dirty="0">
                          <a:solidFill>
                            <a:schemeClr val="bg1"/>
                          </a:solidFill>
                        </a:rPr>
                        <a:t>89</a:t>
                      </a:r>
                    </a:p>
                  </a:txBody>
                  <a:tcPr>
                    <a:solidFill>
                      <a:srgbClr val="002845"/>
                    </a:solidFill>
                  </a:tcPr>
                </a:tc>
                <a:tc>
                  <a:txBody>
                    <a:bodyPr/>
                    <a:lstStyle/>
                    <a:p>
                      <a:pPr algn="ctr"/>
                      <a:r>
                        <a:rPr lang="fr-FR" sz="1000" dirty="0">
                          <a:solidFill>
                            <a:schemeClr val="bg1"/>
                          </a:solidFill>
                        </a:rPr>
                        <a:t>38</a:t>
                      </a:r>
                    </a:p>
                  </a:txBody>
                  <a:tcPr>
                    <a:solidFill>
                      <a:srgbClr val="002845"/>
                    </a:solidFill>
                  </a:tcPr>
                </a:tc>
                <a:tc>
                  <a:txBody>
                    <a:bodyPr/>
                    <a:lstStyle/>
                    <a:p>
                      <a:pPr algn="ctr"/>
                      <a:r>
                        <a:rPr lang="fr-FR" sz="1000" dirty="0">
                          <a:solidFill>
                            <a:schemeClr val="bg1"/>
                          </a:solidFill>
                        </a:rPr>
                        <a:t>127</a:t>
                      </a:r>
                    </a:p>
                  </a:txBody>
                  <a:tcPr>
                    <a:solidFill>
                      <a:srgbClr val="002845"/>
                    </a:solidFill>
                  </a:tcPr>
                </a:tc>
                <a:extLst>
                  <a:ext uri="{0D108BD9-81ED-4DB2-BD59-A6C34878D82A}">
                    <a16:rowId xmlns:a16="http://schemas.microsoft.com/office/drawing/2014/main" val="3751778368"/>
                  </a:ext>
                </a:extLst>
              </a:tr>
              <a:tr h="0">
                <a:tc>
                  <a:txBody>
                    <a:bodyPr/>
                    <a:lstStyle/>
                    <a:p>
                      <a:r>
                        <a:rPr lang="fr-FR" sz="1000" dirty="0">
                          <a:solidFill>
                            <a:schemeClr val="bg1"/>
                          </a:solidFill>
                        </a:rPr>
                        <a:t>Drop rate</a:t>
                      </a:r>
                    </a:p>
                  </a:txBody>
                  <a:tcPr anchor="ctr">
                    <a:solidFill>
                      <a:srgbClr val="002845"/>
                    </a:solidFill>
                  </a:tcPr>
                </a:tc>
                <a:tc>
                  <a:txBody>
                    <a:bodyPr/>
                    <a:lstStyle/>
                    <a:p>
                      <a:pPr algn="ctr"/>
                      <a:r>
                        <a:rPr lang="fr-FR" sz="1000" dirty="0">
                          <a:solidFill>
                            <a:schemeClr val="bg1"/>
                          </a:solidFill>
                        </a:rPr>
                        <a:t>23.4%</a:t>
                      </a:r>
                    </a:p>
                  </a:txBody>
                  <a:tcPr>
                    <a:solidFill>
                      <a:srgbClr val="002845"/>
                    </a:solidFill>
                  </a:tcPr>
                </a:tc>
                <a:tc>
                  <a:txBody>
                    <a:bodyPr/>
                    <a:lstStyle/>
                    <a:p>
                      <a:pPr algn="ctr"/>
                      <a:r>
                        <a:rPr lang="fr-FR" sz="1000" dirty="0">
                          <a:solidFill>
                            <a:schemeClr val="bg1"/>
                          </a:solidFill>
                        </a:rPr>
                        <a:t>21.0%</a:t>
                      </a:r>
                    </a:p>
                  </a:txBody>
                  <a:tcPr>
                    <a:solidFill>
                      <a:srgbClr val="002845"/>
                    </a:solidFill>
                  </a:tcPr>
                </a:tc>
                <a:tc>
                  <a:txBody>
                    <a:bodyPr/>
                    <a:lstStyle/>
                    <a:p>
                      <a:pPr algn="ctr"/>
                      <a:r>
                        <a:rPr lang="fr-FR" sz="1000" dirty="0">
                          <a:solidFill>
                            <a:schemeClr val="bg1"/>
                          </a:solidFill>
                        </a:rPr>
                        <a:t>22.6%</a:t>
                      </a:r>
                    </a:p>
                  </a:txBody>
                  <a:tcPr>
                    <a:solidFill>
                      <a:srgbClr val="002845"/>
                    </a:solidFill>
                  </a:tcPr>
                </a:tc>
                <a:extLst>
                  <a:ext uri="{0D108BD9-81ED-4DB2-BD59-A6C34878D82A}">
                    <a16:rowId xmlns:a16="http://schemas.microsoft.com/office/drawing/2014/main" val="2537553775"/>
                  </a:ext>
                </a:extLst>
              </a:tr>
            </a:tbl>
          </a:graphicData>
        </a:graphic>
      </p:graphicFrame>
      <p:sp>
        <p:nvSpPr>
          <p:cNvPr id="34" name="Google Shape;465;p26">
            <a:extLst>
              <a:ext uri="{FF2B5EF4-FFF2-40B4-BE49-F238E27FC236}">
                <a16:creationId xmlns:a16="http://schemas.microsoft.com/office/drawing/2014/main" id="{F2FBF3FC-D73E-4BD2-BA75-1CEB97758CE7}"/>
              </a:ext>
            </a:extLst>
          </p:cNvPr>
          <p:cNvSpPr txBox="1">
            <a:spLocks/>
          </p:cNvSpPr>
          <p:nvPr/>
        </p:nvSpPr>
        <p:spPr>
          <a:xfrm>
            <a:off x="195898" y="2675826"/>
            <a:ext cx="6662102" cy="714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dirty="0">
                <a:solidFill>
                  <a:schemeClr val="accent6"/>
                </a:solidFill>
              </a:rPr>
              <a:t>Missing values</a:t>
            </a:r>
          </a:p>
          <a:p>
            <a:pPr marL="171450" indent="-171450"/>
            <a:r>
              <a:rPr lang="fr-FR" dirty="0"/>
              <a:t>4 </a:t>
            </a:r>
            <a:r>
              <a:rPr lang="fr-FR" dirty="0" err="1"/>
              <a:t>features</a:t>
            </a:r>
            <a:r>
              <a:rPr lang="fr-FR" dirty="0"/>
              <a:t> </a:t>
            </a:r>
            <a:r>
              <a:rPr lang="fr-FR" dirty="0" err="1"/>
              <a:t>had</a:t>
            </a:r>
            <a:r>
              <a:rPr lang="fr-FR" dirty="0"/>
              <a:t> ~50% of </a:t>
            </a:r>
            <a:r>
              <a:rPr lang="fr-FR" dirty="0" err="1"/>
              <a:t>missing</a:t>
            </a:r>
            <a:r>
              <a:rPr lang="fr-FR" dirty="0"/>
              <a:t> values </a:t>
            </a:r>
            <a:r>
              <a:rPr lang="fr-FR" dirty="0">
                <a:sym typeface="Wingdings" panose="05000000000000000000" pitchFamily="2" charset="2"/>
              </a:rPr>
              <a:t> </a:t>
            </a:r>
            <a:r>
              <a:rPr lang="fr-FR" dirty="0" err="1">
                <a:sym typeface="Wingdings" panose="05000000000000000000" pitchFamily="2" charset="2"/>
              </a:rPr>
              <a:t>dropped</a:t>
            </a:r>
            <a:endParaRPr lang="fr-FR" dirty="0">
              <a:sym typeface="Wingdings" panose="05000000000000000000" pitchFamily="2" charset="2"/>
            </a:endParaRPr>
          </a:p>
          <a:p>
            <a:pPr marL="171450" indent="-171450"/>
            <a:r>
              <a:rPr lang="fr-FR" dirty="0"/>
              <a:t>5 </a:t>
            </a:r>
            <a:r>
              <a:rPr lang="fr-FR" dirty="0" err="1"/>
              <a:t>features</a:t>
            </a:r>
            <a:r>
              <a:rPr lang="fr-FR" dirty="0"/>
              <a:t> </a:t>
            </a:r>
            <a:r>
              <a:rPr lang="fr-FR" dirty="0" err="1"/>
              <a:t>had</a:t>
            </a:r>
            <a:r>
              <a:rPr lang="fr-FR" dirty="0"/>
              <a:t> </a:t>
            </a:r>
            <a:r>
              <a:rPr lang="fr-FR" dirty="0" err="1"/>
              <a:t>smaller</a:t>
            </a:r>
            <a:r>
              <a:rPr lang="fr-FR" dirty="0"/>
              <a:t> </a:t>
            </a:r>
            <a:r>
              <a:rPr lang="fr-FR" dirty="0" err="1"/>
              <a:t>missing</a:t>
            </a:r>
            <a:r>
              <a:rPr lang="fr-FR" dirty="0"/>
              <a:t> values rate </a:t>
            </a:r>
            <a:r>
              <a:rPr lang="fr-FR" dirty="0">
                <a:sym typeface="Wingdings" panose="05000000000000000000" pitchFamily="2" charset="2"/>
              </a:rPr>
              <a:t> </a:t>
            </a:r>
            <a:r>
              <a:rPr lang="fr-FR" dirty="0" err="1">
                <a:sym typeface="Wingdings" panose="05000000000000000000" pitchFamily="2" charset="2"/>
              </a:rPr>
              <a:t>kept</a:t>
            </a:r>
            <a:r>
              <a:rPr lang="fr-FR" dirty="0">
                <a:sym typeface="Wingdings" panose="05000000000000000000" pitchFamily="2" charset="2"/>
              </a:rPr>
              <a:t> </a:t>
            </a:r>
            <a:r>
              <a:rPr lang="fr-FR" dirty="0" err="1">
                <a:sym typeface="Wingdings" panose="05000000000000000000" pitchFamily="2" charset="2"/>
              </a:rPr>
              <a:t>with</a:t>
            </a:r>
            <a:r>
              <a:rPr lang="fr-FR" dirty="0">
                <a:sym typeface="Wingdings" panose="05000000000000000000" pitchFamily="2" charset="2"/>
              </a:rPr>
              <a:t> imputation (</a:t>
            </a:r>
            <a:r>
              <a:rPr lang="fr-FR" dirty="0" err="1">
                <a:sym typeface="Wingdings" panose="05000000000000000000" pitchFamily="2" charset="2"/>
              </a:rPr>
              <a:t>most</a:t>
            </a:r>
            <a:r>
              <a:rPr lang="fr-FR" dirty="0">
                <a:sym typeface="Wingdings" panose="05000000000000000000" pitchFamily="2" charset="2"/>
              </a:rPr>
              <a:t> </a:t>
            </a:r>
            <a:r>
              <a:rPr lang="fr-FR" dirty="0" err="1">
                <a:sym typeface="Wingdings" panose="05000000000000000000" pitchFamily="2" charset="2"/>
              </a:rPr>
              <a:t>frequent</a:t>
            </a:r>
            <a:r>
              <a:rPr lang="fr-FR" dirty="0">
                <a:sym typeface="Wingdings" panose="05000000000000000000" pitchFamily="2" charset="2"/>
              </a:rPr>
              <a:t> class)</a:t>
            </a:r>
            <a:endParaRPr lang="fr-FR" dirty="0"/>
          </a:p>
          <a:p>
            <a:pPr marL="0" indent="0">
              <a:buFont typeface="Livvic Light"/>
              <a:buNone/>
            </a:pPr>
            <a:endParaRPr lang="fr-FR" dirty="0"/>
          </a:p>
          <a:p>
            <a:pPr marL="0" indent="0">
              <a:spcBef>
                <a:spcPts val="1600"/>
              </a:spcBef>
              <a:spcAft>
                <a:spcPts val="1600"/>
              </a:spcAft>
              <a:buFont typeface="Livvic Light"/>
              <a:buNone/>
            </a:pPr>
            <a:endParaRPr lang="fr-FR" dirty="0"/>
          </a:p>
        </p:txBody>
      </p:sp>
      <p:pic>
        <p:nvPicPr>
          <p:cNvPr id="9" name="Image 8">
            <a:extLst>
              <a:ext uri="{FF2B5EF4-FFF2-40B4-BE49-F238E27FC236}">
                <a16:creationId xmlns:a16="http://schemas.microsoft.com/office/drawing/2014/main" id="{B9D09EC4-2E1A-46EE-894C-B0C772397F91}"/>
              </a:ext>
            </a:extLst>
          </p:cNvPr>
          <p:cNvPicPr>
            <a:picLocks noChangeAspect="1"/>
          </p:cNvPicPr>
          <p:nvPr/>
        </p:nvPicPr>
        <p:blipFill rotWithShape="1">
          <a:blip r:embed="rId3"/>
          <a:srcRect l="4646" t="2339" r="953" b="44681"/>
          <a:stretch/>
        </p:blipFill>
        <p:spPr>
          <a:xfrm>
            <a:off x="1213086" y="3567719"/>
            <a:ext cx="4114800" cy="988883"/>
          </a:xfrm>
          <a:prstGeom prst="rect">
            <a:avLst/>
          </a:prstGeom>
        </p:spPr>
      </p:pic>
      <p:sp>
        <p:nvSpPr>
          <p:cNvPr id="37" name="Google Shape;465;p26">
            <a:extLst>
              <a:ext uri="{FF2B5EF4-FFF2-40B4-BE49-F238E27FC236}">
                <a16:creationId xmlns:a16="http://schemas.microsoft.com/office/drawing/2014/main" id="{4E29C5D2-0FD8-4F43-BB6D-5090DE023FA3}"/>
              </a:ext>
            </a:extLst>
          </p:cNvPr>
          <p:cNvSpPr txBox="1">
            <a:spLocks/>
          </p:cNvSpPr>
          <p:nvPr/>
        </p:nvSpPr>
        <p:spPr>
          <a:xfrm rot="16200000">
            <a:off x="347545" y="3928030"/>
            <a:ext cx="1148298" cy="25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a:t>Observations</a:t>
            </a:r>
          </a:p>
        </p:txBody>
      </p:sp>
      <p:sp>
        <p:nvSpPr>
          <p:cNvPr id="38" name="Google Shape;465;p26">
            <a:extLst>
              <a:ext uri="{FF2B5EF4-FFF2-40B4-BE49-F238E27FC236}">
                <a16:creationId xmlns:a16="http://schemas.microsoft.com/office/drawing/2014/main" id="{E406A515-6588-4156-B072-1E0EAC5235F3}"/>
              </a:ext>
            </a:extLst>
          </p:cNvPr>
          <p:cNvSpPr txBox="1">
            <a:spLocks/>
          </p:cNvSpPr>
          <p:nvPr/>
        </p:nvSpPr>
        <p:spPr>
          <a:xfrm>
            <a:off x="2813284" y="4512248"/>
            <a:ext cx="1148298" cy="25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Features</a:t>
            </a:r>
            <a:endParaRPr lang="fr-FR" dirty="0"/>
          </a:p>
        </p:txBody>
      </p:sp>
      <p:sp>
        <p:nvSpPr>
          <p:cNvPr id="39" name="Google Shape;465;p26">
            <a:extLst>
              <a:ext uri="{FF2B5EF4-FFF2-40B4-BE49-F238E27FC236}">
                <a16:creationId xmlns:a16="http://schemas.microsoft.com/office/drawing/2014/main" id="{7D6E3EA3-4622-4BD0-A1D3-52ADF0920AA5}"/>
              </a:ext>
            </a:extLst>
          </p:cNvPr>
          <p:cNvSpPr txBox="1">
            <a:spLocks/>
          </p:cNvSpPr>
          <p:nvPr/>
        </p:nvSpPr>
        <p:spPr>
          <a:xfrm>
            <a:off x="5396467" y="4292046"/>
            <a:ext cx="2188898" cy="306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sz="1050" i="1" dirty="0"/>
              <a:t>(</a:t>
            </a:r>
            <a:r>
              <a:rPr lang="fr-FR" sz="1050" i="1" dirty="0" err="1"/>
              <a:t>missing</a:t>
            </a:r>
            <a:r>
              <a:rPr lang="fr-FR" sz="1050" i="1" dirty="0"/>
              <a:t> values are in white)</a:t>
            </a:r>
          </a:p>
        </p:txBody>
      </p:sp>
      <p:pic>
        <p:nvPicPr>
          <p:cNvPr id="11" name="Graphique 10" descr="Serpillière et seau">
            <a:extLst>
              <a:ext uri="{FF2B5EF4-FFF2-40B4-BE49-F238E27FC236}">
                <a16:creationId xmlns:a16="http://schemas.microsoft.com/office/drawing/2014/main" id="{7816378E-0166-4385-BAB8-A8778AC311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9181" y="65779"/>
            <a:ext cx="457200" cy="457200"/>
          </a:xfrm>
          <a:prstGeom prst="rect">
            <a:avLst/>
          </a:prstGeom>
        </p:spPr>
      </p:pic>
    </p:spTree>
    <p:extLst>
      <p:ext uri="{BB962C8B-B14F-4D97-AF65-F5344CB8AC3E}">
        <p14:creationId xmlns:p14="http://schemas.microsoft.com/office/powerpoint/2010/main" val="1742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38627" y="576854"/>
            <a:ext cx="6061364" cy="7358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dirty="0">
                <a:solidFill>
                  <a:schemeClr val="accent6"/>
                </a:solidFill>
              </a:rPr>
              <a:t>Class </a:t>
            </a:r>
            <a:r>
              <a:rPr lang="fr-FR" b="1" dirty="0" err="1">
                <a:solidFill>
                  <a:schemeClr val="accent6"/>
                </a:solidFill>
              </a:rPr>
              <a:t>imbalance</a:t>
            </a:r>
            <a:r>
              <a:rPr lang="fr-FR" b="1" dirty="0">
                <a:solidFill>
                  <a:schemeClr val="accent6"/>
                </a:solidFill>
              </a:rPr>
              <a:t> issue </a:t>
            </a:r>
            <a:r>
              <a:rPr lang="fr-FR" b="1" dirty="0"/>
              <a:t>:</a:t>
            </a:r>
          </a:p>
          <a:p>
            <a:pPr marL="171450" indent="-171450"/>
            <a:r>
              <a:rPr lang="fr-FR" dirty="0"/>
              <a:t>« Low </a:t>
            </a:r>
            <a:r>
              <a:rPr lang="fr-FR" dirty="0" err="1"/>
              <a:t>income</a:t>
            </a:r>
            <a:r>
              <a:rPr lang="fr-FR" dirty="0"/>
              <a:t> (&lt;50k) », the </a:t>
            </a:r>
            <a:r>
              <a:rPr lang="fr-FR" dirty="0" err="1"/>
              <a:t>majority</a:t>
            </a:r>
            <a:r>
              <a:rPr lang="fr-FR" dirty="0"/>
              <a:t> class, </a:t>
            </a:r>
            <a:r>
              <a:rPr lang="fr-FR" dirty="0" err="1"/>
              <a:t>accounts</a:t>
            </a:r>
            <a:r>
              <a:rPr lang="fr-FR" dirty="0"/>
              <a:t> for ~92% of all obs.</a:t>
            </a:r>
          </a:p>
          <a:p>
            <a:pPr marL="171450" indent="-171450"/>
            <a:r>
              <a:rPr lang="fr-FR" dirty="0" err="1"/>
              <a:t>Easier</a:t>
            </a:r>
            <a:r>
              <a:rPr lang="fr-FR" dirty="0"/>
              <a:t> </a:t>
            </a:r>
            <a:r>
              <a:rPr lang="fr-FR" dirty="0" err="1"/>
              <a:t>too</a:t>
            </a:r>
            <a:r>
              <a:rPr lang="fr-FR" dirty="0"/>
              <a:t> look at variables distributions </a:t>
            </a:r>
            <a:r>
              <a:rPr lang="fr-FR" b="1" dirty="0" err="1"/>
              <a:t>withing</a:t>
            </a:r>
            <a:r>
              <a:rPr lang="fr-FR" b="1" dirty="0"/>
              <a:t> </a:t>
            </a:r>
            <a:r>
              <a:rPr lang="fr-FR" b="1" dirty="0" err="1"/>
              <a:t>each</a:t>
            </a:r>
            <a:r>
              <a:rPr lang="fr-FR" b="1" dirty="0"/>
              <a:t> class</a:t>
            </a:r>
            <a:endParaRPr lang="fr-FR" dirty="0"/>
          </a:p>
          <a:p>
            <a:pPr marL="0" lvl="0" indent="0" algn="l" rtl="0">
              <a:lnSpc>
                <a:spcPct val="100000"/>
              </a:lnSpc>
              <a:spcBef>
                <a:spcPts val="1600"/>
              </a:spcBef>
              <a:spcAft>
                <a:spcPts val="1600"/>
              </a:spcAft>
              <a:buNone/>
            </a:pPr>
            <a:endParaRPr lang="fr-FR" b="1" dirty="0"/>
          </a:p>
        </p:txBody>
      </p:sp>
      <p:sp>
        <p:nvSpPr>
          <p:cNvPr id="466" name="Google Shape;466;p26"/>
          <p:cNvSpPr txBox="1">
            <a:spLocks noGrp="1"/>
          </p:cNvSpPr>
          <p:nvPr>
            <p:ph type="ctrTitle"/>
          </p:nvPr>
        </p:nvSpPr>
        <p:spPr>
          <a:xfrm>
            <a:off x="117764" y="93021"/>
            <a:ext cx="545869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Distributions within target classes</a:t>
            </a:r>
            <a:endParaRPr dirty="0"/>
          </a:p>
        </p:txBody>
      </p:sp>
      <p:grpSp>
        <p:nvGrpSpPr>
          <p:cNvPr id="18" name="Google Shape;11943;p61">
            <a:extLst>
              <a:ext uri="{FF2B5EF4-FFF2-40B4-BE49-F238E27FC236}">
                <a16:creationId xmlns:a16="http://schemas.microsoft.com/office/drawing/2014/main" id="{258150EE-1F4F-4BE8-8435-8462458EE1A3}"/>
              </a:ext>
            </a:extLst>
          </p:cNvPr>
          <p:cNvGrpSpPr/>
          <p:nvPr/>
        </p:nvGrpSpPr>
        <p:grpSpPr>
          <a:xfrm>
            <a:off x="5497570" y="193117"/>
            <a:ext cx="324023" cy="312745"/>
            <a:chOff x="3130608" y="1984886"/>
            <a:chExt cx="324023" cy="312745"/>
          </a:xfrm>
          <a:solidFill>
            <a:schemeClr val="bg1"/>
          </a:solidFill>
        </p:grpSpPr>
        <p:sp>
          <p:nvSpPr>
            <p:cNvPr id="19" name="Google Shape;11944;p61">
              <a:extLst>
                <a:ext uri="{FF2B5EF4-FFF2-40B4-BE49-F238E27FC236}">
                  <a16:creationId xmlns:a16="http://schemas.microsoft.com/office/drawing/2014/main" id="{6FC27B5F-C33B-4069-9F74-5F01A944D1AA}"/>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45;p61">
              <a:extLst>
                <a:ext uri="{FF2B5EF4-FFF2-40B4-BE49-F238E27FC236}">
                  <a16:creationId xmlns:a16="http://schemas.microsoft.com/office/drawing/2014/main" id="{165D2DB9-081F-4AA9-A0C9-4F0F2DAFF02E}"/>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Google Shape;465;p26">
            <a:extLst>
              <a:ext uri="{FF2B5EF4-FFF2-40B4-BE49-F238E27FC236}">
                <a16:creationId xmlns:a16="http://schemas.microsoft.com/office/drawing/2014/main" id="{92E22228-76C1-4695-A3E3-15CE21F9F558}"/>
              </a:ext>
            </a:extLst>
          </p:cNvPr>
          <p:cNvSpPr txBox="1">
            <a:spLocks/>
          </p:cNvSpPr>
          <p:nvPr/>
        </p:nvSpPr>
        <p:spPr>
          <a:xfrm>
            <a:off x="173182" y="1458873"/>
            <a:ext cx="6061364" cy="3079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dirty="0">
                <a:solidFill>
                  <a:schemeClr val="accent6"/>
                </a:solidFill>
              </a:rPr>
              <a:t>Notable distributions for </a:t>
            </a:r>
            <a:r>
              <a:rPr lang="fr-FR" b="1" dirty="0" err="1">
                <a:solidFill>
                  <a:schemeClr val="accent6"/>
                </a:solidFill>
              </a:rPr>
              <a:t>numerical</a:t>
            </a:r>
            <a:r>
              <a:rPr lang="fr-FR" b="1" dirty="0">
                <a:solidFill>
                  <a:schemeClr val="accent6"/>
                </a:solidFill>
              </a:rPr>
              <a:t> </a:t>
            </a:r>
            <a:r>
              <a:rPr lang="fr-FR" b="1" dirty="0" err="1">
                <a:solidFill>
                  <a:schemeClr val="accent6"/>
                </a:solidFill>
              </a:rPr>
              <a:t>features</a:t>
            </a:r>
            <a:endParaRPr lang="fr-FR" b="1" dirty="0">
              <a:solidFill>
                <a:schemeClr val="accent6"/>
              </a:solidFill>
            </a:endParaRPr>
          </a:p>
          <a:p>
            <a:pPr marL="0" indent="0">
              <a:buFont typeface="Livvic Light"/>
              <a:buNone/>
            </a:pPr>
            <a:endParaRPr lang="fr-FR" b="1" dirty="0"/>
          </a:p>
          <a:p>
            <a:pPr marL="171450" indent="-171450"/>
            <a:endParaRPr lang="fr-FR" dirty="0"/>
          </a:p>
          <a:p>
            <a:pPr marL="171450" indent="-171450"/>
            <a:endParaRPr lang="fr-FR" dirty="0"/>
          </a:p>
          <a:p>
            <a:pPr marL="171450" indent="-171450"/>
            <a:endParaRPr lang="fr-FR" dirty="0"/>
          </a:p>
          <a:p>
            <a:pPr marL="0" indent="0">
              <a:buFont typeface="Livvic Light"/>
              <a:buNone/>
            </a:pPr>
            <a:endParaRPr lang="fr-FR" dirty="0"/>
          </a:p>
          <a:p>
            <a:pPr marL="0" indent="0">
              <a:spcBef>
                <a:spcPts val="1600"/>
              </a:spcBef>
              <a:spcAft>
                <a:spcPts val="1600"/>
              </a:spcAft>
              <a:buFont typeface="Livvic Light"/>
              <a:buNone/>
            </a:pPr>
            <a:endParaRPr lang="fr-FR" b="1" dirty="0"/>
          </a:p>
        </p:txBody>
      </p:sp>
      <p:sp>
        <p:nvSpPr>
          <p:cNvPr id="33" name="Google Shape;465;p26">
            <a:extLst>
              <a:ext uri="{FF2B5EF4-FFF2-40B4-BE49-F238E27FC236}">
                <a16:creationId xmlns:a16="http://schemas.microsoft.com/office/drawing/2014/main" id="{CEEF287A-BF31-4E63-AED5-CE9083F38309}"/>
              </a:ext>
            </a:extLst>
          </p:cNvPr>
          <p:cNvSpPr txBox="1">
            <a:spLocks/>
          </p:cNvSpPr>
          <p:nvPr/>
        </p:nvSpPr>
        <p:spPr>
          <a:xfrm>
            <a:off x="3764873" y="1766861"/>
            <a:ext cx="1584640" cy="511067"/>
          </a:xfrm>
          <a:prstGeom prst="rect">
            <a:avLst/>
          </a:prstGeom>
          <a:solidFill>
            <a:srgbClr val="FFFFFF">
              <a:alpha val="16863"/>
            </a:srgbClr>
          </a:solidFill>
          <a:ln>
            <a:solidFill>
              <a:schemeClr val="tx1">
                <a:lumMod val="20000"/>
                <a:lumOff val="8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1000" b="1" dirty="0">
                <a:solidFill>
                  <a:srgbClr val="8194F3"/>
                </a:solidFill>
              </a:rPr>
              <a:t>Low </a:t>
            </a:r>
            <a:r>
              <a:rPr lang="fr-FR" sz="1000" b="1" dirty="0" err="1">
                <a:solidFill>
                  <a:srgbClr val="8194F3"/>
                </a:solidFill>
              </a:rPr>
              <a:t>income</a:t>
            </a:r>
            <a:r>
              <a:rPr lang="fr-FR" sz="1000" b="1" dirty="0">
                <a:solidFill>
                  <a:srgbClr val="8194F3"/>
                </a:solidFill>
              </a:rPr>
              <a:t> (</a:t>
            </a:r>
            <a:r>
              <a:rPr lang="fr-FR" sz="1000" b="1" dirty="0" err="1">
                <a:solidFill>
                  <a:srgbClr val="8194F3"/>
                </a:solidFill>
              </a:rPr>
              <a:t>blue</a:t>
            </a:r>
            <a:r>
              <a:rPr lang="fr-FR" sz="1000" b="1" dirty="0">
                <a:solidFill>
                  <a:srgbClr val="8194F3"/>
                </a:solidFill>
              </a:rPr>
              <a:t>)</a:t>
            </a:r>
          </a:p>
          <a:p>
            <a:pPr marL="0" indent="0" algn="ctr">
              <a:buFont typeface="Livvic Light"/>
              <a:buNone/>
            </a:pPr>
            <a:r>
              <a:rPr lang="fr-FR" sz="1000" b="1" dirty="0">
                <a:solidFill>
                  <a:srgbClr val="FFC000"/>
                </a:solidFill>
              </a:rPr>
              <a:t>High </a:t>
            </a:r>
            <a:r>
              <a:rPr lang="fr-FR" sz="1000" b="1" dirty="0" err="1">
                <a:solidFill>
                  <a:srgbClr val="FFC000"/>
                </a:solidFill>
              </a:rPr>
              <a:t>income</a:t>
            </a:r>
            <a:r>
              <a:rPr lang="fr-FR" sz="1000" b="1" dirty="0">
                <a:solidFill>
                  <a:srgbClr val="FFC000"/>
                </a:solidFill>
              </a:rPr>
              <a:t> (</a:t>
            </a:r>
            <a:r>
              <a:rPr lang="fr-FR" sz="1000" b="1" dirty="0" err="1">
                <a:solidFill>
                  <a:srgbClr val="FFC000"/>
                </a:solidFill>
              </a:rPr>
              <a:t>yellow</a:t>
            </a:r>
            <a:r>
              <a:rPr lang="fr-FR" sz="1000" b="1" dirty="0">
                <a:solidFill>
                  <a:srgbClr val="FFC000"/>
                </a:solidFill>
              </a:rPr>
              <a:t>)</a:t>
            </a:r>
          </a:p>
        </p:txBody>
      </p:sp>
      <p:sp>
        <p:nvSpPr>
          <p:cNvPr id="42" name="ZoneTexte 41">
            <a:extLst>
              <a:ext uri="{FF2B5EF4-FFF2-40B4-BE49-F238E27FC236}">
                <a16:creationId xmlns:a16="http://schemas.microsoft.com/office/drawing/2014/main" id="{B0473DE5-2542-4E80-8FFF-EB4BC9D4B4ED}"/>
              </a:ext>
            </a:extLst>
          </p:cNvPr>
          <p:cNvSpPr txBox="1"/>
          <p:nvPr/>
        </p:nvSpPr>
        <p:spPr>
          <a:xfrm>
            <a:off x="280691" y="2633876"/>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Age</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children (under 18) belong </a:t>
            </a:r>
            <a:r>
              <a:rPr lang="en-US" sz="1200" dirty="0" err="1">
                <a:solidFill>
                  <a:schemeClr val="bg1"/>
                </a:solidFill>
                <a:latin typeface="Maven Pro" panose="020B0604020202020204" charset="0"/>
              </a:rPr>
              <a:t>exlusively</a:t>
            </a:r>
            <a:r>
              <a:rPr lang="en-US" sz="1200" dirty="0">
                <a:solidFill>
                  <a:schemeClr val="bg1"/>
                </a:solidFill>
                <a:latin typeface="Maven Pro" panose="020B0604020202020204" charset="0"/>
              </a:rPr>
              <a:t> to the "low income" class, as could be expected</a:t>
            </a:r>
            <a:endParaRPr lang="fr-FR" sz="1200" dirty="0">
              <a:solidFill>
                <a:schemeClr val="bg1"/>
              </a:solidFill>
              <a:latin typeface="Maven Pro" panose="020B0604020202020204" charset="0"/>
            </a:endParaRPr>
          </a:p>
        </p:txBody>
      </p:sp>
      <p:grpSp>
        <p:nvGrpSpPr>
          <p:cNvPr id="47" name="Google Shape;10088;p58">
            <a:extLst>
              <a:ext uri="{FF2B5EF4-FFF2-40B4-BE49-F238E27FC236}">
                <a16:creationId xmlns:a16="http://schemas.microsoft.com/office/drawing/2014/main" id="{FA1DF7B8-1E1C-4392-B571-A391FAFBC7BC}"/>
              </a:ext>
            </a:extLst>
          </p:cNvPr>
          <p:cNvGrpSpPr/>
          <p:nvPr/>
        </p:nvGrpSpPr>
        <p:grpSpPr>
          <a:xfrm>
            <a:off x="225346" y="797661"/>
            <a:ext cx="313281" cy="317995"/>
            <a:chOff x="3584280" y="3699191"/>
            <a:chExt cx="358069" cy="317995"/>
          </a:xfrm>
        </p:grpSpPr>
        <p:sp>
          <p:nvSpPr>
            <p:cNvPr id="48" name="Google Shape;10089;p58">
              <a:extLst>
                <a:ext uri="{FF2B5EF4-FFF2-40B4-BE49-F238E27FC236}">
                  <a16:creationId xmlns:a16="http://schemas.microsoft.com/office/drawing/2014/main" id="{F766ADE0-B719-4252-B336-A71800D67889}"/>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090;p58">
              <a:extLst>
                <a:ext uri="{FF2B5EF4-FFF2-40B4-BE49-F238E27FC236}">
                  <a16:creationId xmlns:a16="http://schemas.microsoft.com/office/drawing/2014/main" id="{FEF80F6C-ED27-4023-8265-A3CCCF3B0A93}"/>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091;p58">
              <a:extLst>
                <a:ext uri="{FF2B5EF4-FFF2-40B4-BE49-F238E27FC236}">
                  <a16:creationId xmlns:a16="http://schemas.microsoft.com/office/drawing/2014/main" id="{2575AD68-6566-48B2-952D-D75EC1D34E71}"/>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092;p58">
              <a:extLst>
                <a:ext uri="{FF2B5EF4-FFF2-40B4-BE49-F238E27FC236}">
                  <a16:creationId xmlns:a16="http://schemas.microsoft.com/office/drawing/2014/main" id="{C42147E4-62FD-4E26-9EFA-0A3670D63BF3}"/>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0" name="Image 449">
            <a:extLst>
              <a:ext uri="{FF2B5EF4-FFF2-40B4-BE49-F238E27FC236}">
                <a16:creationId xmlns:a16="http://schemas.microsoft.com/office/drawing/2014/main" id="{4EB51701-BAE2-41BB-8665-F25309360DB0}"/>
              </a:ext>
            </a:extLst>
          </p:cNvPr>
          <p:cNvPicPr>
            <a:picLocks noChangeAspect="1"/>
          </p:cNvPicPr>
          <p:nvPr/>
        </p:nvPicPr>
        <p:blipFill>
          <a:blip r:embed="rId3"/>
          <a:stretch>
            <a:fillRect/>
          </a:stretch>
        </p:blipFill>
        <p:spPr>
          <a:xfrm>
            <a:off x="2781436" y="2385031"/>
            <a:ext cx="1777419" cy="1189539"/>
          </a:xfrm>
          <a:prstGeom prst="rect">
            <a:avLst/>
          </a:prstGeom>
        </p:spPr>
      </p:pic>
      <p:pic>
        <p:nvPicPr>
          <p:cNvPr id="452" name="Image 451">
            <a:extLst>
              <a:ext uri="{FF2B5EF4-FFF2-40B4-BE49-F238E27FC236}">
                <a16:creationId xmlns:a16="http://schemas.microsoft.com/office/drawing/2014/main" id="{C2651DF0-D2AB-47E4-AE09-F44EF1000C19}"/>
              </a:ext>
            </a:extLst>
          </p:cNvPr>
          <p:cNvPicPr>
            <a:picLocks noChangeAspect="1"/>
          </p:cNvPicPr>
          <p:nvPr/>
        </p:nvPicPr>
        <p:blipFill>
          <a:blip r:embed="rId4"/>
          <a:stretch>
            <a:fillRect/>
          </a:stretch>
        </p:blipFill>
        <p:spPr>
          <a:xfrm>
            <a:off x="2781436" y="3632175"/>
            <a:ext cx="1775757" cy="1213279"/>
          </a:xfrm>
          <a:prstGeom prst="rect">
            <a:avLst/>
          </a:prstGeom>
        </p:spPr>
      </p:pic>
      <p:pic>
        <p:nvPicPr>
          <p:cNvPr id="454" name="Image 453">
            <a:extLst>
              <a:ext uri="{FF2B5EF4-FFF2-40B4-BE49-F238E27FC236}">
                <a16:creationId xmlns:a16="http://schemas.microsoft.com/office/drawing/2014/main" id="{4A9B7CF3-D332-4687-A0F7-BD390B38BA28}"/>
              </a:ext>
            </a:extLst>
          </p:cNvPr>
          <p:cNvPicPr>
            <a:picLocks noChangeAspect="1"/>
          </p:cNvPicPr>
          <p:nvPr/>
        </p:nvPicPr>
        <p:blipFill>
          <a:blip r:embed="rId5"/>
          <a:stretch>
            <a:fillRect/>
          </a:stretch>
        </p:blipFill>
        <p:spPr>
          <a:xfrm>
            <a:off x="4627760" y="2385031"/>
            <a:ext cx="1775757" cy="1189539"/>
          </a:xfrm>
          <a:prstGeom prst="rect">
            <a:avLst/>
          </a:prstGeom>
        </p:spPr>
      </p:pic>
      <p:pic>
        <p:nvPicPr>
          <p:cNvPr id="456" name="Image 455">
            <a:extLst>
              <a:ext uri="{FF2B5EF4-FFF2-40B4-BE49-F238E27FC236}">
                <a16:creationId xmlns:a16="http://schemas.microsoft.com/office/drawing/2014/main" id="{3DDAD416-2DA1-45AA-AD01-5F600B1F984D}"/>
              </a:ext>
            </a:extLst>
          </p:cNvPr>
          <p:cNvPicPr>
            <a:picLocks noChangeAspect="1"/>
          </p:cNvPicPr>
          <p:nvPr/>
        </p:nvPicPr>
        <p:blipFill>
          <a:blip r:embed="rId6"/>
          <a:stretch>
            <a:fillRect/>
          </a:stretch>
        </p:blipFill>
        <p:spPr>
          <a:xfrm>
            <a:off x="4627761" y="3632174"/>
            <a:ext cx="1775757" cy="1213279"/>
          </a:xfrm>
          <a:prstGeom prst="rect">
            <a:avLst/>
          </a:prstGeom>
        </p:spPr>
      </p:pic>
      <p:sp>
        <p:nvSpPr>
          <p:cNvPr id="61" name="ZoneTexte 60">
            <a:extLst>
              <a:ext uri="{FF2B5EF4-FFF2-40B4-BE49-F238E27FC236}">
                <a16:creationId xmlns:a16="http://schemas.microsoft.com/office/drawing/2014/main" id="{4E476E2A-ABD9-47B4-A9AA-E042FBFA6F84}"/>
              </a:ext>
            </a:extLst>
          </p:cNvPr>
          <p:cNvSpPr txBox="1"/>
          <p:nvPr/>
        </p:nvSpPr>
        <p:spPr>
          <a:xfrm>
            <a:off x="6586846" y="2615533"/>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Capital gains</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gains &gt; 10k are almost exclusively belonging to the “high income” class</a:t>
            </a:r>
            <a:endParaRPr lang="fr-FR" sz="1200" dirty="0">
              <a:solidFill>
                <a:schemeClr val="bg1"/>
              </a:solidFill>
              <a:latin typeface="Maven Pro" panose="020B0604020202020204" charset="0"/>
            </a:endParaRPr>
          </a:p>
        </p:txBody>
      </p:sp>
      <p:sp>
        <p:nvSpPr>
          <p:cNvPr id="62" name="ZoneTexte 61">
            <a:extLst>
              <a:ext uri="{FF2B5EF4-FFF2-40B4-BE49-F238E27FC236}">
                <a16:creationId xmlns:a16="http://schemas.microsoft.com/office/drawing/2014/main" id="{066434E7-982C-4200-81BC-6C00FDA745AE}"/>
              </a:ext>
            </a:extLst>
          </p:cNvPr>
          <p:cNvSpPr txBox="1"/>
          <p:nvPr/>
        </p:nvSpPr>
        <p:spPr>
          <a:xfrm>
            <a:off x="212201" y="3915646"/>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Wage per </a:t>
            </a:r>
            <a:r>
              <a:rPr lang="fr-FR" sz="1200" b="1" dirty="0" err="1">
                <a:solidFill>
                  <a:schemeClr val="bg1"/>
                </a:solidFill>
                <a:latin typeface="Maven Pro" panose="020B0604020202020204" charset="0"/>
              </a:rPr>
              <a:t>hour</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wages &gt; 2k are almost exclusively belonging to the “high income” class</a:t>
            </a:r>
            <a:endParaRPr lang="fr-FR" sz="1200" dirty="0">
              <a:solidFill>
                <a:schemeClr val="bg1"/>
              </a:solidFill>
              <a:latin typeface="Maven Pro" panose="020B0604020202020204" charset="0"/>
            </a:endParaRPr>
          </a:p>
        </p:txBody>
      </p:sp>
      <p:sp>
        <p:nvSpPr>
          <p:cNvPr id="64" name="ZoneTexte 63">
            <a:extLst>
              <a:ext uri="{FF2B5EF4-FFF2-40B4-BE49-F238E27FC236}">
                <a16:creationId xmlns:a16="http://schemas.microsoft.com/office/drawing/2014/main" id="{44A0FFF1-1D8D-4714-9860-0420533A9962}"/>
              </a:ext>
            </a:extLst>
          </p:cNvPr>
          <p:cNvSpPr txBox="1"/>
          <p:nvPr/>
        </p:nvSpPr>
        <p:spPr>
          <a:xfrm>
            <a:off x="6586846" y="3823314"/>
            <a:ext cx="2500745" cy="830997"/>
          </a:xfrm>
          <a:prstGeom prst="rect">
            <a:avLst/>
          </a:prstGeom>
          <a:noFill/>
        </p:spPr>
        <p:txBody>
          <a:bodyPr wrap="square">
            <a:spAutoFit/>
          </a:bodyPr>
          <a:lstStyle/>
          <a:p>
            <a:r>
              <a:rPr lang="fr-FR" sz="1200" b="1" dirty="0">
                <a:solidFill>
                  <a:schemeClr val="bg1"/>
                </a:solidFill>
                <a:latin typeface="Maven Pro" panose="020B0604020202020204" charset="0"/>
              </a:rPr>
              <a:t>Nb of </a:t>
            </a:r>
            <a:r>
              <a:rPr lang="fr-FR" sz="1200" b="1" dirty="0" err="1">
                <a:solidFill>
                  <a:schemeClr val="bg1"/>
                </a:solidFill>
                <a:latin typeface="Maven Pro" panose="020B0604020202020204" charset="0"/>
              </a:rPr>
              <a:t>employees</a:t>
            </a:r>
            <a:r>
              <a:rPr lang="fr-FR" sz="1200" b="1" dirty="0">
                <a:solidFill>
                  <a:schemeClr val="bg1"/>
                </a:solidFill>
                <a:latin typeface="Maven Pro" panose="020B0604020202020204" charset="0"/>
              </a:rPr>
              <a:t> in </a:t>
            </a:r>
            <a:r>
              <a:rPr lang="fr-FR" sz="1200" b="1" dirty="0" err="1">
                <a:solidFill>
                  <a:schemeClr val="bg1"/>
                </a:solidFill>
                <a:latin typeface="Maven Pro" panose="020B0604020202020204" charset="0"/>
              </a:rPr>
              <a:t>company</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people without a job largely belong to the “low income” class (not very informative)</a:t>
            </a:r>
            <a:endParaRPr lang="fr-FR" sz="1200" dirty="0">
              <a:solidFill>
                <a:schemeClr val="bg1"/>
              </a:solidFill>
              <a:latin typeface="Maven Pro" panose="020B0604020202020204" charset="0"/>
            </a:endParaRPr>
          </a:p>
        </p:txBody>
      </p:sp>
    </p:spTree>
    <p:extLst>
      <p:ext uri="{BB962C8B-B14F-4D97-AF65-F5344CB8AC3E}">
        <p14:creationId xmlns:p14="http://schemas.microsoft.com/office/powerpoint/2010/main" val="314948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545869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Distributions within target classes</a:t>
            </a:r>
            <a:endParaRPr dirty="0"/>
          </a:p>
        </p:txBody>
      </p:sp>
      <p:grpSp>
        <p:nvGrpSpPr>
          <p:cNvPr id="18" name="Google Shape;11943;p61">
            <a:extLst>
              <a:ext uri="{FF2B5EF4-FFF2-40B4-BE49-F238E27FC236}">
                <a16:creationId xmlns:a16="http://schemas.microsoft.com/office/drawing/2014/main" id="{258150EE-1F4F-4BE8-8435-8462458EE1A3}"/>
              </a:ext>
            </a:extLst>
          </p:cNvPr>
          <p:cNvGrpSpPr/>
          <p:nvPr/>
        </p:nvGrpSpPr>
        <p:grpSpPr>
          <a:xfrm>
            <a:off x="5497570" y="193117"/>
            <a:ext cx="324023" cy="312745"/>
            <a:chOff x="3130608" y="1984886"/>
            <a:chExt cx="324023" cy="312745"/>
          </a:xfrm>
          <a:solidFill>
            <a:schemeClr val="bg1"/>
          </a:solidFill>
        </p:grpSpPr>
        <p:sp>
          <p:nvSpPr>
            <p:cNvPr id="19" name="Google Shape;11944;p61">
              <a:extLst>
                <a:ext uri="{FF2B5EF4-FFF2-40B4-BE49-F238E27FC236}">
                  <a16:creationId xmlns:a16="http://schemas.microsoft.com/office/drawing/2014/main" id="{6FC27B5F-C33B-4069-9F74-5F01A944D1AA}"/>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45;p61">
              <a:extLst>
                <a:ext uri="{FF2B5EF4-FFF2-40B4-BE49-F238E27FC236}">
                  <a16:creationId xmlns:a16="http://schemas.microsoft.com/office/drawing/2014/main" id="{165D2DB9-081F-4AA9-A0C9-4F0F2DAFF02E}"/>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Google Shape;465;p26">
            <a:extLst>
              <a:ext uri="{FF2B5EF4-FFF2-40B4-BE49-F238E27FC236}">
                <a16:creationId xmlns:a16="http://schemas.microsoft.com/office/drawing/2014/main" id="{92E22228-76C1-4695-A3E3-15CE21F9F558}"/>
              </a:ext>
            </a:extLst>
          </p:cNvPr>
          <p:cNvSpPr txBox="1">
            <a:spLocks/>
          </p:cNvSpPr>
          <p:nvPr/>
        </p:nvSpPr>
        <p:spPr>
          <a:xfrm>
            <a:off x="117763" y="631340"/>
            <a:ext cx="5853546" cy="6009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dirty="0" err="1">
                <a:solidFill>
                  <a:schemeClr val="accent6"/>
                </a:solidFill>
              </a:rPr>
              <a:t>Categorical</a:t>
            </a:r>
            <a:r>
              <a:rPr lang="fr-FR" b="1" dirty="0">
                <a:solidFill>
                  <a:schemeClr val="accent6"/>
                </a:solidFill>
              </a:rPr>
              <a:t> </a:t>
            </a:r>
            <a:r>
              <a:rPr lang="fr-FR" b="1" dirty="0" err="1">
                <a:solidFill>
                  <a:schemeClr val="accent6"/>
                </a:solidFill>
              </a:rPr>
              <a:t>features</a:t>
            </a:r>
            <a:r>
              <a:rPr lang="fr-FR" b="1" dirty="0">
                <a:solidFill>
                  <a:schemeClr val="accent6"/>
                </a:solidFill>
              </a:rPr>
              <a:t> </a:t>
            </a:r>
            <a:r>
              <a:rPr lang="fr-FR" dirty="0"/>
              <a:t>: </a:t>
            </a:r>
            <a:r>
              <a:rPr lang="fr-FR" dirty="0" err="1"/>
              <a:t>using</a:t>
            </a:r>
            <a:r>
              <a:rPr lang="fr-FR" dirty="0"/>
              <a:t> chi2 tests, </a:t>
            </a:r>
            <a:r>
              <a:rPr lang="fr-FR" dirty="0" err="1"/>
              <a:t>we</a:t>
            </a:r>
            <a:r>
              <a:rPr lang="fr-FR" dirty="0"/>
              <a:t> can </a:t>
            </a:r>
            <a:r>
              <a:rPr lang="fr-FR" dirty="0" err="1"/>
              <a:t>find</a:t>
            </a:r>
            <a:r>
              <a:rPr lang="fr-FR" dirty="0"/>
              <a:t> the </a:t>
            </a:r>
            <a:r>
              <a:rPr lang="fr-FR" dirty="0" err="1"/>
              <a:t>most</a:t>
            </a:r>
            <a:r>
              <a:rPr lang="fr-FR" dirty="0"/>
              <a:t> relevant </a:t>
            </a:r>
            <a:r>
              <a:rPr lang="fr-FR" dirty="0" err="1"/>
              <a:t>features</a:t>
            </a:r>
            <a:r>
              <a:rPr lang="fr-FR" dirty="0"/>
              <a:t> for classification. </a:t>
            </a:r>
            <a:r>
              <a:rPr lang="fr-FR" dirty="0" err="1"/>
              <a:t>Among</a:t>
            </a:r>
            <a:r>
              <a:rPr lang="fr-FR" dirty="0"/>
              <a:t> the top 10, </a:t>
            </a:r>
            <a:r>
              <a:rPr lang="fr-FR" dirty="0" err="1"/>
              <a:t>we</a:t>
            </a:r>
            <a:r>
              <a:rPr lang="fr-FR" dirty="0"/>
              <a:t> can </a:t>
            </a:r>
            <a:r>
              <a:rPr lang="fr-FR" dirty="0" err="1"/>
              <a:t>extract</a:t>
            </a:r>
            <a:r>
              <a:rPr lang="fr-FR" dirty="0"/>
              <a:t> </a:t>
            </a:r>
            <a:r>
              <a:rPr lang="fr-FR" dirty="0" err="1"/>
              <a:t>some</a:t>
            </a:r>
            <a:r>
              <a:rPr lang="fr-FR" dirty="0"/>
              <a:t> </a:t>
            </a:r>
            <a:r>
              <a:rPr lang="fr-FR" dirty="0" err="1"/>
              <a:t>useful</a:t>
            </a:r>
            <a:r>
              <a:rPr lang="fr-FR" dirty="0"/>
              <a:t> insights</a:t>
            </a:r>
          </a:p>
          <a:p>
            <a:pPr marL="171450" indent="-171450">
              <a:buFontTx/>
              <a:buChar char="-"/>
            </a:pPr>
            <a:endParaRPr lang="fr-FR" dirty="0"/>
          </a:p>
          <a:p>
            <a:pPr marL="0" indent="0">
              <a:buFont typeface="Livvic Light"/>
              <a:buNone/>
            </a:pPr>
            <a:endParaRPr lang="fr-FR" b="1" dirty="0"/>
          </a:p>
          <a:p>
            <a:pPr marL="171450" indent="-171450"/>
            <a:endParaRPr lang="fr-FR" dirty="0"/>
          </a:p>
          <a:p>
            <a:pPr marL="171450" indent="-171450"/>
            <a:endParaRPr lang="fr-FR" dirty="0"/>
          </a:p>
          <a:p>
            <a:pPr marL="171450" indent="-171450"/>
            <a:endParaRPr lang="fr-FR" dirty="0"/>
          </a:p>
          <a:p>
            <a:pPr marL="0" indent="0">
              <a:buFont typeface="Livvic Light"/>
              <a:buNone/>
            </a:pPr>
            <a:endParaRPr lang="fr-FR" dirty="0"/>
          </a:p>
          <a:p>
            <a:pPr marL="0" indent="0">
              <a:spcBef>
                <a:spcPts val="1600"/>
              </a:spcBef>
              <a:spcAft>
                <a:spcPts val="1600"/>
              </a:spcAft>
              <a:buFont typeface="Livvic Light"/>
              <a:buNone/>
            </a:pPr>
            <a:endParaRPr lang="fr-FR" b="1" dirty="0"/>
          </a:p>
        </p:txBody>
      </p:sp>
      <p:sp>
        <p:nvSpPr>
          <p:cNvPr id="42" name="ZoneTexte 41">
            <a:extLst>
              <a:ext uri="{FF2B5EF4-FFF2-40B4-BE49-F238E27FC236}">
                <a16:creationId xmlns:a16="http://schemas.microsoft.com/office/drawing/2014/main" id="{B0473DE5-2542-4E80-8FFF-EB4BC9D4B4ED}"/>
              </a:ext>
            </a:extLst>
          </p:cNvPr>
          <p:cNvSpPr txBox="1"/>
          <p:nvPr/>
        </p:nvSpPr>
        <p:spPr>
          <a:xfrm>
            <a:off x="3131128" y="1483126"/>
            <a:ext cx="5245136" cy="461665"/>
          </a:xfrm>
          <a:prstGeom prst="rect">
            <a:avLst/>
          </a:prstGeom>
          <a:noFill/>
        </p:spPr>
        <p:txBody>
          <a:bodyPr wrap="square">
            <a:spAutoFit/>
          </a:bodyPr>
          <a:lstStyle/>
          <a:p>
            <a:r>
              <a:rPr lang="fr-FR" sz="1200" b="1" dirty="0" err="1">
                <a:solidFill>
                  <a:schemeClr val="bg1"/>
                </a:solidFill>
                <a:latin typeface="Maven Pro" panose="020B0604020202020204" charset="0"/>
              </a:rPr>
              <a:t>Industry</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high incomes much more frequent in public administration and finance/insurance/real estate for instance</a:t>
            </a:r>
            <a:endParaRPr lang="fr-FR" sz="1200" dirty="0">
              <a:solidFill>
                <a:schemeClr val="bg1"/>
              </a:solidFill>
              <a:latin typeface="Maven Pro" panose="020B0604020202020204" charset="0"/>
            </a:endParaRPr>
          </a:p>
        </p:txBody>
      </p:sp>
      <p:sp>
        <p:nvSpPr>
          <p:cNvPr id="61" name="ZoneTexte 60">
            <a:extLst>
              <a:ext uri="{FF2B5EF4-FFF2-40B4-BE49-F238E27FC236}">
                <a16:creationId xmlns:a16="http://schemas.microsoft.com/office/drawing/2014/main" id="{4E476E2A-ABD9-47B4-A9AA-E042FBFA6F84}"/>
              </a:ext>
            </a:extLst>
          </p:cNvPr>
          <p:cNvSpPr txBox="1"/>
          <p:nvPr/>
        </p:nvSpPr>
        <p:spPr>
          <a:xfrm>
            <a:off x="3131128" y="3447600"/>
            <a:ext cx="4991696" cy="461665"/>
          </a:xfrm>
          <a:prstGeom prst="rect">
            <a:avLst/>
          </a:prstGeom>
          <a:noFill/>
        </p:spPr>
        <p:txBody>
          <a:bodyPr wrap="square">
            <a:spAutoFit/>
          </a:bodyPr>
          <a:lstStyle/>
          <a:p>
            <a:r>
              <a:rPr lang="fr-FR" sz="1200" b="1" dirty="0">
                <a:solidFill>
                  <a:schemeClr val="bg1"/>
                </a:solidFill>
                <a:latin typeface="Maven Pro" panose="020B0604020202020204" charset="0"/>
              </a:rPr>
              <a:t>Marital </a:t>
            </a:r>
            <a:r>
              <a:rPr lang="fr-FR" sz="1200" b="1" dirty="0" err="1">
                <a:solidFill>
                  <a:schemeClr val="bg1"/>
                </a:solidFill>
                <a:latin typeface="Maven Pro" panose="020B0604020202020204" charset="0"/>
              </a:rPr>
              <a:t>status</a:t>
            </a:r>
            <a:r>
              <a:rPr lang="fr-FR" sz="1200" dirty="0">
                <a:solidFill>
                  <a:schemeClr val="bg1"/>
                </a:solidFill>
                <a:latin typeface="Maven Pro" panose="020B0604020202020204" charset="0"/>
              </a:rPr>
              <a:t>: &gt; </a:t>
            </a:r>
            <a:r>
              <a:rPr lang="en-US" sz="1200" dirty="0">
                <a:solidFill>
                  <a:schemeClr val="bg1"/>
                </a:solidFill>
                <a:latin typeface="Maven Pro" panose="020B0604020202020204" charset="0"/>
              </a:rPr>
              <a:t>75% of high income individuals are married (not divorced nor widowed)</a:t>
            </a:r>
            <a:endParaRPr lang="fr-FR" sz="1200" dirty="0">
              <a:solidFill>
                <a:schemeClr val="bg1"/>
              </a:solidFill>
              <a:latin typeface="Maven Pro" panose="020B0604020202020204" charset="0"/>
            </a:endParaRPr>
          </a:p>
        </p:txBody>
      </p:sp>
      <p:sp>
        <p:nvSpPr>
          <p:cNvPr id="62" name="ZoneTexte 61">
            <a:extLst>
              <a:ext uri="{FF2B5EF4-FFF2-40B4-BE49-F238E27FC236}">
                <a16:creationId xmlns:a16="http://schemas.microsoft.com/office/drawing/2014/main" id="{066434E7-982C-4200-81BC-6C00FDA745AE}"/>
              </a:ext>
            </a:extLst>
          </p:cNvPr>
          <p:cNvSpPr txBox="1"/>
          <p:nvPr/>
        </p:nvSpPr>
        <p:spPr>
          <a:xfrm>
            <a:off x="3131128" y="2003698"/>
            <a:ext cx="5406737" cy="461665"/>
          </a:xfrm>
          <a:prstGeom prst="rect">
            <a:avLst/>
          </a:prstGeom>
          <a:noFill/>
        </p:spPr>
        <p:txBody>
          <a:bodyPr wrap="square">
            <a:spAutoFit/>
          </a:bodyPr>
          <a:lstStyle/>
          <a:p>
            <a:r>
              <a:rPr lang="fr-FR" sz="1200" b="1" dirty="0">
                <a:solidFill>
                  <a:schemeClr val="bg1"/>
                </a:solidFill>
                <a:latin typeface="Maven Pro" panose="020B0604020202020204" charset="0"/>
              </a:rPr>
              <a:t>Occupation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high incomes much more frequent among professional specialties and executives/</a:t>
            </a:r>
            <a:r>
              <a:rPr lang="en-US" sz="1200" dirty="0" err="1">
                <a:solidFill>
                  <a:schemeClr val="bg1"/>
                </a:solidFill>
                <a:latin typeface="Maven Pro" panose="020B0604020202020204" charset="0"/>
              </a:rPr>
              <a:t>maangers</a:t>
            </a:r>
            <a:endParaRPr lang="fr-FR" sz="1200" dirty="0">
              <a:solidFill>
                <a:schemeClr val="bg1"/>
              </a:solidFill>
              <a:latin typeface="Maven Pro" panose="020B0604020202020204" charset="0"/>
            </a:endParaRPr>
          </a:p>
        </p:txBody>
      </p:sp>
      <p:sp>
        <p:nvSpPr>
          <p:cNvPr id="64" name="ZoneTexte 63">
            <a:extLst>
              <a:ext uri="{FF2B5EF4-FFF2-40B4-BE49-F238E27FC236}">
                <a16:creationId xmlns:a16="http://schemas.microsoft.com/office/drawing/2014/main" id="{44A0FFF1-1D8D-4714-9860-0420533A9962}"/>
              </a:ext>
            </a:extLst>
          </p:cNvPr>
          <p:cNvSpPr txBox="1"/>
          <p:nvPr/>
        </p:nvSpPr>
        <p:spPr>
          <a:xfrm>
            <a:off x="3131128" y="3984884"/>
            <a:ext cx="4991696" cy="461665"/>
          </a:xfrm>
          <a:prstGeom prst="rect">
            <a:avLst/>
          </a:prstGeom>
          <a:noFill/>
        </p:spPr>
        <p:txBody>
          <a:bodyPr wrap="square">
            <a:spAutoFit/>
          </a:bodyPr>
          <a:lstStyle/>
          <a:p>
            <a:r>
              <a:rPr lang="fr-FR" sz="1200" b="1" dirty="0" err="1">
                <a:solidFill>
                  <a:schemeClr val="bg1"/>
                </a:solidFill>
                <a:latin typeface="Maven Pro" panose="020B0604020202020204" charset="0"/>
              </a:rPr>
              <a:t>Householders</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much more frequent among the high income class than the low income class </a:t>
            </a:r>
            <a:endParaRPr lang="fr-FR" sz="1200" dirty="0">
              <a:solidFill>
                <a:schemeClr val="bg1"/>
              </a:solidFill>
              <a:latin typeface="Maven Pro" panose="020B0604020202020204" charset="0"/>
            </a:endParaRPr>
          </a:p>
        </p:txBody>
      </p:sp>
      <p:pic>
        <p:nvPicPr>
          <p:cNvPr id="5" name="Image 4">
            <a:extLst>
              <a:ext uri="{FF2B5EF4-FFF2-40B4-BE49-F238E27FC236}">
                <a16:creationId xmlns:a16="http://schemas.microsoft.com/office/drawing/2014/main" id="{1C4D2E8F-2494-4C79-ADD8-BFF7537A481C}"/>
              </a:ext>
            </a:extLst>
          </p:cNvPr>
          <p:cNvPicPr>
            <a:picLocks noChangeAspect="1"/>
          </p:cNvPicPr>
          <p:nvPr/>
        </p:nvPicPr>
        <p:blipFill>
          <a:blip r:embed="rId3"/>
          <a:stretch>
            <a:fillRect/>
          </a:stretch>
        </p:blipFill>
        <p:spPr>
          <a:xfrm>
            <a:off x="401782" y="1927026"/>
            <a:ext cx="2500745" cy="2022763"/>
          </a:xfrm>
          <a:prstGeom prst="rect">
            <a:avLst/>
          </a:prstGeom>
          <a:ln>
            <a:solidFill>
              <a:schemeClr val="tx1">
                <a:lumMod val="20000"/>
                <a:lumOff val="80000"/>
              </a:schemeClr>
            </a:solidFill>
          </a:ln>
        </p:spPr>
      </p:pic>
      <p:sp>
        <p:nvSpPr>
          <p:cNvPr id="26" name="ZoneTexte 25">
            <a:extLst>
              <a:ext uri="{FF2B5EF4-FFF2-40B4-BE49-F238E27FC236}">
                <a16:creationId xmlns:a16="http://schemas.microsoft.com/office/drawing/2014/main" id="{9041F884-3439-44AE-B428-4B1F07F9FBA9}"/>
              </a:ext>
            </a:extLst>
          </p:cNvPr>
          <p:cNvSpPr txBox="1"/>
          <p:nvPr/>
        </p:nvSpPr>
        <p:spPr>
          <a:xfrm>
            <a:off x="3131128" y="2557696"/>
            <a:ext cx="4606636" cy="461665"/>
          </a:xfrm>
          <a:prstGeom prst="rect">
            <a:avLst/>
          </a:prstGeom>
          <a:noFill/>
        </p:spPr>
        <p:txBody>
          <a:bodyPr wrap="square">
            <a:spAutoFit/>
          </a:bodyPr>
          <a:lstStyle/>
          <a:p>
            <a:r>
              <a:rPr lang="fr-FR" sz="1200" b="1" dirty="0">
                <a:solidFill>
                  <a:schemeClr val="bg1"/>
                </a:solidFill>
                <a:latin typeface="Maven Pro" panose="020B0604020202020204" charset="0"/>
              </a:rPr>
              <a:t>Education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high incomes much more frequent above Bachelor’s Degree</a:t>
            </a:r>
            <a:endParaRPr lang="fr-FR" sz="1200" dirty="0">
              <a:solidFill>
                <a:schemeClr val="bg1"/>
              </a:solidFill>
              <a:latin typeface="Maven Pro" panose="020B0604020202020204" charset="0"/>
            </a:endParaRPr>
          </a:p>
        </p:txBody>
      </p:sp>
      <p:sp>
        <p:nvSpPr>
          <p:cNvPr id="27" name="ZoneTexte 26">
            <a:extLst>
              <a:ext uri="{FF2B5EF4-FFF2-40B4-BE49-F238E27FC236}">
                <a16:creationId xmlns:a16="http://schemas.microsoft.com/office/drawing/2014/main" id="{A93DBB73-ADF2-42FB-B275-DA88DCB9C072}"/>
              </a:ext>
            </a:extLst>
          </p:cNvPr>
          <p:cNvSpPr txBox="1"/>
          <p:nvPr/>
        </p:nvSpPr>
        <p:spPr>
          <a:xfrm>
            <a:off x="3131128" y="3094981"/>
            <a:ext cx="4717472" cy="276999"/>
          </a:xfrm>
          <a:prstGeom prst="rect">
            <a:avLst/>
          </a:prstGeom>
          <a:noFill/>
        </p:spPr>
        <p:txBody>
          <a:bodyPr wrap="square">
            <a:spAutoFit/>
          </a:bodyPr>
          <a:lstStyle/>
          <a:p>
            <a:r>
              <a:rPr lang="fr-FR" sz="1200" b="1" dirty="0" err="1">
                <a:solidFill>
                  <a:schemeClr val="bg1"/>
                </a:solidFill>
                <a:latin typeface="Maven Pro" panose="020B0604020202020204" charset="0"/>
              </a:rPr>
              <a:t>Sex</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female are underrepresented within the high income class</a:t>
            </a:r>
            <a:endParaRPr lang="fr-FR" sz="1200" dirty="0">
              <a:solidFill>
                <a:schemeClr val="bg1"/>
              </a:solidFill>
              <a:latin typeface="Maven Pro" panose="020B0604020202020204" charset="0"/>
            </a:endParaRPr>
          </a:p>
        </p:txBody>
      </p:sp>
    </p:spTree>
    <p:extLst>
      <p:ext uri="{BB962C8B-B14F-4D97-AF65-F5344CB8AC3E}">
        <p14:creationId xmlns:p14="http://schemas.microsoft.com/office/powerpoint/2010/main" val="25663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989403" y="731457"/>
            <a:ext cx="7165193" cy="3479241"/>
          </a:xfrm>
          <a:prstGeom prst="rect">
            <a:avLst/>
          </a:prstGeom>
        </p:spPr>
        <p:txBody>
          <a:bodyPr spcFirstLastPara="1" wrap="square" lIns="91425" tIns="91425" rIns="91425" bIns="91425" anchor="t" anchorCtr="0">
            <a:noAutofit/>
          </a:bodyPr>
          <a:lstStyle/>
          <a:p>
            <a:pPr marL="0" lvl="0" indent="0" algn="l" rtl="0">
              <a:lnSpc>
                <a:spcPts val="1600"/>
              </a:lnSpc>
              <a:spcBef>
                <a:spcPts val="0"/>
              </a:spcBef>
              <a:spcAft>
                <a:spcPts val="0"/>
              </a:spcAft>
              <a:buNone/>
            </a:pPr>
            <a:r>
              <a:rPr lang="fr-FR" b="1" dirty="0">
                <a:solidFill>
                  <a:schemeClr val="accent6"/>
                </a:solidFill>
              </a:rPr>
              <a:t>Missing values </a:t>
            </a:r>
            <a:r>
              <a:rPr lang="fr-FR" dirty="0"/>
              <a:t>:</a:t>
            </a:r>
          </a:p>
          <a:p>
            <a:pPr marL="171450" indent="-171450">
              <a:lnSpc>
                <a:spcPts val="1600"/>
              </a:lnSpc>
            </a:pPr>
            <a:r>
              <a:rPr lang="fr-FR" sz="1200" dirty="0"/>
              <a:t>Drop </a:t>
            </a:r>
            <a:r>
              <a:rPr lang="fr-FR" dirty="0" err="1"/>
              <a:t>features</a:t>
            </a:r>
            <a:r>
              <a:rPr lang="fr-FR" dirty="0"/>
              <a:t> </a:t>
            </a:r>
            <a:r>
              <a:rPr lang="fr-FR" dirty="0" err="1"/>
              <a:t>with</a:t>
            </a:r>
            <a:r>
              <a:rPr lang="fr-FR" dirty="0"/>
              <a:t> 50% </a:t>
            </a:r>
            <a:r>
              <a:rPr lang="fr-FR" dirty="0" err="1"/>
              <a:t>missing</a:t>
            </a:r>
            <a:r>
              <a:rPr lang="fr-FR" dirty="0"/>
              <a:t> values</a:t>
            </a:r>
          </a:p>
          <a:p>
            <a:pPr marL="171450" indent="-171450">
              <a:lnSpc>
                <a:spcPts val="1600"/>
              </a:lnSpc>
            </a:pPr>
            <a:r>
              <a:rPr lang="fr-FR" sz="1200" dirty="0"/>
              <a:t>Impute </a:t>
            </a:r>
            <a:r>
              <a:rPr lang="fr-FR" sz="1200" dirty="0" err="1"/>
              <a:t>remaining</a:t>
            </a:r>
            <a:r>
              <a:rPr lang="fr-FR" sz="1200" dirty="0"/>
              <a:t> </a:t>
            </a:r>
            <a:r>
              <a:rPr lang="fr-FR" sz="1200" dirty="0" err="1"/>
              <a:t>missing</a:t>
            </a:r>
            <a:r>
              <a:rPr lang="fr-FR" sz="1200" dirty="0"/>
              <a:t> values </a:t>
            </a:r>
            <a:r>
              <a:rPr lang="fr-FR" sz="1200" dirty="0" err="1"/>
              <a:t>with</a:t>
            </a:r>
            <a:r>
              <a:rPr lang="fr-FR" sz="1200" dirty="0"/>
              <a:t> </a:t>
            </a:r>
            <a:r>
              <a:rPr lang="fr-FR" sz="1200" dirty="0" err="1"/>
              <a:t>most</a:t>
            </a:r>
            <a:r>
              <a:rPr lang="fr-FR" sz="1200" dirty="0"/>
              <a:t> </a:t>
            </a:r>
            <a:r>
              <a:rPr lang="fr-FR" sz="1200" dirty="0" err="1"/>
              <a:t>frequent</a:t>
            </a:r>
            <a:r>
              <a:rPr lang="fr-FR" sz="1200" dirty="0"/>
              <a:t> </a:t>
            </a:r>
            <a:r>
              <a:rPr lang="fr-FR" sz="1200" dirty="0" err="1"/>
              <a:t>category</a:t>
            </a:r>
            <a:r>
              <a:rPr lang="fr-FR" sz="1200" dirty="0"/>
              <a:t> of </a:t>
            </a:r>
            <a:r>
              <a:rPr lang="fr-FR" sz="1200" dirty="0" err="1"/>
              <a:t>feature</a:t>
            </a:r>
            <a:endParaRPr lang="fr-FR" sz="1200" dirty="0"/>
          </a:p>
          <a:p>
            <a:pPr marL="457200" lvl="1" indent="0">
              <a:lnSpc>
                <a:spcPts val="1600"/>
              </a:lnSpc>
              <a:spcBef>
                <a:spcPts val="0"/>
              </a:spcBef>
              <a:buNone/>
            </a:pPr>
            <a:endParaRPr lang="fr-FR" sz="1200" dirty="0"/>
          </a:p>
          <a:p>
            <a:pPr marL="0" lvl="0" indent="0" algn="l" rtl="0">
              <a:lnSpc>
                <a:spcPts val="1600"/>
              </a:lnSpc>
              <a:spcBef>
                <a:spcPts val="0"/>
              </a:spcBef>
              <a:spcAft>
                <a:spcPts val="0"/>
              </a:spcAft>
              <a:buNone/>
            </a:pPr>
            <a:r>
              <a:rPr lang="fr-FR" sz="1200" dirty="0"/>
              <a:t>One hot </a:t>
            </a:r>
            <a:r>
              <a:rPr lang="fr-FR" sz="1200" b="1" dirty="0" err="1">
                <a:solidFill>
                  <a:schemeClr val="accent6"/>
                </a:solidFill>
              </a:rPr>
              <a:t>encoding</a:t>
            </a:r>
            <a:r>
              <a:rPr lang="fr-FR" sz="1200" dirty="0"/>
              <a:t> of </a:t>
            </a:r>
            <a:r>
              <a:rPr lang="fr-FR" sz="1200" dirty="0" err="1"/>
              <a:t>categorical</a:t>
            </a:r>
            <a:r>
              <a:rPr lang="fr-FR" sz="1200" dirty="0"/>
              <a:t> variables</a:t>
            </a:r>
          </a:p>
          <a:p>
            <a:pPr marL="0" lvl="0" indent="0" algn="l" rtl="0">
              <a:lnSpc>
                <a:spcPts val="1600"/>
              </a:lnSpc>
              <a:spcBef>
                <a:spcPts val="0"/>
              </a:spcBef>
              <a:spcAft>
                <a:spcPts val="0"/>
              </a:spcAft>
              <a:buNone/>
            </a:pPr>
            <a:endParaRPr lang="fr-FR" dirty="0"/>
          </a:p>
          <a:p>
            <a:pPr marL="0" lvl="0" indent="0" algn="l" rtl="0">
              <a:lnSpc>
                <a:spcPts val="1600"/>
              </a:lnSpc>
              <a:spcBef>
                <a:spcPts val="0"/>
              </a:spcBef>
              <a:spcAft>
                <a:spcPts val="0"/>
              </a:spcAft>
              <a:buNone/>
            </a:pPr>
            <a:r>
              <a:rPr lang="fr-FR" sz="1200" dirty="0"/>
              <a:t>Standard </a:t>
            </a:r>
            <a:r>
              <a:rPr lang="fr-FR" sz="1200" b="1" dirty="0" err="1">
                <a:solidFill>
                  <a:schemeClr val="accent6"/>
                </a:solidFill>
              </a:rPr>
              <a:t>scaling</a:t>
            </a:r>
            <a:r>
              <a:rPr lang="fr-FR" sz="1200" dirty="0"/>
              <a:t> for </a:t>
            </a:r>
            <a:r>
              <a:rPr lang="fr-FR" sz="1200" dirty="0" err="1"/>
              <a:t>numerical</a:t>
            </a:r>
            <a:r>
              <a:rPr lang="fr-FR" sz="1200" dirty="0"/>
              <a:t> </a:t>
            </a:r>
            <a:r>
              <a:rPr lang="fr-FR" sz="1200" dirty="0" err="1"/>
              <a:t>features</a:t>
            </a:r>
            <a:endParaRPr lang="fr-FR" dirty="0"/>
          </a:p>
          <a:p>
            <a:pPr marL="0" lvl="0" indent="0" algn="l" rtl="0">
              <a:lnSpc>
                <a:spcPts val="1600"/>
              </a:lnSpc>
              <a:spcBef>
                <a:spcPts val="0"/>
              </a:spcBef>
              <a:spcAft>
                <a:spcPts val="0"/>
              </a:spcAft>
              <a:buNone/>
            </a:pPr>
            <a:endParaRPr lang="fr-FR" sz="1200" dirty="0"/>
          </a:p>
          <a:p>
            <a:pPr marL="0" lvl="0" indent="0" algn="l" rtl="0">
              <a:lnSpc>
                <a:spcPts val="1600"/>
              </a:lnSpc>
              <a:spcBef>
                <a:spcPts val="0"/>
              </a:spcBef>
              <a:spcAft>
                <a:spcPts val="0"/>
              </a:spcAft>
              <a:buNone/>
            </a:pPr>
            <a:r>
              <a:rPr lang="fr-FR" b="1" dirty="0" err="1">
                <a:solidFill>
                  <a:schemeClr val="accent6"/>
                </a:solidFill>
              </a:rPr>
              <a:t>Resampling</a:t>
            </a:r>
            <a:r>
              <a:rPr lang="fr-FR" dirty="0"/>
              <a:t> </a:t>
            </a:r>
            <a:r>
              <a:rPr lang="fr-FR" dirty="0" err="1"/>
              <a:t>with</a:t>
            </a:r>
            <a:r>
              <a:rPr lang="fr-FR" dirty="0"/>
              <a:t> SMOTE to </a:t>
            </a:r>
            <a:r>
              <a:rPr lang="fr-FR" dirty="0" err="1"/>
              <a:t>try</a:t>
            </a:r>
            <a:r>
              <a:rPr lang="fr-FR" dirty="0"/>
              <a:t> and </a:t>
            </a:r>
            <a:r>
              <a:rPr lang="fr-FR" dirty="0" err="1"/>
              <a:t>overcome</a:t>
            </a:r>
            <a:r>
              <a:rPr lang="fr-FR" dirty="0"/>
              <a:t> class </a:t>
            </a:r>
            <a:r>
              <a:rPr lang="fr-FR" dirty="0" err="1"/>
              <a:t>imbalance</a:t>
            </a:r>
            <a:r>
              <a:rPr lang="fr-FR" dirty="0"/>
              <a:t> </a:t>
            </a:r>
            <a:r>
              <a:rPr lang="fr-FR" dirty="0" err="1"/>
              <a:t>problem</a:t>
            </a:r>
            <a:endParaRPr lang="fr-FR" dirty="0"/>
          </a:p>
          <a:p>
            <a:pPr marL="0" lvl="0" indent="0" algn="l" rtl="0">
              <a:lnSpc>
                <a:spcPts val="1600"/>
              </a:lnSpc>
              <a:spcBef>
                <a:spcPts val="0"/>
              </a:spcBef>
              <a:spcAft>
                <a:spcPts val="0"/>
              </a:spcAft>
              <a:buNone/>
            </a:pPr>
            <a:endParaRPr lang="fr-FR" sz="1200" dirty="0"/>
          </a:p>
          <a:p>
            <a:pPr marL="0" lvl="0" indent="0" algn="l" rtl="0">
              <a:lnSpc>
                <a:spcPts val="1600"/>
              </a:lnSpc>
              <a:spcBef>
                <a:spcPts val="0"/>
              </a:spcBef>
              <a:spcAft>
                <a:spcPts val="0"/>
              </a:spcAft>
              <a:buNone/>
            </a:pPr>
            <a:r>
              <a:rPr lang="fr-FR" b="1" dirty="0" err="1">
                <a:solidFill>
                  <a:schemeClr val="accent6"/>
                </a:solidFill>
              </a:rPr>
              <a:t>Additional</a:t>
            </a:r>
            <a:r>
              <a:rPr lang="fr-FR" b="1" dirty="0">
                <a:solidFill>
                  <a:schemeClr val="accent6"/>
                </a:solidFill>
              </a:rPr>
              <a:t> </a:t>
            </a:r>
            <a:r>
              <a:rPr lang="fr-FR" b="1" dirty="0" err="1">
                <a:solidFill>
                  <a:schemeClr val="accent6"/>
                </a:solidFill>
              </a:rPr>
              <a:t>features</a:t>
            </a:r>
            <a:r>
              <a:rPr lang="fr-FR" b="1" dirty="0">
                <a:solidFill>
                  <a:schemeClr val="accent6"/>
                </a:solidFill>
              </a:rPr>
              <a:t> </a:t>
            </a:r>
            <a:r>
              <a:rPr lang="fr-FR" dirty="0" err="1"/>
              <a:t>based</a:t>
            </a:r>
            <a:r>
              <a:rPr lang="fr-FR" dirty="0"/>
              <a:t> on </a:t>
            </a:r>
            <a:r>
              <a:rPr lang="fr-FR" dirty="0" err="1"/>
              <a:t>available</a:t>
            </a:r>
            <a:r>
              <a:rPr lang="fr-FR" dirty="0"/>
              <a:t> information :</a:t>
            </a:r>
          </a:p>
          <a:p>
            <a:pPr marL="171450" indent="-171450">
              <a:lnSpc>
                <a:spcPts val="1600"/>
              </a:lnSpc>
            </a:pPr>
            <a:r>
              <a:rPr lang="fr-FR" sz="1200" b="1" dirty="0" err="1"/>
              <a:t>earnings</a:t>
            </a:r>
            <a:r>
              <a:rPr lang="fr-FR" sz="1200" b="1" dirty="0"/>
              <a:t> </a:t>
            </a:r>
            <a:r>
              <a:rPr lang="fr-FR" sz="1200" b="1" dirty="0" err="1"/>
              <a:t>estimate</a:t>
            </a:r>
            <a:r>
              <a:rPr lang="fr-FR" sz="1200" b="1" dirty="0"/>
              <a:t> </a:t>
            </a:r>
            <a:r>
              <a:rPr lang="fr-FR" sz="1200" dirty="0" err="1"/>
              <a:t>based</a:t>
            </a:r>
            <a:r>
              <a:rPr lang="fr-FR" sz="1200" dirty="0"/>
              <a:t> on </a:t>
            </a:r>
            <a:r>
              <a:rPr lang="fr-FR" sz="1200" dirty="0" err="1"/>
              <a:t>wage</a:t>
            </a:r>
            <a:r>
              <a:rPr lang="fr-FR" dirty="0"/>
              <a:t>, </a:t>
            </a:r>
            <a:r>
              <a:rPr lang="fr-FR" dirty="0" err="1"/>
              <a:t>weeks</a:t>
            </a:r>
            <a:r>
              <a:rPr lang="fr-FR" dirty="0"/>
              <a:t> </a:t>
            </a:r>
            <a:r>
              <a:rPr lang="fr-FR" dirty="0" err="1"/>
              <a:t>worked</a:t>
            </a:r>
            <a:r>
              <a:rPr lang="fr-FR" dirty="0"/>
              <a:t>, capital gains/</a:t>
            </a:r>
            <a:r>
              <a:rPr lang="fr-FR" dirty="0" err="1"/>
              <a:t>losses</a:t>
            </a:r>
            <a:r>
              <a:rPr lang="fr-FR" dirty="0"/>
              <a:t> and </a:t>
            </a:r>
            <a:r>
              <a:rPr lang="fr-FR" dirty="0" err="1"/>
              <a:t>dividends</a:t>
            </a:r>
            <a:r>
              <a:rPr lang="fr-FR" dirty="0"/>
              <a:t> </a:t>
            </a:r>
            <a:r>
              <a:rPr lang="fr-FR" dirty="0" err="1"/>
              <a:t>from</a:t>
            </a:r>
            <a:r>
              <a:rPr lang="fr-FR" dirty="0"/>
              <a:t> stocks</a:t>
            </a:r>
          </a:p>
          <a:p>
            <a:pPr marL="171450" indent="-171450">
              <a:lnSpc>
                <a:spcPts val="1600"/>
              </a:lnSpc>
            </a:pPr>
            <a:r>
              <a:rPr lang="fr-FR" sz="1200" b="1" dirty="0" err="1"/>
              <a:t>company</a:t>
            </a:r>
            <a:r>
              <a:rPr lang="fr-FR" sz="1200" b="1" dirty="0"/>
              <a:t> size </a:t>
            </a:r>
            <a:r>
              <a:rPr lang="fr-FR" sz="1200" dirty="0" err="1"/>
              <a:t>estimate</a:t>
            </a:r>
            <a:r>
              <a:rPr lang="fr-FR" sz="1200" dirty="0"/>
              <a:t> </a:t>
            </a:r>
            <a:r>
              <a:rPr lang="fr-FR" sz="1200" dirty="0" err="1"/>
              <a:t>based</a:t>
            </a:r>
            <a:r>
              <a:rPr lang="fr-FR" sz="1200" dirty="0"/>
              <a:t> on segments in documentation</a:t>
            </a:r>
          </a:p>
          <a:p>
            <a:pPr marL="171450" indent="-171450">
              <a:lnSpc>
                <a:spcPts val="1600"/>
              </a:lnSpc>
            </a:pPr>
            <a:r>
              <a:rPr lang="fr-FR" b="1" dirty="0" err="1"/>
              <a:t>tax</a:t>
            </a:r>
            <a:r>
              <a:rPr lang="fr-FR" b="1" dirty="0"/>
              <a:t> </a:t>
            </a:r>
            <a:r>
              <a:rPr lang="fr-FR" b="1" dirty="0" err="1"/>
              <a:t>amount</a:t>
            </a:r>
            <a:r>
              <a:rPr lang="fr-FR" b="1" dirty="0"/>
              <a:t> </a:t>
            </a:r>
            <a:r>
              <a:rPr lang="fr-FR" b="1" dirty="0" err="1"/>
              <a:t>estimate</a:t>
            </a:r>
            <a:r>
              <a:rPr lang="fr-FR" b="1" dirty="0"/>
              <a:t> </a:t>
            </a:r>
            <a:r>
              <a:rPr lang="fr-FR" dirty="0" err="1"/>
              <a:t>based</a:t>
            </a:r>
            <a:r>
              <a:rPr lang="fr-FR" dirty="0"/>
              <a:t> on </a:t>
            </a:r>
            <a:r>
              <a:rPr lang="fr-FR" dirty="0" err="1"/>
              <a:t>earnings</a:t>
            </a:r>
            <a:r>
              <a:rPr lang="fr-FR" dirty="0"/>
              <a:t> </a:t>
            </a:r>
            <a:r>
              <a:rPr lang="fr-FR" dirty="0" err="1"/>
              <a:t>estimate</a:t>
            </a:r>
            <a:r>
              <a:rPr lang="fr-FR" dirty="0"/>
              <a:t> and US </a:t>
            </a:r>
            <a:r>
              <a:rPr lang="fr-FR" dirty="0" err="1"/>
              <a:t>federal</a:t>
            </a:r>
            <a:r>
              <a:rPr lang="fr-FR" dirty="0"/>
              <a:t> </a:t>
            </a:r>
            <a:r>
              <a:rPr lang="fr-FR" dirty="0" err="1"/>
              <a:t>tax</a:t>
            </a:r>
            <a:r>
              <a:rPr lang="fr-FR" dirty="0"/>
              <a:t> rates and </a:t>
            </a:r>
            <a:r>
              <a:rPr lang="fr-FR" dirty="0" err="1"/>
              <a:t>brackets</a:t>
            </a:r>
            <a:r>
              <a:rPr lang="fr-FR" dirty="0"/>
              <a:t> for 1995</a:t>
            </a:r>
            <a:endParaRPr lang="fr-FR" sz="1200" dirty="0"/>
          </a:p>
          <a:p>
            <a:pPr marL="171450" indent="-171450">
              <a:lnSpc>
                <a:spcPts val="1600"/>
              </a:lnSpc>
            </a:pPr>
            <a:endParaRPr lang="fr-FR" sz="1200" dirty="0"/>
          </a:p>
          <a:p>
            <a:pPr marL="457200" lvl="1" indent="0">
              <a:lnSpc>
                <a:spcPts val="1600"/>
              </a:lnSpc>
              <a:spcBef>
                <a:spcPts val="0"/>
              </a:spcBef>
              <a:buNone/>
            </a:pPr>
            <a:endParaRPr lang="fr-FR" sz="1200" dirty="0"/>
          </a:p>
          <a:p>
            <a:pPr marL="0" lvl="0" indent="0" algn="l" rtl="0">
              <a:lnSpc>
                <a:spcPts val="1600"/>
              </a:lnSpc>
              <a:spcBef>
                <a:spcPts val="1600"/>
              </a:spcBef>
              <a:spcAft>
                <a:spcPts val="1600"/>
              </a:spcAft>
              <a:buNone/>
            </a:pPr>
            <a:r>
              <a:rPr lang="fr-FR" dirty="0"/>
              <a:t>       </a:t>
            </a:r>
          </a:p>
          <a:p>
            <a:pPr marL="0" lvl="0" indent="0" algn="l" rtl="0">
              <a:lnSpc>
                <a:spcPts val="16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grpSp>
        <p:nvGrpSpPr>
          <p:cNvPr id="19" name="Google Shape;13358;p64">
            <a:extLst>
              <a:ext uri="{FF2B5EF4-FFF2-40B4-BE49-F238E27FC236}">
                <a16:creationId xmlns:a16="http://schemas.microsoft.com/office/drawing/2014/main" id="{F41D713D-6960-4D64-B2B3-1118C7DAE321}"/>
              </a:ext>
            </a:extLst>
          </p:cNvPr>
          <p:cNvGrpSpPr/>
          <p:nvPr/>
        </p:nvGrpSpPr>
        <p:grpSpPr>
          <a:xfrm>
            <a:off x="3405059" y="210408"/>
            <a:ext cx="362321" cy="364231"/>
            <a:chOff x="6069423" y="2891892"/>
            <a:chExt cx="362321" cy="364231"/>
          </a:xfrm>
          <a:solidFill>
            <a:srgbClr val="FFFFFF"/>
          </a:solidFill>
        </p:grpSpPr>
        <p:sp>
          <p:nvSpPr>
            <p:cNvPr id="20" name="Google Shape;13359;p64">
              <a:extLst>
                <a:ext uri="{FF2B5EF4-FFF2-40B4-BE49-F238E27FC236}">
                  <a16:creationId xmlns:a16="http://schemas.microsoft.com/office/drawing/2014/main" id="{B771575C-B5E4-4881-950F-4946563F39FC}"/>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60;p64">
              <a:extLst>
                <a:ext uri="{FF2B5EF4-FFF2-40B4-BE49-F238E27FC236}">
                  <a16:creationId xmlns:a16="http://schemas.microsoft.com/office/drawing/2014/main" id="{D047C7AD-04FF-4E28-8316-423D53BE045E}"/>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61;p64">
              <a:extLst>
                <a:ext uri="{FF2B5EF4-FFF2-40B4-BE49-F238E27FC236}">
                  <a16:creationId xmlns:a16="http://schemas.microsoft.com/office/drawing/2014/main" id="{610356A8-15AF-49D5-A534-28C90857004B}"/>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62;p64">
              <a:extLst>
                <a:ext uri="{FF2B5EF4-FFF2-40B4-BE49-F238E27FC236}">
                  <a16:creationId xmlns:a16="http://schemas.microsoft.com/office/drawing/2014/main" id="{16127A65-912F-4DFA-8D91-84B9F424BF52}"/>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63;p64">
              <a:extLst>
                <a:ext uri="{FF2B5EF4-FFF2-40B4-BE49-F238E27FC236}">
                  <a16:creationId xmlns:a16="http://schemas.microsoft.com/office/drawing/2014/main" id="{1F90ED56-63BB-4708-B288-B4C618A36E22}"/>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64;p64">
              <a:extLst>
                <a:ext uri="{FF2B5EF4-FFF2-40B4-BE49-F238E27FC236}">
                  <a16:creationId xmlns:a16="http://schemas.microsoft.com/office/drawing/2014/main" id="{205C733B-84C7-417D-9B0D-43C3210E4660}"/>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689;p32">
            <a:extLst>
              <a:ext uri="{FF2B5EF4-FFF2-40B4-BE49-F238E27FC236}">
                <a16:creationId xmlns:a16="http://schemas.microsoft.com/office/drawing/2014/main" id="{21764743-3A5F-4FEA-9471-9C9031C017A5}"/>
              </a:ext>
            </a:extLst>
          </p:cNvPr>
          <p:cNvSpPr/>
          <p:nvPr/>
        </p:nvSpPr>
        <p:spPr>
          <a:xfrm>
            <a:off x="427148" y="837681"/>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1</a:t>
            </a:r>
            <a:endParaRPr dirty="0">
              <a:solidFill>
                <a:srgbClr val="002845"/>
              </a:solidFill>
              <a:latin typeface="Share Tech" panose="020B0604020202020204" charset="0"/>
            </a:endParaRPr>
          </a:p>
        </p:txBody>
      </p:sp>
      <p:sp>
        <p:nvSpPr>
          <p:cNvPr id="44" name="Google Shape;689;p32">
            <a:extLst>
              <a:ext uri="{FF2B5EF4-FFF2-40B4-BE49-F238E27FC236}">
                <a16:creationId xmlns:a16="http://schemas.microsoft.com/office/drawing/2014/main" id="{ADB8FC71-E6CC-4FF7-93C6-A663BB21A6AA}"/>
              </a:ext>
            </a:extLst>
          </p:cNvPr>
          <p:cNvSpPr/>
          <p:nvPr/>
        </p:nvSpPr>
        <p:spPr>
          <a:xfrm>
            <a:off x="436263" y="1581829"/>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2</a:t>
            </a:r>
            <a:endParaRPr dirty="0">
              <a:solidFill>
                <a:srgbClr val="002845"/>
              </a:solidFill>
              <a:latin typeface="Share Tech" panose="020B0604020202020204" charset="0"/>
            </a:endParaRPr>
          </a:p>
        </p:txBody>
      </p:sp>
      <p:sp>
        <p:nvSpPr>
          <p:cNvPr id="46" name="Google Shape;689;p32">
            <a:extLst>
              <a:ext uri="{FF2B5EF4-FFF2-40B4-BE49-F238E27FC236}">
                <a16:creationId xmlns:a16="http://schemas.microsoft.com/office/drawing/2014/main" id="{6FCB713F-6E7C-4A7E-97A9-229AE1CD8856}"/>
              </a:ext>
            </a:extLst>
          </p:cNvPr>
          <p:cNvSpPr/>
          <p:nvPr/>
        </p:nvSpPr>
        <p:spPr>
          <a:xfrm>
            <a:off x="436261" y="2011821"/>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3</a:t>
            </a:r>
            <a:endParaRPr dirty="0">
              <a:solidFill>
                <a:srgbClr val="002845"/>
              </a:solidFill>
              <a:latin typeface="Share Tech" panose="020B0604020202020204" charset="0"/>
            </a:endParaRPr>
          </a:p>
        </p:txBody>
      </p:sp>
      <p:sp>
        <p:nvSpPr>
          <p:cNvPr id="47" name="Google Shape;689;p32">
            <a:extLst>
              <a:ext uri="{FF2B5EF4-FFF2-40B4-BE49-F238E27FC236}">
                <a16:creationId xmlns:a16="http://schemas.microsoft.com/office/drawing/2014/main" id="{73F6D469-D4BB-4E60-9752-9EECF0E1040B}"/>
              </a:ext>
            </a:extLst>
          </p:cNvPr>
          <p:cNvSpPr/>
          <p:nvPr/>
        </p:nvSpPr>
        <p:spPr>
          <a:xfrm>
            <a:off x="436261" y="2413120"/>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4</a:t>
            </a:r>
            <a:endParaRPr dirty="0">
              <a:solidFill>
                <a:srgbClr val="002845"/>
              </a:solidFill>
              <a:latin typeface="Share Tech" panose="020B0604020202020204" charset="0"/>
            </a:endParaRPr>
          </a:p>
        </p:txBody>
      </p:sp>
      <p:sp>
        <p:nvSpPr>
          <p:cNvPr id="49" name="Google Shape;689;p32">
            <a:extLst>
              <a:ext uri="{FF2B5EF4-FFF2-40B4-BE49-F238E27FC236}">
                <a16:creationId xmlns:a16="http://schemas.microsoft.com/office/drawing/2014/main" id="{AC6C4D09-6AFA-42BB-9C06-D16E44636C2D}"/>
              </a:ext>
            </a:extLst>
          </p:cNvPr>
          <p:cNvSpPr/>
          <p:nvPr/>
        </p:nvSpPr>
        <p:spPr>
          <a:xfrm>
            <a:off x="436261" y="2830227"/>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5</a:t>
            </a:r>
            <a:endParaRPr dirty="0">
              <a:solidFill>
                <a:srgbClr val="002845"/>
              </a:solidFill>
              <a:latin typeface="Share Tech" panose="020B0604020202020204" charset="0"/>
            </a:endParaRPr>
          </a:p>
        </p:txBody>
      </p:sp>
      <p:sp>
        <p:nvSpPr>
          <p:cNvPr id="68" name="Google Shape;465;p26">
            <a:extLst>
              <a:ext uri="{FF2B5EF4-FFF2-40B4-BE49-F238E27FC236}">
                <a16:creationId xmlns:a16="http://schemas.microsoft.com/office/drawing/2014/main" id="{F4760FB3-F987-4709-8A97-FF7C72438B28}"/>
              </a:ext>
            </a:extLst>
          </p:cNvPr>
          <p:cNvSpPr txBox="1">
            <a:spLocks/>
          </p:cNvSpPr>
          <p:nvPr/>
        </p:nvSpPr>
        <p:spPr>
          <a:xfrm>
            <a:off x="323239" y="3900478"/>
            <a:ext cx="8394225" cy="936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Two</a:t>
            </a:r>
            <a:r>
              <a:rPr lang="fr-FR" dirty="0"/>
              <a:t> simple </a:t>
            </a:r>
            <a:r>
              <a:rPr lang="fr-FR" dirty="0" err="1"/>
              <a:t>baseline</a:t>
            </a:r>
            <a:r>
              <a:rPr lang="fr-FR" dirty="0"/>
              <a:t> </a:t>
            </a:r>
            <a:r>
              <a:rPr lang="fr-FR" dirty="0" err="1"/>
              <a:t>models</a:t>
            </a:r>
            <a:r>
              <a:rPr lang="fr-FR" dirty="0"/>
              <a:t> </a:t>
            </a:r>
            <a:r>
              <a:rPr lang="fr-FR" dirty="0" err="1"/>
              <a:t>were</a:t>
            </a:r>
            <a:r>
              <a:rPr lang="fr-FR" dirty="0"/>
              <a:t> </a:t>
            </a:r>
            <a:r>
              <a:rPr lang="fr-FR" dirty="0" err="1"/>
              <a:t>used</a:t>
            </a:r>
            <a:r>
              <a:rPr lang="fr-FR" dirty="0"/>
              <a:t> to </a:t>
            </a:r>
            <a:r>
              <a:rPr lang="fr-FR" dirty="0" err="1"/>
              <a:t>evaluate</a:t>
            </a:r>
            <a:r>
              <a:rPr lang="fr-FR" dirty="0"/>
              <a:t> </a:t>
            </a:r>
            <a:r>
              <a:rPr lang="fr-FR" dirty="0" err="1"/>
              <a:t>pre-processing</a:t>
            </a:r>
            <a:r>
              <a:rPr lang="fr-FR" dirty="0"/>
              <a:t> </a:t>
            </a:r>
            <a:r>
              <a:rPr lang="fr-FR" dirty="0" err="1"/>
              <a:t>steps</a:t>
            </a:r>
            <a:r>
              <a:rPr lang="fr-FR" dirty="0"/>
              <a:t> performance : </a:t>
            </a:r>
            <a:r>
              <a:rPr lang="fr-FR" dirty="0" err="1"/>
              <a:t>logistic</a:t>
            </a:r>
            <a:r>
              <a:rPr lang="fr-FR" dirty="0"/>
              <a:t> </a:t>
            </a:r>
            <a:r>
              <a:rPr lang="fr-FR" dirty="0" err="1"/>
              <a:t>regression</a:t>
            </a:r>
            <a:r>
              <a:rPr lang="fr-FR" dirty="0"/>
              <a:t> and </a:t>
            </a:r>
            <a:r>
              <a:rPr lang="fr-FR" dirty="0" err="1"/>
              <a:t>decision</a:t>
            </a:r>
            <a:r>
              <a:rPr lang="fr-FR" dirty="0"/>
              <a:t> </a:t>
            </a:r>
            <a:r>
              <a:rPr lang="fr-FR" dirty="0" err="1"/>
              <a:t>tree</a:t>
            </a:r>
            <a:endParaRPr lang="fr-FR" dirty="0"/>
          </a:p>
          <a:p>
            <a:pPr marL="0" indent="0">
              <a:buFont typeface="Livvic Light"/>
              <a:buNone/>
            </a:pPr>
            <a:endParaRPr lang="fr-FR" dirty="0"/>
          </a:p>
          <a:p>
            <a:pPr marL="0" indent="0">
              <a:buFont typeface="Livvic Light"/>
              <a:buNone/>
            </a:pPr>
            <a:r>
              <a:rPr lang="fr-FR" dirty="0" err="1"/>
              <a:t>Based</a:t>
            </a:r>
            <a:r>
              <a:rPr lang="fr-FR" dirty="0"/>
              <a:t> on the </a:t>
            </a:r>
            <a:r>
              <a:rPr lang="fr-FR" dirty="0" err="1"/>
              <a:t>results</a:t>
            </a:r>
            <a:r>
              <a:rPr lang="fr-FR" dirty="0"/>
              <a:t>, </a:t>
            </a:r>
            <a:r>
              <a:rPr lang="fr-FR" dirty="0" err="1"/>
              <a:t>resampling</a:t>
            </a:r>
            <a:r>
              <a:rPr lang="fr-FR" dirty="0"/>
              <a:t> </a:t>
            </a:r>
            <a:r>
              <a:rPr lang="fr-FR" dirty="0" err="1"/>
              <a:t>was</a:t>
            </a:r>
            <a:r>
              <a:rPr lang="fr-FR" dirty="0"/>
              <a:t> </a:t>
            </a:r>
            <a:r>
              <a:rPr lang="fr-FR" dirty="0" err="1"/>
              <a:t>kept</a:t>
            </a:r>
            <a:r>
              <a:rPr lang="fr-FR" dirty="0"/>
              <a:t> for </a:t>
            </a:r>
            <a:r>
              <a:rPr lang="fr-FR" dirty="0" err="1"/>
              <a:t>linear</a:t>
            </a:r>
            <a:r>
              <a:rPr lang="fr-FR" dirty="0"/>
              <a:t> model </a:t>
            </a:r>
            <a:r>
              <a:rPr lang="fr-FR" dirty="0" err="1"/>
              <a:t>only</a:t>
            </a:r>
            <a:r>
              <a:rPr lang="fr-FR" dirty="0"/>
              <a:t>, </a:t>
            </a:r>
            <a:r>
              <a:rPr lang="fr-FR" dirty="0" err="1"/>
              <a:t>whereas</a:t>
            </a:r>
            <a:r>
              <a:rPr lang="fr-FR" dirty="0"/>
              <a:t> extra </a:t>
            </a:r>
            <a:r>
              <a:rPr lang="fr-FR" dirty="0" err="1"/>
              <a:t>features</a:t>
            </a:r>
            <a:r>
              <a:rPr lang="fr-FR" dirty="0"/>
              <a:t> </a:t>
            </a:r>
            <a:r>
              <a:rPr lang="fr-FR" dirty="0" err="1"/>
              <a:t>were</a:t>
            </a:r>
            <a:r>
              <a:rPr lang="fr-FR" dirty="0"/>
              <a:t> </a:t>
            </a:r>
            <a:r>
              <a:rPr lang="fr-FR" dirty="0" err="1"/>
              <a:t>kept</a:t>
            </a:r>
            <a:r>
              <a:rPr lang="fr-FR" dirty="0"/>
              <a:t> for </a:t>
            </a:r>
            <a:r>
              <a:rPr lang="fr-FR" dirty="0" err="1"/>
              <a:t>tree-based</a:t>
            </a:r>
            <a:r>
              <a:rPr lang="fr-FR" dirty="0"/>
              <a:t> </a:t>
            </a:r>
            <a:r>
              <a:rPr lang="fr-FR" dirty="0" err="1"/>
              <a:t>models</a:t>
            </a:r>
            <a:r>
              <a:rPr lang="fr-FR" dirty="0"/>
              <a:t> </a:t>
            </a:r>
            <a:r>
              <a:rPr lang="fr-FR" dirty="0" err="1"/>
              <a:t>only</a:t>
            </a:r>
            <a:endParaRPr lang="fr-FR" dirty="0"/>
          </a:p>
          <a:p>
            <a:pPr marL="0" indent="0">
              <a:spcBef>
                <a:spcPts val="1600"/>
              </a:spcBef>
              <a:spcAft>
                <a:spcPts val="1600"/>
              </a:spcAft>
              <a:buFont typeface="Livvic Light"/>
              <a:buNone/>
            </a:pPr>
            <a:endParaRPr lang="fr-FR" dirty="0"/>
          </a:p>
        </p:txBody>
      </p:sp>
    </p:spTree>
    <p:extLst>
      <p:ext uri="{BB962C8B-B14F-4D97-AF65-F5344CB8AC3E}">
        <p14:creationId xmlns:p14="http://schemas.microsoft.com/office/powerpoint/2010/main" val="257760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19910" y="594616"/>
            <a:ext cx="8394225" cy="23233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452227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tuning and selection</a:t>
            </a:r>
            <a:endParaRPr dirty="0"/>
          </a:p>
        </p:txBody>
      </p:sp>
      <p:grpSp>
        <p:nvGrpSpPr>
          <p:cNvPr id="22" name="Google Shape;13632;p64">
            <a:extLst>
              <a:ext uri="{FF2B5EF4-FFF2-40B4-BE49-F238E27FC236}">
                <a16:creationId xmlns:a16="http://schemas.microsoft.com/office/drawing/2014/main" id="{FEE98A4B-EA9E-48E4-9F86-5039275B4533}"/>
              </a:ext>
            </a:extLst>
          </p:cNvPr>
          <p:cNvGrpSpPr/>
          <p:nvPr/>
        </p:nvGrpSpPr>
        <p:grpSpPr>
          <a:xfrm>
            <a:off x="4514099" y="196981"/>
            <a:ext cx="382819" cy="310788"/>
            <a:chOff x="6083810" y="1547297"/>
            <a:chExt cx="382819" cy="310788"/>
          </a:xfrm>
          <a:solidFill>
            <a:srgbClr val="FFFFFF"/>
          </a:solidFill>
        </p:grpSpPr>
        <p:sp>
          <p:nvSpPr>
            <p:cNvPr id="23" name="Google Shape;13633;p64">
              <a:extLst>
                <a:ext uri="{FF2B5EF4-FFF2-40B4-BE49-F238E27FC236}">
                  <a16:creationId xmlns:a16="http://schemas.microsoft.com/office/drawing/2014/main" id="{3AD43773-880C-40C5-BFF0-C836FA3C4118}"/>
                </a:ext>
              </a:extLst>
            </p:cNvPr>
            <p:cNvSpPr/>
            <p:nvPr/>
          </p:nvSpPr>
          <p:spPr>
            <a:xfrm>
              <a:off x="6083810" y="1547297"/>
              <a:ext cx="382819" cy="310788"/>
            </a:xfrm>
            <a:custGeom>
              <a:avLst/>
              <a:gdLst/>
              <a:ahLst/>
              <a:cxnLst/>
              <a:rect l="l" t="t" r="r" b="b"/>
              <a:pathLst>
                <a:path w="12027" h="9764" extrusionOk="0">
                  <a:moveTo>
                    <a:pt x="1834" y="334"/>
                  </a:moveTo>
                  <a:cubicBezTo>
                    <a:pt x="1834" y="334"/>
                    <a:pt x="1846" y="334"/>
                    <a:pt x="1846" y="358"/>
                  </a:cubicBezTo>
                  <a:lnTo>
                    <a:pt x="1846" y="1108"/>
                  </a:lnTo>
                  <a:cubicBezTo>
                    <a:pt x="1846" y="1108"/>
                    <a:pt x="1846" y="1132"/>
                    <a:pt x="1834" y="1132"/>
                  </a:cubicBezTo>
                  <a:lnTo>
                    <a:pt x="1465" y="1132"/>
                  </a:lnTo>
                  <a:cubicBezTo>
                    <a:pt x="1465" y="1132"/>
                    <a:pt x="1453" y="1132"/>
                    <a:pt x="1453" y="1108"/>
                  </a:cubicBezTo>
                  <a:lnTo>
                    <a:pt x="1453" y="358"/>
                  </a:lnTo>
                  <a:lnTo>
                    <a:pt x="1834" y="334"/>
                  </a:lnTo>
                  <a:close/>
                  <a:moveTo>
                    <a:pt x="10502" y="334"/>
                  </a:moveTo>
                  <a:cubicBezTo>
                    <a:pt x="10502" y="334"/>
                    <a:pt x="10514" y="334"/>
                    <a:pt x="10514" y="358"/>
                  </a:cubicBezTo>
                  <a:lnTo>
                    <a:pt x="10514" y="1108"/>
                  </a:lnTo>
                  <a:cubicBezTo>
                    <a:pt x="10514" y="1108"/>
                    <a:pt x="10514" y="1132"/>
                    <a:pt x="10502" y="1132"/>
                  </a:cubicBezTo>
                  <a:lnTo>
                    <a:pt x="10133" y="1132"/>
                  </a:lnTo>
                  <a:cubicBezTo>
                    <a:pt x="10133" y="1132"/>
                    <a:pt x="10109" y="1132"/>
                    <a:pt x="10109" y="1108"/>
                  </a:cubicBezTo>
                  <a:lnTo>
                    <a:pt x="10109" y="358"/>
                  </a:lnTo>
                  <a:lnTo>
                    <a:pt x="10502" y="334"/>
                  </a:lnTo>
                  <a:close/>
                  <a:moveTo>
                    <a:pt x="11229" y="1096"/>
                  </a:moveTo>
                  <a:cubicBezTo>
                    <a:pt x="11443" y="1096"/>
                    <a:pt x="11621" y="1274"/>
                    <a:pt x="11621" y="1477"/>
                  </a:cubicBezTo>
                  <a:lnTo>
                    <a:pt x="11621" y="9013"/>
                  </a:lnTo>
                  <a:cubicBezTo>
                    <a:pt x="11645" y="9240"/>
                    <a:pt x="11467" y="9406"/>
                    <a:pt x="11264" y="9406"/>
                  </a:cubicBezTo>
                  <a:lnTo>
                    <a:pt x="727" y="9406"/>
                  </a:lnTo>
                  <a:cubicBezTo>
                    <a:pt x="513" y="9406"/>
                    <a:pt x="334" y="9228"/>
                    <a:pt x="334" y="9013"/>
                  </a:cubicBezTo>
                  <a:lnTo>
                    <a:pt x="334" y="1477"/>
                  </a:lnTo>
                  <a:cubicBezTo>
                    <a:pt x="334" y="1274"/>
                    <a:pt x="513" y="1096"/>
                    <a:pt x="727" y="1096"/>
                  </a:cubicBezTo>
                  <a:lnTo>
                    <a:pt x="1108" y="1096"/>
                  </a:lnTo>
                  <a:lnTo>
                    <a:pt x="1108" y="1108"/>
                  </a:lnTo>
                  <a:cubicBezTo>
                    <a:pt x="1108" y="1322"/>
                    <a:pt x="1275" y="1465"/>
                    <a:pt x="1465" y="1465"/>
                  </a:cubicBezTo>
                  <a:lnTo>
                    <a:pt x="1834" y="1465"/>
                  </a:lnTo>
                  <a:cubicBezTo>
                    <a:pt x="2049" y="1465"/>
                    <a:pt x="2192" y="1298"/>
                    <a:pt x="2192" y="1108"/>
                  </a:cubicBezTo>
                  <a:lnTo>
                    <a:pt x="2192" y="1096"/>
                  </a:lnTo>
                  <a:lnTo>
                    <a:pt x="9752" y="1096"/>
                  </a:lnTo>
                  <a:lnTo>
                    <a:pt x="9752" y="1108"/>
                  </a:lnTo>
                  <a:cubicBezTo>
                    <a:pt x="9752" y="1322"/>
                    <a:pt x="9919" y="1465"/>
                    <a:pt x="10109" y="1465"/>
                  </a:cubicBezTo>
                  <a:lnTo>
                    <a:pt x="10490" y="1465"/>
                  </a:lnTo>
                  <a:cubicBezTo>
                    <a:pt x="10693" y="1465"/>
                    <a:pt x="10848" y="1298"/>
                    <a:pt x="10848" y="1108"/>
                  </a:cubicBezTo>
                  <a:lnTo>
                    <a:pt x="10848" y="1096"/>
                  </a:lnTo>
                  <a:close/>
                  <a:moveTo>
                    <a:pt x="1489" y="0"/>
                  </a:moveTo>
                  <a:cubicBezTo>
                    <a:pt x="1287" y="0"/>
                    <a:pt x="1132" y="155"/>
                    <a:pt x="1132" y="358"/>
                  </a:cubicBezTo>
                  <a:lnTo>
                    <a:pt x="1132" y="739"/>
                  </a:lnTo>
                  <a:lnTo>
                    <a:pt x="751" y="739"/>
                  </a:lnTo>
                  <a:cubicBezTo>
                    <a:pt x="346" y="739"/>
                    <a:pt x="1" y="1072"/>
                    <a:pt x="1" y="1489"/>
                  </a:cubicBezTo>
                  <a:lnTo>
                    <a:pt x="1" y="9013"/>
                  </a:lnTo>
                  <a:cubicBezTo>
                    <a:pt x="1" y="9418"/>
                    <a:pt x="334" y="9764"/>
                    <a:pt x="751" y="9764"/>
                  </a:cubicBezTo>
                  <a:lnTo>
                    <a:pt x="11288" y="9764"/>
                  </a:lnTo>
                  <a:cubicBezTo>
                    <a:pt x="11693" y="9764"/>
                    <a:pt x="12026" y="9430"/>
                    <a:pt x="12026" y="9013"/>
                  </a:cubicBezTo>
                  <a:lnTo>
                    <a:pt x="12026" y="1489"/>
                  </a:lnTo>
                  <a:cubicBezTo>
                    <a:pt x="12002" y="1084"/>
                    <a:pt x="11657" y="739"/>
                    <a:pt x="11264" y="739"/>
                  </a:cubicBezTo>
                  <a:lnTo>
                    <a:pt x="10871" y="739"/>
                  </a:lnTo>
                  <a:lnTo>
                    <a:pt x="10871" y="358"/>
                  </a:lnTo>
                  <a:cubicBezTo>
                    <a:pt x="10871" y="143"/>
                    <a:pt x="10705" y="0"/>
                    <a:pt x="10514" y="0"/>
                  </a:cubicBezTo>
                  <a:lnTo>
                    <a:pt x="10145" y="0"/>
                  </a:lnTo>
                  <a:cubicBezTo>
                    <a:pt x="9931" y="0"/>
                    <a:pt x="9788" y="155"/>
                    <a:pt x="9788" y="358"/>
                  </a:cubicBezTo>
                  <a:lnTo>
                    <a:pt x="9788" y="739"/>
                  </a:lnTo>
                  <a:lnTo>
                    <a:pt x="2227" y="739"/>
                  </a:lnTo>
                  <a:lnTo>
                    <a:pt x="2227" y="358"/>
                  </a:lnTo>
                  <a:cubicBezTo>
                    <a:pt x="2227" y="143"/>
                    <a:pt x="2061" y="0"/>
                    <a:pt x="1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634;p64">
              <a:extLst>
                <a:ext uri="{FF2B5EF4-FFF2-40B4-BE49-F238E27FC236}">
                  <a16:creationId xmlns:a16="http://schemas.microsoft.com/office/drawing/2014/main" id="{4B25C280-5091-4037-BF1F-1CFC993F4045}"/>
                </a:ext>
              </a:extLst>
            </p:cNvPr>
            <p:cNvSpPr/>
            <p:nvPr/>
          </p:nvSpPr>
          <p:spPr>
            <a:xfrm>
              <a:off x="6106950" y="1606787"/>
              <a:ext cx="334661" cy="11395"/>
            </a:xfrm>
            <a:custGeom>
              <a:avLst/>
              <a:gdLst/>
              <a:ahLst/>
              <a:cxnLst/>
              <a:rect l="l" t="t" r="r" b="b"/>
              <a:pathLst>
                <a:path w="10514" h="358" extrusionOk="0">
                  <a:moveTo>
                    <a:pt x="179" y="1"/>
                  </a:moveTo>
                  <a:cubicBezTo>
                    <a:pt x="72" y="1"/>
                    <a:pt x="0" y="72"/>
                    <a:pt x="0" y="179"/>
                  </a:cubicBezTo>
                  <a:cubicBezTo>
                    <a:pt x="0" y="286"/>
                    <a:pt x="72" y="358"/>
                    <a:pt x="179" y="358"/>
                  </a:cubicBezTo>
                  <a:lnTo>
                    <a:pt x="10335" y="358"/>
                  </a:lnTo>
                  <a:cubicBezTo>
                    <a:pt x="10442" y="358"/>
                    <a:pt x="10513" y="286"/>
                    <a:pt x="10513" y="179"/>
                  </a:cubicBezTo>
                  <a:cubicBezTo>
                    <a:pt x="10513" y="72"/>
                    <a:pt x="10442" y="1"/>
                    <a:pt x="103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635;p64">
              <a:extLst>
                <a:ext uri="{FF2B5EF4-FFF2-40B4-BE49-F238E27FC236}">
                  <a16:creationId xmlns:a16="http://schemas.microsoft.com/office/drawing/2014/main" id="{D11259AC-4AFF-4E68-85DA-CC64F4A4E2C4}"/>
                </a:ext>
              </a:extLst>
            </p:cNvPr>
            <p:cNvSpPr/>
            <p:nvPr/>
          </p:nvSpPr>
          <p:spPr>
            <a:xfrm>
              <a:off x="6124743" y="1655296"/>
              <a:ext cx="47427" cy="11395"/>
            </a:xfrm>
            <a:custGeom>
              <a:avLst/>
              <a:gdLst/>
              <a:ahLst/>
              <a:cxnLst/>
              <a:rect l="l" t="t" r="r" b="b"/>
              <a:pathLst>
                <a:path w="1490" h="358" extrusionOk="0">
                  <a:moveTo>
                    <a:pt x="179" y="1"/>
                  </a:moveTo>
                  <a:cubicBezTo>
                    <a:pt x="72" y="1"/>
                    <a:pt x="1" y="72"/>
                    <a:pt x="1" y="179"/>
                  </a:cubicBezTo>
                  <a:cubicBezTo>
                    <a:pt x="1" y="275"/>
                    <a:pt x="72" y="358"/>
                    <a:pt x="179" y="358"/>
                  </a:cubicBezTo>
                  <a:lnTo>
                    <a:pt x="1310" y="358"/>
                  </a:lnTo>
                  <a:cubicBezTo>
                    <a:pt x="1418" y="358"/>
                    <a:pt x="1489" y="275"/>
                    <a:pt x="1489" y="179"/>
                  </a:cubicBezTo>
                  <a:cubicBezTo>
                    <a:pt x="1489" y="72"/>
                    <a:pt x="1406" y="1"/>
                    <a:pt x="1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36;p64">
              <a:extLst>
                <a:ext uri="{FF2B5EF4-FFF2-40B4-BE49-F238E27FC236}">
                  <a16:creationId xmlns:a16="http://schemas.microsoft.com/office/drawing/2014/main" id="{D9A3D2B4-02BD-4E64-AA52-3663D3F738BA}"/>
                </a:ext>
              </a:extLst>
            </p:cNvPr>
            <p:cNvSpPr/>
            <p:nvPr/>
          </p:nvSpPr>
          <p:spPr>
            <a:xfrm>
              <a:off x="6208520" y="1655296"/>
              <a:ext cx="47395" cy="11395"/>
            </a:xfrm>
            <a:custGeom>
              <a:avLst/>
              <a:gdLst/>
              <a:ahLst/>
              <a:cxnLst/>
              <a:rect l="l" t="t" r="r" b="b"/>
              <a:pathLst>
                <a:path w="1489" h="358" extrusionOk="0">
                  <a:moveTo>
                    <a:pt x="179" y="1"/>
                  </a:moveTo>
                  <a:cubicBezTo>
                    <a:pt x="83" y="1"/>
                    <a:pt x="0" y="72"/>
                    <a:pt x="0" y="179"/>
                  </a:cubicBezTo>
                  <a:cubicBezTo>
                    <a:pt x="0" y="275"/>
                    <a:pt x="83" y="358"/>
                    <a:pt x="179" y="358"/>
                  </a:cubicBezTo>
                  <a:lnTo>
                    <a:pt x="1310" y="358"/>
                  </a:lnTo>
                  <a:cubicBezTo>
                    <a:pt x="1417" y="358"/>
                    <a:pt x="1488" y="275"/>
                    <a:pt x="1488" y="179"/>
                  </a:cubicBezTo>
                  <a:cubicBezTo>
                    <a:pt x="1488" y="72"/>
                    <a:pt x="1405" y="1"/>
                    <a:pt x="1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637;p64">
              <a:extLst>
                <a:ext uri="{FF2B5EF4-FFF2-40B4-BE49-F238E27FC236}">
                  <a16:creationId xmlns:a16="http://schemas.microsoft.com/office/drawing/2014/main" id="{A3406713-93F1-45F9-B439-ADBFB41B41A4}"/>
                </a:ext>
              </a:extLst>
            </p:cNvPr>
            <p:cNvSpPr/>
            <p:nvPr/>
          </p:nvSpPr>
          <p:spPr>
            <a:xfrm>
              <a:off x="6376391" y="1655296"/>
              <a:ext cx="47395" cy="11395"/>
            </a:xfrm>
            <a:custGeom>
              <a:avLst/>
              <a:gdLst/>
              <a:ahLst/>
              <a:cxnLst/>
              <a:rect l="l" t="t" r="r" b="b"/>
              <a:pathLst>
                <a:path w="1489" h="358" extrusionOk="0">
                  <a:moveTo>
                    <a:pt x="179" y="1"/>
                  </a:moveTo>
                  <a:cubicBezTo>
                    <a:pt x="72" y="1"/>
                    <a:pt x="1" y="72"/>
                    <a:pt x="1" y="179"/>
                  </a:cubicBezTo>
                  <a:cubicBezTo>
                    <a:pt x="1" y="275"/>
                    <a:pt x="72" y="358"/>
                    <a:pt x="179" y="358"/>
                  </a:cubicBezTo>
                  <a:lnTo>
                    <a:pt x="1310" y="358"/>
                  </a:lnTo>
                  <a:cubicBezTo>
                    <a:pt x="1417" y="358"/>
                    <a:pt x="1489" y="275"/>
                    <a:pt x="1489" y="179"/>
                  </a:cubicBezTo>
                  <a:cubicBezTo>
                    <a:pt x="1489" y="72"/>
                    <a:pt x="1417" y="1"/>
                    <a:pt x="1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638;p64">
              <a:extLst>
                <a:ext uri="{FF2B5EF4-FFF2-40B4-BE49-F238E27FC236}">
                  <a16:creationId xmlns:a16="http://schemas.microsoft.com/office/drawing/2014/main" id="{40C9B2EC-38BD-4841-A9AD-0D74305E4373}"/>
                </a:ext>
              </a:extLst>
            </p:cNvPr>
            <p:cNvSpPr/>
            <p:nvPr/>
          </p:nvSpPr>
          <p:spPr>
            <a:xfrm>
              <a:off x="6124743" y="1703041"/>
              <a:ext cx="47427" cy="11427"/>
            </a:xfrm>
            <a:custGeom>
              <a:avLst/>
              <a:gdLst/>
              <a:ahLst/>
              <a:cxnLst/>
              <a:rect l="l" t="t" r="r" b="b"/>
              <a:pathLst>
                <a:path w="1490" h="359" extrusionOk="0">
                  <a:moveTo>
                    <a:pt x="179" y="1"/>
                  </a:moveTo>
                  <a:cubicBezTo>
                    <a:pt x="72" y="1"/>
                    <a:pt x="1" y="72"/>
                    <a:pt x="1" y="180"/>
                  </a:cubicBezTo>
                  <a:cubicBezTo>
                    <a:pt x="1" y="275"/>
                    <a:pt x="72" y="358"/>
                    <a:pt x="179" y="358"/>
                  </a:cubicBezTo>
                  <a:lnTo>
                    <a:pt x="1310" y="358"/>
                  </a:lnTo>
                  <a:cubicBezTo>
                    <a:pt x="1418" y="358"/>
                    <a:pt x="1489" y="275"/>
                    <a:pt x="1489" y="180"/>
                  </a:cubicBezTo>
                  <a:cubicBezTo>
                    <a:pt x="1489" y="72"/>
                    <a:pt x="1406" y="1"/>
                    <a:pt x="1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639;p64">
              <a:extLst>
                <a:ext uri="{FF2B5EF4-FFF2-40B4-BE49-F238E27FC236}">
                  <a16:creationId xmlns:a16="http://schemas.microsoft.com/office/drawing/2014/main" id="{AFAC1043-093A-475A-8AD0-7C88C7E3FF74}"/>
                </a:ext>
              </a:extLst>
            </p:cNvPr>
            <p:cNvSpPr/>
            <p:nvPr/>
          </p:nvSpPr>
          <p:spPr>
            <a:xfrm>
              <a:off x="6292646" y="1703041"/>
              <a:ext cx="47395" cy="11427"/>
            </a:xfrm>
            <a:custGeom>
              <a:avLst/>
              <a:gdLst/>
              <a:ahLst/>
              <a:cxnLst/>
              <a:rect l="l" t="t" r="r" b="b"/>
              <a:pathLst>
                <a:path w="1489" h="359" extrusionOk="0">
                  <a:moveTo>
                    <a:pt x="179" y="1"/>
                  </a:moveTo>
                  <a:cubicBezTo>
                    <a:pt x="72" y="1"/>
                    <a:pt x="0" y="72"/>
                    <a:pt x="0" y="180"/>
                  </a:cubicBezTo>
                  <a:cubicBezTo>
                    <a:pt x="0" y="275"/>
                    <a:pt x="72" y="358"/>
                    <a:pt x="179" y="358"/>
                  </a:cubicBezTo>
                  <a:lnTo>
                    <a:pt x="1310" y="358"/>
                  </a:lnTo>
                  <a:cubicBezTo>
                    <a:pt x="1405" y="358"/>
                    <a:pt x="1489" y="275"/>
                    <a:pt x="1489" y="180"/>
                  </a:cubicBezTo>
                  <a:cubicBezTo>
                    <a:pt x="1489" y="72"/>
                    <a:pt x="1405" y="1"/>
                    <a:pt x="1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640;p64">
              <a:extLst>
                <a:ext uri="{FF2B5EF4-FFF2-40B4-BE49-F238E27FC236}">
                  <a16:creationId xmlns:a16="http://schemas.microsoft.com/office/drawing/2014/main" id="{12AB9423-02AE-46E0-A839-EBAF72EB2915}"/>
                </a:ext>
              </a:extLst>
            </p:cNvPr>
            <p:cNvSpPr/>
            <p:nvPr/>
          </p:nvSpPr>
          <p:spPr>
            <a:xfrm>
              <a:off x="6124743" y="1750818"/>
              <a:ext cx="47427" cy="11395"/>
            </a:xfrm>
            <a:custGeom>
              <a:avLst/>
              <a:gdLst/>
              <a:ahLst/>
              <a:cxnLst/>
              <a:rect l="l" t="t" r="r" b="b"/>
              <a:pathLst>
                <a:path w="1490" h="358" extrusionOk="0">
                  <a:moveTo>
                    <a:pt x="179" y="0"/>
                  </a:moveTo>
                  <a:cubicBezTo>
                    <a:pt x="72" y="0"/>
                    <a:pt x="1" y="72"/>
                    <a:pt x="1" y="179"/>
                  </a:cubicBezTo>
                  <a:cubicBezTo>
                    <a:pt x="1" y="286"/>
                    <a:pt x="72" y="357"/>
                    <a:pt x="179" y="357"/>
                  </a:cubicBezTo>
                  <a:lnTo>
                    <a:pt x="1310" y="357"/>
                  </a:lnTo>
                  <a:cubicBezTo>
                    <a:pt x="1418" y="357"/>
                    <a:pt x="1489" y="286"/>
                    <a:pt x="1489" y="179"/>
                  </a:cubicBezTo>
                  <a:cubicBezTo>
                    <a:pt x="1489" y="72"/>
                    <a:pt x="1406" y="0"/>
                    <a:pt x="1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641;p64">
              <a:extLst>
                <a:ext uri="{FF2B5EF4-FFF2-40B4-BE49-F238E27FC236}">
                  <a16:creationId xmlns:a16="http://schemas.microsoft.com/office/drawing/2014/main" id="{EC79DB09-BB4F-4AE7-A5C3-6AABFBC5609D}"/>
                </a:ext>
              </a:extLst>
            </p:cNvPr>
            <p:cNvSpPr/>
            <p:nvPr/>
          </p:nvSpPr>
          <p:spPr>
            <a:xfrm>
              <a:off x="6208520" y="1750818"/>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42;p64">
              <a:extLst>
                <a:ext uri="{FF2B5EF4-FFF2-40B4-BE49-F238E27FC236}">
                  <a16:creationId xmlns:a16="http://schemas.microsoft.com/office/drawing/2014/main" id="{9BE0C09E-6974-45D5-853E-D9EF407A84F8}"/>
                </a:ext>
              </a:extLst>
            </p:cNvPr>
            <p:cNvSpPr/>
            <p:nvPr/>
          </p:nvSpPr>
          <p:spPr>
            <a:xfrm>
              <a:off x="6376391" y="1750818"/>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43;p64">
              <a:extLst>
                <a:ext uri="{FF2B5EF4-FFF2-40B4-BE49-F238E27FC236}">
                  <a16:creationId xmlns:a16="http://schemas.microsoft.com/office/drawing/2014/main" id="{F04E0615-59CB-4F4C-929D-B417C94251BE}"/>
                </a:ext>
              </a:extLst>
            </p:cNvPr>
            <p:cNvSpPr/>
            <p:nvPr/>
          </p:nvSpPr>
          <p:spPr>
            <a:xfrm>
              <a:off x="6208520" y="1798563"/>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44;p64">
              <a:extLst>
                <a:ext uri="{FF2B5EF4-FFF2-40B4-BE49-F238E27FC236}">
                  <a16:creationId xmlns:a16="http://schemas.microsoft.com/office/drawing/2014/main" id="{4A590A69-E868-418A-AD46-B188A387F580}"/>
                </a:ext>
              </a:extLst>
            </p:cNvPr>
            <p:cNvSpPr/>
            <p:nvPr/>
          </p:nvSpPr>
          <p:spPr>
            <a:xfrm>
              <a:off x="6292646" y="1798563"/>
              <a:ext cx="47395" cy="11395"/>
            </a:xfrm>
            <a:custGeom>
              <a:avLst/>
              <a:gdLst/>
              <a:ahLst/>
              <a:cxnLst/>
              <a:rect l="l" t="t" r="r" b="b"/>
              <a:pathLst>
                <a:path w="1489" h="358" extrusionOk="0">
                  <a:moveTo>
                    <a:pt x="179" y="0"/>
                  </a:moveTo>
                  <a:cubicBezTo>
                    <a:pt x="72" y="0"/>
                    <a:pt x="0" y="72"/>
                    <a:pt x="0" y="179"/>
                  </a:cubicBezTo>
                  <a:cubicBezTo>
                    <a:pt x="0" y="286"/>
                    <a:pt x="72" y="357"/>
                    <a:pt x="179" y="357"/>
                  </a:cubicBezTo>
                  <a:lnTo>
                    <a:pt x="1310" y="357"/>
                  </a:lnTo>
                  <a:cubicBezTo>
                    <a:pt x="1405" y="357"/>
                    <a:pt x="1489" y="286"/>
                    <a:pt x="1489" y="179"/>
                  </a:cubicBezTo>
                  <a:cubicBezTo>
                    <a:pt x="1489" y="72"/>
                    <a:pt x="1405" y="0"/>
                    <a:pt x="1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45;p64">
              <a:extLst>
                <a:ext uri="{FF2B5EF4-FFF2-40B4-BE49-F238E27FC236}">
                  <a16:creationId xmlns:a16="http://schemas.microsoft.com/office/drawing/2014/main" id="{0657F605-40AE-4A97-9E67-A56A647EBB1A}"/>
                </a:ext>
              </a:extLst>
            </p:cNvPr>
            <p:cNvSpPr/>
            <p:nvPr/>
          </p:nvSpPr>
          <p:spPr>
            <a:xfrm>
              <a:off x="6376391" y="1798563"/>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46;p64">
              <a:extLst>
                <a:ext uri="{FF2B5EF4-FFF2-40B4-BE49-F238E27FC236}">
                  <a16:creationId xmlns:a16="http://schemas.microsoft.com/office/drawing/2014/main" id="{DEB588B5-F7F8-43EE-934F-AFFC88EDCB9C}"/>
                </a:ext>
              </a:extLst>
            </p:cNvPr>
            <p:cNvSpPr/>
            <p:nvPr/>
          </p:nvSpPr>
          <p:spPr>
            <a:xfrm>
              <a:off x="6207756" y="1690723"/>
              <a:ext cx="48923" cy="35108"/>
            </a:xfrm>
            <a:custGeom>
              <a:avLst/>
              <a:gdLst/>
              <a:ahLst/>
              <a:cxnLst/>
              <a:rect l="l" t="t" r="r" b="b"/>
              <a:pathLst>
                <a:path w="1537" h="1103" extrusionOk="0">
                  <a:moveTo>
                    <a:pt x="1328" y="1"/>
                  </a:moveTo>
                  <a:cubicBezTo>
                    <a:pt x="1283" y="1"/>
                    <a:pt x="1239" y="19"/>
                    <a:pt x="1203" y="55"/>
                  </a:cubicBezTo>
                  <a:lnTo>
                    <a:pt x="584" y="686"/>
                  </a:lnTo>
                  <a:lnTo>
                    <a:pt x="322" y="436"/>
                  </a:lnTo>
                  <a:cubicBezTo>
                    <a:pt x="286" y="394"/>
                    <a:pt x="241" y="373"/>
                    <a:pt x="197" y="373"/>
                  </a:cubicBezTo>
                  <a:cubicBezTo>
                    <a:pt x="152" y="373"/>
                    <a:pt x="107" y="394"/>
                    <a:pt x="72" y="436"/>
                  </a:cubicBezTo>
                  <a:cubicBezTo>
                    <a:pt x="0" y="507"/>
                    <a:pt x="0" y="614"/>
                    <a:pt x="72" y="686"/>
                  </a:cubicBezTo>
                  <a:lnTo>
                    <a:pt x="441" y="1055"/>
                  </a:lnTo>
                  <a:cubicBezTo>
                    <a:pt x="477" y="1078"/>
                    <a:pt x="512" y="1102"/>
                    <a:pt x="560" y="1102"/>
                  </a:cubicBezTo>
                  <a:cubicBezTo>
                    <a:pt x="607" y="1102"/>
                    <a:pt x="655" y="1078"/>
                    <a:pt x="679" y="1055"/>
                  </a:cubicBezTo>
                  <a:lnTo>
                    <a:pt x="1441" y="293"/>
                  </a:lnTo>
                  <a:cubicBezTo>
                    <a:pt x="1536" y="233"/>
                    <a:pt x="1536" y="138"/>
                    <a:pt x="1453" y="55"/>
                  </a:cubicBezTo>
                  <a:cubicBezTo>
                    <a:pt x="1417" y="19"/>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647;p64">
              <a:extLst>
                <a:ext uri="{FF2B5EF4-FFF2-40B4-BE49-F238E27FC236}">
                  <a16:creationId xmlns:a16="http://schemas.microsoft.com/office/drawing/2014/main" id="{5242B808-BCB9-4E18-BDAB-52CEBB762A0E}"/>
                </a:ext>
              </a:extLst>
            </p:cNvPr>
            <p:cNvSpPr/>
            <p:nvPr/>
          </p:nvSpPr>
          <p:spPr>
            <a:xfrm>
              <a:off x="6376009" y="1690723"/>
              <a:ext cx="48159" cy="35108"/>
            </a:xfrm>
            <a:custGeom>
              <a:avLst/>
              <a:gdLst/>
              <a:ahLst/>
              <a:cxnLst/>
              <a:rect l="l" t="t" r="r" b="b"/>
              <a:pathLst>
                <a:path w="1513" h="1103" extrusionOk="0">
                  <a:moveTo>
                    <a:pt x="1328" y="1"/>
                  </a:moveTo>
                  <a:cubicBezTo>
                    <a:pt x="1284" y="1"/>
                    <a:pt x="1239" y="19"/>
                    <a:pt x="1203" y="55"/>
                  </a:cubicBezTo>
                  <a:lnTo>
                    <a:pt x="572" y="686"/>
                  </a:lnTo>
                  <a:lnTo>
                    <a:pt x="322" y="436"/>
                  </a:lnTo>
                  <a:cubicBezTo>
                    <a:pt x="286" y="394"/>
                    <a:pt x="242" y="373"/>
                    <a:pt x="197" y="373"/>
                  </a:cubicBezTo>
                  <a:cubicBezTo>
                    <a:pt x="152" y="373"/>
                    <a:pt x="108" y="394"/>
                    <a:pt x="72" y="436"/>
                  </a:cubicBezTo>
                  <a:cubicBezTo>
                    <a:pt x="1" y="507"/>
                    <a:pt x="1" y="614"/>
                    <a:pt x="72" y="686"/>
                  </a:cubicBezTo>
                  <a:lnTo>
                    <a:pt x="441" y="1055"/>
                  </a:lnTo>
                  <a:cubicBezTo>
                    <a:pt x="477" y="1078"/>
                    <a:pt x="513" y="1102"/>
                    <a:pt x="560" y="1102"/>
                  </a:cubicBezTo>
                  <a:cubicBezTo>
                    <a:pt x="608" y="1102"/>
                    <a:pt x="644" y="1078"/>
                    <a:pt x="679" y="1055"/>
                  </a:cubicBezTo>
                  <a:lnTo>
                    <a:pt x="1441" y="293"/>
                  </a:lnTo>
                  <a:cubicBezTo>
                    <a:pt x="1513" y="233"/>
                    <a:pt x="1513" y="138"/>
                    <a:pt x="1453" y="55"/>
                  </a:cubicBezTo>
                  <a:cubicBezTo>
                    <a:pt x="1417" y="19"/>
                    <a:pt x="1373"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648;p64">
              <a:extLst>
                <a:ext uri="{FF2B5EF4-FFF2-40B4-BE49-F238E27FC236}">
                  <a16:creationId xmlns:a16="http://schemas.microsoft.com/office/drawing/2014/main" id="{B7B76E63-184D-415C-8545-94105A6831FA}"/>
                </a:ext>
              </a:extLst>
            </p:cNvPr>
            <p:cNvSpPr/>
            <p:nvPr/>
          </p:nvSpPr>
          <p:spPr>
            <a:xfrm>
              <a:off x="6291500" y="1738595"/>
              <a:ext cx="48923" cy="34981"/>
            </a:xfrm>
            <a:custGeom>
              <a:avLst/>
              <a:gdLst/>
              <a:ahLst/>
              <a:cxnLst/>
              <a:rect l="l" t="t" r="r" b="b"/>
              <a:pathLst>
                <a:path w="1537" h="1099" extrusionOk="0">
                  <a:moveTo>
                    <a:pt x="1334" y="0"/>
                  </a:moveTo>
                  <a:cubicBezTo>
                    <a:pt x="1289" y="0"/>
                    <a:pt x="1245" y="21"/>
                    <a:pt x="1203" y="63"/>
                  </a:cubicBezTo>
                  <a:lnTo>
                    <a:pt x="584" y="682"/>
                  </a:lnTo>
                  <a:lnTo>
                    <a:pt x="322" y="432"/>
                  </a:lnTo>
                  <a:cubicBezTo>
                    <a:pt x="286" y="396"/>
                    <a:pt x="242" y="378"/>
                    <a:pt x="197" y="378"/>
                  </a:cubicBezTo>
                  <a:cubicBezTo>
                    <a:pt x="152" y="378"/>
                    <a:pt x="108" y="396"/>
                    <a:pt x="72" y="432"/>
                  </a:cubicBezTo>
                  <a:cubicBezTo>
                    <a:pt x="1" y="503"/>
                    <a:pt x="1" y="610"/>
                    <a:pt x="72" y="682"/>
                  </a:cubicBezTo>
                  <a:lnTo>
                    <a:pt x="441" y="1051"/>
                  </a:lnTo>
                  <a:cubicBezTo>
                    <a:pt x="477" y="1087"/>
                    <a:pt x="524" y="1098"/>
                    <a:pt x="560" y="1098"/>
                  </a:cubicBezTo>
                  <a:cubicBezTo>
                    <a:pt x="608" y="1098"/>
                    <a:pt x="655" y="1087"/>
                    <a:pt x="679" y="1051"/>
                  </a:cubicBezTo>
                  <a:lnTo>
                    <a:pt x="1441" y="301"/>
                  </a:lnTo>
                  <a:cubicBezTo>
                    <a:pt x="1536" y="241"/>
                    <a:pt x="1536" y="134"/>
                    <a:pt x="1465" y="63"/>
                  </a:cubicBezTo>
                  <a:cubicBezTo>
                    <a:pt x="1423" y="21"/>
                    <a:pt x="1379" y="0"/>
                    <a:pt x="1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649;p64">
              <a:extLst>
                <a:ext uri="{FF2B5EF4-FFF2-40B4-BE49-F238E27FC236}">
                  <a16:creationId xmlns:a16="http://schemas.microsoft.com/office/drawing/2014/main" id="{975D02B2-EC1D-470C-8168-6DE62B866B8F}"/>
                </a:ext>
              </a:extLst>
            </p:cNvPr>
            <p:cNvSpPr/>
            <p:nvPr/>
          </p:nvSpPr>
          <p:spPr>
            <a:xfrm>
              <a:off x="6123629" y="1786627"/>
              <a:ext cx="48891" cy="34695"/>
            </a:xfrm>
            <a:custGeom>
              <a:avLst/>
              <a:gdLst/>
              <a:ahLst/>
              <a:cxnLst/>
              <a:rect l="l" t="t" r="r" b="b"/>
              <a:pathLst>
                <a:path w="1536" h="1090" extrusionOk="0">
                  <a:moveTo>
                    <a:pt x="1340" y="0"/>
                  </a:moveTo>
                  <a:cubicBezTo>
                    <a:pt x="1295" y="0"/>
                    <a:pt x="1250" y="18"/>
                    <a:pt x="1215" y="54"/>
                  </a:cubicBezTo>
                  <a:lnTo>
                    <a:pt x="583" y="673"/>
                  </a:lnTo>
                  <a:lnTo>
                    <a:pt x="333" y="423"/>
                  </a:lnTo>
                  <a:cubicBezTo>
                    <a:pt x="298" y="387"/>
                    <a:pt x="253" y="369"/>
                    <a:pt x="208" y="369"/>
                  </a:cubicBezTo>
                  <a:cubicBezTo>
                    <a:pt x="164" y="369"/>
                    <a:pt x="119" y="387"/>
                    <a:pt x="83" y="423"/>
                  </a:cubicBezTo>
                  <a:cubicBezTo>
                    <a:pt x="0" y="494"/>
                    <a:pt x="0" y="601"/>
                    <a:pt x="83" y="673"/>
                  </a:cubicBezTo>
                  <a:lnTo>
                    <a:pt x="453" y="1042"/>
                  </a:lnTo>
                  <a:cubicBezTo>
                    <a:pt x="476" y="1078"/>
                    <a:pt x="524" y="1090"/>
                    <a:pt x="572" y="1090"/>
                  </a:cubicBezTo>
                  <a:cubicBezTo>
                    <a:pt x="619" y="1090"/>
                    <a:pt x="655" y="1078"/>
                    <a:pt x="691" y="1042"/>
                  </a:cubicBezTo>
                  <a:lnTo>
                    <a:pt x="1453" y="292"/>
                  </a:lnTo>
                  <a:cubicBezTo>
                    <a:pt x="1536" y="232"/>
                    <a:pt x="1536" y="125"/>
                    <a:pt x="1465" y="54"/>
                  </a:cubicBezTo>
                  <a:cubicBezTo>
                    <a:pt x="1429" y="18"/>
                    <a:pt x="1384" y="0"/>
                    <a:pt x="13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50;p64">
              <a:extLst>
                <a:ext uri="{FF2B5EF4-FFF2-40B4-BE49-F238E27FC236}">
                  <a16:creationId xmlns:a16="http://schemas.microsoft.com/office/drawing/2014/main" id="{59F47E7C-7246-42D1-8532-FE220C802BBC}"/>
                </a:ext>
              </a:extLst>
            </p:cNvPr>
            <p:cNvSpPr/>
            <p:nvPr/>
          </p:nvSpPr>
          <p:spPr>
            <a:xfrm>
              <a:off x="6291500" y="1642978"/>
              <a:ext cx="48923" cy="34727"/>
            </a:xfrm>
            <a:custGeom>
              <a:avLst/>
              <a:gdLst/>
              <a:ahLst/>
              <a:cxnLst/>
              <a:rect l="l" t="t" r="r" b="b"/>
              <a:pathLst>
                <a:path w="1537" h="1091" extrusionOk="0">
                  <a:moveTo>
                    <a:pt x="1334" y="1"/>
                  </a:moveTo>
                  <a:cubicBezTo>
                    <a:pt x="1289" y="1"/>
                    <a:pt x="1245" y="19"/>
                    <a:pt x="1203" y="54"/>
                  </a:cubicBezTo>
                  <a:lnTo>
                    <a:pt x="584" y="673"/>
                  </a:lnTo>
                  <a:lnTo>
                    <a:pt x="322" y="423"/>
                  </a:lnTo>
                  <a:cubicBezTo>
                    <a:pt x="286" y="388"/>
                    <a:pt x="242" y="370"/>
                    <a:pt x="197" y="370"/>
                  </a:cubicBezTo>
                  <a:cubicBezTo>
                    <a:pt x="152" y="370"/>
                    <a:pt x="108" y="388"/>
                    <a:pt x="72" y="423"/>
                  </a:cubicBezTo>
                  <a:cubicBezTo>
                    <a:pt x="1" y="495"/>
                    <a:pt x="1" y="602"/>
                    <a:pt x="72" y="673"/>
                  </a:cubicBezTo>
                  <a:lnTo>
                    <a:pt x="441" y="1054"/>
                  </a:lnTo>
                  <a:cubicBezTo>
                    <a:pt x="477" y="1078"/>
                    <a:pt x="524" y="1090"/>
                    <a:pt x="560" y="1090"/>
                  </a:cubicBezTo>
                  <a:cubicBezTo>
                    <a:pt x="608" y="1090"/>
                    <a:pt x="655" y="1078"/>
                    <a:pt x="679" y="1054"/>
                  </a:cubicBezTo>
                  <a:lnTo>
                    <a:pt x="1441" y="292"/>
                  </a:lnTo>
                  <a:cubicBezTo>
                    <a:pt x="1536" y="233"/>
                    <a:pt x="1536" y="114"/>
                    <a:pt x="1465" y="54"/>
                  </a:cubicBezTo>
                  <a:cubicBezTo>
                    <a:pt x="1423" y="19"/>
                    <a:pt x="1379" y="1"/>
                    <a:pt x="1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465;p26">
            <a:extLst>
              <a:ext uri="{FF2B5EF4-FFF2-40B4-BE49-F238E27FC236}">
                <a16:creationId xmlns:a16="http://schemas.microsoft.com/office/drawing/2014/main" id="{DB52FF51-3C67-4270-8533-26275E53AAA0}"/>
              </a:ext>
            </a:extLst>
          </p:cNvPr>
          <p:cNvSpPr txBox="1">
            <a:spLocks/>
          </p:cNvSpPr>
          <p:nvPr/>
        </p:nvSpPr>
        <p:spPr>
          <a:xfrm>
            <a:off x="377847" y="611729"/>
            <a:ext cx="7196181" cy="2238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dirty="0" err="1">
                <a:solidFill>
                  <a:schemeClr val="accent6"/>
                </a:solidFill>
              </a:rPr>
              <a:t>Scoring</a:t>
            </a:r>
            <a:r>
              <a:rPr lang="fr-FR" b="1" dirty="0">
                <a:solidFill>
                  <a:schemeClr val="accent6"/>
                </a:solidFill>
              </a:rPr>
              <a:t> </a:t>
            </a:r>
            <a:r>
              <a:rPr lang="fr-FR" b="1" dirty="0" err="1">
                <a:solidFill>
                  <a:schemeClr val="accent6"/>
                </a:solidFill>
              </a:rPr>
              <a:t>metric</a:t>
            </a:r>
            <a:r>
              <a:rPr lang="fr-FR" dirty="0"/>
              <a:t> : macro </a:t>
            </a:r>
            <a:r>
              <a:rPr lang="fr-FR" dirty="0" err="1"/>
              <a:t>average</a:t>
            </a:r>
            <a:r>
              <a:rPr lang="fr-FR" dirty="0"/>
              <a:t> f1 score </a:t>
            </a:r>
            <a:r>
              <a:rPr lang="fr-FR" dirty="0" err="1"/>
              <a:t>accross</a:t>
            </a:r>
            <a:r>
              <a:rPr lang="fr-FR" dirty="0"/>
              <a:t> </a:t>
            </a:r>
            <a:r>
              <a:rPr lang="fr-FR" dirty="0" err="1"/>
              <a:t>both</a:t>
            </a:r>
            <a:r>
              <a:rPr lang="fr-FR" dirty="0"/>
              <a:t> classes to </a:t>
            </a:r>
            <a:r>
              <a:rPr lang="fr-FR" dirty="0" err="1"/>
              <a:t>account</a:t>
            </a:r>
            <a:r>
              <a:rPr lang="fr-FR" dirty="0"/>
              <a:t> for class </a:t>
            </a:r>
            <a:r>
              <a:rPr lang="fr-FR" dirty="0" err="1"/>
              <a:t>imbalance</a:t>
            </a:r>
            <a:endParaRPr lang="fr-FR" dirty="0"/>
          </a:p>
          <a:p>
            <a:pPr marL="0" indent="0">
              <a:buFont typeface="Livvic Light"/>
              <a:buNone/>
            </a:pPr>
            <a:endParaRPr lang="fr-FR" dirty="0"/>
          </a:p>
          <a:p>
            <a:pPr marL="0" indent="0">
              <a:buFont typeface="Livvic Light"/>
              <a:buNone/>
            </a:pPr>
            <a:r>
              <a:rPr lang="fr-FR" b="1" dirty="0" err="1">
                <a:solidFill>
                  <a:schemeClr val="accent6"/>
                </a:solidFill>
              </a:rPr>
              <a:t>Competing</a:t>
            </a:r>
            <a:r>
              <a:rPr lang="fr-FR" b="1" dirty="0">
                <a:solidFill>
                  <a:schemeClr val="accent6"/>
                </a:solidFill>
              </a:rPr>
              <a:t> </a:t>
            </a:r>
            <a:r>
              <a:rPr lang="fr-FR" b="1" dirty="0" err="1">
                <a:solidFill>
                  <a:schemeClr val="accent6"/>
                </a:solidFill>
              </a:rPr>
              <a:t>models</a:t>
            </a:r>
            <a:r>
              <a:rPr lang="fr-FR" dirty="0"/>
              <a:t> : </a:t>
            </a:r>
          </a:p>
          <a:p>
            <a:pPr marL="171450" indent="-171450"/>
            <a:r>
              <a:rPr lang="fr-FR" dirty="0" err="1"/>
              <a:t>Random</a:t>
            </a:r>
            <a:r>
              <a:rPr lang="fr-FR" dirty="0"/>
              <a:t> Forest (</a:t>
            </a:r>
            <a:r>
              <a:rPr lang="fr-FR" dirty="0" err="1"/>
              <a:t>tree-based</a:t>
            </a:r>
            <a:r>
              <a:rPr lang="fr-FR" dirty="0"/>
              <a:t>)</a:t>
            </a:r>
          </a:p>
          <a:p>
            <a:pPr marL="171450" indent="-171450"/>
            <a:r>
              <a:rPr lang="fr-FR" dirty="0"/>
              <a:t>Gradient </a:t>
            </a:r>
            <a:r>
              <a:rPr lang="fr-FR" dirty="0" err="1"/>
              <a:t>Boosting</a:t>
            </a:r>
            <a:r>
              <a:rPr lang="fr-FR" dirty="0"/>
              <a:t> (</a:t>
            </a:r>
            <a:r>
              <a:rPr lang="fr-FR" dirty="0" err="1"/>
              <a:t>tree-based</a:t>
            </a:r>
            <a:r>
              <a:rPr lang="fr-FR" dirty="0"/>
              <a:t>)</a:t>
            </a:r>
          </a:p>
          <a:p>
            <a:pPr marL="171450" indent="-171450"/>
            <a:r>
              <a:rPr lang="fr-FR" dirty="0" err="1"/>
              <a:t>Stochastig</a:t>
            </a:r>
            <a:r>
              <a:rPr lang="fr-FR" dirty="0"/>
              <a:t> Gradient </a:t>
            </a:r>
            <a:r>
              <a:rPr lang="fr-FR" dirty="0" err="1"/>
              <a:t>Descent</a:t>
            </a:r>
            <a:r>
              <a:rPr lang="fr-FR" dirty="0"/>
              <a:t> (</a:t>
            </a:r>
            <a:r>
              <a:rPr lang="fr-FR" dirty="0" err="1"/>
              <a:t>linear</a:t>
            </a:r>
            <a:r>
              <a:rPr lang="fr-FR" dirty="0"/>
              <a:t> model)</a:t>
            </a:r>
          </a:p>
          <a:p>
            <a:pPr marL="171450" indent="-171450"/>
            <a:endParaRPr lang="fr-FR" dirty="0"/>
          </a:p>
          <a:p>
            <a:pPr marL="0" indent="0">
              <a:buNone/>
            </a:pPr>
            <a:r>
              <a:rPr lang="fr-FR" b="1" dirty="0">
                <a:solidFill>
                  <a:schemeClr val="bg1"/>
                </a:solidFill>
              </a:rPr>
              <a:t>Note</a:t>
            </a:r>
            <a:r>
              <a:rPr lang="fr-FR" dirty="0">
                <a:solidFill>
                  <a:schemeClr val="bg1"/>
                </a:solidFill>
              </a:rPr>
              <a:t> : to </a:t>
            </a:r>
            <a:r>
              <a:rPr lang="fr-FR" dirty="0" err="1">
                <a:solidFill>
                  <a:schemeClr val="bg1"/>
                </a:solidFill>
              </a:rPr>
              <a:t>maintain</a:t>
            </a:r>
            <a:r>
              <a:rPr lang="fr-FR" dirty="0">
                <a:solidFill>
                  <a:schemeClr val="bg1"/>
                </a:solidFill>
              </a:rPr>
              <a:t> </a:t>
            </a:r>
            <a:r>
              <a:rPr lang="fr-FR" dirty="0" err="1">
                <a:solidFill>
                  <a:schemeClr val="bg1"/>
                </a:solidFill>
              </a:rPr>
              <a:t>explainability</a:t>
            </a:r>
            <a:r>
              <a:rPr lang="fr-FR" dirty="0">
                <a:solidFill>
                  <a:schemeClr val="bg1"/>
                </a:solidFill>
              </a:rPr>
              <a:t> </a:t>
            </a:r>
            <a:r>
              <a:rPr lang="fr-FR" dirty="0" err="1">
                <a:solidFill>
                  <a:schemeClr val="bg1"/>
                </a:solidFill>
              </a:rPr>
              <a:t>throughout</a:t>
            </a:r>
            <a:r>
              <a:rPr lang="fr-FR" dirty="0">
                <a:solidFill>
                  <a:schemeClr val="bg1"/>
                </a:solidFill>
              </a:rPr>
              <a:t> the </a:t>
            </a:r>
            <a:r>
              <a:rPr lang="fr-FR" dirty="0" err="1">
                <a:solidFill>
                  <a:schemeClr val="bg1"/>
                </a:solidFill>
              </a:rPr>
              <a:t>modelling</a:t>
            </a:r>
            <a:r>
              <a:rPr lang="fr-FR" dirty="0">
                <a:solidFill>
                  <a:schemeClr val="bg1"/>
                </a:solidFill>
              </a:rPr>
              <a:t> process, more </a:t>
            </a:r>
            <a:r>
              <a:rPr lang="fr-FR" dirty="0" err="1">
                <a:solidFill>
                  <a:schemeClr val="bg1"/>
                </a:solidFill>
              </a:rPr>
              <a:t>complex</a:t>
            </a:r>
            <a:r>
              <a:rPr lang="fr-FR" dirty="0">
                <a:solidFill>
                  <a:schemeClr val="bg1"/>
                </a:solidFill>
              </a:rPr>
              <a:t> </a:t>
            </a:r>
            <a:r>
              <a:rPr lang="fr-FR" dirty="0" err="1">
                <a:solidFill>
                  <a:schemeClr val="bg1"/>
                </a:solidFill>
              </a:rPr>
              <a:t>models</a:t>
            </a:r>
            <a:r>
              <a:rPr lang="fr-FR" dirty="0">
                <a:solidFill>
                  <a:schemeClr val="bg1"/>
                </a:solidFill>
              </a:rPr>
              <a:t>, </a:t>
            </a:r>
            <a:r>
              <a:rPr lang="fr-FR" dirty="0" err="1">
                <a:solidFill>
                  <a:schemeClr val="bg1"/>
                </a:solidFill>
              </a:rPr>
              <a:t>such</a:t>
            </a:r>
            <a:r>
              <a:rPr lang="fr-FR" dirty="0">
                <a:solidFill>
                  <a:schemeClr val="bg1"/>
                </a:solidFill>
              </a:rPr>
              <a:t> as neural networks, </a:t>
            </a:r>
            <a:r>
              <a:rPr lang="fr-FR" dirty="0" err="1">
                <a:solidFill>
                  <a:schemeClr val="bg1"/>
                </a:solidFill>
              </a:rPr>
              <a:t>were</a:t>
            </a:r>
            <a:r>
              <a:rPr lang="fr-FR" dirty="0">
                <a:solidFill>
                  <a:schemeClr val="bg1"/>
                </a:solidFill>
              </a:rPr>
              <a:t> set </a:t>
            </a:r>
            <a:r>
              <a:rPr lang="fr-FR" dirty="0" err="1">
                <a:solidFill>
                  <a:schemeClr val="bg1"/>
                </a:solidFill>
              </a:rPr>
              <a:t>aside</a:t>
            </a:r>
            <a:endParaRPr lang="fr-FR" dirty="0">
              <a:solidFill>
                <a:schemeClr val="bg1"/>
              </a:solidFill>
            </a:endParaRPr>
          </a:p>
          <a:p>
            <a:pPr marL="0" indent="0">
              <a:buNone/>
            </a:pPr>
            <a:endParaRPr lang="fr-FR" dirty="0">
              <a:solidFill>
                <a:schemeClr val="bg1"/>
              </a:solidFill>
            </a:endParaRPr>
          </a:p>
          <a:p>
            <a:pPr marL="0" indent="0">
              <a:buNone/>
            </a:pPr>
            <a:r>
              <a:rPr lang="fr-FR" b="1" dirty="0" err="1">
                <a:solidFill>
                  <a:schemeClr val="accent6"/>
                </a:solidFill>
              </a:rPr>
              <a:t>Selection</a:t>
            </a:r>
            <a:r>
              <a:rPr lang="fr-FR" b="1" dirty="0">
                <a:solidFill>
                  <a:schemeClr val="accent6"/>
                </a:solidFill>
              </a:rPr>
              <a:t> </a:t>
            </a:r>
            <a:r>
              <a:rPr lang="fr-FR" dirty="0">
                <a:solidFill>
                  <a:schemeClr val="bg1"/>
                </a:solidFill>
              </a:rPr>
              <a:t>: </a:t>
            </a:r>
            <a:r>
              <a:rPr lang="fr-FR" dirty="0" err="1">
                <a:solidFill>
                  <a:schemeClr val="bg1"/>
                </a:solidFill>
              </a:rPr>
              <a:t>grid</a:t>
            </a:r>
            <a:r>
              <a:rPr lang="fr-FR" dirty="0">
                <a:solidFill>
                  <a:schemeClr val="bg1"/>
                </a:solidFill>
              </a:rPr>
              <a:t> </a:t>
            </a:r>
            <a:r>
              <a:rPr lang="fr-FR" dirty="0" err="1">
                <a:solidFill>
                  <a:schemeClr val="bg1"/>
                </a:solidFill>
              </a:rPr>
              <a:t>search</a:t>
            </a:r>
            <a:r>
              <a:rPr lang="fr-FR" dirty="0">
                <a:solidFill>
                  <a:schemeClr val="bg1"/>
                </a:solidFill>
              </a:rPr>
              <a:t> for hyper-</a:t>
            </a:r>
            <a:r>
              <a:rPr lang="fr-FR" dirty="0" err="1">
                <a:solidFill>
                  <a:schemeClr val="bg1"/>
                </a:solidFill>
              </a:rPr>
              <a:t>parameter</a:t>
            </a:r>
            <a:r>
              <a:rPr lang="fr-FR" dirty="0">
                <a:solidFill>
                  <a:schemeClr val="bg1"/>
                </a:solidFill>
              </a:rPr>
              <a:t> tuning </a:t>
            </a:r>
            <a:r>
              <a:rPr lang="fr-FR" dirty="0" err="1">
                <a:solidFill>
                  <a:schemeClr val="bg1"/>
                </a:solidFill>
              </a:rPr>
              <a:t>combined</a:t>
            </a:r>
            <a:r>
              <a:rPr lang="fr-FR" dirty="0">
                <a:solidFill>
                  <a:schemeClr val="bg1"/>
                </a:solidFill>
              </a:rPr>
              <a:t> </a:t>
            </a:r>
            <a:r>
              <a:rPr lang="fr-FR" dirty="0" err="1">
                <a:solidFill>
                  <a:schemeClr val="bg1"/>
                </a:solidFill>
              </a:rPr>
              <a:t>with</a:t>
            </a:r>
            <a:r>
              <a:rPr lang="fr-FR" dirty="0">
                <a:solidFill>
                  <a:schemeClr val="bg1"/>
                </a:solidFill>
              </a:rPr>
              <a:t> cross-validation</a:t>
            </a:r>
          </a:p>
          <a:p>
            <a:pPr marL="0" indent="0">
              <a:buNone/>
            </a:pPr>
            <a:endParaRPr lang="fr-FR" dirty="0">
              <a:solidFill>
                <a:schemeClr val="bg1"/>
              </a:solidFill>
            </a:endParaRPr>
          </a:p>
          <a:p>
            <a:pPr marL="0" indent="0">
              <a:spcBef>
                <a:spcPts val="1600"/>
              </a:spcBef>
              <a:spcAft>
                <a:spcPts val="1600"/>
              </a:spcAft>
              <a:buFont typeface="Livvic Light"/>
              <a:buNone/>
            </a:pPr>
            <a:endParaRPr lang="fr-FR" dirty="0"/>
          </a:p>
        </p:txBody>
      </p:sp>
      <p:sp>
        <p:nvSpPr>
          <p:cNvPr id="3" name="Flèche : virage 2">
            <a:extLst>
              <a:ext uri="{FF2B5EF4-FFF2-40B4-BE49-F238E27FC236}">
                <a16:creationId xmlns:a16="http://schemas.microsoft.com/office/drawing/2014/main" id="{481496F3-5688-41B2-97B2-A5EC706C3775}"/>
              </a:ext>
            </a:extLst>
          </p:cNvPr>
          <p:cNvSpPr/>
          <p:nvPr/>
        </p:nvSpPr>
        <p:spPr>
          <a:xfrm flipV="1">
            <a:off x="780284" y="3363180"/>
            <a:ext cx="464127" cy="457200"/>
          </a:xfrm>
          <a:prstGeom prst="bentArrow">
            <a:avLst/>
          </a:prstGeom>
          <a:solidFill>
            <a:schemeClr val="bg2">
              <a:lumMod val="10000"/>
              <a:lumOff val="90000"/>
            </a:schemeClr>
          </a:solidFill>
          <a:ln>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73" name="Tableau 3">
            <a:extLst>
              <a:ext uri="{FF2B5EF4-FFF2-40B4-BE49-F238E27FC236}">
                <a16:creationId xmlns:a16="http://schemas.microsoft.com/office/drawing/2014/main" id="{0E4E2933-A7AD-43B8-AE4D-424521848A38}"/>
              </a:ext>
            </a:extLst>
          </p:cNvPr>
          <p:cNvGraphicFramePr>
            <a:graphicFrameLocks noGrp="1"/>
          </p:cNvGraphicFramePr>
          <p:nvPr>
            <p:extLst>
              <p:ext uri="{D42A27DB-BD31-4B8C-83A1-F6EECF244321}">
                <p14:modId xmlns:p14="http://schemas.microsoft.com/office/powerpoint/2010/main" val="875133319"/>
              </p:ext>
            </p:extLst>
          </p:nvPr>
        </p:nvGraphicFramePr>
        <p:xfrm>
          <a:off x="3978638" y="3278935"/>
          <a:ext cx="4738197" cy="975360"/>
        </p:xfrm>
        <a:graphic>
          <a:graphicData uri="http://schemas.openxmlformats.org/drawingml/2006/table">
            <a:tbl>
              <a:tblPr firstRow="1" bandRow="1">
                <a:tableStyleId>{6D31160E-41DF-40EF-83B2-DDD437ABB8A9}</a:tableStyleId>
              </a:tblPr>
              <a:tblGrid>
                <a:gridCol w="1383030">
                  <a:extLst>
                    <a:ext uri="{9D8B030D-6E8A-4147-A177-3AD203B41FA5}">
                      <a16:colId xmlns:a16="http://schemas.microsoft.com/office/drawing/2014/main" val="2881986143"/>
                    </a:ext>
                  </a:extLst>
                </a:gridCol>
                <a:gridCol w="1052945">
                  <a:extLst>
                    <a:ext uri="{9D8B030D-6E8A-4147-A177-3AD203B41FA5}">
                      <a16:colId xmlns:a16="http://schemas.microsoft.com/office/drawing/2014/main" val="1793826958"/>
                    </a:ext>
                  </a:extLst>
                </a:gridCol>
                <a:gridCol w="1111871">
                  <a:extLst>
                    <a:ext uri="{9D8B030D-6E8A-4147-A177-3AD203B41FA5}">
                      <a16:colId xmlns:a16="http://schemas.microsoft.com/office/drawing/2014/main" val="3389903975"/>
                    </a:ext>
                  </a:extLst>
                </a:gridCol>
                <a:gridCol w="1190351">
                  <a:extLst>
                    <a:ext uri="{9D8B030D-6E8A-4147-A177-3AD203B41FA5}">
                      <a16:colId xmlns:a16="http://schemas.microsoft.com/office/drawing/2014/main" val="2643775012"/>
                    </a:ext>
                  </a:extLst>
                </a:gridCol>
              </a:tblGrid>
              <a:tr h="163621">
                <a:tc>
                  <a:txBody>
                    <a:bodyPr/>
                    <a:lstStyle/>
                    <a:p>
                      <a:endParaRPr lang="fr-FR" sz="1000" dirty="0">
                        <a:solidFill>
                          <a:schemeClr val="tx1">
                            <a:lumMod val="50000"/>
                          </a:schemeClr>
                        </a:solidFill>
                      </a:endParaRPr>
                    </a:p>
                  </a:txBody>
                  <a:tcPr>
                    <a:lnL w="9525" cap="flat" cmpd="sng">
                      <a:noFill/>
                      <a:prstDash val="solid"/>
                      <a:round/>
                      <a:headEnd type="none" w="sm" len="sm"/>
                      <a:tailEnd type="none" w="sm" len="sm"/>
                    </a:lnL>
                    <a:lnT w="9525" cap="flat" cmpd="sng">
                      <a:noFill/>
                      <a:prstDash val="solid"/>
                      <a:round/>
                      <a:headEnd type="none" w="sm" len="sm"/>
                      <a:tailEnd type="none" w="sm" len="sm"/>
                    </a:lnT>
                    <a:solidFill>
                      <a:srgbClr val="002845"/>
                    </a:solidFill>
                  </a:tcPr>
                </a:tc>
                <a:tc>
                  <a:txBody>
                    <a:bodyPr/>
                    <a:lstStyle/>
                    <a:p>
                      <a:pPr algn="ctr"/>
                      <a:r>
                        <a:rPr lang="fr-FR" sz="1000" b="1" dirty="0" err="1">
                          <a:solidFill>
                            <a:schemeClr val="tx1">
                              <a:lumMod val="50000"/>
                            </a:schemeClr>
                          </a:solidFill>
                        </a:rPr>
                        <a:t>Precision</a:t>
                      </a:r>
                      <a:endParaRPr lang="fr-FR" sz="1000" b="1" dirty="0">
                        <a:solidFill>
                          <a:schemeClr val="tx1">
                            <a:lumMod val="50000"/>
                          </a:schemeClr>
                        </a:solidFill>
                      </a:endParaRPr>
                    </a:p>
                  </a:txBody>
                  <a:tcPr>
                    <a:solidFill>
                      <a:schemeClr val="bg1">
                        <a:lumMod val="95000"/>
                      </a:schemeClr>
                    </a:solidFill>
                  </a:tcPr>
                </a:tc>
                <a:tc>
                  <a:txBody>
                    <a:bodyPr/>
                    <a:lstStyle/>
                    <a:p>
                      <a:pPr algn="ctr"/>
                      <a:r>
                        <a:rPr lang="fr-FR" sz="1000" b="1" dirty="0" err="1">
                          <a:solidFill>
                            <a:schemeClr val="tx1">
                              <a:lumMod val="50000"/>
                            </a:schemeClr>
                          </a:solidFill>
                        </a:rPr>
                        <a:t>Recall</a:t>
                      </a:r>
                      <a:endParaRPr lang="fr-FR" sz="1000" b="1" dirty="0">
                        <a:solidFill>
                          <a:schemeClr val="tx1">
                            <a:lumMod val="50000"/>
                          </a:schemeClr>
                        </a:solidFill>
                      </a:endParaRPr>
                    </a:p>
                  </a:txBody>
                  <a:tcPr>
                    <a:solidFill>
                      <a:schemeClr val="bg1">
                        <a:lumMod val="95000"/>
                      </a:schemeClr>
                    </a:solidFill>
                  </a:tcPr>
                </a:tc>
                <a:tc>
                  <a:txBody>
                    <a:bodyPr/>
                    <a:lstStyle/>
                    <a:p>
                      <a:pPr algn="ctr"/>
                      <a:r>
                        <a:rPr lang="fr-FR" sz="1000" b="1" dirty="0">
                          <a:solidFill>
                            <a:schemeClr val="tx1">
                              <a:lumMod val="50000"/>
                            </a:schemeClr>
                          </a:solidFill>
                        </a:rPr>
                        <a:t>F1-Score</a:t>
                      </a:r>
                    </a:p>
                  </a:txBody>
                  <a:tcPr>
                    <a:solidFill>
                      <a:schemeClr val="bg1">
                        <a:lumMod val="95000"/>
                      </a:schemeClr>
                    </a:solidFill>
                  </a:tcPr>
                </a:tc>
                <a:extLst>
                  <a:ext uri="{0D108BD9-81ED-4DB2-BD59-A6C34878D82A}">
                    <a16:rowId xmlns:a16="http://schemas.microsoft.com/office/drawing/2014/main" val="3469076272"/>
                  </a:ext>
                </a:extLst>
              </a:tr>
              <a:tr h="163621">
                <a:tc>
                  <a:txBody>
                    <a:bodyPr/>
                    <a:lstStyle/>
                    <a:p>
                      <a:r>
                        <a:rPr lang="fr-FR" sz="1000" b="1" dirty="0">
                          <a:solidFill>
                            <a:schemeClr val="tx1">
                              <a:lumMod val="50000"/>
                            </a:schemeClr>
                          </a:solidFill>
                        </a:rPr>
                        <a:t>Low </a:t>
                      </a:r>
                      <a:r>
                        <a:rPr lang="fr-FR" sz="1000" b="1" dirty="0" err="1">
                          <a:solidFill>
                            <a:schemeClr val="tx1">
                              <a:lumMod val="50000"/>
                            </a:schemeClr>
                          </a:solidFill>
                        </a:rPr>
                        <a:t>income</a:t>
                      </a:r>
                      <a:r>
                        <a:rPr lang="fr-FR" sz="1000" b="1" dirty="0">
                          <a:solidFill>
                            <a:schemeClr val="tx1">
                              <a:lumMod val="50000"/>
                            </a:schemeClr>
                          </a:solidFill>
                        </a:rPr>
                        <a:t> (&lt;50k)</a:t>
                      </a:r>
                    </a:p>
                  </a:txBody>
                  <a:tcPr anchor="ctr">
                    <a:solidFill>
                      <a:schemeClr val="bg1"/>
                    </a:solidFill>
                  </a:tcPr>
                </a:tc>
                <a:tc>
                  <a:txBody>
                    <a:bodyPr/>
                    <a:lstStyle/>
                    <a:p>
                      <a:pPr algn="ctr"/>
                      <a:r>
                        <a:rPr lang="fr-FR" sz="1000" dirty="0">
                          <a:solidFill>
                            <a:schemeClr val="bg1"/>
                          </a:solidFill>
                        </a:rPr>
                        <a:t>95,62%</a:t>
                      </a:r>
                    </a:p>
                  </a:txBody>
                  <a:tcPr>
                    <a:solidFill>
                      <a:srgbClr val="002845"/>
                    </a:solidFill>
                  </a:tcPr>
                </a:tc>
                <a:tc>
                  <a:txBody>
                    <a:bodyPr/>
                    <a:lstStyle/>
                    <a:p>
                      <a:pPr algn="ctr"/>
                      <a:r>
                        <a:rPr lang="fr-FR" sz="1000" dirty="0">
                          <a:solidFill>
                            <a:schemeClr val="bg1"/>
                          </a:solidFill>
                        </a:rPr>
                        <a:t>98,21%</a:t>
                      </a:r>
                    </a:p>
                  </a:txBody>
                  <a:tcPr>
                    <a:solidFill>
                      <a:srgbClr val="002845"/>
                    </a:solidFill>
                  </a:tcPr>
                </a:tc>
                <a:tc>
                  <a:txBody>
                    <a:bodyPr/>
                    <a:lstStyle/>
                    <a:p>
                      <a:pPr algn="ctr"/>
                      <a:r>
                        <a:rPr lang="fr-FR" sz="1000" dirty="0">
                          <a:solidFill>
                            <a:schemeClr val="bg1"/>
                          </a:solidFill>
                        </a:rPr>
                        <a:t>96,90%</a:t>
                      </a:r>
                    </a:p>
                  </a:txBody>
                  <a:tcPr>
                    <a:solidFill>
                      <a:srgbClr val="002845"/>
                    </a:solidFill>
                  </a:tcPr>
                </a:tc>
                <a:extLst>
                  <a:ext uri="{0D108BD9-81ED-4DB2-BD59-A6C34878D82A}">
                    <a16:rowId xmlns:a16="http://schemas.microsoft.com/office/drawing/2014/main" val="570741159"/>
                  </a:ext>
                </a:extLst>
              </a:tr>
              <a:tr h="163621">
                <a:tc>
                  <a:txBody>
                    <a:bodyPr/>
                    <a:lstStyle/>
                    <a:p>
                      <a:r>
                        <a:rPr lang="fr-FR" sz="1000" b="1" dirty="0">
                          <a:solidFill>
                            <a:schemeClr val="tx1">
                              <a:lumMod val="50000"/>
                            </a:schemeClr>
                          </a:solidFill>
                        </a:rPr>
                        <a:t>High </a:t>
                      </a:r>
                      <a:r>
                        <a:rPr lang="fr-FR" sz="1000" b="1" dirty="0" err="1">
                          <a:solidFill>
                            <a:schemeClr val="tx1">
                              <a:lumMod val="50000"/>
                            </a:schemeClr>
                          </a:solidFill>
                        </a:rPr>
                        <a:t>income</a:t>
                      </a:r>
                      <a:r>
                        <a:rPr lang="fr-FR" sz="1000" b="1" dirty="0">
                          <a:solidFill>
                            <a:schemeClr val="tx1">
                              <a:lumMod val="50000"/>
                            </a:schemeClr>
                          </a:solidFill>
                        </a:rPr>
                        <a:t> (&gt;50k)</a:t>
                      </a:r>
                    </a:p>
                  </a:txBody>
                  <a:tcPr anchor="ctr">
                    <a:solidFill>
                      <a:schemeClr val="bg1"/>
                    </a:solidFill>
                  </a:tcPr>
                </a:tc>
                <a:tc>
                  <a:txBody>
                    <a:bodyPr/>
                    <a:lstStyle/>
                    <a:p>
                      <a:pPr algn="ctr"/>
                      <a:r>
                        <a:rPr lang="fr-FR" sz="1000" dirty="0">
                          <a:solidFill>
                            <a:schemeClr val="bg1"/>
                          </a:solidFill>
                        </a:rPr>
                        <a:t>68,93%</a:t>
                      </a:r>
                    </a:p>
                  </a:txBody>
                  <a:tcPr>
                    <a:solidFill>
                      <a:srgbClr val="002845"/>
                    </a:solidFill>
                  </a:tcPr>
                </a:tc>
                <a:tc>
                  <a:txBody>
                    <a:bodyPr/>
                    <a:lstStyle/>
                    <a:p>
                      <a:pPr algn="ctr"/>
                      <a:r>
                        <a:rPr lang="fr-FR" sz="1000" dirty="0">
                          <a:solidFill>
                            <a:schemeClr val="bg1"/>
                          </a:solidFill>
                        </a:rPr>
                        <a:t>45,95%</a:t>
                      </a:r>
                    </a:p>
                  </a:txBody>
                  <a:tcPr>
                    <a:solidFill>
                      <a:srgbClr val="002845"/>
                    </a:solidFill>
                  </a:tcPr>
                </a:tc>
                <a:tc>
                  <a:txBody>
                    <a:bodyPr/>
                    <a:lstStyle/>
                    <a:p>
                      <a:pPr algn="ctr"/>
                      <a:r>
                        <a:rPr lang="fr-FR" sz="1000" dirty="0">
                          <a:solidFill>
                            <a:schemeClr val="bg1"/>
                          </a:solidFill>
                        </a:rPr>
                        <a:t>55,86%</a:t>
                      </a:r>
                    </a:p>
                  </a:txBody>
                  <a:tcPr>
                    <a:solidFill>
                      <a:srgbClr val="002845"/>
                    </a:solidFill>
                  </a:tcPr>
                </a:tc>
                <a:extLst>
                  <a:ext uri="{0D108BD9-81ED-4DB2-BD59-A6C34878D82A}">
                    <a16:rowId xmlns:a16="http://schemas.microsoft.com/office/drawing/2014/main" val="3033163827"/>
                  </a:ext>
                </a:extLst>
              </a:tr>
              <a:tr h="163621">
                <a:tc>
                  <a:txBody>
                    <a:bodyPr/>
                    <a:lstStyle/>
                    <a:p>
                      <a:r>
                        <a:rPr lang="fr-FR" sz="1000" b="1" dirty="0">
                          <a:solidFill>
                            <a:schemeClr val="tx1">
                              <a:lumMod val="50000"/>
                            </a:schemeClr>
                          </a:solidFill>
                        </a:rPr>
                        <a:t>Macro </a:t>
                      </a:r>
                      <a:r>
                        <a:rPr lang="fr-FR" sz="1000" b="1" dirty="0" err="1">
                          <a:solidFill>
                            <a:schemeClr val="tx1">
                              <a:lumMod val="50000"/>
                            </a:schemeClr>
                          </a:solidFill>
                        </a:rPr>
                        <a:t>average</a:t>
                      </a:r>
                      <a:endParaRPr lang="fr-FR" sz="1000" b="1" dirty="0">
                        <a:solidFill>
                          <a:schemeClr val="tx1">
                            <a:lumMod val="50000"/>
                          </a:schemeClr>
                        </a:solidFill>
                      </a:endParaRPr>
                    </a:p>
                  </a:txBody>
                  <a:tcPr anchor="ctr">
                    <a:solidFill>
                      <a:schemeClr val="bg1"/>
                    </a:solidFill>
                  </a:tcPr>
                </a:tc>
                <a:tc>
                  <a:txBody>
                    <a:bodyPr/>
                    <a:lstStyle/>
                    <a:p>
                      <a:pPr algn="ctr"/>
                      <a:r>
                        <a:rPr lang="fr-FR" sz="1000" dirty="0">
                          <a:solidFill>
                            <a:schemeClr val="bg1"/>
                          </a:solidFill>
                        </a:rPr>
                        <a:t>82,28%</a:t>
                      </a:r>
                    </a:p>
                  </a:txBody>
                  <a:tcPr>
                    <a:solidFill>
                      <a:srgbClr val="002845"/>
                    </a:solidFill>
                  </a:tcPr>
                </a:tc>
                <a:tc>
                  <a:txBody>
                    <a:bodyPr/>
                    <a:lstStyle/>
                    <a:p>
                      <a:pPr algn="ctr"/>
                      <a:r>
                        <a:rPr lang="fr-FR" sz="1000" dirty="0">
                          <a:solidFill>
                            <a:schemeClr val="bg1"/>
                          </a:solidFill>
                        </a:rPr>
                        <a:t>72,58%</a:t>
                      </a:r>
                    </a:p>
                  </a:txBody>
                  <a:tcPr>
                    <a:solidFill>
                      <a:srgbClr val="002845"/>
                    </a:solidFill>
                  </a:tcPr>
                </a:tc>
                <a:tc>
                  <a:txBody>
                    <a:bodyPr/>
                    <a:lstStyle/>
                    <a:p>
                      <a:pPr algn="ctr"/>
                      <a:r>
                        <a:rPr lang="fr-FR" sz="1000" b="1" dirty="0">
                          <a:solidFill>
                            <a:schemeClr val="accent1"/>
                          </a:solidFill>
                        </a:rPr>
                        <a:t>76,38%</a:t>
                      </a:r>
                    </a:p>
                  </a:txBody>
                  <a:tcPr>
                    <a:solidFill>
                      <a:srgbClr val="002845"/>
                    </a:solidFill>
                  </a:tcPr>
                </a:tc>
                <a:extLst>
                  <a:ext uri="{0D108BD9-81ED-4DB2-BD59-A6C34878D82A}">
                    <a16:rowId xmlns:a16="http://schemas.microsoft.com/office/drawing/2014/main" val="3751778368"/>
                  </a:ext>
                </a:extLst>
              </a:tr>
            </a:tbl>
          </a:graphicData>
        </a:graphic>
      </p:graphicFrame>
      <p:sp>
        <p:nvSpPr>
          <p:cNvPr id="5" name="Rectangle 4">
            <a:extLst>
              <a:ext uri="{FF2B5EF4-FFF2-40B4-BE49-F238E27FC236}">
                <a16:creationId xmlns:a16="http://schemas.microsoft.com/office/drawing/2014/main" id="{A2CBDEC2-E9A8-4235-8F5C-A8E42EC09D2E}"/>
              </a:ext>
            </a:extLst>
          </p:cNvPr>
          <p:cNvSpPr/>
          <p:nvPr/>
        </p:nvSpPr>
        <p:spPr>
          <a:xfrm>
            <a:off x="1457575" y="3189830"/>
            <a:ext cx="2105891" cy="1064465"/>
          </a:xfrm>
          <a:prstGeom prst="rect">
            <a:avLst/>
          </a:prstGeom>
          <a:solidFill>
            <a:schemeClr val="bg2">
              <a:lumMod val="10000"/>
              <a:lumOff val="90000"/>
            </a:schemeClr>
          </a:solidFill>
          <a:ln>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lumMod val="50000"/>
                  </a:schemeClr>
                </a:solidFill>
              </a:rPr>
              <a:t>Best </a:t>
            </a:r>
            <a:r>
              <a:rPr lang="fr-FR" sz="1200" dirty="0" err="1">
                <a:solidFill>
                  <a:schemeClr val="tx1">
                    <a:lumMod val="50000"/>
                  </a:schemeClr>
                </a:solidFill>
              </a:rPr>
              <a:t>performing</a:t>
            </a:r>
            <a:r>
              <a:rPr lang="fr-FR" sz="1200" dirty="0">
                <a:solidFill>
                  <a:schemeClr val="tx1">
                    <a:lumMod val="50000"/>
                  </a:schemeClr>
                </a:solidFill>
              </a:rPr>
              <a:t> model :</a:t>
            </a:r>
          </a:p>
          <a:p>
            <a:pPr algn="ctr"/>
            <a:endParaRPr lang="fr-FR" sz="1200" dirty="0">
              <a:solidFill>
                <a:schemeClr val="tx1">
                  <a:lumMod val="50000"/>
                </a:schemeClr>
              </a:solidFill>
            </a:endParaRPr>
          </a:p>
          <a:p>
            <a:pPr algn="ctr"/>
            <a:r>
              <a:rPr lang="fr-FR" sz="1200" b="1" dirty="0">
                <a:solidFill>
                  <a:schemeClr val="tx1">
                    <a:lumMod val="50000"/>
                  </a:schemeClr>
                </a:solidFill>
              </a:rPr>
              <a:t>Gradient </a:t>
            </a:r>
            <a:r>
              <a:rPr lang="fr-FR" sz="1200" b="1" dirty="0" err="1">
                <a:solidFill>
                  <a:schemeClr val="tx1">
                    <a:lumMod val="50000"/>
                  </a:schemeClr>
                </a:solidFill>
              </a:rPr>
              <a:t>Boosting</a:t>
            </a:r>
            <a:endParaRPr lang="fr-FR" dirty="0">
              <a:solidFill>
                <a:schemeClr val="tx1">
                  <a:lumMod val="50000"/>
                </a:schemeClr>
              </a:solidFill>
            </a:endParaRPr>
          </a:p>
          <a:p>
            <a:pPr algn="ctr"/>
            <a:r>
              <a:rPr lang="fr-FR" sz="900" i="1" dirty="0">
                <a:solidFill>
                  <a:schemeClr val="tx1">
                    <a:lumMod val="50000"/>
                  </a:schemeClr>
                </a:solidFill>
              </a:rPr>
              <a:t>(500 </a:t>
            </a:r>
            <a:r>
              <a:rPr lang="fr-FR" sz="900" i="1" dirty="0" err="1">
                <a:solidFill>
                  <a:schemeClr val="tx1">
                    <a:lumMod val="50000"/>
                  </a:schemeClr>
                </a:solidFill>
              </a:rPr>
              <a:t>estimators</a:t>
            </a:r>
            <a:r>
              <a:rPr lang="fr-FR" sz="900" i="1" dirty="0">
                <a:solidFill>
                  <a:schemeClr val="tx1">
                    <a:lumMod val="50000"/>
                  </a:schemeClr>
                </a:solidFill>
              </a:rPr>
              <a:t>, 0.1 </a:t>
            </a:r>
            <a:r>
              <a:rPr lang="fr-FR" sz="900" i="1" dirty="0" err="1">
                <a:solidFill>
                  <a:schemeClr val="tx1">
                    <a:lumMod val="50000"/>
                  </a:schemeClr>
                </a:solidFill>
              </a:rPr>
              <a:t>learning</a:t>
            </a:r>
            <a:r>
              <a:rPr lang="fr-FR" sz="900" i="1" dirty="0">
                <a:solidFill>
                  <a:schemeClr val="tx1">
                    <a:lumMod val="50000"/>
                  </a:schemeClr>
                </a:solidFill>
              </a:rPr>
              <a:t> rate and max </a:t>
            </a:r>
            <a:r>
              <a:rPr lang="fr-FR" sz="900" i="1" dirty="0" err="1">
                <a:solidFill>
                  <a:schemeClr val="tx1">
                    <a:lumMod val="50000"/>
                  </a:schemeClr>
                </a:solidFill>
              </a:rPr>
              <a:t>depth</a:t>
            </a:r>
            <a:r>
              <a:rPr lang="fr-FR" sz="900" i="1" dirty="0">
                <a:solidFill>
                  <a:schemeClr val="tx1">
                    <a:lumMod val="50000"/>
                  </a:schemeClr>
                </a:solidFill>
              </a:rPr>
              <a:t> of 5)</a:t>
            </a:r>
          </a:p>
        </p:txBody>
      </p:sp>
    </p:spTree>
    <p:extLst>
      <p:ext uri="{BB962C8B-B14F-4D97-AF65-F5344CB8AC3E}">
        <p14:creationId xmlns:p14="http://schemas.microsoft.com/office/powerpoint/2010/main" val="240692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452350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points</a:t>
            </a:r>
            <a:endParaRPr dirty="0"/>
          </a:p>
        </p:txBody>
      </p:sp>
      <p:sp>
        <p:nvSpPr>
          <p:cNvPr id="20" name="Google Shape;465;p26">
            <a:extLst>
              <a:ext uri="{FF2B5EF4-FFF2-40B4-BE49-F238E27FC236}">
                <a16:creationId xmlns:a16="http://schemas.microsoft.com/office/drawing/2014/main" id="{F3B6C2F6-78E0-49BC-A3D4-71FA06755BE6}"/>
              </a:ext>
            </a:extLst>
          </p:cNvPr>
          <p:cNvSpPr txBox="1">
            <a:spLocks noGrp="1"/>
          </p:cNvSpPr>
          <p:nvPr>
            <p:ph type="body" idx="1"/>
          </p:nvPr>
        </p:nvSpPr>
        <p:spPr>
          <a:xfrm>
            <a:off x="336786" y="779832"/>
            <a:ext cx="5311591" cy="52249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dirty="0">
                <a:solidFill>
                  <a:schemeClr val="accent6"/>
                </a:solidFill>
              </a:rPr>
              <a:t>Room for </a:t>
            </a:r>
            <a:r>
              <a:rPr lang="fr-FR" b="1" dirty="0" err="1">
                <a:solidFill>
                  <a:schemeClr val="accent6"/>
                </a:solidFill>
              </a:rPr>
              <a:t>improvement</a:t>
            </a:r>
            <a:r>
              <a:rPr lang="fr-FR" b="1" dirty="0">
                <a:solidFill>
                  <a:schemeClr val="accent6"/>
                </a:solidFill>
              </a:rPr>
              <a:t> </a:t>
            </a:r>
            <a:r>
              <a:rPr lang="fr-FR" dirty="0"/>
              <a:t>: the score </a:t>
            </a:r>
            <a:r>
              <a:rPr lang="fr-FR" dirty="0" err="1"/>
              <a:t>is</a:t>
            </a:r>
            <a:r>
              <a:rPr lang="fr-FR" dirty="0"/>
              <a:t> </a:t>
            </a:r>
            <a:r>
              <a:rPr lang="fr-FR" dirty="0" err="1"/>
              <a:t>still</a:t>
            </a:r>
            <a:r>
              <a:rPr lang="fr-FR" dirty="0"/>
              <a:t> </a:t>
            </a:r>
            <a:r>
              <a:rPr lang="fr-FR" dirty="0" err="1"/>
              <a:t>rather</a:t>
            </a:r>
            <a:r>
              <a:rPr lang="fr-FR" dirty="0"/>
              <a:t> </a:t>
            </a:r>
            <a:r>
              <a:rPr lang="fr-FR" dirty="0" err="1"/>
              <a:t>low</a:t>
            </a:r>
            <a:r>
              <a:rPr lang="fr-FR" dirty="0"/>
              <a:t>, </a:t>
            </a:r>
            <a:r>
              <a:rPr lang="fr-FR" dirty="0" err="1"/>
              <a:t>espcially</a:t>
            </a:r>
            <a:r>
              <a:rPr lang="fr-FR" dirty="0"/>
              <a:t> </a:t>
            </a:r>
            <a:r>
              <a:rPr lang="fr-FR" dirty="0" err="1"/>
              <a:t>zooming</a:t>
            </a:r>
            <a:r>
              <a:rPr lang="fr-FR" dirty="0"/>
              <a:t> in on the </a:t>
            </a:r>
            <a:r>
              <a:rPr lang="fr-FR" dirty="0" err="1"/>
              <a:t>minority</a:t>
            </a:r>
            <a:r>
              <a:rPr lang="fr-FR" dirty="0"/>
              <a:t> class (high </a:t>
            </a:r>
            <a:r>
              <a:rPr lang="fr-FR" dirty="0" err="1"/>
              <a:t>incomes</a:t>
            </a:r>
            <a:r>
              <a:rPr lang="fr-FR" dirty="0"/>
              <a:t>)</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grpSp>
        <p:nvGrpSpPr>
          <p:cNvPr id="101" name="Google Shape;12256;p62">
            <a:extLst>
              <a:ext uri="{FF2B5EF4-FFF2-40B4-BE49-F238E27FC236}">
                <a16:creationId xmlns:a16="http://schemas.microsoft.com/office/drawing/2014/main" id="{D6F9CCD4-01E0-4A9A-A29B-762E79FB918F}"/>
              </a:ext>
            </a:extLst>
          </p:cNvPr>
          <p:cNvGrpSpPr/>
          <p:nvPr/>
        </p:nvGrpSpPr>
        <p:grpSpPr>
          <a:xfrm>
            <a:off x="1973588" y="202032"/>
            <a:ext cx="320022" cy="359778"/>
            <a:chOff x="3567553" y="1499912"/>
            <a:chExt cx="320022" cy="359778"/>
          </a:xfrm>
          <a:solidFill>
            <a:schemeClr val="bg1"/>
          </a:solidFill>
        </p:grpSpPr>
        <p:sp>
          <p:nvSpPr>
            <p:cNvPr id="102" name="Google Shape;12257;p62">
              <a:extLst>
                <a:ext uri="{FF2B5EF4-FFF2-40B4-BE49-F238E27FC236}">
                  <a16:creationId xmlns:a16="http://schemas.microsoft.com/office/drawing/2014/main" id="{4EB45CA2-AD4E-4FCA-9BBA-66A00BB25F3B}"/>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258;p62">
              <a:extLst>
                <a:ext uri="{FF2B5EF4-FFF2-40B4-BE49-F238E27FC236}">
                  <a16:creationId xmlns:a16="http://schemas.microsoft.com/office/drawing/2014/main" id="{9A9831B2-08E3-43EF-A277-8ACACA5CACE8}"/>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259;p62">
              <a:extLst>
                <a:ext uri="{FF2B5EF4-FFF2-40B4-BE49-F238E27FC236}">
                  <a16:creationId xmlns:a16="http://schemas.microsoft.com/office/drawing/2014/main" id="{2BAC9E38-27D5-4174-9D42-E0B4A22A11D8}"/>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260;p62">
              <a:extLst>
                <a:ext uri="{FF2B5EF4-FFF2-40B4-BE49-F238E27FC236}">
                  <a16:creationId xmlns:a16="http://schemas.microsoft.com/office/drawing/2014/main" id="{E6EB3308-A67C-4BF6-BB1E-DC8F26A2D147}"/>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261;p62">
              <a:extLst>
                <a:ext uri="{FF2B5EF4-FFF2-40B4-BE49-F238E27FC236}">
                  <a16:creationId xmlns:a16="http://schemas.microsoft.com/office/drawing/2014/main" id="{319BE78B-4B08-4EB1-A5F5-E7CA17E51FE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262;p62">
              <a:extLst>
                <a:ext uri="{FF2B5EF4-FFF2-40B4-BE49-F238E27FC236}">
                  <a16:creationId xmlns:a16="http://schemas.microsoft.com/office/drawing/2014/main" id="{164E8919-E6D5-44A2-BBC7-DCB0D2E7DDD5}"/>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ZoneTexte 18">
            <a:extLst>
              <a:ext uri="{FF2B5EF4-FFF2-40B4-BE49-F238E27FC236}">
                <a16:creationId xmlns:a16="http://schemas.microsoft.com/office/drawing/2014/main" id="{4F91E9BC-A5B6-41D3-B7F1-77D444C460E6}"/>
              </a:ext>
            </a:extLst>
          </p:cNvPr>
          <p:cNvSpPr txBox="1"/>
          <p:nvPr/>
        </p:nvSpPr>
        <p:spPr>
          <a:xfrm>
            <a:off x="744681" y="1650198"/>
            <a:ext cx="6937663" cy="2123658"/>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srgbClr val="FFFFFF"/>
              </a:buClr>
              <a:buSzPts val="1000"/>
              <a:buFont typeface="Wingdings" panose="05000000000000000000" pitchFamily="2" charset="2"/>
              <a:buChar char="Ø"/>
              <a:tabLst/>
              <a:defRPr/>
            </a:pPr>
            <a:r>
              <a:rPr kumimoji="0" lang="en-US" sz="1200" b="0" i="0" u="none" strike="noStrike" kern="0" cap="none" spc="0" normalizeH="0" baseline="0" noProof="0" dirty="0">
                <a:ln>
                  <a:noFill/>
                </a:ln>
                <a:solidFill>
                  <a:srgbClr val="FFFFFF"/>
                </a:solidFill>
                <a:effectLst/>
                <a:uLnTx/>
                <a:uFillTx/>
                <a:latin typeface="Maven Pro"/>
                <a:sym typeface="Maven Pro"/>
              </a:rPr>
              <a:t>Collect </a:t>
            </a:r>
            <a:r>
              <a:rPr kumimoji="0" lang="en-US" sz="1200" b="1" i="0" u="none" strike="noStrike" kern="0" cap="none" spc="0" normalizeH="0" baseline="0" noProof="0" dirty="0">
                <a:ln>
                  <a:noFill/>
                </a:ln>
                <a:solidFill>
                  <a:srgbClr val="FC723F"/>
                </a:solidFill>
                <a:effectLst/>
                <a:uLnTx/>
                <a:uFillTx/>
                <a:latin typeface="Maven Pro"/>
                <a:sym typeface="Maven Pro"/>
              </a:rPr>
              <a:t>additional observations </a:t>
            </a:r>
            <a:r>
              <a:rPr kumimoji="0" lang="en-US" sz="1200" b="0" i="0" u="none" strike="noStrike" kern="0" cap="none" spc="0" normalizeH="0" baseline="0" noProof="0" dirty="0">
                <a:ln>
                  <a:noFill/>
                </a:ln>
                <a:solidFill>
                  <a:srgbClr val="FFFFFF"/>
                </a:solidFill>
                <a:effectLst/>
                <a:uLnTx/>
                <a:uFillTx/>
                <a:latin typeface="Maven Pro"/>
                <a:sym typeface="Maven Pro"/>
              </a:rPr>
              <a:t>of the minority class to resolve balancing issue. We should not be that much limited by available data (as in a fraud detection problem), as &gt;50k incomes should be common enough to gather a sufficient sample of observations.</a:t>
            </a:r>
          </a:p>
          <a:p>
            <a:pPr marL="171450" marR="0" lvl="0" indent="-171450" algn="l" defTabSz="914400" rtl="0" eaLnBrk="1" fontAlgn="auto" latinLnBrk="0" hangingPunct="1">
              <a:lnSpc>
                <a:spcPct val="100000"/>
              </a:lnSpc>
              <a:spcBef>
                <a:spcPts val="0"/>
              </a:spcBef>
              <a:spcAft>
                <a:spcPts val="0"/>
              </a:spcAft>
              <a:buClr>
                <a:srgbClr val="FFFFFF"/>
              </a:buClr>
              <a:buSzPts val="1000"/>
              <a:buFont typeface="Wingdings" panose="05000000000000000000" pitchFamily="2" charset="2"/>
              <a:buChar char="Ø"/>
              <a:tabLst/>
              <a:defRPr/>
            </a:pPr>
            <a:endParaRPr kumimoji="0" lang="en-US" sz="1200" b="0" i="0" u="none" strike="noStrike" kern="0" cap="none" spc="0" normalizeH="0" baseline="0" noProof="0" dirty="0">
              <a:ln>
                <a:noFill/>
              </a:ln>
              <a:solidFill>
                <a:srgbClr val="FFFFFF"/>
              </a:solidFill>
              <a:effectLst/>
              <a:uLnTx/>
              <a:uFillTx/>
              <a:latin typeface="Maven Pro"/>
              <a:sym typeface="Maven Pro"/>
            </a:endParaRPr>
          </a:p>
          <a:p>
            <a:pPr marL="171450" marR="0" lvl="0" indent="-171450" algn="l" defTabSz="914400" rtl="0" eaLnBrk="1" fontAlgn="auto" latinLnBrk="0" hangingPunct="1">
              <a:lnSpc>
                <a:spcPct val="100000"/>
              </a:lnSpc>
              <a:spcBef>
                <a:spcPts val="0"/>
              </a:spcBef>
              <a:spcAft>
                <a:spcPts val="0"/>
              </a:spcAft>
              <a:buClr>
                <a:srgbClr val="FFFFFF"/>
              </a:buClr>
              <a:buSzPts val="1000"/>
              <a:buFont typeface="Wingdings" panose="05000000000000000000" pitchFamily="2" charset="2"/>
              <a:buChar char="Ø"/>
              <a:tabLst/>
              <a:defRPr/>
            </a:pPr>
            <a:r>
              <a:rPr kumimoji="0" lang="en-US" sz="1200" b="0" i="0" u="none" strike="noStrike" kern="0" cap="none" spc="0" normalizeH="0" baseline="0" noProof="0" dirty="0">
                <a:ln>
                  <a:noFill/>
                </a:ln>
                <a:solidFill>
                  <a:srgbClr val="FFFFFF"/>
                </a:solidFill>
                <a:effectLst/>
                <a:uLnTx/>
                <a:uFillTx/>
                <a:latin typeface="Maven Pro"/>
                <a:sym typeface="Maven Pro"/>
              </a:rPr>
              <a:t>Perform more </a:t>
            </a:r>
            <a:r>
              <a:rPr kumimoji="0" lang="en-US" sz="1200" b="1" i="0" u="none" strike="noStrike" kern="0" cap="none" spc="0" normalizeH="0" baseline="0" noProof="0" dirty="0">
                <a:ln>
                  <a:noFill/>
                </a:ln>
                <a:solidFill>
                  <a:srgbClr val="FC723F"/>
                </a:solidFill>
                <a:effectLst/>
                <a:uLnTx/>
                <a:uFillTx/>
                <a:latin typeface="Maven Pro"/>
                <a:sym typeface="Maven Pro"/>
              </a:rPr>
              <a:t>feature engineering </a:t>
            </a:r>
            <a:r>
              <a:rPr kumimoji="0" lang="en-US" sz="1200" b="0" i="0" u="none" strike="noStrike" kern="0" cap="none" spc="0" normalizeH="0" baseline="0" noProof="0" dirty="0">
                <a:ln>
                  <a:noFill/>
                </a:ln>
                <a:solidFill>
                  <a:srgbClr val="FFFFFF"/>
                </a:solidFill>
                <a:effectLst/>
                <a:uLnTx/>
                <a:uFillTx/>
                <a:latin typeface="Maven Pro"/>
                <a:sym typeface="Maven Pro"/>
              </a:rPr>
              <a:t>with domain expertise and gathering of extra data if necessary</a:t>
            </a:r>
          </a:p>
          <a:p>
            <a:pPr marL="171450" marR="0" lvl="0" indent="-171450" algn="l" defTabSz="914400" rtl="0" eaLnBrk="1" fontAlgn="auto" latinLnBrk="0" hangingPunct="1">
              <a:lnSpc>
                <a:spcPct val="100000"/>
              </a:lnSpc>
              <a:spcBef>
                <a:spcPts val="0"/>
              </a:spcBef>
              <a:spcAft>
                <a:spcPts val="0"/>
              </a:spcAft>
              <a:buClr>
                <a:srgbClr val="FFFFFF"/>
              </a:buClr>
              <a:buSzPts val="1000"/>
              <a:buFont typeface="Wingdings" panose="05000000000000000000" pitchFamily="2" charset="2"/>
              <a:buChar char="Ø"/>
              <a:tabLst/>
              <a:defRPr/>
            </a:pPr>
            <a:endParaRPr kumimoji="0" lang="en-US" sz="1200" b="0" i="0" u="none" strike="noStrike" kern="0" cap="none" spc="0" normalizeH="0" baseline="0" noProof="0" dirty="0">
              <a:ln>
                <a:noFill/>
              </a:ln>
              <a:solidFill>
                <a:srgbClr val="FFFFFF"/>
              </a:solidFill>
              <a:effectLst/>
              <a:uLnTx/>
              <a:uFillTx/>
              <a:latin typeface="Maven Pro"/>
              <a:sym typeface="Maven Pro"/>
            </a:endParaRPr>
          </a:p>
          <a:p>
            <a:pPr marL="171450" marR="0" lvl="0" indent="-171450" algn="l" defTabSz="914400" rtl="0" eaLnBrk="1" fontAlgn="auto" latinLnBrk="0" hangingPunct="1">
              <a:lnSpc>
                <a:spcPct val="100000"/>
              </a:lnSpc>
              <a:spcBef>
                <a:spcPts val="0"/>
              </a:spcBef>
              <a:spcAft>
                <a:spcPts val="0"/>
              </a:spcAft>
              <a:buClr>
                <a:srgbClr val="FFFFFF"/>
              </a:buClr>
              <a:buSzPts val="1000"/>
              <a:buFont typeface="Wingdings" panose="05000000000000000000" pitchFamily="2" charset="2"/>
              <a:buChar char="Ø"/>
              <a:tabLst/>
              <a:defRPr/>
            </a:pPr>
            <a:r>
              <a:rPr kumimoji="0" lang="en-US" sz="1200" b="0" i="0" u="none" strike="noStrike" kern="0" cap="none" spc="0" normalizeH="0" baseline="0" noProof="0" dirty="0">
                <a:ln>
                  <a:noFill/>
                </a:ln>
                <a:solidFill>
                  <a:srgbClr val="FFFFFF"/>
                </a:solidFill>
                <a:effectLst/>
                <a:uLnTx/>
                <a:uFillTx/>
                <a:latin typeface="Maven Pro"/>
                <a:sym typeface="Maven Pro"/>
              </a:rPr>
              <a:t>Take a deeper dive into </a:t>
            </a:r>
            <a:r>
              <a:rPr kumimoji="0" lang="en-US" sz="1200" b="1" i="0" u="none" strike="noStrike" kern="0" cap="none" spc="0" normalizeH="0" baseline="0" noProof="0" dirty="0">
                <a:ln>
                  <a:noFill/>
                </a:ln>
                <a:solidFill>
                  <a:srgbClr val="FC723F"/>
                </a:solidFill>
                <a:effectLst/>
                <a:uLnTx/>
                <a:uFillTx/>
                <a:latin typeface="Maven Pro"/>
                <a:sym typeface="Maven Pro"/>
              </a:rPr>
              <a:t>feature importance</a:t>
            </a:r>
            <a:r>
              <a:rPr kumimoji="0" lang="en-US" sz="1200" b="0" i="0" u="none" strike="noStrike" kern="0" cap="none" spc="0" normalizeH="0" baseline="0" noProof="0" dirty="0">
                <a:ln>
                  <a:noFill/>
                </a:ln>
                <a:solidFill>
                  <a:srgbClr val="FFFFFF"/>
                </a:solidFill>
                <a:effectLst/>
                <a:uLnTx/>
                <a:uFillTx/>
                <a:latin typeface="Maven Pro"/>
                <a:sym typeface="Maven Pro"/>
              </a:rPr>
              <a:t>, for instance by computing Shapley values, after modelling</a:t>
            </a:r>
          </a:p>
          <a:p>
            <a:pPr marL="171450" marR="0" lvl="0" indent="-171450" algn="l" defTabSz="914400" rtl="0" eaLnBrk="1" fontAlgn="auto" latinLnBrk="0" hangingPunct="1">
              <a:lnSpc>
                <a:spcPct val="100000"/>
              </a:lnSpc>
              <a:spcBef>
                <a:spcPts val="0"/>
              </a:spcBef>
              <a:spcAft>
                <a:spcPts val="0"/>
              </a:spcAft>
              <a:buClr>
                <a:srgbClr val="FFFFFF"/>
              </a:buClr>
              <a:buSzPts val="1000"/>
              <a:buFont typeface="Wingdings" panose="05000000000000000000" pitchFamily="2" charset="2"/>
              <a:buChar char="Ø"/>
              <a:tabLst/>
              <a:defRPr/>
            </a:pPr>
            <a:endParaRPr kumimoji="0" lang="en-US" sz="1200" b="0" i="0" u="none" strike="noStrike" kern="0" cap="none" spc="0" normalizeH="0" baseline="0" noProof="0" dirty="0">
              <a:ln>
                <a:noFill/>
              </a:ln>
              <a:solidFill>
                <a:srgbClr val="FFFFFF"/>
              </a:solidFill>
              <a:effectLst/>
              <a:uLnTx/>
              <a:uFillTx/>
              <a:latin typeface="Maven Pro"/>
              <a:sym typeface="Maven Pro"/>
            </a:endParaRPr>
          </a:p>
          <a:p>
            <a:pPr marL="171450" marR="0" lvl="0" indent="-171450" algn="l" defTabSz="914400" rtl="0" eaLnBrk="1" fontAlgn="auto" latinLnBrk="0" hangingPunct="1">
              <a:lnSpc>
                <a:spcPct val="100000"/>
              </a:lnSpc>
              <a:spcBef>
                <a:spcPts val="0"/>
              </a:spcBef>
              <a:spcAft>
                <a:spcPts val="0"/>
              </a:spcAft>
              <a:buClr>
                <a:srgbClr val="FFFFFF"/>
              </a:buClr>
              <a:buSzPts val="1000"/>
              <a:buFont typeface="Wingdings" panose="05000000000000000000" pitchFamily="2" charset="2"/>
              <a:buChar char="Ø"/>
              <a:tabLst/>
              <a:defRPr/>
            </a:pPr>
            <a:r>
              <a:rPr kumimoji="0" lang="en-US" sz="1200" b="0" i="0" u="none" strike="noStrike" kern="0" cap="none" spc="0" normalizeH="0" baseline="0" noProof="0" dirty="0">
                <a:ln>
                  <a:noFill/>
                </a:ln>
                <a:solidFill>
                  <a:srgbClr val="FFFFFF"/>
                </a:solidFill>
                <a:effectLst/>
                <a:uLnTx/>
                <a:uFillTx/>
                <a:latin typeface="Maven Pro"/>
                <a:sym typeface="Maven Pro"/>
              </a:rPr>
              <a:t>Further investigate </a:t>
            </a:r>
            <a:r>
              <a:rPr kumimoji="0" lang="en-US" sz="1200" b="1" i="0" u="none" strike="noStrike" kern="0" cap="none" spc="0" normalizeH="0" baseline="0" noProof="0" dirty="0">
                <a:ln>
                  <a:noFill/>
                </a:ln>
                <a:solidFill>
                  <a:srgbClr val="FC723F"/>
                </a:solidFill>
                <a:effectLst/>
                <a:uLnTx/>
                <a:uFillTx/>
                <a:latin typeface="Maven Pro"/>
                <a:sym typeface="Maven Pro"/>
              </a:rPr>
              <a:t>dependencies in-between features </a:t>
            </a:r>
            <a:r>
              <a:rPr kumimoji="0" lang="en-US" sz="1200" b="0" i="0" u="none" strike="noStrike" kern="0" cap="none" spc="0" normalizeH="0" baseline="0" noProof="0" dirty="0">
                <a:ln>
                  <a:noFill/>
                </a:ln>
                <a:solidFill>
                  <a:srgbClr val="FFFFFF"/>
                </a:solidFill>
                <a:effectLst/>
                <a:uLnTx/>
                <a:uFillTx/>
                <a:latin typeface="Maven Pro"/>
                <a:sym typeface="Maven Pro"/>
              </a:rPr>
              <a:t>to avoid multicollinearity</a:t>
            </a:r>
            <a:endParaRPr kumimoji="0" lang="fr-FR" sz="1200" b="0" i="0" u="none" strike="noStrike" kern="0" cap="none" spc="0" normalizeH="0" baseline="0" noProof="0" dirty="0">
              <a:ln>
                <a:noFill/>
              </a:ln>
              <a:solidFill>
                <a:srgbClr val="FFFFFF"/>
              </a:solidFill>
              <a:effectLst/>
              <a:uLnTx/>
              <a:uFillTx/>
              <a:latin typeface="Maven Pro"/>
              <a:sym typeface="Maven Pro"/>
            </a:endParaRPr>
          </a:p>
        </p:txBody>
      </p:sp>
    </p:spTree>
    <p:extLst>
      <p:ext uri="{BB962C8B-B14F-4D97-AF65-F5344CB8AC3E}">
        <p14:creationId xmlns:p14="http://schemas.microsoft.com/office/powerpoint/2010/main" val="42811643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TotalTime>
  <Words>893</Words>
  <Application>Microsoft Office PowerPoint</Application>
  <PresentationFormat>Affichage à l'écran (16:9)</PresentationFormat>
  <Paragraphs>145</Paragraphs>
  <Slides>8</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Maven Pro</vt:lpstr>
      <vt:lpstr>Nunito Light</vt:lpstr>
      <vt:lpstr>Arial</vt:lpstr>
      <vt:lpstr>Share Tech</vt:lpstr>
      <vt:lpstr>Cambria Math</vt:lpstr>
      <vt:lpstr>Livvic Light</vt:lpstr>
      <vt:lpstr>Data Science Consulting by Slidesgo</vt:lpstr>
      <vt:lpstr>Dataiku Data Scientist Technical Assessment</vt:lpstr>
      <vt:lpstr>Problem statement</vt:lpstr>
      <vt:lpstr>Data cleaning</vt:lpstr>
      <vt:lpstr>Distributions within target classes</vt:lpstr>
      <vt:lpstr>Distributions within target classes</vt:lpstr>
      <vt:lpstr>Data pre processing</vt:lpstr>
      <vt:lpstr>Model tuning and selection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power forecasting for the day-ahead energy market</dc:title>
  <cp:lastModifiedBy>Boistard Jules</cp:lastModifiedBy>
  <cp:revision>57</cp:revision>
  <dcterms:modified xsi:type="dcterms:W3CDTF">2022-01-18T22:14:14Z</dcterms:modified>
</cp:coreProperties>
</file>