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2"/>
  </p:notesMasterIdLst>
  <p:sldIdLst>
    <p:sldId id="256" r:id="rId2"/>
    <p:sldId id="257" r:id="rId3"/>
    <p:sldId id="298" r:id="rId4"/>
    <p:sldId id="304" r:id="rId5"/>
    <p:sldId id="305" r:id="rId6"/>
    <p:sldId id="299" r:id="rId7"/>
    <p:sldId id="300" r:id="rId8"/>
    <p:sldId id="301" r:id="rId9"/>
    <p:sldId id="302" r:id="rId10"/>
    <p:sldId id="30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istard Jules" initials="BJ" lastIdx="1" clrIdx="0">
    <p:extLst>
      <p:ext uri="{19B8F6BF-5375-455C-9EA6-DF929625EA0E}">
        <p15:presenceInfo xmlns:p15="http://schemas.microsoft.com/office/powerpoint/2012/main" userId="Boistard Ju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94F3"/>
    <a:srgbClr val="1433CE"/>
    <a:srgbClr val="405DEC"/>
    <a:srgbClr val="FFFFFF"/>
    <a:srgbClr val="0D2F47"/>
    <a:srgbClr val="002845"/>
    <a:srgbClr val="92D050"/>
    <a:srgbClr val="FFEBE3"/>
    <a:srgbClr val="C2FFFE"/>
    <a:srgbClr val="FFA7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31160E-41DF-40EF-83B2-DDD437ABB8A9}">
  <a:tblStyle styleId="{6D31160E-41DF-40EF-83B2-DDD437ABB8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38" d="100"/>
          <a:sy n="138" d="100"/>
        </p:scale>
        <p:origin x="894"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775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77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95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22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48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787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6814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888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6"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Jules Boistard</a:t>
            </a:r>
          </a:p>
          <a:p>
            <a:pPr marL="0" lvl="0" indent="0" algn="ctr" rtl="0">
              <a:spcBef>
                <a:spcPts val="0"/>
              </a:spcBef>
              <a:spcAft>
                <a:spcPts val="0"/>
              </a:spcAft>
              <a:buNone/>
            </a:pPr>
            <a:r>
              <a:rPr lang="fr-FR" sz="1600" i="1" dirty="0"/>
              <a:t>18/01/2022</a:t>
            </a:r>
          </a:p>
        </p:txBody>
      </p:sp>
      <p:sp>
        <p:nvSpPr>
          <p:cNvPr id="435" name="Google Shape;435;p25"/>
          <p:cNvSpPr txBox="1">
            <a:spLocks noGrp="1"/>
          </p:cNvSpPr>
          <p:nvPr>
            <p:ph type="ctrTitle"/>
          </p:nvPr>
        </p:nvSpPr>
        <p:spPr>
          <a:xfrm>
            <a:off x="1561641" y="875847"/>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bg1"/>
                </a:solidFill>
              </a:rPr>
              <a:t>Dataiku Data Scientist Technical Assessment</a:t>
            </a:r>
            <a:endParaRPr sz="4000" dirty="0">
              <a:solidFill>
                <a:schemeClr val="bg1"/>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452350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Résultats et conclusions</a:t>
            </a:r>
            <a:endParaRPr dirty="0"/>
          </a:p>
        </p:txBody>
      </p:sp>
      <p:sp>
        <p:nvSpPr>
          <p:cNvPr id="20" name="Google Shape;465;p26">
            <a:extLst>
              <a:ext uri="{FF2B5EF4-FFF2-40B4-BE49-F238E27FC236}">
                <a16:creationId xmlns:a16="http://schemas.microsoft.com/office/drawing/2014/main" id="{F3B6C2F6-78E0-49BC-A3D4-71FA06755BE6}"/>
              </a:ext>
            </a:extLst>
          </p:cNvPr>
          <p:cNvSpPr txBox="1">
            <a:spLocks noGrp="1"/>
          </p:cNvSpPr>
          <p:nvPr>
            <p:ph type="body" idx="1"/>
          </p:nvPr>
        </p:nvSpPr>
        <p:spPr>
          <a:xfrm>
            <a:off x="327210" y="678299"/>
            <a:ext cx="8338807" cy="403748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dirty="0"/>
              <a:t>Scores de chaque modèle (après </a:t>
            </a:r>
            <a:r>
              <a:rPr lang="fr-FR" i="1" dirty="0"/>
              <a:t>fine-tuning</a:t>
            </a:r>
            <a:r>
              <a:rPr lang="fr-FR" dirty="0"/>
              <a:t>) :</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Quelques axes d’amélioration sur la préparation et le traitement des données :</a:t>
            </a:r>
          </a:p>
          <a:p>
            <a:pPr marL="630238" indent="-304800">
              <a:buSzPts val="1200"/>
              <a:buFont typeface="Maven Pro"/>
              <a:buChar char="●"/>
            </a:pPr>
            <a:r>
              <a:rPr lang="fr-FR" dirty="0"/>
              <a:t>Traiter le problème des </a:t>
            </a:r>
            <a:r>
              <a:rPr lang="fr-FR" dirty="0">
                <a:solidFill>
                  <a:schemeClr val="accent2"/>
                </a:solidFill>
              </a:rPr>
              <a:t>valeurs nulles suspicieuses</a:t>
            </a:r>
          </a:p>
          <a:p>
            <a:pPr marL="630238" indent="-304800">
              <a:buSzPts val="1200"/>
              <a:buFont typeface="Maven Pro"/>
              <a:buChar char="●"/>
            </a:pPr>
            <a:r>
              <a:rPr lang="fr-FR" dirty="0"/>
              <a:t>Affiner la méthode d’imputation des </a:t>
            </a:r>
            <a:r>
              <a:rPr lang="fr-FR" dirty="0">
                <a:solidFill>
                  <a:schemeClr val="accent2"/>
                </a:solidFill>
              </a:rPr>
              <a:t>valeurs manquantes</a:t>
            </a:r>
          </a:p>
          <a:p>
            <a:pPr marL="630238" indent="-304800">
              <a:buSzPts val="1200"/>
              <a:buFont typeface="Maven Pro"/>
              <a:buChar char="●"/>
            </a:pPr>
            <a:r>
              <a:rPr lang="fr-FR" dirty="0"/>
              <a:t>Utiliser des algorithmes dédiés pour la </a:t>
            </a:r>
            <a:r>
              <a:rPr lang="fr-FR" dirty="0">
                <a:solidFill>
                  <a:schemeClr val="accent2"/>
                </a:solidFill>
              </a:rPr>
              <a:t>sélection des </a:t>
            </a:r>
            <a:r>
              <a:rPr lang="fr-FR" i="1" dirty="0" err="1">
                <a:solidFill>
                  <a:schemeClr val="accent2"/>
                </a:solidFill>
              </a:rPr>
              <a:t>features</a:t>
            </a:r>
            <a:endParaRPr lang="fr-FR" dirty="0">
              <a:solidFill>
                <a:schemeClr val="accent2"/>
              </a:solidFill>
            </a:endParaRPr>
          </a:p>
          <a:p>
            <a:pPr marL="630238" indent="-304800">
              <a:buSzPts val="1200"/>
              <a:buFont typeface="Maven Pro"/>
              <a:buChar char="●"/>
            </a:pPr>
            <a:r>
              <a:rPr lang="fr-FR" dirty="0"/>
              <a:t>Incorporer des </a:t>
            </a:r>
            <a:r>
              <a:rPr lang="fr-FR" dirty="0">
                <a:solidFill>
                  <a:schemeClr val="accent2"/>
                </a:solidFill>
              </a:rPr>
              <a:t>données météo supplémentaires </a:t>
            </a:r>
            <a:r>
              <a:rPr lang="fr-FR" dirty="0"/>
              <a:t>(à l’échelle nationale)</a:t>
            </a:r>
          </a:p>
          <a:p>
            <a:pPr marL="630238" indent="-304800">
              <a:buSzPts val="1200"/>
              <a:buFont typeface="Maven Pro"/>
              <a:buChar char="●"/>
            </a:pPr>
            <a:endParaRPr lang="fr-FR" dirty="0"/>
          </a:p>
          <a:p>
            <a:pPr marL="0" lvl="0" indent="0" algn="l" rtl="0">
              <a:lnSpc>
                <a:spcPct val="100000"/>
              </a:lnSpc>
              <a:spcBef>
                <a:spcPts val="0"/>
              </a:spcBef>
              <a:spcAft>
                <a:spcPts val="0"/>
              </a:spcAft>
              <a:buNone/>
            </a:pPr>
            <a:r>
              <a:rPr lang="fr-FR" dirty="0"/>
              <a:t>D’</a:t>
            </a:r>
            <a:r>
              <a:rPr lang="fr-FR" dirty="0">
                <a:solidFill>
                  <a:schemeClr val="accent2"/>
                </a:solidFill>
              </a:rPr>
              <a:t>autres types de modèles </a:t>
            </a:r>
            <a:r>
              <a:rPr lang="fr-FR" dirty="0"/>
              <a:t>mériteraient d’être testés (SVM, RNN standards, </a:t>
            </a:r>
            <a:r>
              <a:rPr lang="fr-FR" i="1" dirty="0"/>
              <a:t>etc.</a:t>
            </a:r>
            <a:r>
              <a:rPr lang="fr-FR" dirty="0"/>
              <a:t>)</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Le </a:t>
            </a:r>
            <a:r>
              <a:rPr lang="fr-FR" dirty="0">
                <a:solidFill>
                  <a:schemeClr val="accent2"/>
                </a:solidFill>
              </a:rPr>
              <a:t>paramétrage</a:t>
            </a:r>
            <a:r>
              <a:rPr lang="fr-FR" dirty="0"/>
              <a:t> pourrait être affiné (plus grande grille de paramètres, architectures neuronales différentes, </a:t>
            </a:r>
            <a:r>
              <a:rPr lang="fr-FR" i="1" dirty="0"/>
              <a:t>etc.</a:t>
            </a:r>
            <a:r>
              <a:rPr lang="fr-FR" dirty="0"/>
              <a:t>)</a:t>
            </a:r>
          </a:p>
        </p:txBody>
      </p:sp>
      <p:graphicFrame>
        <p:nvGraphicFramePr>
          <p:cNvPr id="2" name="Tableau 1">
            <a:extLst>
              <a:ext uri="{FF2B5EF4-FFF2-40B4-BE49-F238E27FC236}">
                <a16:creationId xmlns:a16="http://schemas.microsoft.com/office/drawing/2014/main" id="{5B38C6EC-1B28-4C3F-961D-8FAB79D8DF96}"/>
              </a:ext>
            </a:extLst>
          </p:cNvPr>
          <p:cNvGraphicFramePr>
            <a:graphicFrameLocks noGrp="1"/>
          </p:cNvGraphicFramePr>
          <p:nvPr>
            <p:extLst>
              <p:ext uri="{D42A27DB-BD31-4B8C-83A1-F6EECF244321}">
                <p14:modId xmlns:p14="http://schemas.microsoft.com/office/powerpoint/2010/main" val="1238053948"/>
              </p:ext>
            </p:extLst>
          </p:nvPr>
        </p:nvGraphicFramePr>
        <p:xfrm>
          <a:off x="858982" y="1069783"/>
          <a:ext cx="3036873" cy="1273949"/>
        </p:xfrm>
        <a:graphic>
          <a:graphicData uri="http://schemas.openxmlformats.org/drawingml/2006/table">
            <a:tbl>
              <a:tblPr firstRow="1" firstCol="1" bandRow="1">
                <a:tableStyleId>{6D31160E-41DF-40EF-83B2-DDD437ABB8A9}</a:tableStyleId>
              </a:tblPr>
              <a:tblGrid>
                <a:gridCol w="1952234">
                  <a:extLst>
                    <a:ext uri="{9D8B030D-6E8A-4147-A177-3AD203B41FA5}">
                      <a16:colId xmlns:a16="http://schemas.microsoft.com/office/drawing/2014/main" val="2083783298"/>
                    </a:ext>
                  </a:extLst>
                </a:gridCol>
                <a:gridCol w="1084639">
                  <a:extLst>
                    <a:ext uri="{9D8B030D-6E8A-4147-A177-3AD203B41FA5}">
                      <a16:colId xmlns:a16="http://schemas.microsoft.com/office/drawing/2014/main" val="3492667216"/>
                    </a:ext>
                  </a:extLst>
                </a:gridCol>
              </a:tblGrid>
              <a:tr h="142705">
                <a:tc>
                  <a:txBody>
                    <a:bodyPr/>
                    <a:lstStyle/>
                    <a:p>
                      <a:pPr algn="l">
                        <a:lnSpc>
                          <a:spcPct val="150000"/>
                        </a:lnSpc>
                        <a:spcAft>
                          <a:spcPts val="800"/>
                        </a:spcAft>
                      </a:pPr>
                      <a:r>
                        <a:rPr lang="en-US" sz="1000" dirty="0">
                          <a:solidFill>
                            <a:schemeClr val="tx2">
                              <a:lumMod val="10000"/>
                            </a:schemeClr>
                          </a:solidFill>
                          <a:effectLst/>
                          <a:latin typeface="Maven Pro" panose="020B0604020202020204" charset="0"/>
                        </a:rPr>
                        <a:t>Model type</a:t>
                      </a:r>
                      <a:endParaRPr lang="fr-FR" sz="1000" dirty="0">
                        <a:solidFill>
                          <a:schemeClr val="tx2">
                            <a:lumMod val="1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1000" dirty="0">
                          <a:solidFill>
                            <a:schemeClr val="tx2">
                              <a:lumMod val="10000"/>
                            </a:schemeClr>
                          </a:solidFill>
                          <a:effectLst/>
                          <a:latin typeface="Maven Pro" panose="020B0604020202020204" charset="0"/>
                        </a:rPr>
                        <a:t>CAPE score</a:t>
                      </a:r>
                      <a:endParaRPr lang="fr-FR" sz="1000" dirty="0">
                        <a:solidFill>
                          <a:schemeClr val="tx2">
                            <a:lumMod val="1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51659399"/>
                  </a:ext>
                </a:extLst>
              </a:tr>
              <a:tr h="195709">
                <a:tc>
                  <a:txBody>
                    <a:bodyPr/>
                    <a:lstStyle/>
                    <a:p>
                      <a:pPr algn="l">
                        <a:lnSpc>
                          <a:spcPct val="150000"/>
                        </a:lnSpc>
                        <a:spcAft>
                          <a:spcPts val="800"/>
                        </a:spcAft>
                      </a:pPr>
                      <a:r>
                        <a:rPr lang="en-US" sz="1000" dirty="0">
                          <a:solidFill>
                            <a:schemeClr val="bg1"/>
                          </a:solidFill>
                          <a:effectLst/>
                          <a:latin typeface="Maven Pro" panose="020B0604020202020204" charset="0"/>
                        </a:rPr>
                        <a:t>SGD Regressor</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1000">
                          <a:solidFill>
                            <a:schemeClr val="bg1"/>
                          </a:solidFill>
                          <a:effectLst/>
                          <a:latin typeface="Maven Pro" panose="020B0604020202020204" charset="0"/>
                        </a:rPr>
                        <a:t>44.0471</a:t>
                      </a:r>
                      <a:endParaRPr lang="fr-FR" sz="10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4086829268"/>
                  </a:ext>
                </a:extLst>
              </a:tr>
              <a:tr h="195709">
                <a:tc>
                  <a:txBody>
                    <a:bodyPr/>
                    <a:lstStyle/>
                    <a:p>
                      <a:pPr algn="l">
                        <a:lnSpc>
                          <a:spcPct val="150000"/>
                        </a:lnSpc>
                        <a:spcAft>
                          <a:spcPts val="800"/>
                        </a:spcAft>
                      </a:pPr>
                      <a:r>
                        <a:rPr lang="en-US" sz="1000" dirty="0">
                          <a:solidFill>
                            <a:schemeClr val="bg1"/>
                          </a:solidFill>
                          <a:effectLst/>
                          <a:latin typeface="Maven Pro" panose="020B0604020202020204" charset="0"/>
                        </a:rPr>
                        <a:t>Random Forest Regressor</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rgbClr val="92D050">
                        <a:alpha val="18039"/>
                      </a:srgbClr>
                    </a:solidFill>
                  </a:tcPr>
                </a:tc>
                <a:tc>
                  <a:txBody>
                    <a:bodyPr/>
                    <a:lstStyle/>
                    <a:p>
                      <a:pPr algn="ctr">
                        <a:lnSpc>
                          <a:spcPct val="150000"/>
                        </a:lnSpc>
                        <a:spcAft>
                          <a:spcPts val="800"/>
                        </a:spcAft>
                      </a:pPr>
                      <a:r>
                        <a:rPr lang="en-US" sz="1000" dirty="0">
                          <a:solidFill>
                            <a:schemeClr val="bg1"/>
                          </a:solidFill>
                          <a:effectLst/>
                          <a:latin typeface="Maven Pro" panose="020B0604020202020204" charset="0"/>
                        </a:rPr>
                        <a:t>36.6050</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rgbClr val="92D050">
                        <a:alpha val="18039"/>
                      </a:srgbClr>
                    </a:solidFill>
                  </a:tcPr>
                </a:tc>
                <a:extLst>
                  <a:ext uri="{0D108BD9-81ED-4DB2-BD59-A6C34878D82A}">
                    <a16:rowId xmlns:a16="http://schemas.microsoft.com/office/drawing/2014/main" val="2973446299"/>
                  </a:ext>
                </a:extLst>
              </a:tr>
              <a:tr h="128305">
                <a:tc>
                  <a:txBody>
                    <a:bodyPr/>
                    <a:lstStyle/>
                    <a:p>
                      <a:pPr algn="l">
                        <a:lnSpc>
                          <a:spcPct val="150000"/>
                        </a:lnSpc>
                        <a:spcAft>
                          <a:spcPts val="800"/>
                        </a:spcAft>
                      </a:pPr>
                      <a:r>
                        <a:rPr lang="en-US" sz="1000" dirty="0">
                          <a:solidFill>
                            <a:schemeClr val="bg1"/>
                          </a:solidFill>
                          <a:effectLst/>
                          <a:latin typeface="Maven Pro" panose="020B0604020202020204" charset="0"/>
                        </a:rPr>
                        <a:t>Gradient Boosting Regressor</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1000" dirty="0">
                          <a:solidFill>
                            <a:schemeClr val="bg1"/>
                          </a:solidFill>
                          <a:effectLst/>
                          <a:latin typeface="Maven Pro" panose="020B0604020202020204" charset="0"/>
                        </a:rPr>
                        <a:t>39.6659</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365854866"/>
                  </a:ext>
                </a:extLst>
              </a:tr>
              <a:tr h="195709">
                <a:tc>
                  <a:txBody>
                    <a:bodyPr/>
                    <a:lstStyle/>
                    <a:p>
                      <a:pPr algn="l">
                        <a:lnSpc>
                          <a:spcPct val="150000"/>
                        </a:lnSpc>
                        <a:spcAft>
                          <a:spcPts val="800"/>
                        </a:spcAft>
                      </a:pPr>
                      <a:r>
                        <a:rPr lang="en-US" sz="1000" dirty="0">
                          <a:solidFill>
                            <a:schemeClr val="bg1"/>
                          </a:solidFill>
                          <a:effectLst/>
                          <a:latin typeface="Maven Pro" panose="020B0604020202020204" charset="0"/>
                        </a:rPr>
                        <a:t>LSTM Neural Network</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1000" dirty="0">
                          <a:solidFill>
                            <a:schemeClr val="bg1"/>
                          </a:solidFill>
                          <a:effectLst/>
                          <a:latin typeface="Maven Pro" panose="020B0604020202020204" charset="0"/>
                        </a:rPr>
                        <a:t>37.3705</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023050796"/>
                  </a:ext>
                </a:extLst>
              </a:tr>
              <a:tr h="81797">
                <a:tc>
                  <a:txBody>
                    <a:bodyPr/>
                    <a:lstStyle/>
                    <a:p>
                      <a:pPr algn="l">
                        <a:lnSpc>
                          <a:spcPct val="150000"/>
                        </a:lnSpc>
                        <a:spcAft>
                          <a:spcPts val="800"/>
                        </a:spcAft>
                      </a:pPr>
                      <a:endParaRPr lang="fr-FR" sz="400" i="1"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endParaRPr lang="fr-FR" sz="400" i="1"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922366893"/>
                  </a:ext>
                </a:extLst>
              </a:tr>
              <a:tr h="158759">
                <a:tc>
                  <a:txBody>
                    <a:bodyPr/>
                    <a:lstStyle/>
                    <a:p>
                      <a:pPr algn="l">
                        <a:lnSpc>
                          <a:spcPct val="150000"/>
                        </a:lnSpc>
                        <a:spcAft>
                          <a:spcPts val="800"/>
                        </a:spcAft>
                      </a:pPr>
                      <a:r>
                        <a:rPr lang="en-US" sz="1000" i="1" dirty="0">
                          <a:solidFill>
                            <a:schemeClr val="tx1">
                              <a:lumMod val="20000"/>
                              <a:lumOff val="80000"/>
                            </a:schemeClr>
                          </a:solidFill>
                          <a:effectLst/>
                          <a:latin typeface="Maven Pro" panose="020B0604020202020204" charset="0"/>
                        </a:rPr>
                        <a:t>Rank #1 challenger</a:t>
                      </a:r>
                      <a:endParaRPr lang="fr-FR" sz="1000" i="1" dirty="0">
                        <a:solidFill>
                          <a:schemeClr val="tx1">
                            <a:lumMod val="20000"/>
                            <a:lumOff val="8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1000" i="1" dirty="0">
                          <a:solidFill>
                            <a:schemeClr val="tx1">
                              <a:lumMod val="20000"/>
                              <a:lumOff val="80000"/>
                            </a:schemeClr>
                          </a:solidFill>
                          <a:effectLst/>
                          <a:latin typeface="Maven Pro" panose="020B0604020202020204" charset="0"/>
                        </a:rPr>
                        <a:t>29.6168</a:t>
                      </a:r>
                      <a:endParaRPr lang="fr-FR" sz="1000" i="1" dirty="0">
                        <a:solidFill>
                          <a:schemeClr val="tx1">
                            <a:lumMod val="20000"/>
                            <a:lumOff val="8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4014515234"/>
                  </a:ext>
                </a:extLst>
              </a:tr>
            </a:tbl>
          </a:graphicData>
        </a:graphic>
      </p:graphicFrame>
      <p:grpSp>
        <p:nvGrpSpPr>
          <p:cNvPr id="101" name="Google Shape;12256;p62">
            <a:extLst>
              <a:ext uri="{FF2B5EF4-FFF2-40B4-BE49-F238E27FC236}">
                <a16:creationId xmlns:a16="http://schemas.microsoft.com/office/drawing/2014/main" id="{D6F9CCD4-01E0-4A9A-A29B-762E79FB918F}"/>
              </a:ext>
            </a:extLst>
          </p:cNvPr>
          <p:cNvGrpSpPr/>
          <p:nvPr/>
        </p:nvGrpSpPr>
        <p:grpSpPr>
          <a:xfrm>
            <a:off x="4030989" y="202032"/>
            <a:ext cx="320022" cy="359778"/>
            <a:chOff x="3567553" y="1499912"/>
            <a:chExt cx="320022" cy="359778"/>
          </a:xfrm>
        </p:grpSpPr>
        <p:sp>
          <p:nvSpPr>
            <p:cNvPr id="102" name="Google Shape;12257;p62">
              <a:extLst>
                <a:ext uri="{FF2B5EF4-FFF2-40B4-BE49-F238E27FC236}">
                  <a16:creationId xmlns:a16="http://schemas.microsoft.com/office/drawing/2014/main" id="{4EB45CA2-AD4E-4FCA-9BBA-66A00BB25F3B}"/>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258;p62">
              <a:extLst>
                <a:ext uri="{FF2B5EF4-FFF2-40B4-BE49-F238E27FC236}">
                  <a16:creationId xmlns:a16="http://schemas.microsoft.com/office/drawing/2014/main" id="{9A9831B2-08E3-43EF-A277-8ACACA5CACE8}"/>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259;p62">
              <a:extLst>
                <a:ext uri="{FF2B5EF4-FFF2-40B4-BE49-F238E27FC236}">
                  <a16:creationId xmlns:a16="http://schemas.microsoft.com/office/drawing/2014/main" id="{2BAC9E38-27D5-4174-9D42-E0B4A22A11D8}"/>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260;p62">
              <a:extLst>
                <a:ext uri="{FF2B5EF4-FFF2-40B4-BE49-F238E27FC236}">
                  <a16:creationId xmlns:a16="http://schemas.microsoft.com/office/drawing/2014/main" id="{E6EB3308-A67C-4BF6-BB1E-DC8F26A2D147}"/>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261;p62">
              <a:extLst>
                <a:ext uri="{FF2B5EF4-FFF2-40B4-BE49-F238E27FC236}">
                  <a16:creationId xmlns:a16="http://schemas.microsoft.com/office/drawing/2014/main" id="{319BE78B-4B08-4EB1-A5F5-E7CA17E51FE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262;p62">
              <a:extLst>
                <a:ext uri="{FF2B5EF4-FFF2-40B4-BE49-F238E27FC236}">
                  <a16:creationId xmlns:a16="http://schemas.microsoft.com/office/drawing/2014/main" id="{164E8919-E6D5-44A2-BBC7-DCB0D2E7DDD5}"/>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roupe 9">
            <a:extLst>
              <a:ext uri="{FF2B5EF4-FFF2-40B4-BE49-F238E27FC236}">
                <a16:creationId xmlns:a16="http://schemas.microsoft.com/office/drawing/2014/main" id="{93396CA6-C8E0-401D-8914-E0D519894BDD}"/>
              </a:ext>
            </a:extLst>
          </p:cNvPr>
          <p:cNvGrpSpPr/>
          <p:nvPr/>
        </p:nvGrpSpPr>
        <p:grpSpPr>
          <a:xfrm>
            <a:off x="4246881" y="1145405"/>
            <a:ext cx="4569315" cy="969819"/>
            <a:chOff x="4348699" y="1129513"/>
            <a:chExt cx="4569315" cy="969819"/>
          </a:xfrm>
        </p:grpSpPr>
        <p:sp>
          <p:nvSpPr>
            <p:cNvPr id="127" name="ZoneTexte 126">
              <a:extLst>
                <a:ext uri="{FF2B5EF4-FFF2-40B4-BE49-F238E27FC236}">
                  <a16:creationId xmlns:a16="http://schemas.microsoft.com/office/drawing/2014/main" id="{58437879-2357-4D28-93E4-A18E8A708E5B}"/>
                </a:ext>
              </a:extLst>
            </p:cNvPr>
            <p:cNvSpPr txBox="1"/>
            <p:nvPr/>
          </p:nvSpPr>
          <p:spPr>
            <a:xfrm>
              <a:off x="4348699" y="1291258"/>
              <a:ext cx="456931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r>
                <a:rPr kumimoji="0" lang="fr-FR" sz="1200" b="0" i="0" u="none" strike="noStrike" kern="0" cap="none" spc="0" normalizeH="0" baseline="0" noProof="0" dirty="0">
                  <a:ln>
                    <a:noFill/>
                  </a:ln>
                  <a:solidFill>
                    <a:srgbClr val="FFFFFF"/>
                  </a:solidFill>
                  <a:effectLst/>
                  <a:uLnTx/>
                  <a:uFillTx/>
                  <a:latin typeface="Maven Pro"/>
                  <a:sym typeface="Maven Pro"/>
                </a:rPr>
                <a:t>Le modèle le plus « sophistiqué » n’est pas le plus performant</a:t>
              </a:r>
              <a:endParaRPr kumimoji="0" lang="fr-FR" sz="1200" b="0" i="1" u="none" strike="noStrike" kern="0" cap="none" spc="0" normalizeH="0" baseline="0" noProof="0" dirty="0">
                <a:ln>
                  <a:noFill/>
                </a:ln>
                <a:solidFill>
                  <a:srgbClr val="FFFFFF"/>
                </a:solidFill>
                <a:effectLst/>
                <a:uLnTx/>
                <a:uFillTx/>
                <a:latin typeface="Maven Pro"/>
                <a:sym typeface="Maven Pro"/>
              </a:endParaRPr>
            </a:p>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endParaRPr kumimoji="0" lang="fr-FR" sz="1200" b="0" i="1" u="none" strike="noStrike" kern="0" cap="none" spc="0" normalizeH="0" baseline="0" noProof="0" dirty="0">
                <a:ln>
                  <a:noFill/>
                </a:ln>
                <a:solidFill>
                  <a:srgbClr val="FFFFFF"/>
                </a:solidFill>
                <a:effectLst/>
                <a:uLnTx/>
                <a:uFillTx/>
                <a:latin typeface="Maven Pro"/>
                <a:sym typeface="Maven Pro"/>
              </a:endParaRPr>
            </a:p>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r>
                <a:rPr kumimoji="0" lang="fr-FR" sz="1200" b="0" i="0" u="none" strike="noStrike" kern="0" cap="none" spc="0" normalizeH="0" baseline="0" noProof="0" dirty="0">
                  <a:ln>
                    <a:noFill/>
                  </a:ln>
                  <a:solidFill>
                    <a:srgbClr val="FFFFFF"/>
                  </a:solidFill>
                  <a:effectLst/>
                  <a:uLnTx/>
                  <a:uFillTx/>
                  <a:latin typeface="Maven Pro"/>
                  <a:sym typeface="Maven Pro"/>
                </a:rPr>
                <a:t>Le meilleure score demeure assez éloigné de celui du #1</a:t>
              </a:r>
            </a:p>
          </p:txBody>
        </p:sp>
        <p:sp>
          <p:nvSpPr>
            <p:cNvPr id="128" name="Google Shape;1241;p44">
              <a:extLst>
                <a:ext uri="{FF2B5EF4-FFF2-40B4-BE49-F238E27FC236}">
                  <a16:creationId xmlns:a16="http://schemas.microsoft.com/office/drawing/2014/main" id="{9EF2B29A-1547-488C-9B1C-24073FB12ABA}"/>
                </a:ext>
              </a:extLst>
            </p:cNvPr>
            <p:cNvSpPr/>
            <p:nvPr/>
          </p:nvSpPr>
          <p:spPr>
            <a:xfrm>
              <a:off x="4348699" y="1129513"/>
              <a:ext cx="4468091" cy="969819"/>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0" name="ZoneTexte 129">
            <a:extLst>
              <a:ext uri="{FF2B5EF4-FFF2-40B4-BE49-F238E27FC236}">
                <a16:creationId xmlns:a16="http://schemas.microsoft.com/office/drawing/2014/main" id="{397208B9-48AD-4EE5-802C-18DEF755F3F4}"/>
              </a:ext>
            </a:extLst>
          </p:cNvPr>
          <p:cNvSpPr txBox="1"/>
          <p:nvPr/>
        </p:nvSpPr>
        <p:spPr>
          <a:xfrm>
            <a:off x="5287703" y="2115224"/>
            <a:ext cx="238644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r>
              <a:rPr kumimoji="0" lang="fr-FR" sz="1200" b="0" i="0" u="none" strike="noStrike" kern="0" cap="none" spc="0" normalizeH="0" baseline="0" noProof="0" dirty="0">
                <a:ln>
                  <a:noFill/>
                </a:ln>
                <a:solidFill>
                  <a:schemeClr val="accent6"/>
                </a:solidFill>
                <a:effectLst/>
                <a:uLnTx/>
                <a:uFillTx/>
                <a:latin typeface="Maven Pro"/>
                <a:sym typeface="Maven Pro"/>
              </a:rPr>
              <a:t>Grande marge d’amélioration !</a:t>
            </a:r>
          </a:p>
        </p:txBody>
      </p:sp>
    </p:spTree>
    <p:extLst>
      <p:ext uri="{BB962C8B-B14F-4D97-AF65-F5344CB8AC3E}">
        <p14:creationId xmlns:p14="http://schemas.microsoft.com/office/powerpoint/2010/main" val="428116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293841" y="1132783"/>
            <a:ext cx="7112680" cy="175399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u="sng" dirty="0"/>
              <a:t>Goal</a:t>
            </a:r>
            <a:r>
              <a:rPr lang="fr-FR" dirty="0"/>
              <a:t> : </a:t>
            </a:r>
            <a:r>
              <a:rPr lang="fr-FR" dirty="0" err="1"/>
              <a:t>identify</a:t>
            </a:r>
            <a:r>
              <a:rPr lang="fr-FR" dirty="0"/>
              <a:t> </a:t>
            </a:r>
            <a:r>
              <a:rPr lang="fr-FR" dirty="0" err="1"/>
              <a:t>characteristics</a:t>
            </a:r>
            <a:r>
              <a:rPr lang="fr-FR" dirty="0"/>
              <a:t> </a:t>
            </a:r>
            <a:r>
              <a:rPr lang="fr-FR" dirty="0" err="1"/>
              <a:t>associated</a:t>
            </a:r>
            <a:r>
              <a:rPr lang="fr-FR" dirty="0"/>
              <a:t> </a:t>
            </a:r>
            <a:r>
              <a:rPr lang="fr-FR" dirty="0" err="1"/>
              <a:t>with</a:t>
            </a:r>
            <a:r>
              <a:rPr lang="fr-FR" dirty="0"/>
              <a:t> a </a:t>
            </a:r>
            <a:r>
              <a:rPr lang="fr-FR" dirty="0" err="1"/>
              <a:t>person</a:t>
            </a:r>
            <a:r>
              <a:rPr lang="fr-FR" dirty="0"/>
              <a:t> </a:t>
            </a:r>
            <a:r>
              <a:rPr lang="fr-FR" dirty="0" err="1"/>
              <a:t>making</a:t>
            </a:r>
            <a:r>
              <a:rPr lang="fr-FR" dirty="0"/>
              <a:t> more or </a:t>
            </a:r>
            <a:r>
              <a:rPr lang="fr-FR" dirty="0" err="1"/>
              <a:t>less</a:t>
            </a:r>
            <a:r>
              <a:rPr lang="fr-FR" dirty="0"/>
              <a:t> </a:t>
            </a:r>
            <a:r>
              <a:rPr lang="fr-FR" dirty="0" err="1"/>
              <a:t>than</a:t>
            </a:r>
            <a:r>
              <a:rPr lang="fr-FR" dirty="0"/>
              <a:t> $50k a </a:t>
            </a:r>
            <a:r>
              <a:rPr lang="fr-FR" dirty="0" err="1"/>
              <a:t>year</a:t>
            </a: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b="1" u="sng" dirty="0"/>
              <a:t>Population</a:t>
            </a:r>
            <a:r>
              <a:rPr lang="fr-FR" dirty="0"/>
              <a:t> : </a:t>
            </a:r>
            <a:r>
              <a:rPr lang="fr-FR" dirty="0" err="1"/>
              <a:t>individuals</a:t>
            </a:r>
            <a:r>
              <a:rPr lang="fr-FR" dirty="0"/>
              <a:t> living in the US (</a:t>
            </a:r>
            <a:r>
              <a:rPr lang="fr-FR" dirty="0" err="1"/>
              <a:t>from</a:t>
            </a:r>
            <a:r>
              <a:rPr lang="fr-FR" dirty="0"/>
              <a:t> 1994/95 US </a:t>
            </a:r>
            <a:r>
              <a:rPr lang="fr-FR" dirty="0" err="1"/>
              <a:t>Census</a:t>
            </a:r>
            <a:r>
              <a:rPr lang="fr-FR" dirty="0"/>
              <a:t> Bureau </a:t>
            </a:r>
            <a:r>
              <a:rPr lang="fr-FR" dirty="0" err="1"/>
              <a:t>surveys</a:t>
            </a:r>
            <a:r>
              <a:rPr lang="fr-FR" dirty="0"/>
              <a:t>)</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b="1" u="sng" dirty="0" err="1"/>
              <a:t>Dataset</a:t>
            </a:r>
            <a:r>
              <a:rPr lang="fr-FR" dirty="0"/>
              <a:t> : </a:t>
            </a:r>
          </a:p>
          <a:p>
            <a:pPr marL="171450" indent="-171450"/>
            <a:r>
              <a:rPr lang="fr-FR" dirty="0"/>
              <a:t>~300k observations (</a:t>
            </a:r>
            <a:r>
              <a:rPr lang="fr-FR" dirty="0" err="1"/>
              <a:t>homogenous</a:t>
            </a:r>
            <a:r>
              <a:rPr lang="fr-FR" dirty="0"/>
              <a:t> groups of </a:t>
            </a:r>
            <a:r>
              <a:rPr lang="fr-FR" dirty="0" err="1"/>
              <a:t>individuals</a:t>
            </a:r>
            <a:endParaRPr lang="fr-FR" dirty="0"/>
          </a:p>
          <a:p>
            <a:pPr marL="171450" indent="-171450"/>
            <a:r>
              <a:rPr lang="fr-FR" dirty="0"/>
              <a:t>40 </a:t>
            </a:r>
            <a:r>
              <a:rPr lang="fr-FR" dirty="0" err="1"/>
              <a:t>features</a:t>
            </a:r>
            <a:r>
              <a:rPr lang="fr-FR" dirty="0"/>
              <a:t> (</a:t>
            </a:r>
            <a:r>
              <a:rPr lang="fr-FR" dirty="0" err="1"/>
              <a:t>age</a:t>
            </a:r>
            <a:r>
              <a:rPr lang="fr-FR" dirty="0"/>
              <a:t>, </a:t>
            </a:r>
            <a:r>
              <a:rPr lang="fr-FR" dirty="0" err="1"/>
              <a:t>sex</a:t>
            </a:r>
            <a:r>
              <a:rPr lang="fr-FR" dirty="0"/>
              <a:t>, race, </a:t>
            </a:r>
            <a:r>
              <a:rPr lang="fr-FR" dirty="0" err="1"/>
              <a:t>education</a:t>
            </a:r>
            <a:r>
              <a:rPr lang="fr-FR" dirty="0"/>
              <a:t>, </a:t>
            </a:r>
            <a:r>
              <a:rPr lang="fr-FR" dirty="0" err="1"/>
              <a:t>field</a:t>
            </a:r>
            <a:r>
              <a:rPr lang="fr-FR" dirty="0"/>
              <a:t> of </a:t>
            </a:r>
            <a:r>
              <a:rPr lang="fr-FR" dirty="0" err="1"/>
              <a:t>work</a:t>
            </a:r>
            <a:r>
              <a:rPr lang="fr-FR" dirty="0"/>
              <a:t>, type of job, </a:t>
            </a:r>
            <a:r>
              <a:rPr lang="fr-FR" i="1" dirty="0"/>
              <a:t>etc.</a:t>
            </a:r>
            <a:r>
              <a:rPr lang="fr-FR" dirty="0"/>
              <a:t>)</a:t>
            </a:r>
          </a:p>
          <a:p>
            <a:pPr marL="171450" indent="-171450"/>
            <a:r>
              <a:rPr lang="fr-FR" dirty="0"/>
              <a:t>+ 1 </a:t>
            </a:r>
            <a:r>
              <a:rPr lang="fr-FR" dirty="0" err="1"/>
              <a:t>target</a:t>
            </a:r>
            <a:r>
              <a:rPr lang="fr-FR" dirty="0"/>
              <a:t> variable : </a:t>
            </a:r>
            <a:r>
              <a:rPr lang="fr-FR" dirty="0" err="1"/>
              <a:t>low</a:t>
            </a:r>
            <a:r>
              <a:rPr lang="fr-FR" dirty="0"/>
              <a:t> </a:t>
            </a:r>
            <a:r>
              <a:rPr lang="fr-FR" dirty="0" err="1"/>
              <a:t>income</a:t>
            </a:r>
            <a:r>
              <a:rPr lang="fr-FR" dirty="0"/>
              <a:t> (&lt;50k) / high </a:t>
            </a:r>
            <a:r>
              <a:rPr lang="fr-FR" dirty="0" err="1"/>
              <a:t>income</a:t>
            </a:r>
            <a:r>
              <a:rPr lang="fr-FR" dirty="0"/>
              <a:t> (&gt;50k)</a:t>
            </a:r>
          </a:p>
          <a:p>
            <a:pPr marL="0" lvl="0" indent="0" algn="l" rtl="0">
              <a:lnSpc>
                <a:spcPct val="100000"/>
              </a:lnSpc>
              <a:spcBef>
                <a:spcPts val="1600"/>
              </a:spcBef>
              <a:spcAft>
                <a:spcPts val="1600"/>
              </a:spcAft>
              <a:buNone/>
            </a:pPr>
            <a:endParaRPr lang="fr-FR"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42" name="Google Shape;10858;p60">
            <a:extLst>
              <a:ext uri="{FF2B5EF4-FFF2-40B4-BE49-F238E27FC236}">
                <a16:creationId xmlns:a16="http://schemas.microsoft.com/office/drawing/2014/main" id="{48F59D70-1865-461D-8529-7A570DAEF701}"/>
              </a:ext>
            </a:extLst>
          </p:cNvPr>
          <p:cNvSpPr/>
          <p:nvPr/>
        </p:nvSpPr>
        <p:spPr>
          <a:xfrm>
            <a:off x="3206450" y="155364"/>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roupe 450">
            <a:extLst>
              <a:ext uri="{FF2B5EF4-FFF2-40B4-BE49-F238E27FC236}">
                <a16:creationId xmlns:a16="http://schemas.microsoft.com/office/drawing/2014/main" id="{3421933F-51CE-40E9-9DDB-07003788C6E1}"/>
              </a:ext>
            </a:extLst>
          </p:cNvPr>
          <p:cNvGrpSpPr/>
          <p:nvPr/>
        </p:nvGrpSpPr>
        <p:grpSpPr>
          <a:xfrm>
            <a:off x="414192" y="3099254"/>
            <a:ext cx="4139363" cy="1080575"/>
            <a:chOff x="432637" y="2642380"/>
            <a:chExt cx="4139363" cy="1080575"/>
          </a:xfrm>
        </p:grpSpPr>
        <p:sp>
          <p:nvSpPr>
            <p:cNvPr id="34" name="Google Shape;474;p27">
              <a:extLst>
                <a:ext uri="{FF2B5EF4-FFF2-40B4-BE49-F238E27FC236}">
                  <a16:creationId xmlns:a16="http://schemas.microsoft.com/office/drawing/2014/main" id="{156C14DB-155C-42B5-8396-83C460DD2154}"/>
                </a:ext>
              </a:extLst>
            </p:cNvPr>
            <p:cNvSpPr txBox="1">
              <a:spLocks/>
            </p:cNvSpPr>
            <p:nvPr/>
          </p:nvSpPr>
          <p:spPr>
            <a:xfrm>
              <a:off x="1184460" y="2642380"/>
              <a:ext cx="3128514" cy="637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2000" b="1" dirty="0" err="1"/>
                <a:t>Binary</a:t>
              </a:r>
              <a:r>
                <a:rPr lang="fr-FR" sz="2000" b="1" dirty="0"/>
                <a:t> Classification </a:t>
              </a:r>
              <a:r>
                <a:rPr lang="fr-FR" sz="2000" b="1" dirty="0" err="1"/>
                <a:t>Problem</a:t>
              </a:r>
              <a:endParaRPr lang="fr-FR" sz="2000" b="1" dirty="0"/>
            </a:p>
          </p:txBody>
        </p:sp>
        <p:grpSp>
          <p:nvGrpSpPr>
            <p:cNvPr id="31" name="Groupe 30">
              <a:extLst>
                <a:ext uri="{FF2B5EF4-FFF2-40B4-BE49-F238E27FC236}">
                  <a16:creationId xmlns:a16="http://schemas.microsoft.com/office/drawing/2014/main" id="{D7D291EE-2BA9-41B6-B70D-C6D05C0FD3DD}"/>
                </a:ext>
              </a:extLst>
            </p:cNvPr>
            <p:cNvGrpSpPr/>
            <p:nvPr/>
          </p:nvGrpSpPr>
          <p:grpSpPr>
            <a:xfrm>
              <a:off x="432637" y="2827085"/>
              <a:ext cx="723900" cy="895870"/>
              <a:chOff x="980209" y="3258461"/>
              <a:chExt cx="723900" cy="895870"/>
            </a:xfrm>
          </p:grpSpPr>
          <p:sp>
            <p:nvSpPr>
              <p:cNvPr id="57" name="Google Shape;610;p30">
                <a:extLst>
                  <a:ext uri="{FF2B5EF4-FFF2-40B4-BE49-F238E27FC236}">
                    <a16:creationId xmlns:a16="http://schemas.microsoft.com/office/drawing/2014/main" id="{5393C443-18E9-41FA-9D79-E9DE8D445BD1}"/>
                  </a:ext>
                </a:extLst>
              </p:cNvPr>
              <p:cNvSpPr/>
              <p:nvPr/>
            </p:nvSpPr>
            <p:spPr>
              <a:xfrm>
                <a:off x="980209" y="3344446"/>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ZoneTexte 57">
                <a:extLst>
                  <a:ext uri="{FF2B5EF4-FFF2-40B4-BE49-F238E27FC236}">
                    <a16:creationId xmlns:a16="http://schemas.microsoft.com/office/drawing/2014/main" id="{D3FC563A-6B09-46E5-B3D8-5906696E6503}"/>
                  </a:ext>
                </a:extLst>
              </p:cNvPr>
              <p:cNvSpPr txBox="1"/>
              <p:nvPr/>
            </p:nvSpPr>
            <p:spPr>
              <a:xfrm>
                <a:off x="1370082" y="3508000"/>
                <a:ext cx="306103" cy="646331"/>
              </a:xfrm>
              <a:prstGeom prst="rect">
                <a:avLst/>
              </a:prstGeom>
              <a:noFill/>
            </p:spPr>
            <p:txBody>
              <a:bodyPr wrap="square" rtlCol="0">
                <a:spAutoFit/>
              </a:bodyPr>
              <a:lstStyle/>
              <a:p>
                <a:pPr algn="ctr"/>
                <a:r>
                  <a:rPr lang="fr-FR" sz="3600" b="1" dirty="0">
                    <a:solidFill>
                      <a:schemeClr val="tx1">
                        <a:lumMod val="50000"/>
                      </a:schemeClr>
                    </a:solidFill>
                  </a:rPr>
                  <a:t>1</a:t>
                </a:r>
              </a:p>
            </p:txBody>
          </p:sp>
          <p:sp>
            <p:nvSpPr>
              <p:cNvPr id="59" name="ZoneTexte 58">
                <a:extLst>
                  <a:ext uri="{FF2B5EF4-FFF2-40B4-BE49-F238E27FC236}">
                    <a16:creationId xmlns:a16="http://schemas.microsoft.com/office/drawing/2014/main" id="{752B8F7A-1013-42F0-9421-A5B0AF0AEBC7}"/>
                  </a:ext>
                </a:extLst>
              </p:cNvPr>
              <p:cNvSpPr txBox="1"/>
              <p:nvPr/>
            </p:nvSpPr>
            <p:spPr>
              <a:xfrm>
                <a:off x="1036056" y="3258461"/>
                <a:ext cx="306103" cy="646331"/>
              </a:xfrm>
              <a:prstGeom prst="rect">
                <a:avLst/>
              </a:prstGeom>
              <a:noFill/>
            </p:spPr>
            <p:txBody>
              <a:bodyPr wrap="square" rtlCol="0">
                <a:spAutoFit/>
              </a:bodyPr>
              <a:lstStyle/>
              <a:p>
                <a:pPr algn="ctr"/>
                <a:r>
                  <a:rPr lang="fr-FR" sz="3600" b="1" dirty="0">
                    <a:solidFill>
                      <a:schemeClr val="tx1">
                        <a:lumMod val="50000"/>
                      </a:schemeClr>
                    </a:solidFill>
                  </a:rPr>
                  <a:t>0</a:t>
                </a:r>
              </a:p>
            </p:txBody>
          </p:sp>
        </p:grpSp>
        <p:sp>
          <p:nvSpPr>
            <p:cNvPr id="64" name="Google Shape;465;p26">
              <a:extLst>
                <a:ext uri="{FF2B5EF4-FFF2-40B4-BE49-F238E27FC236}">
                  <a16:creationId xmlns:a16="http://schemas.microsoft.com/office/drawing/2014/main" id="{E0A488D7-F107-4B56-9F86-7CF4CC4836F7}"/>
                </a:ext>
              </a:extLst>
            </p:cNvPr>
            <p:cNvSpPr txBox="1">
              <a:spLocks/>
            </p:cNvSpPr>
            <p:nvPr/>
          </p:nvSpPr>
          <p:spPr>
            <a:xfrm>
              <a:off x="1212384" y="3126538"/>
              <a:ext cx="3359616" cy="555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Predict</a:t>
              </a:r>
              <a:r>
                <a:rPr lang="fr-FR" dirty="0"/>
                <a:t> </a:t>
              </a:r>
              <a:r>
                <a:rPr lang="fr-FR" dirty="0" err="1"/>
                <a:t>income</a:t>
              </a:r>
              <a:r>
                <a:rPr lang="fr-FR" dirty="0"/>
                <a:t> class as </a:t>
              </a:r>
              <a:r>
                <a:rPr lang="fr-FR" dirty="0" err="1"/>
                <a:t>accurately</a:t>
              </a:r>
              <a:r>
                <a:rPr lang="fr-FR" dirty="0"/>
                <a:t> as possible </a:t>
              </a:r>
              <a:r>
                <a:rPr lang="fr-FR" dirty="0" err="1"/>
                <a:t>based</a:t>
              </a:r>
              <a:r>
                <a:rPr lang="fr-FR" dirty="0"/>
                <a:t> on the </a:t>
              </a:r>
              <a:r>
                <a:rPr lang="fr-FR" dirty="0" err="1"/>
                <a:t>given</a:t>
              </a:r>
              <a:r>
                <a:rPr lang="fr-FR" dirty="0"/>
                <a:t> set of </a:t>
              </a:r>
              <a:r>
                <a:rPr lang="fr-FR" dirty="0" err="1"/>
                <a:t>features</a:t>
              </a:r>
              <a:endParaRPr lang="fr-FR" dirty="0"/>
            </a:p>
            <a:p>
              <a:pPr marL="0" indent="0">
                <a:spcBef>
                  <a:spcPts val="1600"/>
                </a:spcBef>
                <a:spcAft>
                  <a:spcPts val="1600"/>
                </a:spcAft>
                <a:buFont typeface="Livvic Light"/>
                <a:buNone/>
              </a:pPr>
              <a:endParaRPr lang="fr-FR" dirty="0"/>
            </a:p>
          </p:txBody>
        </p:sp>
      </p:grpSp>
      <p:grpSp>
        <p:nvGrpSpPr>
          <p:cNvPr id="452" name="Groupe 451">
            <a:extLst>
              <a:ext uri="{FF2B5EF4-FFF2-40B4-BE49-F238E27FC236}">
                <a16:creationId xmlns:a16="http://schemas.microsoft.com/office/drawing/2014/main" id="{2DB71758-27C5-4CB2-A99D-8C12FE2F3972}"/>
              </a:ext>
            </a:extLst>
          </p:cNvPr>
          <p:cNvGrpSpPr/>
          <p:nvPr/>
        </p:nvGrpSpPr>
        <p:grpSpPr>
          <a:xfrm>
            <a:off x="5351534" y="3074537"/>
            <a:ext cx="3377845" cy="1017749"/>
            <a:chOff x="396912" y="3749548"/>
            <a:chExt cx="3377845" cy="1017749"/>
          </a:xfrm>
        </p:grpSpPr>
        <p:sp>
          <p:nvSpPr>
            <p:cNvPr id="33" name="Google Shape;474;p27">
              <a:extLst>
                <a:ext uri="{FF2B5EF4-FFF2-40B4-BE49-F238E27FC236}">
                  <a16:creationId xmlns:a16="http://schemas.microsoft.com/office/drawing/2014/main" id="{F16E858A-A5A8-4FB0-9C8E-52C7BEF4A7DD}"/>
                </a:ext>
              </a:extLst>
            </p:cNvPr>
            <p:cNvSpPr txBox="1">
              <a:spLocks/>
            </p:cNvSpPr>
            <p:nvPr/>
          </p:nvSpPr>
          <p:spPr>
            <a:xfrm>
              <a:off x="1184460" y="3749548"/>
              <a:ext cx="2590297" cy="637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2000" b="1" dirty="0" err="1"/>
                <a:t>Inferential</a:t>
              </a:r>
              <a:r>
                <a:rPr lang="fr-FR" sz="2000" b="1" dirty="0"/>
                <a:t> model</a:t>
              </a:r>
            </a:p>
          </p:txBody>
        </p:sp>
        <p:grpSp>
          <p:nvGrpSpPr>
            <p:cNvPr id="450" name="Groupe 449">
              <a:extLst>
                <a:ext uri="{FF2B5EF4-FFF2-40B4-BE49-F238E27FC236}">
                  <a16:creationId xmlns:a16="http://schemas.microsoft.com/office/drawing/2014/main" id="{D914C093-0BC8-4789-BE81-142BAE74C496}"/>
                </a:ext>
              </a:extLst>
            </p:cNvPr>
            <p:cNvGrpSpPr/>
            <p:nvPr/>
          </p:nvGrpSpPr>
          <p:grpSpPr>
            <a:xfrm>
              <a:off x="396912" y="4024682"/>
              <a:ext cx="723900" cy="723900"/>
              <a:chOff x="2319294" y="3556878"/>
              <a:chExt cx="723900" cy="723900"/>
            </a:xfrm>
          </p:grpSpPr>
          <p:sp>
            <p:nvSpPr>
              <p:cNvPr id="5" name="Google Shape;609;p30">
                <a:extLst>
                  <a:ext uri="{FF2B5EF4-FFF2-40B4-BE49-F238E27FC236}">
                    <a16:creationId xmlns:a16="http://schemas.microsoft.com/office/drawing/2014/main" id="{30F1A4DB-CA1D-4A2D-B1A0-488CDD0EF514}"/>
                  </a:ext>
                </a:extLst>
              </p:cNvPr>
              <p:cNvSpPr/>
              <p:nvPr/>
            </p:nvSpPr>
            <p:spPr>
              <a:xfrm>
                <a:off x="2319294" y="3556878"/>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49" name="Graphique 448" descr="Ampoule et engrenage">
                <a:extLst>
                  <a:ext uri="{FF2B5EF4-FFF2-40B4-BE49-F238E27FC236}">
                    <a16:creationId xmlns:a16="http://schemas.microsoft.com/office/drawing/2014/main" id="{C521F704-FD03-4A3B-921C-3BB303B85B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9353" y="3600286"/>
                <a:ext cx="637083" cy="637083"/>
              </a:xfrm>
              <a:prstGeom prst="rect">
                <a:avLst/>
              </a:prstGeom>
            </p:spPr>
          </p:pic>
        </p:grpSp>
        <p:sp>
          <p:nvSpPr>
            <p:cNvPr id="65" name="Google Shape;465;p26">
              <a:extLst>
                <a:ext uri="{FF2B5EF4-FFF2-40B4-BE49-F238E27FC236}">
                  <a16:creationId xmlns:a16="http://schemas.microsoft.com/office/drawing/2014/main" id="{DFDA6818-393C-4E6B-9D03-1AB1C543FD84}"/>
                </a:ext>
              </a:extLst>
            </p:cNvPr>
            <p:cNvSpPr txBox="1">
              <a:spLocks/>
            </p:cNvSpPr>
            <p:nvPr/>
          </p:nvSpPr>
          <p:spPr>
            <a:xfrm>
              <a:off x="1239879" y="4211909"/>
              <a:ext cx="2313598" cy="555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Maintain</a:t>
              </a:r>
              <a:r>
                <a:rPr lang="fr-FR" dirty="0"/>
                <a:t> </a:t>
              </a:r>
              <a:r>
                <a:rPr lang="fr-FR" dirty="0" err="1"/>
                <a:t>explainability</a:t>
              </a:r>
              <a:r>
                <a:rPr lang="fr-FR" dirty="0"/>
                <a:t> </a:t>
              </a:r>
              <a:r>
                <a:rPr lang="fr-FR" dirty="0" err="1"/>
                <a:t>throughout</a:t>
              </a:r>
              <a:r>
                <a:rPr lang="fr-FR" dirty="0"/>
                <a:t> data </a:t>
              </a:r>
              <a:r>
                <a:rPr lang="fr-FR" dirty="0" err="1"/>
                <a:t>modelling</a:t>
              </a:r>
              <a:endParaRPr lang="fr-FR" dirty="0"/>
            </a:p>
            <a:p>
              <a:pPr marL="0" indent="0">
                <a:spcBef>
                  <a:spcPts val="1600"/>
                </a:spcBef>
                <a:spcAft>
                  <a:spcPts val="1600"/>
                </a:spcAft>
                <a:buFont typeface="Livvic Light"/>
                <a:buNone/>
              </a:pPr>
              <a:endParaRPr lang="fr-F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pSp>
        <p:nvGrpSpPr>
          <p:cNvPr id="25" name="Google Shape;10088;p58">
            <a:extLst>
              <a:ext uri="{FF2B5EF4-FFF2-40B4-BE49-F238E27FC236}">
                <a16:creationId xmlns:a16="http://schemas.microsoft.com/office/drawing/2014/main" id="{BE92D2C6-E60F-4DA5-892A-D5E19F213977}"/>
              </a:ext>
            </a:extLst>
          </p:cNvPr>
          <p:cNvGrpSpPr/>
          <p:nvPr/>
        </p:nvGrpSpPr>
        <p:grpSpPr>
          <a:xfrm>
            <a:off x="299501" y="2140315"/>
            <a:ext cx="313281" cy="317995"/>
            <a:chOff x="3584280" y="3699191"/>
            <a:chExt cx="358069" cy="317995"/>
          </a:xfrm>
        </p:grpSpPr>
        <p:sp>
          <p:nvSpPr>
            <p:cNvPr id="27" name="Google Shape;10089;p58">
              <a:extLst>
                <a:ext uri="{FF2B5EF4-FFF2-40B4-BE49-F238E27FC236}">
                  <a16:creationId xmlns:a16="http://schemas.microsoft.com/office/drawing/2014/main" id="{16EB3C60-880C-4AC3-8618-6CDDD0CA9FC9}"/>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 name="Google Shape;10090;p58">
              <a:extLst>
                <a:ext uri="{FF2B5EF4-FFF2-40B4-BE49-F238E27FC236}">
                  <a16:creationId xmlns:a16="http://schemas.microsoft.com/office/drawing/2014/main" id="{9E5DFF1F-DFB6-451F-82AC-A6DF104F29A0}"/>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9" name="Google Shape;10091;p58">
              <a:extLst>
                <a:ext uri="{FF2B5EF4-FFF2-40B4-BE49-F238E27FC236}">
                  <a16:creationId xmlns:a16="http://schemas.microsoft.com/office/drawing/2014/main" id="{21031124-365B-4AE2-A8A8-E22A77273370}"/>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30" name="Google Shape;10092;p58">
              <a:extLst>
                <a:ext uri="{FF2B5EF4-FFF2-40B4-BE49-F238E27FC236}">
                  <a16:creationId xmlns:a16="http://schemas.microsoft.com/office/drawing/2014/main" id="{54355D94-257B-490D-9FEE-49E2E3EC3F3D}"/>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26" name="ZoneTexte 25">
            <a:extLst>
              <a:ext uri="{FF2B5EF4-FFF2-40B4-BE49-F238E27FC236}">
                <a16:creationId xmlns:a16="http://schemas.microsoft.com/office/drawing/2014/main" id="{73B3085A-7DF6-4B07-9BBA-446C6B72D230}"/>
              </a:ext>
            </a:extLst>
          </p:cNvPr>
          <p:cNvSpPr txBox="1"/>
          <p:nvPr/>
        </p:nvSpPr>
        <p:spPr>
          <a:xfrm>
            <a:off x="587306" y="2068481"/>
            <a:ext cx="8117605" cy="430887"/>
          </a:xfrm>
          <a:prstGeom prst="rect">
            <a:avLst/>
          </a:prstGeom>
          <a:noFill/>
        </p:spPr>
        <p:txBody>
          <a:bodyPr wrap="square">
            <a:spAutoFit/>
          </a:bodyPr>
          <a:lstStyle/>
          <a:p>
            <a:pPr marL="0" lvl="0" indent="0" algn="l" rtl="0">
              <a:lnSpc>
                <a:spcPct val="100000"/>
              </a:lnSpc>
              <a:spcBef>
                <a:spcPts val="1600"/>
              </a:spcBef>
              <a:spcAft>
                <a:spcPts val="1600"/>
              </a:spcAft>
              <a:buNone/>
            </a:pPr>
            <a:r>
              <a:rPr lang="en-US" sz="1100" i="1" dirty="0">
                <a:solidFill>
                  <a:schemeClr val="bg1"/>
                </a:solidFill>
                <a:latin typeface="Maven Pro" panose="020B0604020202020204" charset="0"/>
              </a:rPr>
              <a:t>Note that provided we had domain expertise and the ability to collect additional data, we could end up with extra features allowing us to tell these observations apart, and keep them for better predictive power during modelling</a:t>
            </a:r>
            <a:endParaRPr lang="fr-FR" sz="1100" i="1" dirty="0">
              <a:solidFill>
                <a:schemeClr val="bg1"/>
              </a:solidFill>
              <a:latin typeface="Maven Pro" panose="020B0604020202020204" charset="0"/>
            </a:endParaRPr>
          </a:p>
        </p:txBody>
      </p:sp>
      <p:sp>
        <p:nvSpPr>
          <p:cNvPr id="465" name="Google Shape;465;p26"/>
          <p:cNvSpPr txBox="1">
            <a:spLocks noGrp="1"/>
          </p:cNvSpPr>
          <p:nvPr>
            <p:ph type="body" idx="1"/>
          </p:nvPr>
        </p:nvSpPr>
        <p:spPr>
          <a:xfrm>
            <a:off x="187036" y="698063"/>
            <a:ext cx="5389419" cy="129319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u="sng" dirty="0"/>
              <a:t>Duplicates &amp; </a:t>
            </a:r>
            <a:r>
              <a:rPr lang="fr-FR" b="1" u="sng" dirty="0" err="1"/>
              <a:t>conflicting</a:t>
            </a:r>
            <a:r>
              <a:rPr lang="fr-FR" b="1" u="sng" dirty="0"/>
              <a:t> instances</a:t>
            </a:r>
            <a:r>
              <a:rPr lang="fr-FR" dirty="0"/>
              <a:t> :</a:t>
            </a:r>
          </a:p>
          <a:p>
            <a:pPr marL="171450" indent="-171450"/>
            <a:r>
              <a:rPr lang="fr-FR" dirty="0"/>
              <a:t>Duplicates : </a:t>
            </a:r>
            <a:r>
              <a:rPr lang="fr-FR" dirty="0" err="1"/>
              <a:t>same</a:t>
            </a:r>
            <a:r>
              <a:rPr lang="fr-FR" dirty="0"/>
              <a:t> exact observations (</a:t>
            </a:r>
            <a:r>
              <a:rPr lang="fr-FR" dirty="0" err="1"/>
              <a:t>target</a:t>
            </a:r>
            <a:r>
              <a:rPr lang="fr-FR" dirty="0"/>
              <a:t> variable </a:t>
            </a:r>
            <a:r>
              <a:rPr lang="fr-FR" dirty="0" err="1"/>
              <a:t>included</a:t>
            </a:r>
            <a:r>
              <a:rPr lang="fr-FR" dirty="0"/>
              <a:t>)</a:t>
            </a:r>
          </a:p>
          <a:p>
            <a:pPr marL="171450" indent="-171450"/>
            <a:r>
              <a:rPr lang="fr-FR" dirty="0" err="1"/>
              <a:t>Conflicts</a:t>
            </a:r>
            <a:r>
              <a:rPr lang="fr-FR" dirty="0"/>
              <a:t> : </a:t>
            </a:r>
            <a:r>
              <a:rPr lang="fr-FR" dirty="0" err="1"/>
              <a:t>same</a:t>
            </a:r>
            <a:r>
              <a:rPr lang="fr-FR" dirty="0"/>
              <a:t> </a:t>
            </a:r>
            <a:r>
              <a:rPr lang="fr-FR" dirty="0" err="1"/>
              <a:t>features</a:t>
            </a:r>
            <a:r>
              <a:rPr lang="fr-FR" dirty="0"/>
              <a:t> values but </a:t>
            </a:r>
            <a:r>
              <a:rPr lang="fr-FR" dirty="0" err="1"/>
              <a:t>different</a:t>
            </a:r>
            <a:r>
              <a:rPr lang="fr-FR" dirty="0"/>
              <a:t> </a:t>
            </a:r>
            <a:r>
              <a:rPr lang="fr-FR" dirty="0" err="1"/>
              <a:t>target</a:t>
            </a:r>
            <a:r>
              <a:rPr lang="fr-FR" dirty="0"/>
              <a:t> class</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To </a:t>
            </a:r>
            <a:r>
              <a:rPr lang="fr-FR" dirty="0" err="1"/>
              <a:t>pick</a:t>
            </a:r>
            <a:r>
              <a:rPr lang="fr-FR" dirty="0"/>
              <a:t> </a:t>
            </a:r>
            <a:r>
              <a:rPr lang="fr-FR" dirty="0" err="1"/>
              <a:t>between</a:t>
            </a:r>
            <a:r>
              <a:rPr lang="fr-FR" dirty="0"/>
              <a:t> the </a:t>
            </a:r>
            <a:r>
              <a:rPr lang="fr-FR" dirty="0" err="1"/>
              <a:t>two</a:t>
            </a:r>
            <a:r>
              <a:rPr lang="fr-FR" dirty="0"/>
              <a:t> classes for </a:t>
            </a:r>
            <a:r>
              <a:rPr lang="fr-FR" dirty="0" err="1"/>
              <a:t>conflicts</a:t>
            </a:r>
            <a:r>
              <a:rPr lang="fr-FR" dirty="0"/>
              <a:t>, </a:t>
            </a:r>
            <a:r>
              <a:rPr lang="fr-FR" dirty="0" err="1"/>
              <a:t>decision</a:t>
            </a:r>
            <a:r>
              <a:rPr lang="fr-FR" dirty="0"/>
              <a:t> </a:t>
            </a:r>
            <a:r>
              <a:rPr lang="fr-FR" dirty="0" err="1"/>
              <a:t>was</a:t>
            </a:r>
            <a:r>
              <a:rPr lang="fr-FR" dirty="0"/>
              <a:t> made </a:t>
            </a:r>
            <a:r>
              <a:rPr lang="fr-FR" dirty="0" err="1"/>
              <a:t>based</a:t>
            </a:r>
            <a:r>
              <a:rPr lang="fr-FR" dirty="0"/>
              <a:t> on the </a:t>
            </a:r>
            <a:r>
              <a:rPr lang="fr-FR" dirty="0" err="1"/>
              <a:t>highest</a:t>
            </a:r>
            <a:r>
              <a:rPr lang="fr-FR" dirty="0"/>
              <a:t> total instance </a:t>
            </a:r>
            <a:r>
              <a:rPr lang="fr-FR" dirty="0" err="1"/>
              <a:t>weight</a:t>
            </a:r>
            <a:r>
              <a:rPr lang="fr-FR" dirty="0"/>
              <a:t> </a:t>
            </a:r>
            <a:r>
              <a:rPr lang="fr-FR" dirty="0" err="1"/>
              <a:t>across</a:t>
            </a:r>
            <a:r>
              <a:rPr lang="fr-FR" dirty="0"/>
              <a:t> all observations for </a:t>
            </a:r>
            <a:r>
              <a:rPr lang="fr-FR" dirty="0" err="1"/>
              <a:t>each</a:t>
            </a:r>
            <a:r>
              <a:rPr lang="fr-FR" dirty="0"/>
              <a:t> class</a:t>
            </a:r>
            <a:endParaRPr lang="fr-FR" b="1"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cleaning</a:t>
            </a:r>
            <a:endParaRPr dirty="0"/>
          </a:p>
        </p:txBody>
      </p:sp>
      <p:graphicFrame>
        <p:nvGraphicFramePr>
          <p:cNvPr id="2" name="Tableau 3">
            <a:extLst>
              <a:ext uri="{FF2B5EF4-FFF2-40B4-BE49-F238E27FC236}">
                <a16:creationId xmlns:a16="http://schemas.microsoft.com/office/drawing/2014/main" id="{D4DFCC6D-4896-4A42-A20F-F05C1966E578}"/>
              </a:ext>
            </a:extLst>
          </p:cNvPr>
          <p:cNvGraphicFramePr>
            <a:graphicFrameLocks noGrp="1"/>
          </p:cNvGraphicFramePr>
          <p:nvPr>
            <p:extLst>
              <p:ext uri="{D42A27DB-BD31-4B8C-83A1-F6EECF244321}">
                <p14:modId xmlns:p14="http://schemas.microsoft.com/office/powerpoint/2010/main" val="2844521261"/>
              </p:ext>
            </p:extLst>
          </p:nvPr>
        </p:nvGraphicFramePr>
        <p:xfrm>
          <a:off x="5576455" y="680414"/>
          <a:ext cx="3128456" cy="1219200"/>
        </p:xfrm>
        <a:graphic>
          <a:graphicData uri="http://schemas.openxmlformats.org/drawingml/2006/table">
            <a:tbl>
              <a:tblPr firstRow="1" bandRow="1">
                <a:tableStyleId>{6D31160E-41DF-40EF-83B2-DDD437ABB8A9}</a:tableStyleId>
              </a:tblPr>
              <a:tblGrid>
                <a:gridCol w="782114">
                  <a:extLst>
                    <a:ext uri="{9D8B030D-6E8A-4147-A177-3AD203B41FA5}">
                      <a16:colId xmlns:a16="http://schemas.microsoft.com/office/drawing/2014/main" val="2881986143"/>
                    </a:ext>
                  </a:extLst>
                </a:gridCol>
                <a:gridCol w="782114">
                  <a:extLst>
                    <a:ext uri="{9D8B030D-6E8A-4147-A177-3AD203B41FA5}">
                      <a16:colId xmlns:a16="http://schemas.microsoft.com/office/drawing/2014/main" val="1793826958"/>
                    </a:ext>
                  </a:extLst>
                </a:gridCol>
                <a:gridCol w="782114">
                  <a:extLst>
                    <a:ext uri="{9D8B030D-6E8A-4147-A177-3AD203B41FA5}">
                      <a16:colId xmlns:a16="http://schemas.microsoft.com/office/drawing/2014/main" val="3389903975"/>
                    </a:ext>
                  </a:extLst>
                </a:gridCol>
                <a:gridCol w="782114">
                  <a:extLst>
                    <a:ext uri="{9D8B030D-6E8A-4147-A177-3AD203B41FA5}">
                      <a16:colId xmlns:a16="http://schemas.microsoft.com/office/drawing/2014/main" val="2643775012"/>
                    </a:ext>
                  </a:extLst>
                </a:gridCol>
              </a:tblGrid>
              <a:tr h="163621">
                <a:tc>
                  <a:txBody>
                    <a:bodyPr/>
                    <a:lstStyle/>
                    <a:p>
                      <a:endParaRPr lang="fr-FR" sz="1000" dirty="0">
                        <a:solidFill>
                          <a:schemeClr val="tx1">
                            <a:lumMod val="50000"/>
                          </a:schemeClr>
                        </a:solidFill>
                      </a:endParaRPr>
                    </a:p>
                  </a:txBody>
                  <a:tcPr>
                    <a:lnL w="9525" cap="flat" cmpd="sng">
                      <a:noFill/>
                      <a:prstDash val="solid"/>
                      <a:round/>
                      <a:headEnd type="none" w="sm" len="sm"/>
                      <a:tailEnd type="none" w="sm" len="sm"/>
                    </a:lnL>
                    <a:lnT w="9525" cap="flat" cmpd="sng">
                      <a:noFill/>
                      <a:prstDash val="solid"/>
                      <a:round/>
                      <a:headEnd type="none" w="sm" len="sm"/>
                      <a:tailEnd type="none" w="sm" len="sm"/>
                    </a:lnT>
                    <a:solidFill>
                      <a:srgbClr val="002845"/>
                    </a:solidFill>
                  </a:tcPr>
                </a:tc>
                <a:tc>
                  <a:txBody>
                    <a:bodyPr/>
                    <a:lstStyle/>
                    <a:p>
                      <a:pPr algn="ctr"/>
                      <a:r>
                        <a:rPr lang="fr-FR" sz="1000" b="1" dirty="0">
                          <a:solidFill>
                            <a:schemeClr val="tx1">
                              <a:lumMod val="50000"/>
                            </a:schemeClr>
                          </a:solidFill>
                        </a:rPr>
                        <a:t>Train set</a:t>
                      </a:r>
                    </a:p>
                  </a:txBody>
                  <a:tcPr>
                    <a:solidFill>
                      <a:schemeClr val="bg1">
                        <a:lumMod val="95000"/>
                      </a:schemeClr>
                    </a:solidFill>
                  </a:tcPr>
                </a:tc>
                <a:tc>
                  <a:txBody>
                    <a:bodyPr/>
                    <a:lstStyle/>
                    <a:p>
                      <a:pPr algn="ctr"/>
                      <a:r>
                        <a:rPr lang="fr-FR" sz="1000" b="1" dirty="0">
                          <a:solidFill>
                            <a:schemeClr val="tx1">
                              <a:lumMod val="50000"/>
                            </a:schemeClr>
                          </a:solidFill>
                        </a:rPr>
                        <a:t>Test set</a:t>
                      </a:r>
                    </a:p>
                  </a:txBody>
                  <a:tcPr>
                    <a:solidFill>
                      <a:schemeClr val="bg1">
                        <a:lumMod val="95000"/>
                      </a:schemeClr>
                    </a:solidFill>
                  </a:tcPr>
                </a:tc>
                <a:tc>
                  <a:txBody>
                    <a:bodyPr/>
                    <a:lstStyle/>
                    <a:p>
                      <a:pPr algn="ctr"/>
                      <a:r>
                        <a:rPr lang="fr-FR" sz="1000" b="1" dirty="0">
                          <a:solidFill>
                            <a:schemeClr val="tx1">
                              <a:lumMod val="50000"/>
                            </a:schemeClr>
                          </a:solidFill>
                        </a:rPr>
                        <a:t>Total</a:t>
                      </a:r>
                    </a:p>
                  </a:txBody>
                  <a:tcPr>
                    <a:solidFill>
                      <a:schemeClr val="bg1">
                        <a:lumMod val="95000"/>
                      </a:schemeClr>
                    </a:solidFill>
                  </a:tcPr>
                </a:tc>
                <a:extLst>
                  <a:ext uri="{0D108BD9-81ED-4DB2-BD59-A6C34878D82A}">
                    <a16:rowId xmlns:a16="http://schemas.microsoft.com/office/drawing/2014/main" val="3469076272"/>
                  </a:ext>
                </a:extLst>
              </a:tr>
              <a:tr h="163621">
                <a:tc>
                  <a:txBody>
                    <a:bodyPr/>
                    <a:lstStyle/>
                    <a:p>
                      <a:r>
                        <a:rPr lang="fr-FR" sz="1000" dirty="0">
                          <a:solidFill>
                            <a:schemeClr val="bg1"/>
                          </a:solidFill>
                        </a:rPr>
                        <a:t>Instances</a:t>
                      </a:r>
                    </a:p>
                  </a:txBody>
                  <a:tcPr anchor="ctr">
                    <a:solidFill>
                      <a:srgbClr val="002845"/>
                    </a:solidFill>
                  </a:tcPr>
                </a:tc>
                <a:tc>
                  <a:txBody>
                    <a:bodyPr/>
                    <a:lstStyle/>
                    <a:p>
                      <a:pPr algn="ctr"/>
                      <a:r>
                        <a:rPr lang="fr-FR" sz="1000" dirty="0">
                          <a:solidFill>
                            <a:schemeClr val="bg1"/>
                          </a:solidFill>
                        </a:rPr>
                        <a:t>199 523</a:t>
                      </a:r>
                    </a:p>
                  </a:txBody>
                  <a:tcPr>
                    <a:solidFill>
                      <a:srgbClr val="002845"/>
                    </a:solidFill>
                  </a:tcPr>
                </a:tc>
                <a:tc>
                  <a:txBody>
                    <a:bodyPr/>
                    <a:lstStyle/>
                    <a:p>
                      <a:pPr algn="ctr"/>
                      <a:r>
                        <a:rPr lang="fr-FR" sz="1000" dirty="0">
                          <a:solidFill>
                            <a:schemeClr val="bg1"/>
                          </a:solidFill>
                        </a:rPr>
                        <a:t>99 762</a:t>
                      </a:r>
                    </a:p>
                  </a:txBody>
                  <a:tcPr>
                    <a:solidFill>
                      <a:srgbClr val="002845"/>
                    </a:solidFill>
                  </a:tcPr>
                </a:tc>
                <a:tc>
                  <a:txBody>
                    <a:bodyPr/>
                    <a:lstStyle/>
                    <a:p>
                      <a:pPr algn="ctr"/>
                      <a:r>
                        <a:rPr lang="fr-FR" sz="1000" dirty="0">
                          <a:solidFill>
                            <a:schemeClr val="bg1"/>
                          </a:solidFill>
                        </a:rPr>
                        <a:t>299 285</a:t>
                      </a:r>
                    </a:p>
                  </a:txBody>
                  <a:tcPr>
                    <a:solidFill>
                      <a:srgbClr val="002845"/>
                    </a:solidFill>
                  </a:tcPr>
                </a:tc>
                <a:extLst>
                  <a:ext uri="{0D108BD9-81ED-4DB2-BD59-A6C34878D82A}">
                    <a16:rowId xmlns:a16="http://schemas.microsoft.com/office/drawing/2014/main" val="570741159"/>
                  </a:ext>
                </a:extLst>
              </a:tr>
              <a:tr h="163621">
                <a:tc>
                  <a:txBody>
                    <a:bodyPr/>
                    <a:lstStyle/>
                    <a:p>
                      <a:r>
                        <a:rPr lang="fr-FR" sz="1000" dirty="0">
                          <a:solidFill>
                            <a:schemeClr val="bg1"/>
                          </a:solidFill>
                        </a:rPr>
                        <a:t>Duplicates</a:t>
                      </a:r>
                    </a:p>
                  </a:txBody>
                  <a:tcPr anchor="ctr">
                    <a:solidFill>
                      <a:srgbClr val="002845"/>
                    </a:solidFill>
                  </a:tcPr>
                </a:tc>
                <a:tc>
                  <a:txBody>
                    <a:bodyPr/>
                    <a:lstStyle/>
                    <a:p>
                      <a:pPr algn="ctr"/>
                      <a:r>
                        <a:rPr lang="fr-FR" sz="1000" dirty="0">
                          <a:solidFill>
                            <a:schemeClr val="bg1"/>
                          </a:solidFill>
                        </a:rPr>
                        <a:t>46 627</a:t>
                      </a:r>
                    </a:p>
                  </a:txBody>
                  <a:tcPr>
                    <a:solidFill>
                      <a:srgbClr val="002845"/>
                    </a:solidFill>
                  </a:tcPr>
                </a:tc>
                <a:tc>
                  <a:txBody>
                    <a:bodyPr/>
                    <a:lstStyle/>
                    <a:p>
                      <a:pPr algn="ctr"/>
                      <a:r>
                        <a:rPr lang="fr-FR" sz="1000" dirty="0">
                          <a:solidFill>
                            <a:schemeClr val="bg1"/>
                          </a:solidFill>
                        </a:rPr>
                        <a:t>20 898</a:t>
                      </a:r>
                    </a:p>
                  </a:txBody>
                  <a:tcPr>
                    <a:solidFill>
                      <a:srgbClr val="002845"/>
                    </a:solidFill>
                  </a:tcPr>
                </a:tc>
                <a:tc>
                  <a:txBody>
                    <a:bodyPr/>
                    <a:lstStyle/>
                    <a:p>
                      <a:pPr algn="ctr"/>
                      <a:r>
                        <a:rPr lang="fr-FR" sz="1000" dirty="0">
                          <a:solidFill>
                            <a:schemeClr val="bg1"/>
                          </a:solidFill>
                        </a:rPr>
                        <a:t>67 525</a:t>
                      </a:r>
                    </a:p>
                  </a:txBody>
                  <a:tcPr>
                    <a:solidFill>
                      <a:srgbClr val="002845"/>
                    </a:solidFill>
                  </a:tcPr>
                </a:tc>
                <a:extLst>
                  <a:ext uri="{0D108BD9-81ED-4DB2-BD59-A6C34878D82A}">
                    <a16:rowId xmlns:a16="http://schemas.microsoft.com/office/drawing/2014/main" val="3033163827"/>
                  </a:ext>
                </a:extLst>
              </a:tr>
              <a:tr h="163621">
                <a:tc>
                  <a:txBody>
                    <a:bodyPr/>
                    <a:lstStyle/>
                    <a:p>
                      <a:r>
                        <a:rPr lang="fr-FR" sz="1000" dirty="0" err="1">
                          <a:solidFill>
                            <a:schemeClr val="bg1"/>
                          </a:solidFill>
                        </a:rPr>
                        <a:t>Conflicts</a:t>
                      </a:r>
                      <a:endParaRPr lang="fr-FR" sz="1000" dirty="0">
                        <a:solidFill>
                          <a:schemeClr val="bg1"/>
                        </a:solidFill>
                      </a:endParaRPr>
                    </a:p>
                  </a:txBody>
                  <a:tcPr anchor="ctr">
                    <a:solidFill>
                      <a:srgbClr val="002845"/>
                    </a:solidFill>
                  </a:tcPr>
                </a:tc>
                <a:tc>
                  <a:txBody>
                    <a:bodyPr/>
                    <a:lstStyle/>
                    <a:p>
                      <a:pPr algn="ctr"/>
                      <a:r>
                        <a:rPr lang="fr-FR" sz="1000" dirty="0">
                          <a:solidFill>
                            <a:schemeClr val="bg1"/>
                          </a:solidFill>
                        </a:rPr>
                        <a:t>89</a:t>
                      </a:r>
                    </a:p>
                  </a:txBody>
                  <a:tcPr>
                    <a:solidFill>
                      <a:srgbClr val="002845"/>
                    </a:solidFill>
                  </a:tcPr>
                </a:tc>
                <a:tc>
                  <a:txBody>
                    <a:bodyPr/>
                    <a:lstStyle/>
                    <a:p>
                      <a:pPr algn="ctr"/>
                      <a:r>
                        <a:rPr lang="fr-FR" sz="1000" dirty="0">
                          <a:solidFill>
                            <a:schemeClr val="bg1"/>
                          </a:solidFill>
                        </a:rPr>
                        <a:t>38</a:t>
                      </a:r>
                    </a:p>
                  </a:txBody>
                  <a:tcPr>
                    <a:solidFill>
                      <a:srgbClr val="002845"/>
                    </a:solidFill>
                  </a:tcPr>
                </a:tc>
                <a:tc>
                  <a:txBody>
                    <a:bodyPr/>
                    <a:lstStyle/>
                    <a:p>
                      <a:pPr algn="ctr"/>
                      <a:r>
                        <a:rPr lang="fr-FR" sz="1000" dirty="0">
                          <a:solidFill>
                            <a:schemeClr val="bg1"/>
                          </a:solidFill>
                        </a:rPr>
                        <a:t>127</a:t>
                      </a:r>
                    </a:p>
                  </a:txBody>
                  <a:tcPr>
                    <a:solidFill>
                      <a:srgbClr val="002845"/>
                    </a:solidFill>
                  </a:tcPr>
                </a:tc>
                <a:extLst>
                  <a:ext uri="{0D108BD9-81ED-4DB2-BD59-A6C34878D82A}">
                    <a16:rowId xmlns:a16="http://schemas.microsoft.com/office/drawing/2014/main" val="3751778368"/>
                  </a:ext>
                </a:extLst>
              </a:tr>
              <a:tr h="0">
                <a:tc>
                  <a:txBody>
                    <a:bodyPr/>
                    <a:lstStyle/>
                    <a:p>
                      <a:r>
                        <a:rPr lang="fr-FR" sz="1000" dirty="0">
                          <a:solidFill>
                            <a:schemeClr val="bg1"/>
                          </a:solidFill>
                        </a:rPr>
                        <a:t>Drop rate</a:t>
                      </a:r>
                    </a:p>
                  </a:txBody>
                  <a:tcPr anchor="ctr">
                    <a:solidFill>
                      <a:srgbClr val="002845"/>
                    </a:solidFill>
                  </a:tcPr>
                </a:tc>
                <a:tc>
                  <a:txBody>
                    <a:bodyPr/>
                    <a:lstStyle/>
                    <a:p>
                      <a:pPr algn="ctr"/>
                      <a:r>
                        <a:rPr lang="fr-FR" sz="1000" dirty="0">
                          <a:solidFill>
                            <a:schemeClr val="bg1"/>
                          </a:solidFill>
                        </a:rPr>
                        <a:t>23.4%</a:t>
                      </a:r>
                    </a:p>
                  </a:txBody>
                  <a:tcPr>
                    <a:solidFill>
                      <a:srgbClr val="002845"/>
                    </a:solidFill>
                  </a:tcPr>
                </a:tc>
                <a:tc>
                  <a:txBody>
                    <a:bodyPr/>
                    <a:lstStyle/>
                    <a:p>
                      <a:pPr algn="ctr"/>
                      <a:r>
                        <a:rPr lang="fr-FR" sz="1000" dirty="0">
                          <a:solidFill>
                            <a:schemeClr val="bg1"/>
                          </a:solidFill>
                        </a:rPr>
                        <a:t>21.0%</a:t>
                      </a:r>
                    </a:p>
                  </a:txBody>
                  <a:tcPr>
                    <a:solidFill>
                      <a:srgbClr val="002845"/>
                    </a:solidFill>
                  </a:tcPr>
                </a:tc>
                <a:tc>
                  <a:txBody>
                    <a:bodyPr/>
                    <a:lstStyle/>
                    <a:p>
                      <a:pPr algn="ctr"/>
                      <a:r>
                        <a:rPr lang="fr-FR" sz="1000" dirty="0">
                          <a:solidFill>
                            <a:schemeClr val="bg1"/>
                          </a:solidFill>
                        </a:rPr>
                        <a:t>22.6%</a:t>
                      </a:r>
                    </a:p>
                  </a:txBody>
                  <a:tcPr>
                    <a:solidFill>
                      <a:srgbClr val="002845"/>
                    </a:solidFill>
                  </a:tcPr>
                </a:tc>
                <a:extLst>
                  <a:ext uri="{0D108BD9-81ED-4DB2-BD59-A6C34878D82A}">
                    <a16:rowId xmlns:a16="http://schemas.microsoft.com/office/drawing/2014/main" val="2537553775"/>
                  </a:ext>
                </a:extLst>
              </a:tr>
            </a:tbl>
          </a:graphicData>
        </a:graphic>
      </p:graphicFrame>
      <p:sp>
        <p:nvSpPr>
          <p:cNvPr id="34" name="Google Shape;465;p26">
            <a:extLst>
              <a:ext uri="{FF2B5EF4-FFF2-40B4-BE49-F238E27FC236}">
                <a16:creationId xmlns:a16="http://schemas.microsoft.com/office/drawing/2014/main" id="{F2FBF3FC-D73E-4BD2-BA75-1CEB97758CE7}"/>
              </a:ext>
            </a:extLst>
          </p:cNvPr>
          <p:cNvSpPr txBox="1">
            <a:spLocks/>
          </p:cNvSpPr>
          <p:nvPr/>
        </p:nvSpPr>
        <p:spPr>
          <a:xfrm>
            <a:off x="195898" y="2675826"/>
            <a:ext cx="6662102" cy="7140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u="sng" dirty="0" err="1"/>
              <a:t>Missing</a:t>
            </a:r>
            <a:r>
              <a:rPr lang="fr-FR" b="1" u="sng" dirty="0"/>
              <a:t> values</a:t>
            </a:r>
            <a:endParaRPr lang="fr-FR" dirty="0"/>
          </a:p>
          <a:p>
            <a:pPr marL="171450" indent="-171450"/>
            <a:r>
              <a:rPr lang="fr-FR" dirty="0"/>
              <a:t>4 </a:t>
            </a:r>
            <a:r>
              <a:rPr lang="fr-FR" dirty="0" err="1"/>
              <a:t>features</a:t>
            </a:r>
            <a:r>
              <a:rPr lang="fr-FR" dirty="0"/>
              <a:t> </a:t>
            </a:r>
            <a:r>
              <a:rPr lang="fr-FR" dirty="0" err="1"/>
              <a:t>had</a:t>
            </a:r>
            <a:r>
              <a:rPr lang="fr-FR" dirty="0"/>
              <a:t> ~50% of </a:t>
            </a:r>
            <a:r>
              <a:rPr lang="fr-FR" dirty="0" err="1"/>
              <a:t>missing</a:t>
            </a:r>
            <a:r>
              <a:rPr lang="fr-FR" dirty="0"/>
              <a:t> values </a:t>
            </a:r>
            <a:r>
              <a:rPr lang="fr-FR" dirty="0">
                <a:sym typeface="Wingdings" panose="05000000000000000000" pitchFamily="2" charset="2"/>
              </a:rPr>
              <a:t> </a:t>
            </a:r>
            <a:r>
              <a:rPr lang="fr-FR" dirty="0" err="1">
                <a:sym typeface="Wingdings" panose="05000000000000000000" pitchFamily="2" charset="2"/>
              </a:rPr>
              <a:t>dropped</a:t>
            </a:r>
            <a:endParaRPr lang="fr-FR" dirty="0">
              <a:sym typeface="Wingdings" panose="05000000000000000000" pitchFamily="2" charset="2"/>
            </a:endParaRPr>
          </a:p>
          <a:p>
            <a:pPr marL="171450" indent="-171450"/>
            <a:r>
              <a:rPr lang="fr-FR" dirty="0"/>
              <a:t>5 </a:t>
            </a:r>
            <a:r>
              <a:rPr lang="fr-FR" dirty="0" err="1"/>
              <a:t>features</a:t>
            </a:r>
            <a:r>
              <a:rPr lang="fr-FR" dirty="0"/>
              <a:t> </a:t>
            </a:r>
            <a:r>
              <a:rPr lang="fr-FR" dirty="0" err="1"/>
              <a:t>had</a:t>
            </a:r>
            <a:r>
              <a:rPr lang="fr-FR" dirty="0"/>
              <a:t> </a:t>
            </a:r>
            <a:r>
              <a:rPr lang="fr-FR" dirty="0" err="1"/>
              <a:t>smaller</a:t>
            </a:r>
            <a:r>
              <a:rPr lang="fr-FR" dirty="0"/>
              <a:t> </a:t>
            </a:r>
            <a:r>
              <a:rPr lang="fr-FR" dirty="0" err="1"/>
              <a:t>missing</a:t>
            </a:r>
            <a:r>
              <a:rPr lang="fr-FR" dirty="0"/>
              <a:t> values rate </a:t>
            </a:r>
            <a:r>
              <a:rPr lang="fr-FR" dirty="0">
                <a:sym typeface="Wingdings" panose="05000000000000000000" pitchFamily="2" charset="2"/>
              </a:rPr>
              <a:t> </a:t>
            </a:r>
            <a:r>
              <a:rPr lang="fr-FR" dirty="0" err="1">
                <a:sym typeface="Wingdings" panose="05000000000000000000" pitchFamily="2" charset="2"/>
              </a:rPr>
              <a:t>kept</a:t>
            </a:r>
            <a:r>
              <a:rPr lang="fr-FR" dirty="0">
                <a:sym typeface="Wingdings" panose="05000000000000000000" pitchFamily="2" charset="2"/>
              </a:rPr>
              <a:t> </a:t>
            </a:r>
            <a:r>
              <a:rPr lang="fr-FR" dirty="0" err="1">
                <a:sym typeface="Wingdings" panose="05000000000000000000" pitchFamily="2" charset="2"/>
              </a:rPr>
              <a:t>with</a:t>
            </a:r>
            <a:r>
              <a:rPr lang="fr-FR" dirty="0">
                <a:sym typeface="Wingdings" panose="05000000000000000000" pitchFamily="2" charset="2"/>
              </a:rPr>
              <a:t> imputation (</a:t>
            </a:r>
            <a:r>
              <a:rPr lang="fr-FR" dirty="0" err="1">
                <a:sym typeface="Wingdings" panose="05000000000000000000" pitchFamily="2" charset="2"/>
              </a:rPr>
              <a:t>most</a:t>
            </a:r>
            <a:r>
              <a:rPr lang="fr-FR" dirty="0">
                <a:sym typeface="Wingdings" panose="05000000000000000000" pitchFamily="2" charset="2"/>
              </a:rPr>
              <a:t> </a:t>
            </a:r>
            <a:r>
              <a:rPr lang="fr-FR" dirty="0" err="1">
                <a:sym typeface="Wingdings" panose="05000000000000000000" pitchFamily="2" charset="2"/>
              </a:rPr>
              <a:t>frequent</a:t>
            </a:r>
            <a:r>
              <a:rPr lang="fr-FR" dirty="0">
                <a:sym typeface="Wingdings" panose="05000000000000000000" pitchFamily="2" charset="2"/>
              </a:rPr>
              <a:t> class)</a:t>
            </a:r>
            <a:endParaRPr lang="fr-FR" dirty="0"/>
          </a:p>
          <a:p>
            <a:pPr marL="0" indent="0">
              <a:buFont typeface="Livvic Light"/>
              <a:buNone/>
            </a:pPr>
            <a:endParaRPr lang="fr-FR" dirty="0"/>
          </a:p>
          <a:p>
            <a:pPr marL="0" indent="0">
              <a:spcBef>
                <a:spcPts val="1600"/>
              </a:spcBef>
              <a:spcAft>
                <a:spcPts val="1600"/>
              </a:spcAft>
              <a:buFont typeface="Livvic Light"/>
              <a:buNone/>
            </a:pPr>
            <a:endParaRPr lang="fr-FR" dirty="0"/>
          </a:p>
        </p:txBody>
      </p:sp>
      <p:pic>
        <p:nvPicPr>
          <p:cNvPr id="9" name="Image 8">
            <a:extLst>
              <a:ext uri="{FF2B5EF4-FFF2-40B4-BE49-F238E27FC236}">
                <a16:creationId xmlns:a16="http://schemas.microsoft.com/office/drawing/2014/main" id="{B9D09EC4-2E1A-46EE-894C-B0C772397F91}"/>
              </a:ext>
            </a:extLst>
          </p:cNvPr>
          <p:cNvPicPr>
            <a:picLocks noChangeAspect="1"/>
          </p:cNvPicPr>
          <p:nvPr/>
        </p:nvPicPr>
        <p:blipFill rotWithShape="1">
          <a:blip r:embed="rId3"/>
          <a:srcRect l="4646" t="2339" r="953" b="44681"/>
          <a:stretch/>
        </p:blipFill>
        <p:spPr>
          <a:xfrm>
            <a:off x="1213086" y="3567719"/>
            <a:ext cx="4114800" cy="988883"/>
          </a:xfrm>
          <a:prstGeom prst="rect">
            <a:avLst/>
          </a:prstGeom>
        </p:spPr>
      </p:pic>
      <p:sp>
        <p:nvSpPr>
          <p:cNvPr id="37" name="Google Shape;465;p26">
            <a:extLst>
              <a:ext uri="{FF2B5EF4-FFF2-40B4-BE49-F238E27FC236}">
                <a16:creationId xmlns:a16="http://schemas.microsoft.com/office/drawing/2014/main" id="{4E29C5D2-0FD8-4F43-BB6D-5090DE023FA3}"/>
              </a:ext>
            </a:extLst>
          </p:cNvPr>
          <p:cNvSpPr txBox="1">
            <a:spLocks/>
          </p:cNvSpPr>
          <p:nvPr/>
        </p:nvSpPr>
        <p:spPr>
          <a:xfrm rot="16200000">
            <a:off x="347545" y="3928030"/>
            <a:ext cx="1148298" cy="252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a:t>Observations</a:t>
            </a:r>
          </a:p>
        </p:txBody>
      </p:sp>
      <p:sp>
        <p:nvSpPr>
          <p:cNvPr id="38" name="Google Shape;465;p26">
            <a:extLst>
              <a:ext uri="{FF2B5EF4-FFF2-40B4-BE49-F238E27FC236}">
                <a16:creationId xmlns:a16="http://schemas.microsoft.com/office/drawing/2014/main" id="{E406A515-6588-4156-B072-1E0EAC5235F3}"/>
              </a:ext>
            </a:extLst>
          </p:cNvPr>
          <p:cNvSpPr txBox="1">
            <a:spLocks/>
          </p:cNvSpPr>
          <p:nvPr/>
        </p:nvSpPr>
        <p:spPr>
          <a:xfrm>
            <a:off x="2813284" y="4512248"/>
            <a:ext cx="1148298" cy="252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Features</a:t>
            </a:r>
            <a:endParaRPr lang="fr-FR" dirty="0"/>
          </a:p>
        </p:txBody>
      </p:sp>
      <p:sp>
        <p:nvSpPr>
          <p:cNvPr id="39" name="Google Shape;465;p26">
            <a:extLst>
              <a:ext uri="{FF2B5EF4-FFF2-40B4-BE49-F238E27FC236}">
                <a16:creationId xmlns:a16="http://schemas.microsoft.com/office/drawing/2014/main" id="{7D6E3EA3-4622-4BD0-A1D3-52ADF0920AA5}"/>
              </a:ext>
            </a:extLst>
          </p:cNvPr>
          <p:cNvSpPr txBox="1">
            <a:spLocks/>
          </p:cNvSpPr>
          <p:nvPr/>
        </p:nvSpPr>
        <p:spPr>
          <a:xfrm>
            <a:off x="5396467" y="4292046"/>
            <a:ext cx="2188898" cy="306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sz="1050" i="1" dirty="0"/>
              <a:t>(</a:t>
            </a:r>
            <a:r>
              <a:rPr lang="fr-FR" sz="1050" i="1" dirty="0" err="1"/>
              <a:t>missing</a:t>
            </a:r>
            <a:r>
              <a:rPr lang="fr-FR" sz="1050" i="1" dirty="0"/>
              <a:t> values are in white)</a:t>
            </a:r>
          </a:p>
        </p:txBody>
      </p:sp>
      <p:pic>
        <p:nvPicPr>
          <p:cNvPr id="11" name="Graphique 10" descr="Serpillière et seau">
            <a:extLst>
              <a:ext uri="{FF2B5EF4-FFF2-40B4-BE49-F238E27FC236}">
                <a16:creationId xmlns:a16="http://schemas.microsoft.com/office/drawing/2014/main" id="{7816378E-0166-4385-BAB8-A8778AC311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9181" y="65779"/>
            <a:ext cx="457200" cy="457200"/>
          </a:xfrm>
          <a:prstGeom prst="rect">
            <a:avLst/>
          </a:prstGeom>
        </p:spPr>
      </p:pic>
    </p:spTree>
    <p:extLst>
      <p:ext uri="{BB962C8B-B14F-4D97-AF65-F5344CB8AC3E}">
        <p14:creationId xmlns:p14="http://schemas.microsoft.com/office/powerpoint/2010/main" val="1742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38627" y="576854"/>
            <a:ext cx="6061364" cy="73588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u="sng" dirty="0"/>
              <a:t>Class </a:t>
            </a:r>
            <a:r>
              <a:rPr lang="fr-FR" b="1" u="sng" dirty="0" err="1"/>
              <a:t>imbalance</a:t>
            </a:r>
            <a:r>
              <a:rPr lang="fr-FR" b="1" u="sng" dirty="0"/>
              <a:t> issue</a:t>
            </a:r>
            <a:r>
              <a:rPr lang="fr-FR" b="1" dirty="0"/>
              <a:t> :</a:t>
            </a:r>
          </a:p>
          <a:p>
            <a:pPr marL="171450" indent="-171450"/>
            <a:r>
              <a:rPr lang="fr-FR" dirty="0"/>
              <a:t>« Low </a:t>
            </a:r>
            <a:r>
              <a:rPr lang="fr-FR" dirty="0" err="1"/>
              <a:t>income</a:t>
            </a:r>
            <a:r>
              <a:rPr lang="fr-FR" dirty="0"/>
              <a:t> (&lt;50k) », the </a:t>
            </a:r>
            <a:r>
              <a:rPr lang="fr-FR" dirty="0" err="1"/>
              <a:t>majority</a:t>
            </a:r>
            <a:r>
              <a:rPr lang="fr-FR" dirty="0"/>
              <a:t> class, </a:t>
            </a:r>
            <a:r>
              <a:rPr lang="fr-FR" dirty="0" err="1"/>
              <a:t>accounts</a:t>
            </a:r>
            <a:r>
              <a:rPr lang="fr-FR" dirty="0"/>
              <a:t> for ~92% of all obs.</a:t>
            </a:r>
          </a:p>
          <a:p>
            <a:pPr marL="171450" indent="-171450"/>
            <a:r>
              <a:rPr lang="fr-FR" dirty="0" err="1"/>
              <a:t>Easier</a:t>
            </a:r>
            <a:r>
              <a:rPr lang="fr-FR" dirty="0"/>
              <a:t> </a:t>
            </a:r>
            <a:r>
              <a:rPr lang="fr-FR" dirty="0" err="1"/>
              <a:t>too</a:t>
            </a:r>
            <a:r>
              <a:rPr lang="fr-FR" dirty="0"/>
              <a:t> look at variables distributions </a:t>
            </a:r>
            <a:r>
              <a:rPr lang="fr-FR" b="1" dirty="0" err="1"/>
              <a:t>withing</a:t>
            </a:r>
            <a:r>
              <a:rPr lang="fr-FR" b="1" dirty="0"/>
              <a:t> </a:t>
            </a:r>
            <a:r>
              <a:rPr lang="fr-FR" b="1" dirty="0" err="1"/>
              <a:t>each</a:t>
            </a:r>
            <a:r>
              <a:rPr lang="fr-FR" b="1" dirty="0"/>
              <a:t> class</a:t>
            </a:r>
            <a:endParaRPr lang="fr-FR" dirty="0"/>
          </a:p>
          <a:p>
            <a:pPr marL="0" lvl="0" indent="0" algn="l" rtl="0">
              <a:lnSpc>
                <a:spcPct val="100000"/>
              </a:lnSpc>
              <a:spcBef>
                <a:spcPts val="1600"/>
              </a:spcBef>
              <a:spcAft>
                <a:spcPts val="1600"/>
              </a:spcAft>
              <a:buNone/>
            </a:pPr>
            <a:endParaRPr lang="fr-FR" b="1" dirty="0"/>
          </a:p>
        </p:txBody>
      </p:sp>
      <p:sp>
        <p:nvSpPr>
          <p:cNvPr id="466" name="Google Shape;466;p26"/>
          <p:cNvSpPr txBox="1">
            <a:spLocks noGrp="1"/>
          </p:cNvSpPr>
          <p:nvPr>
            <p:ph type="ctrTitle"/>
          </p:nvPr>
        </p:nvSpPr>
        <p:spPr>
          <a:xfrm>
            <a:off x="117764" y="93021"/>
            <a:ext cx="545869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Distributions within target classes</a:t>
            </a:r>
            <a:endParaRPr dirty="0"/>
          </a:p>
        </p:txBody>
      </p:sp>
      <p:grpSp>
        <p:nvGrpSpPr>
          <p:cNvPr id="18" name="Google Shape;11943;p61">
            <a:extLst>
              <a:ext uri="{FF2B5EF4-FFF2-40B4-BE49-F238E27FC236}">
                <a16:creationId xmlns:a16="http://schemas.microsoft.com/office/drawing/2014/main" id="{258150EE-1F4F-4BE8-8435-8462458EE1A3}"/>
              </a:ext>
            </a:extLst>
          </p:cNvPr>
          <p:cNvGrpSpPr/>
          <p:nvPr/>
        </p:nvGrpSpPr>
        <p:grpSpPr>
          <a:xfrm>
            <a:off x="5497570" y="193117"/>
            <a:ext cx="324023" cy="312745"/>
            <a:chOff x="3130608" y="1984886"/>
            <a:chExt cx="324023" cy="312745"/>
          </a:xfrm>
          <a:solidFill>
            <a:schemeClr val="bg1"/>
          </a:solidFill>
        </p:grpSpPr>
        <p:sp>
          <p:nvSpPr>
            <p:cNvPr id="19" name="Google Shape;11944;p61">
              <a:extLst>
                <a:ext uri="{FF2B5EF4-FFF2-40B4-BE49-F238E27FC236}">
                  <a16:creationId xmlns:a16="http://schemas.microsoft.com/office/drawing/2014/main" id="{6FC27B5F-C33B-4069-9F74-5F01A944D1AA}"/>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45;p61">
              <a:extLst>
                <a:ext uri="{FF2B5EF4-FFF2-40B4-BE49-F238E27FC236}">
                  <a16:creationId xmlns:a16="http://schemas.microsoft.com/office/drawing/2014/main" id="{165D2DB9-081F-4AA9-A0C9-4F0F2DAFF02E}"/>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 name="Google Shape;465;p26">
            <a:extLst>
              <a:ext uri="{FF2B5EF4-FFF2-40B4-BE49-F238E27FC236}">
                <a16:creationId xmlns:a16="http://schemas.microsoft.com/office/drawing/2014/main" id="{92E22228-76C1-4695-A3E3-15CE21F9F558}"/>
              </a:ext>
            </a:extLst>
          </p:cNvPr>
          <p:cNvSpPr txBox="1">
            <a:spLocks/>
          </p:cNvSpPr>
          <p:nvPr/>
        </p:nvSpPr>
        <p:spPr>
          <a:xfrm>
            <a:off x="173182" y="1458873"/>
            <a:ext cx="6061364" cy="3079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u="sng" dirty="0"/>
              <a:t>Notable distributions for </a:t>
            </a:r>
            <a:r>
              <a:rPr lang="fr-FR" b="1" u="sng" dirty="0" err="1"/>
              <a:t>numerical</a:t>
            </a:r>
            <a:r>
              <a:rPr lang="fr-FR" b="1" u="sng" dirty="0"/>
              <a:t> </a:t>
            </a:r>
            <a:r>
              <a:rPr lang="fr-FR" b="1" u="sng" dirty="0" err="1"/>
              <a:t>features</a:t>
            </a:r>
            <a:endParaRPr lang="fr-FR" b="1" dirty="0"/>
          </a:p>
          <a:p>
            <a:pPr marL="0" indent="0">
              <a:buFont typeface="Livvic Light"/>
              <a:buNone/>
            </a:pPr>
            <a:endParaRPr lang="fr-FR" b="1" dirty="0"/>
          </a:p>
          <a:p>
            <a:pPr marL="171450" indent="-171450"/>
            <a:endParaRPr lang="fr-FR" dirty="0"/>
          </a:p>
          <a:p>
            <a:pPr marL="171450" indent="-171450"/>
            <a:endParaRPr lang="fr-FR" dirty="0"/>
          </a:p>
          <a:p>
            <a:pPr marL="171450" indent="-171450"/>
            <a:endParaRPr lang="fr-FR" dirty="0"/>
          </a:p>
          <a:p>
            <a:pPr marL="0" indent="0">
              <a:buFont typeface="Livvic Light"/>
              <a:buNone/>
            </a:pPr>
            <a:endParaRPr lang="fr-FR" dirty="0"/>
          </a:p>
          <a:p>
            <a:pPr marL="0" indent="0">
              <a:spcBef>
                <a:spcPts val="1600"/>
              </a:spcBef>
              <a:spcAft>
                <a:spcPts val="1600"/>
              </a:spcAft>
              <a:buFont typeface="Livvic Light"/>
              <a:buNone/>
            </a:pPr>
            <a:endParaRPr lang="fr-FR" b="1" dirty="0"/>
          </a:p>
        </p:txBody>
      </p:sp>
      <p:sp>
        <p:nvSpPr>
          <p:cNvPr id="33" name="Google Shape;465;p26">
            <a:extLst>
              <a:ext uri="{FF2B5EF4-FFF2-40B4-BE49-F238E27FC236}">
                <a16:creationId xmlns:a16="http://schemas.microsoft.com/office/drawing/2014/main" id="{CEEF287A-BF31-4E63-AED5-CE9083F38309}"/>
              </a:ext>
            </a:extLst>
          </p:cNvPr>
          <p:cNvSpPr txBox="1">
            <a:spLocks/>
          </p:cNvSpPr>
          <p:nvPr/>
        </p:nvSpPr>
        <p:spPr>
          <a:xfrm>
            <a:off x="3764873" y="1766861"/>
            <a:ext cx="1584640" cy="511067"/>
          </a:xfrm>
          <a:prstGeom prst="rect">
            <a:avLst/>
          </a:prstGeom>
          <a:solidFill>
            <a:srgbClr val="FFFFFF">
              <a:alpha val="16863"/>
            </a:srgbClr>
          </a:solidFill>
          <a:ln>
            <a:solidFill>
              <a:schemeClr val="tx1">
                <a:lumMod val="20000"/>
                <a:lumOff val="8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1000" b="1" dirty="0">
                <a:solidFill>
                  <a:srgbClr val="8194F3"/>
                </a:solidFill>
              </a:rPr>
              <a:t>Low </a:t>
            </a:r>
            <a:r>
              <a:rPr lang="fr-FR" sz="1000" b="1" dirty="0" err="1">
                <a:solidFill>
                  <a:srgbClr val="8194F3"/>
                </a:solidFill>
              </a:rPr>
              <a:t>income</a:t>
            </a:r>
            <a:r>
              <a:rPr lang="fr-FR" sz="1000" b="1" dirty="0">
                <a:solidFill>
                  <a:srgbClr val="8194F3"/>
                </a:solidFill>
              </a:rPr>
              <a:t> (</a:t>
            </a:r>
            <a:r>
              <a:rPr lang="fr-FR" sz="1000" b="1" dirty="0" err="1">
                <a:solidFill>
                  <a:srgbClr val="8194F3"/>
                </a:solidFill>
              </a:rPr>
              <a:t>blue</a:t>
            </a:r>
            <a:r>
              <a:rPr lang="fr-FR" sz="1000" b="1" dirty="0">
                <a:solidFill>
                  <a:srgbClr val="8194F3"/>
                </a:solidFill>
              </a:rPr>
              <a:t>)</a:t>
            </a:r>
          </a:p>
          <a:p>
            <a:pPr marL="0" indent="0" algn="ctr">
              <a:buFont typeface="Livvic Light"/>
              <a:buNone/>
            </a:pPr>
            <a:r>
              <a:rPr lang="fr-FR" sz="1000" b="1" dirty="0">
                <a:solidFill>
                  <a:srgbClr val="FFC000"/>
                </a:solidFill>
              </a:rPr>
              <a:t>High </a:t>
            </a:r>
            <a:r>
              <a:rPr lang="fr-FR" sz="1000" b="1" dirty="0" err="1">
                <a:solidFill>
                  <a:srgbClr val="FFC000"/>
                </a:solidFill>
              </a:rPr>
              <a:t>income</a:t>
            </a:r>
            <a:r>
              <a:rPr lang="fr-FR" sz="1000" b="1" dirty="0">
                <a:solidFill>
                  <a:srgbClr val="FFC000"/>
                </a:solidFill>
              </a:rPr>
              <a:t> (</a:t>
            </a:r>
            <a:r>
              <a:rPr lang="fr-FR" sz="1000" b="1" dirty="0" err="1">
                <a:solidFill>
                  <a:srgbClr val="FFC000"/>
                </a:solidFill>
              </a:rPr>
              <a:t>yellow</a:t>
            </a:r>
            <a:r>
              <a:rPr lang="fr-FR" sz="1000" b="1" dirty="0">
                <a:solidFill>
                  <a:srgbClr val="FFC000"/>
                </a:solidFill>
              </a:rPr>
              <a:t>)</a:t>
            </a:r>
          </a:p>
        </p:txBody>
      </p:sp>
      <p:sp>
        <p:nvSpPr>
          <p:cNvPr id="42" name="ZoneTexte 41">
            <a:extLst>
              <a:ext uri="{FF2B5EF4-FFF2-40B4-BE49-F238E27FC236}">
                <a16:creationId xmlns:a16="http://schemas.microsoft.com/office/drawing/2014/main" id="{B0473DE5-2542-4E80-8FFF-EB4BC9D4B4ED}"/>
              </a:ext>
            </a:extLst>
          </p:cNvPr>
          <p:cNvSpPr txBox="1"/>
          <p:nvPr/>
        </p:nvSpPr>
        <p:spPr>
          <a:xfrm>
            <a:off x="280691" y="2633876"/>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Age</a:t>
            </a:r>
            <a:r>
              <a:rPr lang="fr-FR" sz="1200" dirty="0">
                <a:solidFill>
                  <a:schemeClr val="bg1"/>
                </a:solidFill>
                <a:latin typeface="Maven Pro" panose="020B0604020202020204" charset="0"/>
              </a:rPr>
              <a:t> : </a:t>
            </a:r>
            <a:r>
              <a:rPr lang="en-US" sz="1200" dirty="0">
                <a:solidFill>
                  <a:schemeClr val="bg1"/>
                </a:solidFill>
                <a:latin typeface="Maven Pro" panose="020B0604020202020204" charset="0"/>
              </a:rPr>
              <a:t>children (under 18) belong </a:t>
            </a:r>
            <a:r>
              <a:rPr lang="en-US" sz="1200" dirty="0" err="1">
                <a:solidFill>
                  <a:schemeClr val="bg1"/>
                </a:solidFill>
                <a:latin typeface="Maven Pro" panose="020B0604020202020204" charset="0"/>
              </a:rPr>
              <a:t>exlusively</a:t>
            </a:r>
            <a:r>
              <a:rPr lang="en-US" sz="1200" dirty="0">
                <a:solidFill>
                  <a:schemeClr val="bg1"/>
                </a:solidFill>
                <a:latin typeface="Maven Pro" panose="020B0604020202020204" charset="0"/>
              </a:rPr>
              <a:t> to the "low income" class, as could be expected</a:t>
            </a:r>
            <a:endParaRPr lang="fr-FR" sz="1200" dirty="0">
              <a:solidFill>
                <a:schemeClr val="bg1"/>
              </a:solidFill>
              <a:latin typeface="Maven Pro" panose="020B0604020202020204" charset="0"/>
            </a:endParaRPr>
          </a:p>
        </p:txBody>
      </p:sp>
      <p:grpSp>
        <p:nvGrpSpPr>
          <p:cNvPr id="47" name="Google Shape;10088;p58">
            <a:extLst>
              <a:ext uri="{FF2B5EF4-FFF2-40B4-BE49-F238E27FC236}">
                <a16:creationId xmlns:a16="http://schemas.microsoft.com/office/drawing/2014/main" id="{FA1DF7B8-1E1C-4392-B571-A391FAFBC7BC}"/>
              </a:ext>
            </a:extLst>
          </p:cNvPr>
          <p:cNvGrpSpPr/>
          <p:nvPr/>
        </p:nvGrpSpPr>
        <p:grpSpPr>
          <a:xfrm>
            <a:off x="225346" y="797661"/>
            <a:ext cx="313281" cy="317995"/>
            <a:chOff x="3584280" y="3699191"/>
            <a:chExt cx="358069" cy="317995"/>
          </a:xfrm>
        </p:grpSpPr>
        <p:sp>
          <p:nvSpPr>
            <p:cNvPr id="48" name="Google Shape;10089;p58">
              <a:extLst>
                <a:ext uri="{FF2B5EF4-FFF2-40B4-BE49-F238E27FC236}">
                  <a16:creationId xmlns:a16="http://schemas.microsoft.com/office/drawing/2014/main" id="{F766ADE0-B719-4252-B336-A71800D67889}"/>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090;p58">
              <a:extLst>
                <a:ext uri="{FF2B5EF4-FFF2-40B4-BE49-F238E27FC236}">
                  <a16:creationId xmlns:a16="http://schemas.microsoft.com/office/drawing/2014/main" id="{FEF80F6C-ED27-4023-8265-A3CCCF3B0A93}"/>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091;p58">
              <a:extLst>
                <a:ext uri="{FF2B5EF4-FFF2-40B4-BE49-F238E27FC236}">
                  <a16:creationId xmlns:a16="http://schemas.microsoft.com/office/drawing/2014/main" id="{2575AD68-6566-48B2-952D-D75EC1D34E71}"/>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092;p58">
              <a:extLst>
                <a:ext uri="{FF2B5EF4-FFF2-40B4-BE49-F238E27FC236}">
                  <a16:creationId xmlns:a16="http://schemas.microsoft.com/office/drawing/2014/main" id="{C42147E4-62FD-4E26-9EFA-0A3670D63BF3}"/>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0" name="Image 449">
            <a:extLst>
              <a:ext uri="{FF2B5EF4-FFF2-40B4-BE49-F238E27FC236}">
                <a16:creationId xmlns:a16="http://schemas.microsoft.com/office/drawing/2014/main" id="{4EB51701-BAE2-41BB-8665-F25309360DB0}"/>
              </a:ext>
            </a:extLst>
          </p:cNvPr>
          <p:cNvPicPr>
            <a:picLocks noChangeAspect="1"/>
          </p:cNvPicPr>
          <p:nvPr/>
        </p:nvPicPr>
        <p:blipFill>
          <a:blip r:embed="rId3"/>
          <a:stretch>
            <a:fillRect/>
          </a:stretch>
        </p:blipFill>
        <p:spPr>
          <a:xfrm>
            <a:off x="2781436" y="2385031"/>
            <a:ext cx="1777419" cy="1189539"/>
          </a:xfrm>
          <a:prstGeom prst="rect">
            <a:avLst/>
          </a:prstGeom>
        </p:spPr>
      </p:pic>
      <p:pic>
        <p:nvPicPr>
          <p:cNvPr id="452" name="Image 451">
            <a:extLst>
              <a:ext uri="{FF2B5EF4-FFF2-40B4-BE49-F238E27FC236}">
                <a16:creationId xmlns:a16="http://schemas.microsoft.com/office/drawing/2014/main" id="{C2651DF0-D2AB-47E4-AE09-F44EF1000C19}"/>
              </a:ext>
            </a:extLst>
          </p:cNvPr>
          <p:cNvPicPr>
            <a:picLocks noChangeAspect="1"/>
          </p:cNvPicPr>
          <p:nvPr/>
        </p:nvPicPr>
        <p:blipFill>
          <a:blip r:embed="rId4"/>
          <a:stretch>
            <a:fillRect/>
          </a:stretch>
        </p:blipFill>
        <p:spPr>
          <a:xfrm>
            <a:off x="2781436" y="3632175"/>
            <a:ext cx="1775757" cy="1213279"/>
          </a:xfrm>
          <a:prstGeom prst="rect">
            <a:avLst/>
          </a:prstGeom>
        </p:spPr>
      </p:pic>
      <p:pic>
        <p:nvPicPr>
          <p:cNvPr id="454" name="Image 453">
            <a:extLst>
              <a:ext uri="{FF2B5EF4-FFF2-40B4-BE49-F238E27FC236}">
                <a16:creationId xmlns:a16="http://schemas.microsoft.com/office/drawing/2014/main" id="{4A9B7CF3-D332-4687-A0F7-BD390B38BA28}"/>
              </a:ext>
            </a:extLst>
          </p:cNvPr>
          <p:cNvPicPr>
            <a:picLocks noChangeAspect="1"/>
          </p:cNvPicPr>
          <p:nvPr/>
        </p:nvPicPr>
        <p:blipFill>
          <a:blip r:embed="rId5"/>
          <a:stretch>
            <a:fillRect/>
          </a:stretch>
        </p:blipFill>
        <p:spPr>
          <a:xfrm>
            <a:off x="4627760" y="2385031"/>
            <a:ext cx="1775757" cy="1189539"/>
          </a:xfrm>
          <a:prstGeom prst="rect">
            <a:avLst/>
          </a:prstGeom>
        </p:spPr>
      </p:pic>
      <p:pic>
        <p:nvPicPr>
          <p:cNvPr id="456" name="Image 455">
            <a:extLst>
              <a:ext uri="{FF2B5EF4-FFF2-40B4-BE49-F238E27FC236}">
                <a16:creationId xmlns:a16="http://schemas.microsoft.com/office/drawing/2014/main" id="{3DDAD416-2DA1-45AA-AD01-5F600B1F984D}"/>
              </a:ext>
            </a:extLst>
          </p:cNvPr>
          <p:cNvPicPr>
            <a:picLocks noChangeAspect="1"/>
          </p:cNvPicPr>
          <p:nvPr/>
        </p:nvPicPr>
        <p:blipFill>
          <a:blip r:embed="rId6"/>
          <a:stretch>
            <a:fillRect/>
          </a:stretch>
        </p:blipFill>
        <p:spPr>
          <a:xfrm>
            <a:off x="4627761" y="3632174"/>
            <a:ext cx="1775757" cy="1213279"/>
          </a:xfrm>
          <a:prstGeom prst="rect">
            <a:avLst/>
          </a:prstGeom>
        </p:spPr>
      </p:pic>
      <p:sp>
        <p:nvSpPr>
          <p:cNvPr id="61" name="ZoneTexte 60">
            <a:extLst>
              <a:ext uri="{FF2B5EF4-FFF2-40B4-BE49-F238E27FC236}">
                <a16:creationId xmlns:a16="http://schemas.microsoft.com/office/drawing/2014/main" id="{4E476E2A-ABD9-47B4-A9AA-E042FBFA6F84}"/>
              </a:ext>
            </a:extLst>
          </p:cNvPr>
          <p:cNvSpPr txBox="1"/>
          <p:nvPr/>
        </p:nvSpPr>
        <p:spPr>
          <a:xfrm>
            <a:off x="6586846" y="2615533"/>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Capital gains</a:t>
            </a:r>
            <a:r>
              <a:rPr lang="fr-FR" sz="1200" dirty="0">
                <a:solidFill>
                  <a:schemeClr val="bg1"/>
                </a:solidFill>
                <a:latin typeface="Maven Pro" panose="020B0604020202020204" charset="0"/>
              </a:rPr>
              <a:t> : </a:t>
            </a:r>
            <a:r>
              <a:rPr lang="en-US" sz="1200" dirty="0">
                <a:solidFill>
                  <a:schemeClr val="bg1"/>
                </a:solidFill>
                <a:latin typeface="Maven Pro" panose="020B0604020202020204" charset="0"/>
              </a:rPr>
              <a:t>gains &gt; 10k are almost exclusively belonging to the “high income” class</a:t>
            </a:r>
            <a:endParaRPr lang="fr-FR" sz="1200" dirty="0">
              <a:solidFill>
                <a:schemeClr val="bg1"/>
              </a:solidFill>
              <a:latin typeface="Maven Pro" panose="020B0604020202020204" charset="0"/>
            </a:endParaRPr>
          </a:p>
        </p:txBody>
      </p:sp>
      <p:sp>
        <p:nvSpPr>
          <p:cNvPr id="62" name="ZoneTexte 61">
            <a:extLst>
              <a:ext uri="{FF2B5EF4-FFF2-40B4-BE49-F238E27FC236}">
                <a16:creationId xmlns:a16="http://schemas.microsoft.com/office/drawing/2014/main" id="{066434E7-982C-4200-81BC-6C00FDA745AE}"/>
              </a:ext>
            </a:extLst>
          </p:cNvPr>
          <p:cNvSpPr txBox="1"/>
          <p:nvPr/>
        </p:nvSpPr>
        <p:spPr>
          <a:xfrm>
            <a:off x="212201" y="3915646"/>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Wage per </a:t>
            </a:r>
            <a:r>
              <a:rPr lang="fr-FR" sz="1200" b="1" dirty="0" err="1">
                <a:solidFill>
                  <a:schemeClr val="bg1"/>
                </a:solidFill>
                <a:latin typeface="Maven Pro" panose="020B0604020202020204" charset="0"/>
              </a:rPr>
              <a:t>hour</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wages &gt; 2k are almost exclusively belonging to the “high income” class</a:t>
            </a:r>
            <a:endParaRPr lang="fr-FR" sz="1200" dirty="0">
              <a:solidFill>
                <a:schemeClr val="bg1"/>
              </a:solidFill>
              <a:latin typeface="Maven Pro" panose="020B0604020202020204" charset="0"/>
            </a:endParaRPr>
          </a:p>
        </p:txBody>
      </p:sp>
      <p:sp>
        <p:nvSpPr>
          <p:cNvPr id="64" name="ZoneTexte 63">
            <a:extLst>
              <a:ext uri="{FF2B5EF4-FFF2-40B4-BE49-F238E27FC236}">
                <a16:creationId xmlns:a16="http://schemas.microsoft.com/office/drawing/2014/main" id="{44A0FFF1-1D8D-4714-9860-0420533A9962}"/>
              </a:ext>
            </a:extLst>
          </p:cNvPr>
          <p:cNvSpPr txBox="1"/>
          <p:nvPr/>
        </p:nvSpPr>
        <p:spPr>
          <a:xfrm>
            <a:off x="6586846" y="3823314"/>
            <a:ext cx="2500745" cy="830997"/>
          </a:xfrm>
          <a:prstGeom prst="rect">
            <a:avLst/>
          </a:prstGeom>
          <a:noFill/>
        </p:spPr>
        <p:txBody>
          <a:bodyPr wrap="square">
            <a:spAutoFit/>
          </a:bodyPr>
          <a:lstStyle/>
          <a:p>
            <a:r>
              <a:rPr lang="fr-FR" sz="1200" b="1" dirty="0">
                <a:solidFill>
                  <a:schemeClr val="bg1"/>
                </a:solidFill>
                <a:latin typeface="Maven Pro" panose="020B0604020202020204" charset="0"/>
              </a:rPr>
              <a:t>Nb of </a:t>
            </a:r>
            <a:r>
              <a:rPr lang="fr-FR" sz="1200" b="1" dirty="0" err="1">
                <a:solidFill>
                  <a:schemeClr val="bg1"/>
                </a:solidFill>
                <a:latin typeface="Maven Pro" panose="020B0604020202020204" charset="0"/>
              </a:rPr>
              <a:t>employees</a:t>
            </a:r>
            <a:r>
              <a:rPr lang="fr-FR" sz="1200" b="1" dirty="0">
                <a:solidFill>
                  <a:schemeClr val="bg1"/>
                </a:solidFill>
                <a:latin typeface="Maven Pro" panose="020B0604020202020204" charset="0"/>
              </a:rPr>
              <a:t> in </a:t>
            </a:r>
            <a:r>
              <a:rPr lang="fr-FR" sz="1200" b="1" dirty="0" err="1">
                <a:solidFill>
                  <a:schemeClr val="bg1"/>
                </a:solidFill>
                <a:latin typeface="Maven Pro" panose="020B0604020202020204" charset="0"/>
              </a:rPr>
              <a:t>company</a:t>
            </a:r>
            <a:r>
              <a:rPr lang="fr-FR" sz="1200" b="1" dirty="0">
                <a:solidFill>
                  <a:schemeClr val="bg1"/>
                </a:solidFill>
                <a:latin typeface="Maven Pro" panose="020B0604020202020204" charset="0"/>
              </a:rPr>
              <a:t>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people without a job largely belong to the “low income” class (not very informative)</a:t>
            </a:r>
            <a:endParaRPr lang="fr-FR" sz="1200" dirty="0">
              <a:solidFill>
                <a:schemeClr val="bg1"/>
              </a:solidFill>
              <a:latin typeface="Maven Pro" panose="020B0604020202020204" charset="0"/>
            </a:endParaRPr>
          </a:p>
        </p:txBody>
      </p:sp>
    </p:spTree>
    <p:extLst>
      <p:ext uri="{BB962C8B-B14F-4D97-AF65-F5344CB8AC3E}">
        <p14:creationId xmlns:p14="http://schemas.microsoft.com/office/powerpoint/2010/main" val="314948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545869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Distributions within target classes</a:t>
            </a:r>
            <a:endParaRPr dirty="0"/>
          </a:p>
        </p:txBody>
      </p:sp>
      <p:grpSp>
        <p:nvGrpSpPr>
          <p:cNvPr id="18" name="Google Shape;11943;p61">
            <a:extLst>
              <a:ext uri="{FF2B5EF4-FFF2-40B4-BE49-F238E27FC236}">
                <a16:creationId xmlns:a16="http://schemas.microsoft.com/office/drawing/2014/main" id="{258150EE-1F4F-4BE8-8435-8462458EE1A3}"/>
              </a:ext>
            </a:extLst>
          </p:cNvPr>
          <p:cNvGrpSpPr/>
          <p:nvPr/>
        </p:nvGrpSpPr>
        <p:grpSpPr>
          <a:xfrm>
            <a:off x="5497570" y="193117"/>
            <a:ext cx="324023" cy="312745"/>
            <a:chOff x="3130608" y="1984886"/>
            <a:chExt cx="324023" cy="312745"/>
          </a:xfrm>
          <a:solidFill>
            <a:schemeClr val="bg1"/>
          </a:solidFill>
        </p:grpSpPr>
        <p:sp>
          <p:nvSpPr>
            <p:cNvPr id="19" name="Google Shape;11944;p61">
              <a:extLst>
                <a:ext uri="{FF2B5EF4-FFF2-40B4-BE49-F238E27FC236}">
                  <a16:creationId xmlns:a16="http://schemas.microsoft.com/office/drawing/2014/main" id="{6FC27B5F-C33B-4069-9F74-5F01A944D1AA}"/>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45;p61">
              <a:extLst>
                <a:ext uri="{FF2B5EF4-FFF2-40B4-BE49-F238E27FC236}">
                  <a16:creationId xmlns:a16="http://schemas.microsoft.com/office/drawing/2014/main" id="{165D2DB9-081F-4AA9-A0C9-4F0F2DAFF02E}"/>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 name="Google Shape;465;p26">
            <a:extLst>
              <a:ext uri="{FF2B5EF4-FFF2-40B4-BE49-F238E27FC236}">
                <a16:creationId xmlns:a16="http://schemas.microsoft.com/office/drawing/2014/main" id="{92E22228-76C1-4695-A3E3-15CE21F9F558}"/>
              </a:ext>
            </a:extLst>
          </p:cNvPr>
          <p:cNvSpPr txBox="1">
            <a:spLocks/>
          </p:cNvSpPr>
          <p:nvPr/>
        </p:nvSpPr>
        <p:spPr>
          <a:xfrm>
            <a:off x="117763" y="631340"/>
            <a:ext cx="7051964" cy="6009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u="sng" dirty="0" err="1"/>
              <a:t>Categorical</a:t>
            </a:r>
            <a:r>
              <a:rPr lang="fr-FR" b="1" u="sng" dirty="0"/>
              <a:t> </a:t>
            </a:r>
            <a:r>
              <a:rPr lang="fr-FR" b="1" u="sng" dirty="0" err="1"/>
              <a:t>features</a:t>
            </a:r>
            <a:r>
              <a:rPr lang="fr-FR" b="1" u="sng" dirty="0"/>
              <a:t> </a:t>
            </a:r>
            <a:r>
              <a:rPr lang="fr-FR" dirty="0"/>
              <a:t>: </a:t>
            </a:r>
            <a:r>
              <a:rPr lang="fr-FR" dirty="0" err="1"/>
              <a:t>using</a:t>
            </a:r>
            <a:r>
              <a:rPr lang="fr-FR" dirty="0"/>
              <a:t> chi2 tests, </a:t>
            </a:r>
            <a:r>
              <a:rPr lang="fr-FR" dirty="0" err="1"/>
              <a:t>we</a:t>
            </a:r>
            <a:r>
              <a:rPr lang="fr-FR" dirty="0"/>
              <a:t> can </a:t>
            </a:r>
            <a:r>
              <a:rPr lang="fr-FR" dirty="0" err="1"/>
              <a:t>find</a:t>
            </a:r>
            <a:r>
              <a:rPr lang="fr-FR" dirty="0"/>
              <a:t> the </a:t>
            </a:r>
            <a:r>
              <a:rPr lang="fr-FR" dirty="0" err="1"/>
              <a:t>most</a:t>
            </a:r>
            <a:r>
              <a:rPr lang="fr-FR" dirty="0"/>
              <a:t> relevant </a:t>
            </a:r>
            <a:r>
              <a:rPr lang="fr-FR" dirty="0" err="1"/>
              <a:t>features</a:t>
            </a:r>
            <a:r>
              <a:rPr lang="fr-FR" dirty="0"/>
              <a:t> for classification. </a:t>
            </a:r>
            <a:r>
              <a:rPr lang="fr-FR" dirty="0" err="1"/>
              <a:t>Among</a:t>
            </a:r>
            <a:r>
              <a:rPr lang="fr-FR" dirty="0"/>
              <a:t> the top 10, </a:t>
            </a:r>
            <a:r>
              <a:rPr lang="fr-FR" dirty="0" err="1"/>
              <a:t>we</a:t>
            </a:r>
            <a:r>
              <a:rPr lang="fr-FR" dirty="0"/>
              <a:t> can </a:t>
            </a:r>
            <a:r>
              <a:rPr lang="fr-FR" dirty="0" err="1"/>
              <a:t>extract</a:t>
            </a:r>
            <a:r>
              <a:rPr lang="fr-FR" dirty="0"/>
              <a:t> </a:t>
            </a:r>
            <a:r>
              <a:rPr lang="fr-FR" dirty="0" err="1"/>
              <a:t>some</a:t>
            </a:r>
            <a:r>
              <a:rPr lang="fr-FR" dirty="0"/>
              <a:t> </a:t>
            </a:r>
            <a:r>
              <a:rPr lang="fr-FR" dirty="0" err="1"/>
              <a:t>useful</a:t>
            </a:r>
            <a:r>
              <a:rPr lang="fr-FR" dirty="0"/>
              <a:t> insights</a:t>
            </a:r>
          </a:p>
          <a:p>
            <a:pPr marL="171450" indent="-171450">
              <a:buFontTx/>
              <a:buChar char="-"/>
            </a:pPr>
            <a:endParaRPr lang="fr-FR" dirty="0"/>
          </a:p>
          <a:p>
            <a:pPr marL="0" indent="0">
              <a:buFont typeface="Livvic Light"/>
              <a:buNone/>
            </a:pPr>
            <a:endParaRPr lang="fr-FR" b="1" dirty="0"/>
          </a:p>
          <a:p>
            <a:pPr marL="171450" indent="-171450"/>
            <a:endParaRPr lang="fr-FR" dirty="0"/>
          </a:p>
          <a:p>
            <a:pPr marL="171450" indent="-171450"/>
            <a:endParaRPr lang="fr-FR" dirty="0"/>
          </a:p>
          <a:p>
            <a:pPr marL="171450" indent="-171450"/>
            <a:endParaRPr lang="fr-FR" dirty="0"/>
          </a:p>
          <a:p>
            <a:pPr marL="0" indent="0">
              <a:buFont typeface="Livvic Light"/>
              <a:buNone/>
            </a:pPr>
            <a:endParaRPr lang="fr-FR" dirty="0"/>
          </a:p>
          <a:p>
            <a:pPr marL="0" indent="0">
              <a:spcBef>
                <a:spcPts val="1600"/>
              </a:spcBef>
              <a:spcAft>
                <a:spcPts val="1600"/>
              </a:spcAft>
              <a:buFont typeface="Livvic Light"/>
              <a:buNone/>
            </a:pPr>
            <a:endParaRPr lang="fr-FR" b="1" dirty="0"/>
          </a:p>
        </p:txBody>
      </p:sp>
      <p:sp>
        <p:nvSpPr>
          <p:cNvPr id="33" name="Google Shape;465;p26">
            <a:extLst>
              <a:ext uri="{FF2B5EF4-FFF2-40B4-BE49-F238E27FC236}">
                <a16:creationId xmlns:a16="http://schemas.microsoft.com/office/drawing/2014/main" id="{CEEF287A-BF31-4E63-AED5-CE9083F38309}"/>
              </a:ext>
            </a:extLst>
          </p:cNvPr>
          <p:cNvSpPr txBox="1">
            <a:spLocks/>
          </p:cNvSpPr>
          <p:nvPr/>
        </p:nvSpPr>
        <p:spPr>
          <a:xfrm>
            <a:off x="3533762" y="1255794"/>
            <a:ext cx="1584640" cy="511067"/>
          </a:xfrm>
          <a:prstGeom prst="rect">
            <a:avLst/>
          </a:prstGeom>
          <a:solidFill>
            <a:srgbClr val="FFFFFF">
              <a:alpha val="16863"/>
            </a:srgbClr>
          </a:solidFill>
          <a:ln>
            <a:solidFill>
              <a:schemeClr val="tx1">
                <a:lumMod val="20000"/>
                <a:lumOff val="8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1000" b="1" dirty="0">
                <a:solidFill>
                  <a:srgbClr val="8194F3"/>
                </a:solidFill>
              </a:rPr>
              <a:t>Low </a:t>
            </a:r>
            <a:r>
              <a:rPr lang="fr-FR" sz="1000" b="1" dirty="0" err="1">
                <a:solidFill>
                  <a:srgbClr val="8194F3"/>
                </a:solidFill>
              </a:rPr>
              <a:t>income</a:t>
            </a:r>
            <a:r>
              <a:rPr lang="fr-FR" sz="1000" b="1" dirty="0">
                <a:solidFill>
                  <a:srgbClr val="8194F3"/>
                </a:solidFill>
              </a:rPr>
              <a:t> (</a:t>
            </a:r>
            <a:r>
              <a:rPr lang="fr-FR" sz="1000" b="1" dirty="0" err="1">
                <a:solidFill>
                  <a:srgbClr val="8194F3"/>
                </a:solidFill>
              </a:rPr>
              <a:t>blue</a:t>
            </a:r>
            <a:r>
              <a:rPr lang="fr-FR" sz="1000" b="1" dirty="0">
                <a:solidFill>
                  <a:srgbClr val="8194F3"/>
                </a:solidFill>
              </a:rPr>
              <a:t>)</a:t>
            </a:r>
          </a:p>
          <a:p>
            <a:pPr marL="0" indent="0" algn="ctr">
              <a:buFont typeface="Livvic Light"/>
              <a:buNone/>
            </a:pPr>
            <a:r>
              <a:rPr lang="fr-FR" sz="1000" b="1" dirty="0">
                <a:solidFill>
                  <a:srgbClr val="FFC000"/>
                </a:solidFill>
              </a:rPr>
              <a:t>High </a:t>
            </a:r>
            <a:r>
              <a:rPr lang="fr-FR" sz="1000" b="1" dirty="0" err="1">
                <a:solidFill>
                  <a:srgbClr val="FFC000"/>
                </a:solidFill>
              </a:rPr>
              <a:t>income</a:t>
            </a:r>
            <a:r>
              <a:rPr lang="fr-FR" sz="1000" b="1" dirty="0">
                <a:solidFill>
                  <a:srgbClr val="FFC000"/>
                </a:solidFill>
              </a:rPr>
              <a:t> (</a:t>
            </a:r>
            <a:r>
              <a:rPr lang="fr-FR" sz="1000" b="1" dirty="0" err="1">
                <a:solidFill>
                  <a:srgbClr val="FFC000"/>
                </a:solidFill>
              </a:rPr>
              <a:t>yellow</a:t>
            </a:r>
            <a:r>
              <a:rPr lang="fr-FR" sz="1000" b="1" dirty="0">
                <a:solidFill>
                  <a:srgbClr val="FFC000"/>
                </a:solidFill>
              </a:rPr>
              <a:t>)</a:t>
            </a:r>
          </a:p>
        </p:txBody>
      </p:sp>
      <p:sp>
        <p:nvSpPr>
          <p:cNvPr id="42" name="ZoneTexte 41">
            <a:extLst>
              <a:ext uri="{FF2B5EF4-FFF2-40B4-BE49-F238E27FC236}">
                <a16:creationId xmlns:a16="http://schemas.microsoft.com/office/drawing/2014/main" id="{B0473DE5-2542-4E80-8FFF-EB4BC9D4B4ED}"/>
              </a:ext>
            </a:extLst>
          </p:cNvPr>
          <p:cNvSpPr txBox="1"/>
          <p:nvPr/>
        </p:nvSpPr>
        <p:spPr>
          <a:xfrm>
            <a:off x="252434" y="1599870"/>
            <a:ext cx="2469039" cy="1015663"/>
          </a:xfrm>
          <a:prstGeom prst="rect">
            <a:avLst/>
          </a:prstGeom>
          <a:noFill/>
        </p:spPr>
        <p:txBody>
          <a:bodyPr wrap="square">
            <a:spAutoFit/>
          </a:bodyPr>
          <a:lstStyle/>
          <a:p>
            <a:r>
              <a:rPr lang="fr-FR" sz="1200" b="1" dirty="0" err="1">
                <a:solidFill>
                  <a:schemeClr val="bg1"/>
                </a:solidFill>
                <a:latin typeface="Maven Pro" panose="020B0604020202020204" charset="0"/>
              </a:rPr>
              <a:t>Industry</a:t>
            </a:r>
            <a:r>
              <a:rPr lang="fr-FR" sz="1200" dirty="0">
                <a:solidFill>
                  <a:schemeClr val="bg1"/>
                </a:solidFill>
                <a:latin typeface="Maven Pro" panose="020B0604020202020204" charset="0"/>
              </a:rPr>
              <a:t> : </a:t>
            </a:r>
            <a:r>
              <a:rPr lang="en-US" sz="1200" dirty="0">
                <a:solidFill>
                  <a:schemeClr val="bg1"/>
                </a:solidFill>
                <a:latin typeface="Maven Pro" panose="020B0604020202020204" charset="0"/>
              </a:rPr>
              <a:t>high incomes much more frequent in public administration and finance/insurance/real estate for instance</a:t>
            </a:r>
            <a:endParaRPr lang="fr-FR" sz="1200" dirty="0">
              <a:solidFill>
                <a:schemeClr val="bg1"/>
              </a:solidFill>
              <a:latin typeface="Maven Pro" panose="020B0604020202020204" charset="0"/>
            </a:endParaRPr>
          </a:p>
        </p:txBody>
      </p:sp>
      <p:sp>
        <p:nvSpPr>
          <p:cNvPr id="61" name="ZoneTexte 60">
            <a:extLst>
              <a:ext uri="{FF2B5EF4-FFF2-40B4-BE49-F238E27FC236}">
                <a16:creationId xmlns:a16="http://schemas.microsoft.com/office/drawing/2014/main" id="{4E476E2A-ABD9-47B4-A9AA-E042FBFA6F84}"/>
              </a:ext>
            </a:extLst>
          </p:cNvPr>
          <p:cNvSpPr txBox="1"/>
          <p:nvPr/>
        </p:nvSpPr>
        <p:spPr>
          <a:xfrm>
            <a:off x="6586846" y="2615533"/>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Marital </a:t>
            </a:r>
            <a:r>
              <a:rPr lang="fr-FR" sz="1200" b="1" dirty="0" err="1">
                <a:solidFill>
                  <a:schemeClr val="bg1"/>
                </a:solidFill>
                <a:latin typeface="Maven Pro" panose="020B0604020202020204" charset="0"/>
              </a:rPr>
              <a:t>status</a:t>
            </a:r>
            <a:r>
              <a:rPr lang="fr-FR" sz="1200" dirty="0">
                <a:solidFill>
                  <a:schemeClr val="bg1"/>
                </a:solidFill>
                <a:latin typeface="Maven Pro" panose="020B0604020202020204" charset="0"/>
              </a:rPr>
              <a:t>: &gt; </a:t>
            </a:r>
            <a:r>
              <a:rPr lang="en-US" sz="1200" dirty="0">
                <a:solidFill>
                  <a:schemeClr val="bg1"/>
                </a:solidFill>
                <a:latin typeface="Maven Pro" panose="020B0604020202020204" charset="0"/>
              </a:rPr>
              <a:t>75% of high income individuals are married (not divorced nor widowed)</a:t>
            </a:r>
            <a:endParaRPr lang="fr-FR" sz="1200" dirty="0">
              <a:solidFill>
                <a:schemeClr val="bg1"/>
              </a:solidFill>
              <a:latin typeface="Maven Pro" panose="020B0604020202020204" charset="0"/>
            </a:endParaRPr>
          </a:p>
        </p:txBody>
      </p:sp>
      <p:sp>
        <p:nvSpPr>
          <p:cNvPr id="62" name="ZoneTexte 61">
            <a:extLst>
              <a:ext uri="{FF2B5EF4-FFF2-40B4-BE49-F238E27FC236}">
                <a16:creationId xmlns:a16="http://schemas.microsoft.com/office/drawing/2014/main" id="{066434E7-982C-4200-81BC-6C00FDA745AE}"/>
              </a:ext>
            </a:extLst>
          </p:cNvPr>
          <p:cNvSpPr txBox="1"/>
          <p:nvPr/>
        </p:nvSpPr>
        <p:spPr>
          <a:xfrm>
            <a:off x="117763" y="2688734"/>
            <a:ext cx="2500745" cy="830997"/>
          </a:xfrm>
          <a:prstGeom prst="rect">
            <a:avLst/>
          </a:prstGeom>
          <a:noFill/>
        </p:spPr>
        <p:txBody>
          <a:bodyPr wrap="square">
            <a:spAutoFit/>
          </a:bodyPr>
          <a:lstStyle/>
          <a:p>
            <a:r>
              <a:rPr lang="fr-FR" sz="1200" b="1" dirty="0">
                <a:solidFill>
                  <a:schemeClr val="bg1"/>
                </a:solidFill>
                <a:latin typeface="Maven Pro" panose="020B0604020202020204" charset="0"/>
              </a:rPr>
              <a:t>Occupation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high incomes much more frequent among professional specialties and executives/</a:t>
            </a:r>
            <a:r>
              <a:rPr lang="en-US" sz="1200" dirty="0" err="1">
                <a:solidFill>
                  <a:schemeClr val="bg1"/>
                </a:solidFill>
                <a:latin typeface="Maven Pro" panose="020B0604020202020204" charset="0"/>
              </a:rPr>
              <a:t>maangers</a:t>
            </a:r>
            <a:endParaRPr lang="fr-FR" sz="1200" dirty="0">
              <a:solidFill>
                <a:schemeClr val="bg1"/>
              </a:solidFill>
              <a:latin typeface="Maven Pro" panose="020B0604020202020204" charset="0"/>
            </a:endParaRPr>
          </a:p>
        </p:txBody>
      </p:sp>
      <p:sp>
        <p:nvSpPr>
          <p:cNvPr id="64" name="ZoneTexte 63">
            <a:extLst>
              <a:ext uri="{FF2B5EF4-FFF2-40B4-BE49-F238E27FC236}">
                <a16:creationId xmlns:a16="http://schemas.microsoft.com/office/drawing/2014/main" id="{44A0FFF1-1D8D-4714-9860-0420533A9962}"/>
              </a:ext>
            </a:extLst>
          </p:cNvPr>
          <p:cNvSpPr txBox="1"/>
          <p:nvPr/>
        </p:nvSpPr>
        <p:spPr>
          <a:xfrm>
            <a:off x="6586846" y="3823314"/>
            <a:ext cx="2500745" cy="646331"/>
          </a:xfrm>
          <a:prstGeom prst="rect">
            <a:avLst/>
          </a:prstGeom>
          <a:noFill/>
        </p:spPr>
        <p:txBody>
          <a:bodyPr wrap="square">
            <a:spAutoFit/>
          </a:bodyPr>
          <a:lstStyle/>
          <a:p>
            <a:r>
              <a:rPr lang="fr-FR" sz="1200" b="1" dirty="0" err="1">
                <a:solidFill>
                  <a:schemeClr val="bg1"/>
                </a:solidFill>
                <a:latin typeface="Maven Pro" panose="020B0604020202020204" charset="0"/>
              </a:rPr>
              <a:t>Householders</a:t>
            </a:r>
            <a:r>
              <a:rPr lang="fr-FR" sz="1200" b="1" dirty="0">
                <a:solidFill>
                  <a:schemeClr val="bg1"/>
                </a:solidFill>
                <a:latin typeface="Maven Pro" panose="020B0604020202020204" charset="0"/>
              </a:rPr>
              <a:t>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much more frequent among the high income class than the low income class </a:t>
            </a:r>
            <a:endParaRPr lang="fr-FR" sz="1200" dirty="0">
              <a:solidFill>
                <a:schemeClr val="bg1"/>
              </a:solidFill>
              <a:latin typeface="Maven Pro" panose="020B0604020202020204" charset="0"/>
            </a:endParaRPr>
          </a:p>
        </p:txBody>
      </p:sp>
      <p:pic>
        <p:nvPicPr>
          <p:cNvPr id="5" name="Image 4">
            <a:extLst>
              <a:ext uri="{FF2B5EF4-FFF2-40B4-BE49-F238E27FC236}">
                <a16:creationId xmlns:a16="http://schemas.microsoft.com/office/drawing/2014/main" id="{1C4D2E8F-2494-4C79-ADD8-BFF7537A481C}"/>
              </a:ext>
            </a:extLst>
          </p:cNvPr>
          <p:cNvPicPr>
            <a:picLocks noChangeAspect="1"/>
          </p:cNvPicPr>
          <p:nvPr/>
        </p:nvPicPr>
        <p:blipFill>
          <a:blip r:embed="rId3"/>
          <a:stretch>
            <a:fillRect/>
          </a:stretch>
        </p:blipFill>
        <p:spPr>
          <a:xfrm>
            <a:off x="7070011" y="238361"/>
            <a:ext cx="1889687" cy="1528500"/>
          </a:xfrm>
          <a:prstGeom prst="rect">
            <a:avLst/>
          </a:prstGeom>
          <a:ln>
            <a:solidFill>
              <a:schemeClr val="tx1">
                <a:lumMod val="20000"/>
                <a:lumOff val="80000"/>
              </a:schemeClr>
            </a:solidFill>
          </a:ln>
        </p:spPr>
      </p:pic>
      <p:sp>
        <p:nvSpPr>
          <p:cNvPr id="26" name="ZoneTexte 25">
            <a:extLst>
              <a:ext uri="{FF2B5EF4-FFF2-40B4-BE49-F238E27FC236}">
                <a16:creationId xmlns:a16="http://schemas.microsoft.com/office/drawing/2014/main" id="{9041F884-3439-44AE-B428-4B1F07F9FBA9}"/>
              </a:ext>
            </a:extLst>
          </p:cNvPr>
          <p:cNvSpPr txBox="1"/>
          <p:nvPr/>
        </p:nvSpPr>
        <p:spPr>
          <a:xfrm>
            <a:off x="346364" y="4071996"/>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Education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high incomes much more frequent above Bachelor’s Degree</a:t>
            </a:r>
            <a:endParaRPr lang="fr-FR" sz="1200" dirty="0">
              <a:solidFill>
                <a:schemeClr val="bg1"/>
              </a:solidFill>
              <a:latin typeface="Maven Pro" panose="020B0604020202020204" charset="0"/>
            </a:endParaRPr>
          </a:p>
        </p:txBody>
      </p:sp>
      <p:sp>
        <p:nvSpPr>
          <p:cNvPr id="27" name="ZoneTexte 26">
            <a:extLst>
              <a:ext uri="{FF2B5EF4-FFF2-40B4-BE49-F238E27FC236}">
                <a16:creationId xmlns:a16="http://schemas.microsoft.com/office/drawing/2014/main" id="{A93DBB73-ADF2-42FB-B275-DA88DCB9C072}"/>
              </a:ext>
            </a:extLst>
          </p:cNvPr>
          <p:cNvSpPr txBox="1"/>
          <p:nvPr/>
        </p:nvSpPr>
        <p:spPr>
          <a:xfrm>
            <a:off x="3075710" y="2906567"/>
            <a:ext cx="2500745" cy="646331"/>
          </a:xfrm>
          <a:prstGeom prst="rect">
            <a:avLst/>
          </a:prstGeom>
          <a:noFill/>
        </p:spPr>
        <p:txBody>
          <a:bodyPr wrap="square">
            <a:spAutoFit/>
          </a:bodyPr>
          <a:lstStyle/>
          <a:p>
            <a:r>
              <a:rPr lang="fr-FR" sz="1200" b="1" dirty="0" err="1">
                <a:solidFill>
                  <a:schemeClr val="bg1"/>
                </a:solidFill>
                <a:latin typeface="Maven Pro" panose="020B0604020202020204" charset="0"/>
              </a:rPr>
              <a:t>Sex</a:t>
            </a:r>
            <a:r>
              <a:rPr lang="fr-FR" sz="1200" b="1" dirty="0">
                <a:solidFill>
                  <a:schemeClr val="bg1"/>
                </a:solidFill>
                <a:latin typeface="Maven Pro" panose="020B0604020202020204" charset="0"/>
              </a:rPr>
              <a:t>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female are underrepresented within the high income class</a:t>
            </a:r>
            <a:endParaRPr lang="fr-FR" sz="1200" dirty="0">
              <a:solidFill>
                <a:schemeClr val="bg1"/>
              </a:solidFill>
              <a:latin typeface="Maven Pro" panose="020B0604020202020204" charset="0"/>
            </a:endParaRPr>
          </a:p>
        </p:txBody>
      </p:sp>
    </p:spTree>
    <p:extLst>
      <p:ext uri="{BB962C8B-B14F-4D97-AF65-F5344CB8AC3E}">
        <p14:creationId xmlns:p14="http://schemas.microsoft.com/office/powerpoint/2010/main" val="256637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5" name="Google Shape;465;p26"/>
              <p:cNvSpPr txBox="1">
                <a:spLocks noGrp="1"/>
              </p:cNvSpPr>
              <p:nvPr>
                <p:ph type="body" idx="1"/>
              </p:nvPr>
            </p:nvSpPr>
            <p:spPr>
              <a:xfrm>
                <a:off x="542759" y="630666"/>
                <a:ext cx="5586054" cy="381185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dirty="0"/>
                  <a:t>Gestion des valeurs manquantes : remplacement par </a:t>
                </a:r>
                <a:r>
                  <a:rPr lang="fr-FR" dirty="0">
                    <a:solidFill>
                      <a:schemeClr val="accent2"/>
                    </a:solidFill>
                  </a:rPr>
                  <a:t>la moyenne</a:t>
                </a:r>
              </a:p>
              <a:p>
                <a:pPr marL="457200" lvl="1" indent="0">
                  <a:lnSpc>
                    <a:spcPct val="100000"/>
                  </a:lnSpc>
                  <a:spcBef>
                    <a:spcPts val="0"/>
                  </a:spcBef>
                  <a:buNone/>
                </a:pPr>
                <a:r>
                  <a:rPr lang="fr-FR" sz="1200" dirty="0"/>
                  <a:t>N’introduit pas de biais</a:t>
                </a:r>
              </a:p>
              <a:p>
                <a:pPr marL="457200" lvl="1" indent="0">
                  <a:lnSpc>
                    <a:spcPct val="100000"/>
                  </a:lnSpc>
                  <a:spcBef>
                    <a:spcPts val="0"/>
                  </a:spcBef>
                  <a:buNone/>
                </a:pPr>
                <a:r>
                  <a:rPr lang="fr-FR" sz="1200" dirty="0"/>
                  <a:t>Pourrait être affiné, en particulier sur les périodes courtes (en interpolant)</a:t>
                </a:r>
              </a:p>
              <a:p>
                <a:pPr marL="457200" lvl="1" indent="0">
                  <a:lnSpc>
                    <a:spcPct val="100000"/>
                  </a:lnSpc>
                  <a:spcBef>
                    <a:spcPts val="0"/>
                  </a:spcBef>
                  <a:buNone/>
                </a:pPr>
                <a:endParaRPr lang="fr-FR" sz="1200" dirty="0"/>
              </a:p>
              <a:p>
                <a:pPr marL="0" lvl="0" indent="0" algn="l" rtl="0">
                  <a:lnSpc>
                    <a:spcPct val="100000"/>
                  </a:lnSpc>
                  <a:spcBef>
                    <a:spcPts val="0"/>
                  </a:spcBef>
                  <a:spcAft>
                    <a:spcPts val="0"/>
                  </a:spcAft>
                  <a:buNone/>
                </a:pPr>
                <a:r>
                  <a:rPr lang="fr-FR" sz="1200" dirty="0"/>
                  <a:t>Création de </a:t>
                </a:r>
                <a:r>
                  <a:rPr lang="fr-FR" sz="1200" dirty="0">
                    <a:solidFill>
                      <a:schemeClr val="accent2"/>
                    </a:solidFill>
                  </a:rPr>
                  <a:t>prédicteurs météo alternatifs </a:t>
                </a:r>
                <a:r>
                  <a:rPr lang="fr-FR" sz="1200" dirty="0">
                    <a:solidFill>
                      <a:schemeClr val="bg1"/>
                    </a:solidFill>
                  </a:rPr>
                  <a:t>à partir des composantes du vent </a:t>
                </a:r>
                <a:r>
                  <a:rPr lang="fr-FR" sz="1200" dirty="0"/>
                  <a:t>:</a:t>
                </a:r>
              </a:p>
              <a:p>
                <a:pPr marL="630238" indent="-304800">
                  <a:buSzPts val="1200"/>
                  <a:buFont typeface="Maven Pro"/>
                  <a:buChar char="●"/>
                </a:pPr>
                <a:r>
                  <a:rPr lang="fr-FR" sz="1200" dirty="0"/>
                  <a:t>La vitesse du vent </a:t>
                </a:r>
                <a14:m>
                  <m:oMath xmlns:m="http://schemas.openxmlformats.org/officeDocument/2006/math">
                    <m:acc>
                      <m:accPr>
                        <m:chr m:val="⃗"/>
                        <m:ctrlPr>
                          <a:rPr lang="fr-FR" sz="1200" b="1" i="1" smtClean="0">
                            <a:solidFill>
                              <a:schemeClr val="bg1"/>
                            </a:solidFill>
                            <a:latin typeface="Cambria Math" panose="02040503050406030204" pitchFamily="18" charset="0"/>
                          </a:rPr>
                        </m:ctrlPr>
                      </m:accPr>
                      <m:e>
                        <m:r>
                          <a:rPr lang="fr-FR" sz="1200" b="1" i="1" smtClean="0">
                            <a:solidFill>
                              <a:schemeClr val="bg1"/>
                            </a:solidFill>
                            <a:latin typeface="Cambria Math" panose="02040503050406030204" pitchFamily="18" charset="0"/>
                          </a:rPr>
                          <m:t>𝑾</m:t>
                        </m:r>
                      </m:e>
                    </m:acc>
                  </m:oMath>
                </a14:m>
                <a:r>
                  <a:rPr lang="fr-FR" sz="1200" dirty="0"/>
                  <a:t>, en m/s</a:t>
                </a:r>
              </a:p>
              <a:p>
                <a:pPr marL="630238" indent="-304800">
                  <a:buSzPts val="1200"/>
                  <a:buFont typeface="Maven Pro"/>
                  <a:buChar char="●"/>
                </a:pPr>
                <a:r>
                  <a:rPr lang="fr-FR" sz="1200" dirty="0"/>
                  <a:t>Le cosinus et sinus de sa direction météorologique </a:t>
                </a:r>
                <a14:m>
                  <m:oMath xmlns:m="http://schemas.openxmlformats.org/officeDocument/2006/math">
                    <m:r>
                      <a:rPr lang="fr-FR" sz="1200" b="1" i="1" smtClean="0">
                        <a:solidFill>
                          <a:schemeClr val="bg1"/>
                        </a:solidFill>
                        <a:latin typeface="Cambria Math" panose="02040503050406030204" pitchFamily="18" charset="0"/>
                        <a:ea typeface="Cambria Math" panose="02040503050406030204" pitchFamily="18" charset="0"/>
                      </a:rPr>
                      <m:t>𝜽</m:t>
                    </m:r>
                  </m:oMath>
                </a14:m>
                <a:r>
                  <a:rPr lang="fr-FR" sz="1200" dirty="0">
                    <a:solidFill>
                      <a:schemeClr val="bg1"/>
                    </a:solidFill>
                  </a:rPr>
                  <a:t>, en °</a:t>
                </a:r>
                <a:endParaRPr lang="fr-FR" sz="1200" b="1" dirty="0">
                  <a:solidFill>
                    <a:schemeClr val="bg1"/>
                  </a:solidFill>
                </a:endParaRPr>
              </a:p>
              <a:p>
                <a:pPr marL="0" indent="0">
                  <a:buNone/>
                </a:pPr>
                <a:endParaRPr lang="fr-FR" sz="1200" dirty="0"/>
              </a:p>
              <a:p>
                <a:pPr marL="0" lvl="0" indent="0" algn="l" rtl="0">
                  <a:lnSpc>
                    <a:spcPct val="100000"/>
                  </a:lnSpc>
                  <a:spcBef>
                    <a:spcPts val="0"/>
                  </a:spcBef>
                  <a:spcAft>
                    <a:spcPts val="0"/>
                  </a:spcAft>
                  <a:buNone/>
                </a:pPr>
                <a:r>
                  <a:rPr lang="fr-FR" sz="1200" dirty="0">
                    <a:solidFill>
                      <a:schemeClr val="accent2"/>
                    </a:solidFill>
                  </a:rPr>
                  <a:t>Encodage </a:t>
                </a:r>
                <a:r>
                  <a:rPr lang="fr-FR" sz="1200" i="1" dirty="0" err="1">
                    <a:solidFill>
                      <a:schemeClr val="accent2"/>
                    </a:solidFill>
                  </a:rPr>
                  <a:t>one-hot</a:t>
                </a:r>
                <a:r>
                  <a:rPr lang="fr-FR" sz="1200" dirty="0">
                    <a:solidFill>
                      <a:schemeClr val="accent2"/>
                    </a:solidFill>
                  </a:rPr>
                  <a:t> </a:t>
                </a:r>
                <a:r>
                  <a:rPr lang="fr-FR" sz="1200" dirty="0">
                    <a:solidFill>
                      <a:schemeClr val="bg1"/>
                    </a:solidFill>
                  </a:rPr>
                  <a:t>de prédicteurs « saison » et de prédicteurs « jour/nuit »</a:t>
                </a:r>
                <a:br>
                  <a:rPr lang="fr-FR" sz="1200" dirty="0">
                    <a:solidFill>
                      <a:schemeClr val="bg1"/>
                    </a:solidFill>
                  </a:rPr>
                </a:br>
                <a:r>
                  <a:rPr lang="fr-FR" sz="1200" dirty="0">
                    <a:solidFill>
                      <a:schemeClr val="bg1"/>
                    </a:solidFill>
                  </a:rPr>
                  <a:t>(6 prédicteurs additionnels)</a:t>
                </a:r>
              </a:p>
              <a:p>
                <a:pPr marL="0" lvl="0" indent="0" algn="l" rtl="0">
                  <a:lnSpc>
                    <a:spcPct val="100000"/>
                  </a:lnSpc>
                  <a:spcBef>
                    <a:spcPts val="0"/>
                  </a:spcBef>
                  <a:spcAft>
                    <a:spcPts val="0"/>
                  </a:spcAft>
                  <a:buNone/>
                </a:pPr>
                <a:endParaRPr lang="fr-FR" sz="1200" dirty="0">
                  <a:solidFill>
                    <a:schemeClr val="bg1"/>
                  </a:solidFill>
                </a:endParaRPr>
              </a:p>
              <a:p>
                <a:pPr marL="0" lvl="0" indent="0" algn="l" rtl="0">
                  <a:lnSpc>
                    <a:spcPct val="100000"/>
                  </a:lnSpc>
                  <a:spcBef>
                    <a:spcPts val="0"/>
                  </a:spcBef>
                  <a:spcAft>
                    <a:spcPts val="0"/>
                  </a:spcAft>
                  <a:buNone/>
                </a:pPr>
                <a:r>
                  <a:rPr lang="fr-FR" sz="1200" dirty="0">
                    <a:solidFill>
                      <a:schemeClr val="accent2"/>
                    </a:solidFill>
                  </a:rPr>
                  <a:t>Projections sin/cos </a:t>
                </a:r>
                <a:r>
                  <a:rPr lang="fr-FR" sz="1200" dirty="0">
                    <a:solidFill>
                      <a:schemeClr val="bg1"/>
                    </a:solidFill>
                  </a:rPr>
                  <a:t>du mois, du jour mensuel, du jour de la semaine et de l’heure de la journée (8 prédicteurs additionnels)</a:t>
                </a:r>
              </a:p>
              <a:p>
                <a:pPr marL="0" lvl="0" indent="0" algn="l" rtl="0">
                  <a:lnSpc>
                    <a:spcPct val="100000"/>
                  </a:lnSpc>
                  <a:spcBef>
                    <a:spcPts val="0"/>
                  </a:spcBef>
                  <a:spcAft>
                    <a:spcPts val="0"/>
                  </a:spcAft>
                  <a:buNone/>
                </a:pPr>
                <a:endParaRPr lang="fr-FR" sz="1200" dirty="0">
                  <a:solidFill>
                    <a:schemeClr val="bg1"/>
                  </a:solidFill>
                </a:endParaRPr>
              </a:p>
              <a:p>
                <a:pPr marL="0" lvl="0" indent="0" algn="l" rtl="0">
                  <a:lnSpc>
                    <a:spcPct val="100000"/>
                  </a:lnSpc>
                  <a:spcBef>
                    <a:spcPts val="0"/>
                  </a:spcBef>
                  <a:spcAft>
                    <a:spcPts val="0"/>
                  </a:spcAft>
                  <a:buNone/>
                </a:pPr>
                <a:r>
                  <a:rPr lang="fr-FR" sz="1200" dirty="0">
                    <a:solidFill>
                      <a:schemeClr val="bg1"/>
                    </a:solidFill>
                  </a:rPr>
                  <a:t>Création de </a:t>
                </a:r>
                <a:r>
                  <a:rPr lang="fr-FR" sz="1200" dirty="0">
                    <a:solidFill>
                      <a:schemeClr val="accent2"/>
                    </a:solidFill>
                  </a:rPr>
                  <a:t>variables décalées </a:t>
                </a:r>
                <a:r>
                  <a:rPr lang="fr-FR" sz="1200" dirty="0">
                    <a:solidFill>
                      <a:schemeClr val="bg1"/>
                    </a:solidFill>
                  </a:rPr>
                  <a:t>d’une heure pour chaque prédicteur</a:t>
                </a:r>
              </a:p>
              <a:p>
                <a:pPr marL="0" lvl="0" indent="0" algn="l" rtl="0">
                  <a:lnSpc>
                    <a:spcPct val="100000"/>
                  </a:lnSpc>
                  <a:spcBef>
                    <a:spcPts val="0"/>
                  </a:spcBef>
                  <a:spcAft>
                    <a:spcPts val="0"/>
                  </a:spcAft>
                  <a:buNone/>
                </a:pPr>
                <a:endParaRPr lang="fr-FR" sz="1200" dirty="0">
                  <a:solidFill>
                    <a:schemeClr val="accent2"/>
                  </a:solidFill>
                </a:endParaRPr>
              </a:p>
              <a:p>
                <a:pPr marL="0" indent="0">
                  <a:buNone/>
                </a:pPr>
                <a:r>
                  <a:rPr lang="fr-FR" sz="1200" dirty="0">
                    <a:solidFill>
                      <a:schemeClr val="bg1"/>
                    </a:solidFill>
                  </a:rPr>
                  <a:t>Suppression des </a:t>
                </a:r>
                <a:r>
                  <a:rPr lang="fr-FR" sz="1200" dirty="0">
                    <a:solidFill>
                      <a:schemeClr val="accent2"/>
                    </a:solidFill>
                  </a:rPr>
                  <a:t>variables hautement corrélées </a:t>
                </a:r>
                <a:r>
                  <a:rPr lang="fr-FR" sz="1200" dirty="0">
                    <a:solidFill>
                      <a:schemeClr val="bg1"/>
                    </a:solidFill>
                  </a:rPr>
                  <a:t>(coefficient &gt; 0,9)</a:t>
                </a:r>
              </a:p>
              <a:p>
                <a:pPr marL="0" indent="0">
                  <a:spcBef>
                    <a:spcPts val="1600"/>
                  </a:spcBef>
                  <a:spcAft>
                    <a:spcPts val="1600"/>
                  </a:spcAft>
                  <a:buFont typeface="Livvic Light"/>
                  <a:buNone/>
                </a:pPr>
                <a:r>
                  <a:rPr lang="fr-FR" sz="1200" dirty="0">
                    <a:solidFill>
                      <a:schemeClr val="accent2"/>
                    </a:solidFill>
                  </a:rPr>
                  <a:t>Normalisation</a:t>
                </a:r>
                <a:r>
                  <a:rPr lang="fr-FR" sz="1200" dirty="0"/>
                  <a:t> des données (</a:t>
                </a:r>
                <a:r>
                  <a:rPr lang="fr-FR" sz="1200" i="1" dirty="0"/>
                  <a:t>standard </a:t>
                </a:r>
                <a:r>
                  <a:rPr lang="fr-FR" sz="1200" i="1" dirty="0" err="1"/>
                  <a:t>scaling</a:t>
                </a:r>
                <a:r>
                  <a:rPr lang="fr-FR" sz="1200" dirty="0"/>
                  <a:t>)</a:t>
                </a:r>
              </a:p>
              <a:p>
                <a:pPr marL="457200" lvl="1" indent="0">
                  <a:lnSpc>
                    <a:spcPct val="100000"/>
                  </a:lnSpc>
                  <a:spcBef>
                    <a:spcPts val="0"/>
                  </a:spcBef>
                  <a:buNone/>
                </a:pPr>
                <a:endParaRPr lang="fr-FR" sz="1200" dirty="0"/>
              </a:p>
              <a:p>
                <a:pPr marL="0" lvl="0" indent="0" algn="l" rtl="0">
                  <a:lnSpc>
                    <a:spcPct val="100000"/>
                  </a:lnSpc>
                  <a:spcBef>
                    <a:spcPts val="1600"/>
                  </a:spcBef>
                  <a:spcAft>
                    <a:spcPts val="1600"/>
                  </a:spcAft>
                  <a:buNone/>
                </a:pPr>
                <a:r>
                  <a:rPr lang="fr-FR" dirty="0"/>
                  <a:t>       </a:t>
                </a:r>
              </a:p>
              <a:p>
                <a:pPr marL="0" lvl="0" indent="0" algn="l" rtl="0">
                  <a:lnSpc>
                    <a:spcPct val="100000"/>
                  </a:lnSpc>
                  <a:spcBef>
                    <a:spcPts val="1600"/>
                  </a:spcBef>
                  <a:spcAft>
                    <a:spcPts val="1600"/>
                  </a:spcAft>
                  <a:buNone/>
                </a:pPr>
                <a:endParaRPr lang="fr-FR" dirty="0"/>
              </a:p>
            </p:txBody>
          </p:sp>
        </mc:Choice>
        <mc:Fallback xmlns="">
          <p:sp>
            <p:nvSpPr>
              <p:cNvPr id="465" name="Google Shape;465;p26"/>
              <p:cNvSpPr txBox="1">
                <a:spLocks noGrp="1" noRot="1" noChangeAspect="1" noMove="1" noResize="1" noEditPoints="1" noAdjustHandles="1" noChangeArrowheads="1" noChangeShapeType="1" noTextEdit="1"/>
              </p:cNvSpPr>
              <p:nvPr>
                <p:ph type="body" idx="1"/>
              </p:nvPr>
            </p:nvSpPr>
            <p:spPr>
              <a:xfrm>
                <a:off x="542759" y="630666"/>
                <a:ext cx="5586054" cy="3811857"/>
              </a:xfrm>
              <a:prstGeom prst="rect">
                <a:avLst/>
              </a:prstGeom>
              <a:blipFill>
                <a:blip r:embed="rId3"/>
                <a:stretch>
                  <a:fillRect b="-1917"/>
                </a:stretch>
              </a:blipFill>
            </p:spPr>
            <p:txBody>
              <a:bodyPr/>
              <a:lstStyle/>
              <a:p>
                <a:r>
                  <a:rPr lang="fr-FR">
                    <a:noFill/>
                  </a:rPr>
                  <a:t> </a:t>
                </a:r>
              </a:p>
            </p:txBody>
          </p:sp>
        </mc:Fallback>
      </mc:AlternateContent>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Prétraitement des données</a:t>
            </a:r>
            <a:endParaRPr dirty="0"/>
          </a:p>
        </p:txBody>
      </p:sp>
      <p:grpSp>
        <p:nvGrpSpPr>
          <p:cNvPr id="19" name="Google Shape;13358;p64">
            <a:extLst>
              <a:ext uri="{FF2B5EF4-FFF2-40B4-BE49-F238E27FC236}">
                <a16:creationId xmlns:a16="http://schemas.microsoft.com/office/drawing/2014/main" id="{F41D713D-6960-4D64-B2B3-1118C7DAE321}"/>
              </a:ext>
            </a:extLst>
          </p:cNvPr>
          <p:cNvGrpSpPr/>
          <p:nvPr/>
        </p:nvGrpSpPr>
        <p:grpSpPr>
          <a:xfrm>
            <a:off x="4390839" y="199805"/>
            <a:ext cx="362321" cy="364231"/>
            <a:chOff x="6069423" y="2891892"/>
            <a:chExt cx="362321" cy="364231"/>
          </a:xfrm>
        </p:grpSpPr>
        <p:sp>
          <p:nvSpPr>
            <p:cNvPr id="20" name="Google Shape;13359;p64">
              <a:extLst>
                <a:ext uri="{FF2B5EF4-FFF2-40B4-BE49-F238E27FC236}">
                  <a16:creationId xmlns:a16="http://schemas.microsoft.com/office/drawing/2014/main" id="{B771575C-B5E4-4881-950F-4946563F39FC}"/>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60;p64">
              <a:extLst>
                <a:ext uri="{FF2B5EF4-FFF2-40B4-BE49-F238E27FC236}">
                  <a16:creationId xmlns:a16="http://schemas.microsoft.com/office/drawing/2014/main" id="{D047C7AD-04FF-4E28-8316-423D53BE045E}"/>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61;p64">
              <a:extLst>
                <a:ext uri="{FF2B5EF4-FFF2-40B4-BE49-F238E27FC236}">
                  <a16:creationId xmlns:a16="http://schemas.microsoft.com/office/drawing/2014/main" id="{610356A8-15AF-49D5-A534-28C90857004B}"/>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362;p64">
              <a:extLst>
                <a:ext uri="{FF2B5EF4-FFF2-40B4-BE49-F238E27FC236}">
                  <a16:creationId xmlns:a16="http://schemas.microsoft.com/office/drawing/2014/main" id="{16127A65-912F-4DFA-8D91-84B9F424BF52}"/>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363;p64">
              <a:extLst>
                <a:ext uri="{FF2B5EF4-FFF2-40B4-BE49-F238E27FC236}">
                  <a16:creationId xmlns:a16="http://schemas.microsoft.com/office/drawing/2014/main" id="{1F90ED56-63BB-4708-B288-B4C618A36E22}"/>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64;p64">
              <a:extLst>
                <a:ext uri="{FF2B5EF4-FFF2-40B4-BE49-F238E27FC236}">
                  <a16:creationId xmlns:a16="http://schemas.microsoft.com/office/drawing/2014/main" id="{205C733B-84C7-417D-9B0D-43C3210E4660}"/>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0050;p58">
            <a:extLst>
              <a:ext uri="{FF2B5EF4-FFF2-40B4-BE49-F238E27FC236}">
                <a16:creationId xmlns:a16="http://schemas.microsoft.com/office/drawing/2014/main" id="{7A645656-A052-4DBD-8782-94E4C2AC5CFA}"/>
              </a:ext>
            </a:extLst>
          </p:cNvPr>
          <p:cNvGrpSpPr/>
          <p:nvPr/>
        </p:nvGrpSpPr>
        <p:grpSpPr>
          <a:xfrm>
            <a:off x="837869" y="915591"/>
            <a:ext cx="203122" cy="151477"/>
            <a:chOff x="5216456" y="3725484"/>
            <a:chExt cx="356196" cy="265631"/>
          </a:xfrm>
        </p:grpSpPr>
        <p:sp>
          <p:nvSpPr>
            <p:cNvPr id="27" name="Google Shape;10051;p58">
              <a:extLst>
                <a:ext uri="{FF2B5EF4-FFF2-40B4-BE49-F238E27FC236}">
                  <a16:creationId xmlns:a16="http://schemas.microsoft.com/office/drawing/2014/main" id="{A533E797-BC1A-417D-B0D9-A8E4AFD65266}"/>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052;p58">
              <a:extLst>
                <a:ext uri="{FF2B5EF4-FFF2-40B4-BE49-F238E27FC236}">
                  <a16:creationId xmlns:a16="http://schemas.microsoft.com/office/drawing/2014/main" id="{D96C06FD-8637-49E9-8C13-FD60EAC26DF4}"/>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0102;p58">
            <a:extLst>
              <a:ext uri="{FF2B5EF4-FFF2-40B4-BE49-F238E27FC236}">
                <a16:creationId xmlns:a16="http://schemas.microsoft.com/office/drawing/2014/main" id="{EF771489-5699-4659-8182-F4975F9E0422}"/>
              </a:ext>
            </a:extLst>
          </p:cNvPr>
          <p:cNvGrpSpPr/>
          <p:nvPr/>
        </p:nvGrpSpPr>
        <p:grpSpPr>
          <a:xfrm>
            <a:off x="846468" y="1117736"/>
            <a:ext cx="151841" cy="152373"/>
            <a:chOff x="5779408" y="3699191"/>
            <a:chExt cx="317645" cy="318757"/>
          </a:xfrm>
        </p:grpSpPr>
        <p:sp>
          <p:nvSpPr>
            <p:cNvPr id="30" name="Google Shape;10103;p58">
              <a:extLst>
                <a:ext uri="{FF2B5EF4-FFF2-40B4-BE49-F238E27FC236}">
                  <a16:creationId xmlns:a16="http://schemas.microsoft.com/office/drawing/2014/main" id="{9E3A7FA9-4C5A-4FBB-BE79-37105ADCA43C}"/>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104;p58">
              <a:extLst>
                <a:ext uri="{FF2B5EF4-FFF2-40B4-BE49-F238E27FC236}">
                  <a16:creationId xmlns:a16="http://schemas.microsoft.com/office/drawing/2014/main" id="{A72545DE-5D91-48C9-A407-C031AF7CBFA5}"/>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roupe 33">
            <a:extLst>
              <a:ext uri="{FF2B5EF4-FFF2-40B4-BE49-F238E27FC236}">
                <a16:creationId xmlns:a16="http://schemas.microsoft.com/office/drawing/2014/main" id="{BF6CAD78-9A7F-47E0-9FDA-8844E518CCD6}"/>
              </a:ext>
            </a:extLst>
          </p:cNvPr>
          <p:cNvGrpSpPr/>
          <p:nvPr/>
        </p:nvGrpSpPr>
        <p:grpSpPr>
          <a:xfrm>
            <a:off x="6372288" y="706543"/>
            <a:ext cx="2718693" cy="1880858"/>
            <a:chOff x="2612785" y="956688"/>
            <a:chExt cx="6407011" cy="4432527"/>
          </a:xfrm>
        </p:grpSpPr>
        <p:grpSp>
          <p:nvGrpSpPr>
            <p:cNvPr id="35" name="Groupe 34">
              <a:extLst>
                <a:ext uri="{FF2B5EF4-FFF2-40B4-BE49-F238E27FC236}">
                  <a16:creationId xmlns:a16="http://schemas.microsoft.com/office/drawing/2014/main" id="{FDA2F3AC-BF18-49FF-A2AA-ADC38E4AB77F}"/>
                </a:ext>
              </a:extLst>
            </p:cNvPr>
            <p:cNvGrpSpPr/>
            <p:nvPr/>
          </p:nvGrpSpPr>
          <p:grpSpPr>
            <a:xfrm>
              <a:off x="2612785" y="956688"/>
              <a:ext cx="6407011" cy="4432527"/>
              <a:chOff x="2612785" y="956688"/>
              <a:chExt cx="6407011" cy="4432527"/>
            </a:xfrm>
          </p:grpSpPr>
          <p:sp>
            <p:nvSpPr>
              <p:cNvPr id="54" name="Ellipse 53">
                <a:extLst>
                  <a:ext uri="{FF2B5EF4-FFF2-40B4-BE49-F238E27FC236}">
                    <a16:creationId xmlns:a16="http://schemas.microsoft.com/office/drawing/2014/main" id="{5F63FAD4-C372-48C8-BD0D-1FBA3924A822}"/>
                  </a:ext>
                </a:extLst>
              </p:cNvPr>
              <p:cNvSpPr/>
              <p:nvPr/>
            </p:nvSpPr>
            <p:spPr>
              <a:xfrm>
                <a:off x="4245429" y="1711234"/>
                <a:ext cx="3239588" cy="323958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5" name="Connecteur droit 54">
                <a:extLst>
                  <a:ext uri="{FF2B5EF4-FFF2-40B4-BE49-F238E27FC236}">
                    <a16:creationId xmlns:a16="http://schemas.microsoft.com/office/drawing/2014/main" id="{1337E54C-09E4-4BE5-8442-217803908F14}"/>
                  </a:ext>
                </a:extLst>
              </p:cNvPr>
              <p:cNvCxnSpPr>
                <a:cxnSpLocks/>
              </p:cNvCxnSpPr>
              <p:nvPr/>
            </p:nvCxnSpPr>
            <p:spPr>
              <a:xfrm>
                <a:off x="4076700" y="3331028"/>
                <a:ext cx="3581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9093C7A2-0783-40C9-9C71-EE0B524963FA}"/>
                  </a:ext>
                </a:extLst>
              </p:cNvPr>
              <p:cNvCxnSpPr>
                <a:cxnSpLocks/>
              </p:cNvCxnSpPr>
              <p:nvPr/>
            </p:nvCxnSpPr>
            <p:spPr>
              <a:xfrm rot="16200000">
                <a:off x="4074523" y="3331028"/>
                <a:ext cx="35814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2F95BA3E-3E33-4A8D-96FD-6BF7DCBD3829}"/>
                  </a:ext>
                </a:extLst>
              </p:cNvPr>
              <p:cNvSpPr txBox="1"/>
              <p:nvPr/>
            </p:nvSpPr>
            <p:spPr>
              <a:xfrm>
                <a:off x="5031319" y="956688"/>
                <a:ext cx="1709781" cy="369331"/>
              </a:xfrm>
              <a:prstGeom prst="rect">
                <a:avLst/>
              </a:prstGeom>
              <a:noFill/>
            </p:spPr>
            <p:txBody>
              <a:bodyPr wrap="square" rtlCol="0">
                <a:spAutoFit/>
              </a:bodyPr>
              <a:lstStyle/>
              <a:p>
                <a:pPr algn="ctr"/>
                <a:r>
                  <a:rPr lang="fr-FR" b="1" dirty="0">
                    <a:solidFill>
                      <a:schemeClr val="accent1">
                        <a:lumMod val="50000"/>
                      </a:schemeClr>
                    </a:solidFill>
                  </a:rPr>
                  <a:t>North</a:t>
                </a:r>
              </a:p>
            </p:txBody>
          </p:sp>
          <p:sp>
            <p:nvSpPr>
              <p:cNvPr id="58" name="ZoneTexte 57">
                <a:extLst>
                  <a:ext uri="{FF2B5EF4-FFF2-40B4-BE49-F238E27FC236}">
                    <a16:creationId xmlns:a16="http://schemas.microsoft.com/office/drawing/2014/main" id="{FA27154F-06C0-4C15-8BB3-4A784A07D2F3}"/>
                  </a:ext>
                </a:extLst>
              </p:cNvPr>
              <p:cNvSpPr txBox="1"/>
              <p:nvPr/>
            </p:nvSpPr>
            <p:spPr>
              <a:xfrm>
                <a:off x="5031317" y="5019884"/>
                <a:ext cx="1709781" cy="369331"/>
              </a:xfrm>
              <a:prstGeom prst="rect">
                <a:avLst/>
              </a:prstGeom>
              <a:noFill/>
            </p:spPr>
            <p:txBody>
              <a:bodyPr wrap="square" rtlCol="0">
                <a:spAutoFit/>
              </a:bodyPr>
              <a:lstStyle/>
              <a:p>
                <a:pPr algn="ctr"/>
                <a:r>
                  <a:rPr lang="fr-FR" b="1" dirty="0">
                    <a:solidFill>
                      <a:schemeClr val="accent1">
                        <a:lumMod val="50000"/>
                      </a:schemeClr>
                    </a:solidFill>
                  </a:rPr>
                  <a:t>South</a:t>
                </a:r>
              </a:p>
            </p:txBody>
          </p:sp>
          <p:sp>
            <p:nvSpPr>
              <p:cNvPr id="59" name="ZoneTexte 58">
                <a:extLst>
                  <a:ext uri="{FF2B5EF4-FFF2-40B4-BE49-F238E27FC236}">
                    <a16:creationId xmlns:a16="http://schemas.microsoft.com/office/drawing/2014/main" id="{37D6FAFA-91B2-4BDD-9D43-78527E20F565}"/>
                  </a:ext>
                </a:extLst>
              </p:cNvPr>
              <p:cNvSpPr txBox="1"/>
              <p:nvPr/>
            </p:nvSpPr>
            <p:spPr>
              <a:xfrm>
                <a:off x="2612785" y="2978021"/>
                <a:ext cx="1709781" cy="369331"/>
              </a:xfrm>
              <a:prstGeom prst="rect">
                <a:avLst/>
              </a:prstGeom>
              <a:noFill/>
            </p:spPr>
            <p:txBody>
              <a:bodyPr wrap="square" rtlCol="0">
                <a:spAutoFit/>
              </a:bodyPr>
              <a:lstStyle/>
              <a:p>
                <a:pPr algn="ctr"/>
                <a:r>
                  <a:rPr lang="fr-FR" b="1" dirty="0">
                    <a:solidFill>
                      <a:schemeClr val="accent1">
                        <a:lumMod val="50000"/>
                      </a:schemeClr>
                    </a:solidFill>
                  </a:rPr>
                  <a:t>West</a:t>
                </a:r>
              </a:p>
            </p:txBody>
          </p:sp>
          <p:sp>
            <p:nvSpPr>
              <p:cNvPr id="60" name="ZoneTexte 59">
                <a:extLst>
                  <a:ext uri="{FF2B5EF4-FFF2-40B4-BE49-F238E27FC236}">
                    <a16:creationId xmlns:a16="http://schemas.microsoft.com/office/drawing/2014/main" id="{2636910D-DF89-4DC0-9FAD-9032E68BD32D}"/>
                  </a:ext>
                </a:extLst>
              </p:cNvPr>
              <p:cNvSpPr txBox="1"/>
              <p:nvPr/>
            </p:nvSpPr>
            <p:spPr>
              <a:xfrm>
                <a:off x="7310015" y="2978021"/>
                <a:ext cx="1709781" cy="369331"/>
              </a:xfrm>
              <a:prstGeom prst="rect">
                <a:avLst/>
              </a:prstGeom>
              <a:noFill/>
            </p:spPr>
            <p:txBody>
              <a:bodyPr wrap="square" rtlCol="0">
                <a:spAutoFit/>
              </a:bodyPr>
              <a:lstStyle/>
              <a:p>
                <a:pPr algn="ctr"/>
                <a:r>
                  <a:rPr lang="fr-FR" b="1" dirty="0">
                    <a:solidFill>
                      <a:schemeClr val="accent1">
                        <a:lumMod val="50000"/>
                      </a:schemeClr>
                    </a:solidFill>
                  </a:rPr>
                  <a:t>East</a:t>
                </a:r>
              </a:p>
            </p:txBody>
          </p:sp>
          <p:cxnSp>
            <p:nvCxnSpPr>
              <p:cNvPr id="61" name="Connecteur droit avec flèche 60">
                <a:extLst>
                  <a:ext uri="{FF2B5EF4-FFF2-40B4-BE49-F238E27FC236}">
                    <a16:creationId xmlns:a16="http://schemas.microsoft.com/office/drawing/2014/main" id="{68DBEE2C-A02F-41E1-928B-174D6AA479C3}"/>
                  </a:ext>
                </a:extLst>
              </p:cNvPr>
              <p:cNvCxnSpPr>
                <a:cxnSpLocks/>
              </p:cNvCxnSpPr>
              <p:nvPr/>
            </p:nvCxnSpPr>
            <p:spPr>
              <a:xfrm flipV="1">
                <a:off x="5865223" y="1968499"/>
                <a:ext cx="854890" cy="136252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DEABE995-ABA6-4784-981C-A46053F212FD}"/>
                  </a:ext>
                </a:extLst>
              </p:cNvPr>
              <p:cNvCxnSpPr>
                <a:cxnSpLocks/>
              </p:cNvCxnSpPr>
              <p:nvPr/>
            </p:nvCxnSpPr>
            <p:spPr>
              <a:xfrm>
                <a:off x="5865222" y="3331027"/>
                <a:ext cx="854892"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a:extLst>
                  <a:ext uri="{FF2B5EF4-FFF2-40B4-BE49-F238E27FC236}">
                    <a16:creationId xmlns:a16="http://schemas.microsoft.com/office/drawing/2014/main" id="{68DE57F5-899C-4481-8838-DD741E314388}"/>
                  </a:ext>
                </a:extLst>
              </p:cNvPr>
              <p:cNvCxnSpPr>
                <a:cxnSpLocks/>
              </p:cNvCxnSpPr>
              <p:nvPr/>
            </p:nvCxnSpPr>
            <p:spPr>
              <a:xfrm flipV="1">
                <a:off x="5865222" y="1968500"/>
                <a:ext cx="0" cy="137885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2B584EC7-3B3F-4281-AE9E-6B59747D5E44}"/>
                  </a:ext>
                </a:extLst>
              </p:cNvPr>
              <p:cNvCxnSpPr>
                <a:cxnSpLocks/>
              </p:cNvCxnSpPr>
              <p:nvPr/>
            </p:nvCxnSpPr>
            <p:spPr>
              <a:xfrm>
                <a:off x="5865222" y="1968500"/>
                <a:ext cx="86400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DA6F7325-C2EE-4F56-99AB-9A640966F0EC}"/>
                  </a:ext>
                </a:extLst>
              </p:cNvPr>
              <p:cNvCxnSpPr>
                <a:cxnSpLocks/>
              </p:cNvCxnSpPr>
              <p:nvPr/>
            </p:nvCxnSpPr>
            <p:spPr>
              <a:xfrm rot="5400000">
                <a:off x="6036113" y="2647027"/>
                <a:ext cx="136800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36" name="Connecteur droit 35">
              <a:extLst>
                <a:ext uri="{FF2B5EF4-FFF2-40B4-BE49-F238E27FC236}">
                  <a16:creationId xmlns:a16="http://schemas.microsoft.com/office/drawing/2014/main" id="{5FC384D2-AE62-48B8-9BAC-E333D9404E0C}"/>
                </a:ext>
              </a:extLst>
            </p:cNvPr>
            <p:cNvCxnSpPr>
              <a:cxnSpLocks/>
            </p:cNvCxnSpPr>
            <p:nvPr/>
          </p:nvCxnSpPr>
          <p:spPr>
            <a:xfrm flipH="1">
              <a:off x="5001224" y="3321284"/>
              <a:ext cx="855108" cy="135231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7" name="Groupe 36">
              <a:extLst>
                <a:ext uri="{FF2B5EF4-FFF2-40B4-BE49-F238E27FC236}">
                  <a16:creationId xmlns:a16="http://schemas.microsoft.com/office/drawing/2014/main" id="{2D5B0F48-93CD-4148-95F5-014ED0FB5CD2}"/>
                </a:ext>
              </a:extLst>
            </p:cNvPr>
            <p:cNvGrpSpPr/>
            <p:nvPr/>
          </p:nvGrpSpPr>
          <p:grpSpPr>
            <a:xfrm>
              <a:off x="5438144" y="2841595"/>
              <a:ext cx="896132" cy="915182"/>
              <a:chOff x="5438144" y="2841595"/>
              <a:chExt cx="896132" cy="915182"/>
            </a:xfrm>
          </p:grpSpPr>
          <p:sp>
            <p:nvSpPr>
              <p:cNvPr id="42" name="Arc 41">
                <a:extLst>
                  <a:ext uri="{FF2B5EF4-FFF2-40B4-BE49-F238E27FC236}">
                    <a16:creationId xmlns:a16="http://schemas.microsoft.com/office/drawing/2014/main" id="{4BB661F7-7BDD-4B47-8995-8661E6A7D35D}"/>
                  </a:ext>
                </a:extLst>
              </p:cNvPr>
              <p:cNvSpPr/>
              <p:nvPr/>
            </p:nvSpPr>
            <p:spPr>
              <a:xfrm>
                <a:off x="5438144" y="2841595"/>
                <a:ext cx="896132" cy="896132"/>
              </a:xfrm>
              <a:prstGeom prst="arc">
                <a:avLst>
                  <a:gd name="adj1" fmla="val 16200000"/>
                  <a:gd name="adj2" fmla="val 7336713"/>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8" name="Connecteur droit 47">
                <a:extLst>
                  <a:ext uri="{FF2B5EF4-FFF2-40B4-BE49-F238E27FC236}">
                    <a16:creationId xmlns:a16="http://schemas.microsoft.com/office/drawing/2014/main" id="{A7BF7D02-B3F2-4436-9A1B-2B32295D5DC9}"/>
                  </a:ext>
                </a:extLst>
              </p:cNvPr>
              <p:cNvCxnSpPr>
                <a:cxnSpLocks/>
              </p:cNvCxnSpPr>
              <p:nvPr/>
            </p:nvCxnSpPr>
            <p:spPr>
              <a:xfrm>
                <a:off x="5646738" y="3667877"/>
                <a:ext cx="0" cy="889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8BBC82F0-D05F-486C-88BD-26C53328F2BF}"/>
                  </a:ext>
                </a:extLst>
              </p:cNvPr>
              <p:cNvCxnSpPr>
                <a:cxnSpLocks/>
              </p:cNvCxnSpPr>
              <p:nvPr/>
            </p:nvCxnSpPr>
            <p:spPr>
              <a:xfrm flipV="1">
                <a:off x="5647690" y="3648827"/>
                <a:ext cx="88719" cy="21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ZoneTexte 37">
                  <a:extLst>
                    <a:ext uri="{FF2B5EF4-FFF2-40B4-BE49-F238E27FC236}">
                      <a16:creationId xmlns:a16="http://schemas.microsoft.com/office/drawing/2014/main" id="{47026FA5-891A-4775-8A22-BC4BFC9FA9B1}"/>
                    </a:ext>
                  </a:extLst>
                </p:cNvPr>
                <p:cNvSpPr txBox="1"/>
                <p:nvPr/>
              </p:nvSpPr>
              <p:spPr>
                <a:xfrm>
                  <a:off x="6380587" y="3260736"/>
                  <a:ext cx="514349"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b="1" i="1" smtClean="0">
                                <a:solidFill>
                                  <a:schemeClr val="accent6"/>
                                </a:solidFill>
                                <a:latin typeface="Cambria Math" panose="02040503050406030204" pitchFamily="18" charset="0"/>
                              </a:rPr>
                            </m:ctrlPr>
                          </m:accPr>
                          <m:e>
                            <m:r>
                              <a:rPr lang="fr-FR" b="1" i="1" smtClean="0">
                                <a:solidFill>
                                  <a:schemeClr val="accent6"/>
                                </a:solidFill>
                                <a:latin typeface="Cambria Math" panose="02040503050406030204" pitchFamily="18" charset="0"/>
                              </a:rPr>
                              <m:t>𝑼</m:t>
                            </m:r>
                          </m:e>
                        </m:acc>
                      </m:oMath>
                    </m:oMathPara>
                  </a14:m>
                  <a:endParaRPr lang="fr-FR" b="1" dirty="0">
                    <a:solidFill>
                      <a:schemeClr val="accent6"/>
                    </a:solidFill>
                  </a:endParaRPr>
                </a:p>
              </p:txBody>
            </p:sp>
          </mc:Choice>
          <mc:Fallback xmlns="">
            <p:sp>
              <p:nvSpPr>
                <p:cNvPr id="38" name="ZoneTexte 37">
                  <a:extLst>
                    <a:ext uri="{FF2B5EF4-FFF2-40B4-BE49-F238E27FC236}">
                      <a16:creationId xmlns:a16="http://schemas.microsoft.com/office/drawing/2014/main" id="{47026FA5-891A-4775-8A22-BC4BFC9FA9B1}"/>
                    </a:ext>
                  </a:extLst>
                </p:cNvPr>
                <p:cNvSpPr txBox="1">
                  <a:spLocks noRot="1" noChangeAspect="1" noMove="1" noResize="1" noEditPoints="1" noAdjustHandles="1" noChangeArrowheads="1" noChangeShapeType="1" noTextEdit="1"/>
                </p:cNvSpPr>
                <p:nvPr/>
              </p:nvSpPr>
              <p:spPr>
                <a:xfrm>
                  <a:off x="6380587" y="3260736"/>
                  <a:ext cx="514349" cy="402931"/>
                </a:xfrm>
                <a:prstGeom prst="rect">
                  <a:avLst/>
                </a:prstGeom>
                <a:blipFill>
                  <a:blip r:embed="rId4"/>
                  <a:stretch>
                    <a:fillRect r="-15000" b="-6451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90F126A5-158F-446D-B1F1-4C08FA50D1FA}"/>
                    </a:ext>
                  </a:extLst>
                </p:cNvPr>
                <p:cNvSpPr txBox="1"/>
                <p:nvPr/>
              </p:nvSpPr>
              <p:spPr>
                <a:xfrm>
                  <a:off x="5297658" y="1788382"/>
                  <a:ext cx="514349"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b="1" i="1" smtClean="0">
                                <a:solidFill>
                                  <a:schemeClr val="accent6"/>
                                </a:solidFill>
                                <a:latin typeface="Cambria Math" panose="02040503050406030204" pitchFamily="18" charset="0"/>
                              </a:rPr>
                            </m:ctrlPr>
                          </m:accPr>
                          <m:e>
                            <m:r>
                              <a:rPr lang="fr-FR" b="1" i="1" smtClean="0">
                                <a:solidFill>
                                  <a:schemeClr val="accent6"/>
                                </a:solidFill>
                                <a:latin typeface="Cambria Math" panose="02040503050406030204" pitchFamily="18" charset="0"/>
                              </a:rPr>
                              <m:t>𝑽</m:t>
                            </m:r>
                          </m:e>
                        </m:acc>
                      </m:oMath>
                    </m:oMathPara>
                  </a14:m>
                  <a:endParaRPr lang="fr-FR" b="1" dirty="0">
                    <a:solidFill>
                      <a:schemeClr val="accent6"/>
                    </a:solidFill>
                  </a:endParaRPr>
                </a:p>
              </p:txBody>
            </p:sp>
          </mc:Choice>
          <mc:Fallback xmlns="">
            <p:sp>
              <p:nvSpPr>
                <p:cNvPr id="39" name="ZoneTexte 38">
                  <a:extLst>
                    <a:ext uri="{FF2B5EF4-FFF2-40B4-BE49-F238E27FC236}">
                      <a16:creationId xmlns:a16="http://schemas.microsoft.com/office/drawing/2014/main" id="{90F126A5-158F-446D-B1F1-4C08FA50D1FA}"/>
                    </a:ext>
                  </a:extLst>
                </p:cNvPr>
                <p:cNvSpPr txBox="1">
                  <a:spLocks noRot="1" noChangeAspect="1" noMove="1" noResize="1" noEditPoints="1" noAdjustHandles="1" noChangeArrowheads="1" noChangeShapeType="1" noTextEdit="1"/>
                </p:cNvSpPr>
                <p:nvPr/>
              </p:nvSpPr>
              <p:spPr>
                <a:xfrm>
                  <a:off x="5297658" y="1788382"/>
                  <a:ext cx="514349" cy="402931"/>
                </a:xfrm>
                <a:prstGeom prst="rect">
                  <a:avLst/>
                </a:prstGeom>
                <a:blipFill>
                  <a:blip r:embed="rId5"/>
                  <a:stretch>
                    <a:fillRect r="-10000" b="-6451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2293FD97-3CC8-40D7-A5E2-BCB5E2992A8C}"/>
                    </a:ext>
                  </a:extLst>
                </p:cNvPr>
                <p:cNvSpPr txBox="1"/>
                <p:nvPr/>
              </p:nvSpPr>
              <p:spPr>
                <a:xfrm>
                  <a:off x="6415984" y="2079013"/>
                  <a:ext cx="514349"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b="1" i="1" smtClean="0">
                                <a:solidFill>
                                  <a:srgbClr val="C00000"/>
                                </a:solidFill>
                                <a:latin typeface="Cambria Math" panose="02040503050406030204" pitchFamily="18" charset="0"/>
                              </a:rPr>
                            </m:ctrlPr>
                          </m:accPr>
                          <m:e>
                            <m:r>
                              <a:rPr lang="fr-FR" b="1" i="1" smtClean="0">
                                <a:solidFill>
                                  <a:srgbClr val="C00000"/>
                                </a:solidFill>
                                <a:latin typeface="Cambria Math" panose="02040503050406030204" pitchFamily="18" charset="0"/>
                              </a:rPr>
                              <m:t>𝑾</m:t>
                            </m:r>
                          </m:e>
                        </m:acc>
                      </m:oMath>
                    </m:oMathPara>
                  </a14:m>
                  <a:endParaRPr lang="fr-FR" b="1" dirty="0">
                    <a:solidFill>
                      <a:schemeClr val="accent6"/>
                    </a:solidFill>
                  </a:endParaRPr>
                </a:p>
              </p:txBody>
            </p:sp>
          </mc:Choice>
          <mc:Fallback xmlns="">
            <p:sp>
              <p:nvSpPr>
                <p:cNvPr id="40" name="ZoneTexte 39">
                  <a:extLst>
                    <a:ext uri="{FF2B5EF4-FFF2-40B4-BE49-F238E27FC236}">
                      <a16:creationId xmlns:a16="http://schemas.microsoft.com/office/drawing/2014/main" id="{2293FD97-3CC8-40D7-A5E2-BCB5E2992A8C}"/>
                    </a:ext>
                  </a:extLst>
                </p:cNvPr>
                <p:cNvSpPr txBox="1">
                  <a:spLocks noRot="1" noChangeAspect="1" noMove="1" noResize="1" noEditPoints="1" noAdjustHandles="1" noChangeArrowheads="1" noChangeShapeType="1" noTextEdit="1"/>
                </p:cNvSpPr>
                <p:nvPr/>
              </p:nvSpPr>
              <p:spPr>
                <a:xfrm>
                  <a:off x="6415984" y="2079013"/>
                  <a:ext cx="514349" cy="402931"/>
                </a:xfrm>
                <a:prstGeom prst="rect">
                  <a:avLst/>
                </a:prstGeom>
                <a:blipFill>
                  <a:blip r:embed="rId6"/>
                  <a:stretch>
                    <a:fillRect r="-50000" b="-8214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1" name="ZoneTexte 40">
                  <a:extLst>
                    <a:ext uri="{FF2B5EF4-FFF2-40B4-BE49-F238E27FC236}">
                      <a16:creationId xmlns:a16="http://schemas.microsoft.com/office/drawing/2014/main" id="{8B7DD353-EDFB-4EC2-B791-8EBB12658932}"/>
                    </a:ext>
                  </a:extLst>
                </p:cNvPr>
                <p:cNvSpPr txBox="1"/>
                <p:nvPr/>
              </p:nvSpPr>
              <p:spPr>
                <a:xfrm>
                  <a:off x="5974141" y="3574535"/>
                  <a:ext cx="5143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1" i="1" smtClean="0">
                            <a:solidFill>
                              <a:srgbClr val="C00000"/>
                            </a:solidFill>
                            <a:latin typeface="Cambria Math" panose="02040503050406030204" pitchFamily="18" charset="0"/>
                            <a:ea typeface="Cambria Math" panose="02040503050406030204" pitchFamily="18" charset="0"/>
                          </a:rPr>
                          <m:t>𝜽</m:t>
                        </m:r>
                      </m:oMath>
                    </m:oMathPara>
                  </a14:m>
                  <a:endParaRPr lang="fr-FR" b="1" dirty="0">
                    <a:solidFill>
                      <a:schemeClr val="accent6"/>
                    </a:solidFill>
                  </a:endParaRPr>
                </a:p>
              </p:txBody>
            </p:sp>
          </mc:Choice>
          <mc:Fallback xmlns="">
            <p:sp>
              <p:nvSpPr>
                <p:cNvPr id="63" name="ZoneTexte 62">
                  <a:extLst>
                    <a:ext uri="{FF2B5EF4-FFF2-40B4-BE49-F238E27FC236}">
                      <a16:creationId xmlns:a16="http://schemas.microsoft.com/office/drawing/2014/main" id="{C1B77740-EEB9-4DBC-871D-0329BD479B7A}"/>
                    </a:ext>
                  </a:extLst>
                </p:cNvPr>
                <p:cNvSpPr txBox="1">
                  <a:spLocks noRot="1" noChangeAspect="1" noMove="1" noResize="1" noEditPoints="1" noAdjustHandles="1" noChangeArrowheads="1" noChangeShapeType="1" noTextEdit="1"/>
                </p:cNvSpPr>
                <p:nvPr/>
              </p:nvSpPr>
              <p:spPr>
                <a:xfrm>
                  <a:off x="5974141" y="3574535"/>
                  <a:ext cx="514349" cy="369332"/>
                </a:xfrm>
                <a:prstGeom prst="rect">
                  <a:avLst/>
                </a:prstGeom>
                <a:blipFill>
                  <a:blip r:embed="rId7"/>
                  <a:stretch>
                    <a:fillRect/>
                  </a:stretch>
                </a:blipFill>
              </p:spPr>
              <p:txBody>
                <a:bodyPr/>
                <a:lstStyle/>
                <a:p>
                  <a:r>
                    <a:rPr lang="fr-FR">
                      <a:noFill/>
                    </a:rPr>
                    <a:t> </a:t>
                  </a:r>
                </a:p>
              </p:txBody>
            </p:sp>
          </mc:Fallback>
        </mc:AlternateContent>
      </p:grpSp>
      <p:pic>
        <p:nvPicPr>
          <p:cNvPr id="43" name="Image 42">
            <a:extLst>
              <a:ext uri="{FF2B5EF4-FFF2-40B4-BE49-F238E27FC236}">
                <a16:creationId xmlns:a16="http://schemas.microsoft.com/office/drawing/2014/main" id="{19D40D6F-B8B2-4BE9-B374-DE83C9D888AF}"/>
              </a:ext>
            </a:extLst>
          </p:cNvPr>
          <p:cNvPicPr/>
          <p:nvPr/>
        </p:nvPicPr>
        <p:blipFill rotWithShape="1">
          <a:blip r:embed="rId8"/>
          <a:srcRect r="37117"/>
          <a:stretch/>
        </p:blipFill>
        <p:spPr>
          <a:xfrm>
            <a:off x="6216653" y="3269367"/>
            <a:ext cx="2709044" cy="1186238"/>
          </a:xfrm>
          <a:prstGeom prst="rect">
            <a:avLst/>
          </a:prstGeom>
          <a:ln>
            <a:solidFill>
              <a:schemeClr val="accent5"/>
            </a:solidFill>
          </a:ln>
        </p:spPr>
      </p:pic>
      <p:sp>
        <p:nvSpPr>
          <p:cNvPr id="45" name="Google Shape;689;p32">
            <a:extLst>
              <a:ext uri="{FF2B5EF4-FFF2-40B4-BE49-F238E27FC236}">
                <a16:creationId xmlns:a16="http://schemas.microsoft.com/office/drawing/2014/main" id="{21764743-3A5F-4FEA-9471-9C9031C017A5}"/>
              </a:ext>
            </a:extLst>
          </p:cNvPr>
          <p:cNvSpPr/>
          <p:nvPr/>
        </p:nvSpPr>
        <p:spPr>
          <a:xfrm>
            <a:off x="292946" y="693133"/>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1</a:t>
            </a:r>
            <a:endParaRPr dirty="0">
              <a:solidFill>
                <a:srgbClr val="002845"/>
              </a:solidFill>
              <a:latin typeface="Share Tech" panose="020B0604020202020204" charset="0"/>
            </a:endParaRPr>
          </a:p>
        </p:txBody>
      </p:sp>
      <p:sp>
        <p:nvSpPr>
          <p:cNvPr id="44" name="Google Shape;689;p32">
            <a:extLst>
              <a:ext uri="{FF2B5EF4-FFF2-40B4-BE49-F238E27FC236}">
                <a16:creationId xmlns:a16="http://schemas.microsoft.com/office/drawing/2014/main" id="{ADB8FC71-E6CC-4FF7-93C6-A663BB21A6AA}"/>
              </a:ext>
            </a:extLst>
          </p:cNvPr>
          <p:cNvSpPr/>
          <p:nvPr/>
        </p:nvSpPr>
        <p:spPr>
          <a:xfrm>
            <a:off x="293974" y="1618533"/>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2</a:t>
            </a:r>
            <a:endParaRPr dirty="0">
              <a:solidFill>
                <a:srgbClr val="002845"/>
              </a:solidFill>
              <a:latin typeface="Share Tech" panose="020B0604020202020204" charset="0"/>
            </a:endParaRPr>
          </a:p>
        </p:txBody>
      </p:sp>
      <p:sp>
        <p:nvSpPr>
          <p:cNvPr id="46" name="Google Shape;689;p32">
            <a:extLst>
              <a:ext uri="{FF2B5EF4-FFF2-40B4-BE49-F238E27FC236}">
                <a16:creationId xmlns:a16="http://schemas.microsoft.com/office/drawing/2014/main" id="{6FCB713F-6E7C-4A7E-97A9-229AE1CD8856}"/>
              </a:ext>
            </a:extLst>
          </p:cNvPr>
          <p:cNvSpPr/>
          <p:nvPr/>
        </p:nvSpPr>
        <p:spPr>
          <a:xfrm>
            <a:off x="293939" y="2441634"/>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3</a:t>
            </a:r>
            <a:endParaRPr dirty="0">
              <a:solidFill>
                <a:srgbClr val="002845"/>
              </a:solidFill>
              <a:latin typeface="Share Tech" panose="020B0604020202020204" charset="0"/>
            </a:endParaRPr>
          </a:p>
        </p:txBody>
      </p:sp>
      <p:sp>
        <p:nvSpPr>
          <p:cNvPr id="47" name="Google Shape;689;p32">
            <a:extLst>
              <a:ext uri="{FF2B5EF4-FFF2-40B4-BE49-F238E27FC236}">
                <a16:creationId xmlns:a16="http://schemas.microsoft.com/office/drawing/2014/main" id="{73F6D469-D4BB-4E60-9752-9EECF0E1040B}"/>
              </a:ext>
            </a:extLst>
          </p:cNvPr>
          <p:cNvSpPr/>
          <p:nvPr/>
        </p:nvSpPr>
        <p:spPr>
          <a:xfrm>
            <a:off x="290446" y="2982308"/>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4</a:t>
            </a:r>
            <a:endParaRPr dirty="0">
              <a:solidFill>
                <a:srgbClr val="002845"/>
              </a:solidFill>
              <a:latin typeface="Share Tech" panose="020B0604020202020204" charset="0"/>
            </a:endParaRPr>
          </a:p>
        </p:txBody>
      </p:sp>
      <p:sp>
        <p:nvSpPr>
          <p:cNvPr id="49" name="Google Shape;689;p32">
            <a:extLst>
              <a:ext uri="{FF2B5EF4-FFF2-40B4-BE49-F238E27FC236}">
                <a16:creationId xmlns:a16="http://schemas.microsoft.com/office/drawing/2014/main" id="{AC6C4D09-6AFA-42BB-9C06-D16E44636C2D}"/>
              </a:ext>
            </a:extLst>
          </p:cNvPr>
          <p:cNvSpPr/>
          <p:nvPr/>
        </p:nvSpPr>
        <p:spPr>
          <a:xfrm>
            <a:off x="290446" y="3440345"/>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5</a:t>
            </a:r>
            <a:endParaRPr dirty="0">
              <a:solidFill>
                <a:srgbClr val="002845"/>
              </a:solidFill>
              <a:latin typeface="Share Tech" panose="020B0604020202020204" charset="0"/>
            </a:endParaRPr>
          </a:p>
        </p:txBody>
      </p:sp>
      <p:sp>
        <p:nvSpPr>
          <p:cNvPr id="51" name="Google Shape;689;p32">
            <a:extLst>
              <a:ext uri="{FF2B5EF4-FFF2-40B4-BE49-F238E27FC236}">
                <a16:creationId xmlns:a16="http://schemas.microsoft.com/office/drawing/2014/main" id="{5257574C-295A-420E-9569-4A1A2CEA5165}"/>
              </a:ext>
            </a:extLst>
          </p:cNvPr>
          <p:cNvSpPr/>
          <p:nvPr/>
        </p:nvSpPr>
        <p:spPr>
          <a:xfrm>
            <a:off x="293939" y="3814497"/>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6</a:t>
            </a:r>
            <a:endParaRPr dirty="0">
              <a:solidFill>
                <a:srgbClr val="002845"/>
              </a:solidFill>
              <a:latin typeface="Share Tech" panose="020B0604020202020204" charset="0"/>
            </a:endParaRPr>
          </a:p>
        </p:txBody>
      </p:sp>
      <p:sp>
        <p:nvSpPr>
          <p:cNvPr id="52" name="Google Shape;689;p32">
            <a:extLst>
              <a:ext uri="{FF2B5EF4-FFF2-40B4-BE49-F238E27FC236}">
                <a16:creationId xmlns:a16="http://schemas.microsoft.com/office/drawing/2014/main" id="{3DEEBD05-6605-4E7E-A593-A2577EF239CD}"/>
              </a:ext>
            </a:extLst>
          </p:cNvPr>
          <p:cNvSpPr/>
          <p:nvPr/>
        </p:nvSpPr>
        <p:spPr>
          <a:xfrm>
            <a:off x="293939" y="4196424"/>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7</a:t>
            </a:r>
            <a:endParaRPr dirty="0">
              <a:solidFill>
                <a:srgbClr val="002845"/>
              </a:solidFill>
              <a:latin typeface="Share Tech" panose="020B0604020202020204" charset="0"/>
            </a:endParaRPr>
          </a:p>
        </p:txBody>
      </p:sp>
      <p:sp>
        <p:nvSpPr>
          <p:cNvPr id="81" name="Google Shape;466;p26">
            <a:extLst>
              <a:ext uri="{FF2B5EF4-FFF2-40B4-BE49-F238E27FC236}">
                <a16:creationId xmlns:a16="http://schemas.microsoft.com/office/drawing/2014/main" id="{E61F9545-4E54-4955-8FA9-B674FD603BA6}"/>
              </a:ext>
            </a:extLst>
          </p:cNvPr>
          <p:cNvSpPr txBox="1">
            <a:spLocks/>
          </p:cNvSpPr>
          <p:nvPr/>
        </p:nvSpPr>
        <p:spPr>
          <a:xfrm>
            <a:off x="7010121" y="4433585"/>
            <a:ext cx="199044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r"/>
            <a:r>
              <a:rPr lang="fr-FR" sz="1000" dirty="0">
                <a:solidFill>
                  <a:schemeClr val="accent5">
                    <a:lumMod val="50000"/>
                  </a:schemeClr>
                </a:solidFill>
              </a:rPr>
              <a:t>Extrait de la matrice de corrélation</a:t>
            </a:r>
          </a:p>
        </p:txBody>
      </p:sp>
    </p:spTree>
    <p:extLst>
      <p:ext uri="{BB962C8B-B14F-4D97-AF65-F5344CB8AC3E}">
        <p14:creationId xmlns:p14="http://schemas.microsoft.com/office/powerpoint/2010/main" val="257760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27210" y="678299"/>
            <a:ext cx="8394225" cy="232338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dirty="0"/>
              <a:t>L’objectif est de sélectionner, pour chacun des 6 </a:t>
            </a:r>
            <a:r>
              <a:rPr lang="fr-FR" i="1" dirty="0" err="1"/>
              <a:t>datasets</a:t>
            </a:r>
            <a:r>
              <a:rPr lang="fr-FR" i="1" dirty="0"/>
              <a:t> </a:t>
            </a:r>
            <a:r>
              <a:rPr lang="fr-FR" dirty="0"/>
              <a:t>:</a:t>
            </a:r>
          </a:p>
          <a:p>
            <a:pPr marL="630238" lvl="0" indent="-304800">
              <a:buSzPts val="1200"/>
              <a:buFont typeface="Maven Pro"/>
              <a:buChar char="●"/>
            </a:pPr>
            <a:r>
              <a:rPr lang="fr-FR" dirty="0">
                <a:solidFill>
                  <a:schemeClr val="bg1"/>
                </a:solidFill>
              </a:rPr>
              <a:t>L’algorithme le plus performant</a:t>
            </a:r>
          </a:p>
          <a:p>
            <a:pPr marL="630238" lvl="0" indent="-304800">
              <a:buSzPts val="1200"/>
              <a:buFont typeface="Maven Pro"/>
              <a:buChar char="●"/>
            </a:pPr>
            <a:r>
              <a:rPr lang="fr-FR" dirty="0">
                <a:solidFill>
                  <a:schemeClr val="bg1"/>
                </a:solidFill>
              </a:rPr>
              <a:t>L’ensemble d’</a:t>
            </a:r>
            <a:r>
              <a:rPr lang="fr-FR" dirty="0" err="1">
                <a:solidFill>
                  <a:schemeClr val="bg1"/>
                </a:solidFill>
              </a:rPr>
              <a:t>hyper-paramètres</a:t>
            </a:r>
            <a:r>
              <a:rPr lang="fr-FR" dirty="0">
                <a:solidFill>
                  <a:schemeClr val="bg1"/>
                </a:solidFill>
              </a:rPr>
              <a:t> </a:t>
            </a:r>
            <a:r>
              <a:rPr lang="fr-FR" dirty="0"/>
              <a:t>avec la meilleure qualité de prédiction</a:t>
            </a:r>
          </a:p>
          <a:p>
            <a:pPr marL="325438" lvl="0" indent="0">
              <a:buSzPts val="1200"/>
              <a:buNone/>
            </a:pPr>
            <a:endParaRPr lang="fr-FR" dirty="0"/>
          </a:p>
          <a:p>
            <a:pPr marL="0" lvl="0" indent="0" algn="l" rtl="0">
              <a:lnSpc>
                <a:spcPct val="100000"/>
              </a:lnSpc>
              <a:spcBef>
                <a:spcPts val="0"/>
              </a:spcBef>
              <a:spcAft>
                <a:spcPts val="0"/>
              </a:spcAft>
              <a:buNone/>
            </a:pPr>
            <a:r>
              <a:rPr lang="fr-FR" dirty="0"/>
              <a:t>Les </a:t>
            </a:r>
            <a:r>
              <a:rPr lang="fr-FR" dirty="0">
                <a:solidFill>
                  <a:schemeClr val="accent5"/>
                </a:solidFill>
              </a:rPr>
              <a:t>algorithmes</a:t>
            </a:r>
            <a:r>
              <a:rPr lang="fr-FR" dirty="0"/>
              <a:t> suivants ont été testés :</a:t>
            </a:r>
          </a:p>
          <a:p>
            <a:pPr marL="630238" indent="-304800">
              <a:buSzPts val="1200"/>
              <a:buFont typeface="Maven Pro"/>
              <a:buChar char="●"/>
            </a:pPr>
            <a:r>
              <a:rPr lang="fr-FR" dirty="0"/>
              <a:t>Descente de gradient stochastique</a:t>
            </a:r>
          </a:p>
          <a:p>
            <a:pPr marL="630238" indent="-304800">
              <a:buSzPts val="1200"/>
              <a:buFont typeface="Maven Pro"/>
              <a:buChar char="●"/>
            </a:pPr>
            <a:r>
              <a:rPr lang="fr-FR" i="1" dirty="0"/>
              <a:t>Random forests</a:t>
            </a:r>
          </a:p>
          <a:p>
            <a:pPr marL="630238" indent="-304800">
              <a:buSzPts val="1200"/>
              <a:buFont typeface="Maven Pro"/>
              <a:buChar char="●"/>
            </a:pPr>
            <a:r>
              <a:rPr lang="fr-FR" i="1" dirty="0"/>
              <a:t>Gradient </a:t>
            </a:r>
            <a:r>
              <a:rPr lang="fr-FR" i="1" dirty="0" err="1"/>
              <a:t>boosting</a:t>
            </a:r>
            <a:endParaRPr lang="fr-FR" i="1" dirty="0"/>
          </a:p>
          <a:p>
            <a:pPr marL="630238" indent="-304800">
              <a:buSzPts val="1200"/>
              <a:buFont typeface="Maven Pro"/>
              <a:buChar char="●"/>
            </a:pPr>
            <a:r>
              <a:rPr lang="fr-FR" dirty="0"/>
              <a:t>Réseau de neurone type LSTM   </a:t>
            </a:r>
          </a:p>
          <a:p>
            <a:pPr marL="325438" indent="0">
              <a:buSzPts val="1200"/>
              <a:buNone/>
            </a:pPr>
            <a:r>
              <a:rPr lang="fr-FR" dirty="0"/>
              <a:t>    </a:t>
            </a:r>
          </a:p>
          <a:p>
            <a:pPr marL="0" lvl="0" indent="0" algn="l" rtl="0">
              <a:lnSpc>
                <a:spcPct val="100000"/>
              </a:lnSpc>
              <a:spcBef>
                <a:spcPts val="0"/>
              </a:spcBef>
              <a:spcAft>
                <a:spcPts val="0"/>
              </a:spcAft>
              <a:buNone/>
            </a:pPr>
            <a:r>
              <a:rPr lang="fr-FR" dirty="0"/>
              <a:t>Le réglage des </a:t>
            </a:r>
            <a:r>
              <a:rPr lang="fr-FR" dirty="0" err="1"/>
              <a:t>hyper-paramètres</a:t>
            </a:r>
            <a:r>
              <a:rPr lang="fr-FR" dirty="0"/>
              <a:t> est fait via un algorithme de </a:t>
            </a:r>
            <a:r>
              <a:rPr lang="fr-FR" dirty="0">
                <a:solidFill>
                  <a:schemeClr val="accent5"/>
                </a:solidFill>
              </a:rPr>
              <a:t>validation croisée</a:t>
            </a:r>
            <a:r>
              <a:rPr lang="fr-FR" dirty="0"/>
              <a:t> sur une </a:t>
            </a:r>
            <a:r>
              <a:rPr lang="fr-FR" dirty="0">
                <a:solidFill>
                  <a:schemeClr val="accent5"/>
                </a:solidFill>
              </a:rPr>
              <a:t>grille de valeurs </a:t>
            </a:r>
            <a:r>
              <a:rPr lang="fr-FR" dirty="0"/>
              <a:t>prédéfinie pour chaque paramètre</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1600"/>
              </a:spcBef>
              <a:spcAft>
                <a:spcPts val="1600"/>
              </a:spcAft>
              <a:buNone/>
            </a:pPr>
            <a:endParaRPr lang="fr-FR"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Sélection du modèle</a:t>
            </a:r>
            <a:endParaRPr dirty="0"/>
          </a:p>
        </p:txBody>
      </p:sp>
      <p:grpSp>
        <p:nvGrpSpPr>
          <p:cNvPr id="22" name="Google Shape;13632;p64">
            <a:extLst>
              <a:ext uri="{FF2B5EF4-FFF2-40B4-BE49-F238E27FC236}">
                <a16:creationId xmlns:a16="http://schemas.microsoft.com/office/drawing/2014/main" id="{FEE98A4B-EA9E-48E4-9F86-5039275B4533}"/>
              </a:ext>
            </a:extLst>
          </p:cNvPr>
          <p:cNvGrpSpPr/>
          <p:nvPr/>
        </p:nvGrpSpPr>
        <p:grpSpPr>
          <a:xfrm>
            <a:off x="3413959" y="192038"/>
            <a:ext cx="382819" cy="310788"/>
            <a:chOff x="6083810" y="1547297"/>
            <a:chExt cx="382819" cy="310788"/>
          </a:xfrm>
        </p:grpSpPr>
        <p:sp>
          <p:nvSpPr>
            <p:cNvPr id="23" name="Google Shape;13633;p64">
              <a:extLst>
                <a:ext uri="{FF2B5EF4-FFF2-40B4-BE49-F238E27FC236}">
                  <a16:creationId xmlns:a16="http://schemas.microsoft.com/office/drawing/2014/main" id="{3AD43773-880C-40C5-BFF0-C836FA3C4118}"/>
                </a:ext>
              </a:extLst>
            </p:cNvPr>
            <p:cNvSpPr/>
            <p:nvPr/>
          </p:nvSpPr>
          <p:spPr>
            <a:xfrm>
              <a:off x="6083810" y="1547297"/>
              <a:ext cx="382819" cy="310788"/>
            </a:xfrm>
            <a:custGeom>
              <a:avLst/>
              <a:gdLst/>
              <a:ahLst/>
              <a:cxnLst/>
              <a:rect l="l" t="t" r="r" b="b"/>
              <a:pathLst>
                <a:path w="12027" h="9764" extrusionOk="0">
                  <a:moveTo>
                    <a:pt x="1834" y="334"/>
                  </a:moveTo>
                  <a:cubicBezTo>
                    <a:pt x="1834" y="334"/>
                    <a:pt x="1846" y="334"/>
                    <a:pt x="1846" y="358"/>
                  </a:cubicBezTo>
                  <a:lnTo>
                    <a:pt x="1846" y="1108"/>
                  </a:lnTo>
                  <a:cubicBezTo>
                    <a:pt x="1846" y="1108"/>
                    <a:pt x="1846" y="1132"/>
                    <a:pt x="1834" y="1132"/>
                  </a:cubicBezTo>
                  <a:lnTo>
                    <a:pt x="1465" y="1132"/>
                  </a:lnTo>
                  <a:cubicBezTo>
                    <a:pt x="1465" y="1132"/>
                    <a:pt x="1453" y="1132"/>
                    <a:pt x="1453" y="1108"/>
                  </a:cubicBezTo>
                  <a:lnTo>
                    <a:pt x="1453" y="358"/>
                  </a:lnTo>
                  <a:lnTo>
                    <a:pt x="1834" y="334"/>
                  </a:lnTo>
                  <a:close/>
                  <a:moveTo>
                    <a:pt x="10502" y="334"/>
                  </a:moveTo>
                  <a:cubicBezTo>
                    <a:pt x="10502" y="334"/>
                    <a:pt x="10514" y="334"/>
                    <a:pt x="10514" y="358"/>
                  </a:cubicBezTo>
                  <a:lnTo>
                    <a:pt x="10514" y="1108"/>
                  </a:lnTo>
                  <a:cubicBezTo>
                    <a:pt x="10514" y="1108"/>
                    <a:pt x="10514" y="1132"/>
                    <a:pt x="10502" y="1132"/>
                  </a:cubicBezTo>
                  <a:lnTo>
                    <a:pt x="10133" y="1132"/>
                  </a:lnTo>
                  <a:cubicBezTo>
                    <a:pt x="10133" y="1132"/>
                    <a:pt x="10109" y="1132"/>
                    <a:pt x="10109" y="1108"/>
                  </a:cubicBezTo>
                  <a:lnTo>
                    <a:pt x="10109" y="358"/>
                  </a:lnTo>
                  <a:lnTo>
                    <a:pt x="10502" y="334"/>
                  </a:lnTo>
                  <a:close/>
                  <a:moveTo>
                    <a:pt x="11229" y="1096"/>
                  </a:moveTo>
                  <a:cubicBezTo>
                    <a:pt x="11443" y="1096"/>
                    <a:pt x="11621" y="1274"/>
                    <a:pt x="11621" y="1477"/>
                  </a:cubicBezTo>
                  <a:lnTo>
                    <a:pt x="11621" y="9013"/>
                  </a:lnTo>
                  <a:cubicBezTo>
                    <a:pt x="11645" y="9240"/>
                    <a:pt x="11467" y="9406"/>
                    <a:pt x="11264" y="9406"/>
                  </a:cubicBezTo>
                  <a:lnTo>
                    <a:pt x="727" y="9406"/>
                  </a:lnTo>
                  <a:cubicBezTo>
                    <a:pt x="513" y="9406"/>
                    <a:pt x="334" y="9228"/>
                    <a:pt x="334" y="9013"/>
                  </a:cubicBezTo>
                  <a:lnTo>
                    <a:pt x="334" y="1477"/>
                  </a:lnTo>
                  <a:cubicBezTo>
                    <a:pt x="334" y="1274"/>
                    <a:pt x="513" y="1096"/>
                    <a:pt x="727" y="1096"/>
                  </a:cubicBezTo>
                  <a:lnTo>
                    <a:pt x="1108" y="1096"/>
                  </a:lnTo>
                  <a:lnTo>
                    <a:pt x="1108" y="1108"/>
                  </a:lnTo>
                  <a:cubicBezTo>
                    <a:pt x="1108" y="1322"/>
                    <a:pt x="1275" y="1465"/>
                    <a:pt x="1465" y="1465"/>
                  </a:cubicBezTo>
                  <a:lnTo>
                    <a:pt x="1834" y="1465"/>
                  </a:lnTo>
                  <a:cubicBezTo>
                    <a:pt x="2049" y="1465"/>
                    <a:pt x="2192" y="1298"/>
                    <a:pt x="2192" y="1108"/>
                  </a:cubicBezTo>
                  <a:lnTo>
                    <a:pt x="2192" y="1096"/>
                  </a:lnTo>
                  <a:lnTo>
                    <a:pt x="9752" y="1096"/>
                  </a:lnTo>
                  <a:lnTo>
                    <a:pt x="9752" y="1108"/>
                  </a:lnTo>
                  <a:cubicBezTo>
                    <a:pt x="9752" y="1322"/>
                    <a:pt x="9919" y="1465"/>
                    <a:pt x="10109" y="1465"/>
                  </a:cubicBezTo>
                  <a:lnTo>
                    <a:pt x="10490" y="1465"/>
                  </a:lnTo>
                  <a:cubicBezTo>
                    <a:pt x="10693" y="1465"/>
                    <a:pt x="10848" y="1298"/>
                    <a:pt x="10848" y="1108"/>
                  </a:cubicBezTo>
                  <a:lnTo>
                    <a:pt x="10848" y="1096"/>
                  </a:lnTo>
                  <a:close/>
                  <a:moveTo>
                    <a:pt x="1489" y="0"/>
                  </a:moveTo>
                  <a:cubicBezTo>
                    <a:pt x="1287" y="0"/>
                    <a:pt x="1132" y="155"/>
                    <a:pt x="1132" y="358"/>
                  </a:cubicBezTo>
                  <a:lnTo>
                    <a:pt x="1132" y="739"/>
                  </a:lnTo>
                  <a:lnTo>
                    <a:pt x="751" y="739"/>
                  </a:lnTo>
                  <a:cubicBezTo>
                    <a:pt x="346" y="739"/>
                    <a:pt x="1" y="1072"/>
                    <a:pt x="1" y="1489"/>
                  </a:cubicBezTo>
                  <a:lnTo>
                    <a:pt x="1" y="9013"/>
                  </a:lnTo>
                  <a:cubicBezTo>
                    <a:pt x="1" y="9418"/>
                    <a:pt x="334" y="9764"/>
                    <a:pt x="751" y="9764"/>
                  </a:cubicBezTo>
                  <a:lnTo>
                    <a:pt x="11288" y="9764"/>
                  </a:lnTo>
                  <a:cubicBezTo>
                    <a:pt x="11693" y="9764"/>
                    <a:pt x="12026" y="9430"/>
                    <a:pt x="12026" y="9013"/>
                  </a:cubicBezTo>
                  <a:lnTo>
                    <a:pt x="12026" y="1489"/>
                  </a:lnTo>
                  <a:cubicBezTo>
                    <a:pt x="12002" y="1084"/>
                    <a:pt x="11657" y="739"/>
                    <a:pt x="11264" y="739"/>
                  </a:cubicBezTo>
                  <a:lnTo>
                    <a:pt x="10871" y="739"/>
                  </a:lnTo>
                  <a:lnTo>
                    <a:pt x="10871" y="358"/>
                  </a:lnTo>
                  <a:cubicBezTo>
                    <a:pt x="10871" y="143"/>
                    <a:pt x="10705" y="0"/>
                    <a:pt x="10514" y="0"/>
                  </a:cubicBezTo>
                  <a:lnTo>
                    <a:pt x="10145" y="0"/>
                  </a:lnTo>
                  <a:cubicBezTo>
                    <a:pt x="9931" y="0"/>
                    <a:pt x="9788" y="155"/>
                    <a:pt x="9788" y="358"/>
                  </a:cubicBezTo>
                  <a:lnTo>
                    <a:pt x="9788" y="739"/>
                  </a:lnTo>
                  <a:lnTo>
                    <a:pt x="2227" y="739"/>
                  </a:lnTo>
                  <a:lnTo>
                    <a:pt x="2227" y="358"/>
                  </a:lnTo>
                  <a:cubicBezTo>
                    <a:pt x="2227" y="143"/>
                    <a:pt x="2061" y="0"/>
                    <a:pt x="1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634;p64">
              <a:extLst>
                <a:ext uri="{FF2B5EF4-FFF2-40B4-BE49-F238E27FC236}">
                  <a16:creationId xmlns:a16="http://schemas.microsoft.com/office/drawing/2014/main" id="{4B25C280-5091-4037-BF1F-1CFC993F4045}"/>
                </a:ext>
              </a:extLst>
            </p:cNvPr>
            <p:cNvSpPr/>
            <p:nvPr/>
          </p:nvSpPr>
          <p:spPr>
            <a:xfrm>
              <a:off x="6106950" y="1606787"/>
              <a:ext cx="334661" cy="11395"/>
            </a:xfrm>
            <a:custGeom>
              <a:avLst/>
              <a:gdLst/>
              <a:ahLst/>
              <a:cxnLst/>
              <a:rect l="l" t="t" r="r" b="b"/>
              <a:pathLst>
                <a:path w="10514" h="358" extrusionOk="0">
                  <a:moveTo>
                    <a:pt x="179" y="1"/>
                  </a:moveTo>
                  <a:cubicBezTo>
                    <a:pt x="72" y="1"/>
                    <a:pt x="0" y="72"/>
                    <a:pt x="0" y="179"/>
                  </a:cubicBezTo>
                  <a:cubicBezTo>
                    <a:pt x="0" y="286"/>
                    <a:pt x="72" y="358"/>
                    <a:pt x="179" y="358"/>
                  </a:cubicBezTo>
                  <a:lnTo>
                    <a:pt x="10335" y="358"/>
                  </a:lnTo>
                  <a:cubicBezTo>
                    <a:pt x="10442" y="358"/>
                    <a:pt x="10513" y="286"/>
                    <a:pt x="10513" y="179"/>
                  </a:cubicBezTo>
                  <a:cubicBezTo>
                    <a:pt x="10513" y="72"/>
                    <a:pt x="10442" y="1"/>
                    <a:pt x="10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635;p64">
              <a:extLst>
                <a:ext uri="{FF2B5EF4-FFF2-40B4-BE49-F238E27FC236}">
                  <a16:creationId xmlns:a16="http://schemas.microsoft.com/office/drawing/2014/main" id="{D11259AC-4AFF-4E68-85DA-CC64F4A4E2C4}"/>
                </a:ext>
              </a:extLst>
            </p:cNvPr>
            <p:cNvSpPr/>
            <p:nvPr/>
          </p:nvSpPr>
          <p:spPr>
            <a:xfrm>
              <a:off x="6124743" y="1655296"/>
              <a:ext cx="47427" cy="11395"/>
            </a:xfrm>
            <a:custGeom>
              <a:avLst/>
              <a:gdLst/>
              <a:ahLst/>
              <a:cxnLst/>
              <a:rect l="l" t="t" r="r" b="b"/>
              <a:pathLst>
                <a:path w="1490" h="358" extrusionOk="0">
                  <a:moveTo>
                    <a:pt x="179" y="1"/>
                  </a:moveTo>
                  <a:cubicBezTo>
                    <a:pt x="72" y="1"/>
                    <a:pt x="1" y="72"/>
                    <a:pt x="1" y="179"/>
                  </a:cubicBezTo>
                  <a:cubicBezTo>
                    <a:pt x="1" y="275"/>
                    <a:pt x="72" y="358"/>
                    <a:pt x="179" y="358"/>
                  </a:cubicBezTo>
                  <a:lnTo>
                    <a:pt x="1310" y="358"/>
                  </a:lnTo>
                  <a:cubicBezTo>
                    <a:pt x="1418" y="358"/>
                    <a:pt x="1489" y="275"/>
                    <a:pt x="1489" y="179"/>
                  </a:cubicBezTo>
                  <a:cubicBezTo>
                    <a:pt x="1489" y="72"/>
                    <a:pt x="1406"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636;p64">
              <a:extLst>
                <a:ext uri="{FF2B5EF4-FFF2-40B4-BE49-F238E27FC236}">
                  <a16:creationId xmlns:a16="http://schemas.microsoft.com/office/drawing/2014/main" id="{D9A3D2B4-02BD-4E64-AA52-3663D3F738BA}"/>
                </a:ext>
              </a:extLst>
            </p:cNvPr>
            <p:cNvSpPr/>
            <p:nvPr/>
          </p:nvSpPr>
          <p:spPr>
            <a:xfrm>
              <a:off x="6208520" y="1655296"/>
              <a:ext cx="47395" cy="11395"/>
            </a:xfrm>
            <a:custGeom>
              <a:avLst/>
              <a:gdLst/>
              <a:ahLst/>
              <a:cxnLst/>
              <a:rect l="l" t="t" r="r" b="b"/>
              <a:pathLst>
                <a:path w="1489" h="358" extrusionOk="0">
                  <a:moveTo>
                    <a:pt x="179" y="1"/>
                  </a:moveTo>
                  <a:cubicBezTo>
                    <a:pt x="83" y="1"/>
                    <a:pt x="0" y="72"/>
                    <a:pt x="0" y="179"/>
                  </a:cubicBezTo>
                  <a:cubicBezTo>
                    <a:pt x="0" y="275"/>
                    <a:pt x="83" y="358"/>
                    <a:pt x="179" y="358"/>
                  </a:cubicBezTo>
                  <a:lnTo>
                    <a:pt x="1310" y="358"/>
                  </a:lnTo>
                  <a:cubicBezTo>
                    <a:pt x="1417" y="358"/>
                    <a:pt x="1488" y="275"/>
                    <a:pt x="1488" y="179"/>
                  </a:cubicBezTo>
                  <a:cubicBezTo>
                    <a:pt x="1488" y="72"/>
                    <a:pt x="1405"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637;p64">
              <a:extLst>
                <a:ext uri="{FF2B5EF4-FFF2-40B4-BE49-F238E27FC236}">
                  <a16:creationId xmlns:a16="http://schemas.microsoft.com/office/drawing/2014/main" id="{A3406713-93F1-45F9-B439-ADBFB41B41A4}"/>
                </a:ext>
              </a:extLst>
            </p:cNvPr>
            <p:cNvSpPr/>
            <p:nvPr/>
          </p:nvSpPr>
          <p:spPr>
            <a:xfrm>
              <a:off x="6376391" y="1655296"/>
              <a:ext cx="47395" cy="11395"/>
            </a:xfrm>
            <a:custGeom>
              <a:avLst/>
              <a:gdLst/>
              <a:ahLst/>
              <a:cxnLst/>
              <a:rect l="l" t="t" r="r" b="b"/>
              <a:pathLst>
                <a:path w="1489" h="358" extrusionOk="0">
                  <a:moveTo>
                    <a:pt x="179" y="1"/>
                  </a:moveTo>
                  <a:cubicBezTo>
                    <a:pt x="72" y="1"/>
                    <a:pt x="1" y="72"/>
                    <a:pt x="1" y="179"/>
                  </a:cubicBezTo>
                  <a:cubicBezTo>
                    <a:pt x="1" y="275"/>
                    <a:pt x="72" y="358"/>
                    <a:pt x="179" y="358"/>
                  </a:cubicBezTo>
                  <a:lnTo>
                    <a:pt x="1310" y="358"/>
                  </a:lnTo>
                  <a:cubicBezTo>
                    <a:pt x="1417" y="358"/>
                    <a:pt x="1489" y="275"/>
                    <a:pt x="1489" y="179"/>
                  </a:cubicBezTo>
                  <a:cubicBezTo>
                    <a:pt x="1489" y="72"/>
                    <a:pt x="1417"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638;p64">
              <a:extLst>
                <a:ext uri="{FF2B5EF4-FFF2-40B4-BE49-F238E27FC236}">
                  <a16:creationId xmlns:a16="http://schemas.microsoft.com/office/drawing/2014/main" id="{40C9B2EC-38BD-4841-A9AD-0D74305E4373}"/>
                </a:ext>
              </a:extLst>
            </p:cNvPr>
            <p:cNvSpPr/>
            <p:nvPr/>
          </p:nvSpPr>
          <p:spPr>
            <a:xfrm>
              <a:off x="6124743" y="1703041"/>
              <a:ext cx="47427" cy="11427"/>
            </a:xfrm>
            <a:custGeom>
              <a:avLst/>
              <a:gdLst/>
              <a:ahLst/>
              <a:cxnLst/>
              <a:rect l="l" t="t" r="r" b="b"/>
              <a:pathLst>
                <a:path w="1490" h="359" extrusionOk="0">
                  <a:moveTo>
                    <a:pt x="179" y="1"/>
                  </a:moveTo>
                  <a:cubicBezTo>
                    <a:pt x="72" y="1"/>
                    <a:pt x="1" y="72"/>
                    <a:pt x="1" y="180"/>
                  </a:cubicBezTo>
                  <a:cubicBezTo>
                    <a:pt x="1" y="275"/>
                    <a:pt x="72" y="358"/>
                    <a:pt x="179" y="358"/>
                  </a:cubicBezTo>
                  <a:lnTo>
                    <a:pt x="1310" y="358"/>
                  </a:lnTo>
                  <a:cubicBezTo>
                    <a:pt x="1418" y="358"/>
                    <a:pt x="1489" y="275"/>
                    <a:pt x="1489" y="180"/>
                  </a:cubicBezTo>
                  <a:cubicBezTo>
                    <a:pt x="1489" y="72"/>
                    <a:pt x="1406"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639;p64">
              <a:extLst>
                <a:ext uri="{FF2B5EF4-FFF2-40B4-BE49-F238E27FC236}">
                  <a16:creationId xmlns:a16="http://schemas.microsoft.com/office/drawing/2014/main" id="{AFAC1043-093A-475A-8AD0-7C88C7E3FF74}"/>
                </a:ext>
              </a:extLst>
            </p:cNvPr>
            <p:cNvSpPr/>
            <p:nvPr/>
          </p:nvSpPr>
          <p:spPr>
            <a:xfrm>
              <a:off x="6292646" y="1703041"/>
              <a:ext cx="47395" cy="11427"/>
            </a:xfrm>
            <a:custGeom>
              <a:avLst/>
              <a:gdLst/>
              <a:ahLst/>
              <a:cxnLst/>
              <a:rect l="l" t="t" r="r" b="b"/>
              <a:pathLst>
                <a:path w="1489" h="359" extrusionOk="0">
                  <a:moveTo>
                    <a:pt x="179" y="1"/>
                  </a:moveTo>
                  <a:cubicBezTo>
                    <a:pt x="72" y="1"/>
                    <a:pt x="0" y="72"/>
                    <a:pt x="0" y="180"/>
                  </a:cubicBezTo>
                  <a:cubicBezTo>
                    <a:pt x="0" y="275"/>
                    <a:pt x="72" y="358"/>
                    <a:pt x="179" y="358"/>
                  </a:cubicBezTo>
                  <a:lnTo>
                    <a:pt x="1310" y="358"/>
                  </a:lnTo>
                  <a:cubicBezTo>
                    <a:pt x="1405" y="358"/>
                    <a:pt x="1489" y="275"/>
                    <a:pt x="1489" y="180"/>
                  </a:cubicBezTo>
                  <a:cubicBezTo>
                    <a:pt x="1489" y="72"/>
                    <a:pt x="1405"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640;p64">
              <a:extLst>
                <a:ext uri="{FF2B5EF4-FFF2-40B4-BE49-F238E27FC236}">
                  <a16:creationId xmlns:a16="http://schemas.microsoft.com/office/drawing/2014/main" id="{12AB9423-02AE-46E0-A839-EBAF72EB2915}"/>
                </a:ext>
              </a:extLst>
            </p:cNvPr>
            <p:cNvSpPr/>
            <p:nvPr/>
          </p:nvSpPr>
          <p:spPr>
            <a:xfrm>
              <a:off x="6124743" y="1750818"/>
              <a:ext cx="47427" cy="11395"/>
            </a:xfrm>
            <a:custGeom>
              <a:avLst/>
              <a:gdLst/>
              <a:ahLst/>
              <a:cxnLst/>
              <a:rect l="l" t="t" r="r" b="b"/>
              <a:pathLst>
                <a:path w="1490" h="358" extrusionOk="0">
                  <a:moveTo>
                    <a:pt x="179" y="0"/>
                  </a:moveTo>
                  <a:cubicBezTo>
                    <a:pt x="72" y="0"/>
                    <a:pt x="1" y="72"/>
                    <a:pt x="1" y="179"/>
                  </a:cubicBezTo>
                  <a:cubicBezTo>
                    <a:pt x="1" y="286"/>
                    <a:pt x="72" y="357"/>
                    <a:pt x="179" y="357"/>
                  </a:cubicBezTo>
                  <a:lnTo>
                    <a:pt x="1310" y="357"/>
                  </a:lnTo>
                  <a:cubicBezTo>
                    <a:pt x="1418" y="357"/>
                    <a:pt x="1489" y="286"/>
                    <a:pt x="1489" y="179"/>
                  </a:cubicBezTo>
                  <a:cubicBezTo>
                    <a:pt x="1489" y="72"/>
                    <a:pt x="1406"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641;p64">
              <a:extLst>
                <a:ext uri="{FF2B5EF4-FFF2-40B4-BE49-F238E27FC236}">
                  <a16:creationId xmlns:a16="http://schemas.microsoft.com/office/drawing/2014/main" id="{EC79DB09-BB4F-4AE7-A5C3-6AABFBC5609D}"/>
                </a:ext>
              </a:extLst>
            </p:cNvPr>
            <p:cNvSpPr/>
            <p:nvPr/>
          </p:nvSpPr>
          <p:spPr>
            <a:xfrm>
              <a:off x="6208520" y="1750818"/>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642;p64">
              <a:extLst>
                <a:ext uri="{FF2B5EF4-FFF2-40B4-BE49-F238E27FC236}">
                  <a16:creationId xmlns:a16="http://schemas.microsoft.com/office/drawing/2014/main" id="{9BE0C09E-6974-45D5-853E-D9EF407A84F8}"/>
                </a:ext>
              </a:extLst>
            </p:cNvPr>
            <p:cNvSpPr/>
            <p:nvPr/>
          </p:nvSpPr>
          <p:spPr>
            <a:xfrm>
              <a:off x="6376391" y="1750818"/>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643;p64">
              <a:extLst>
                <a:ext uri="{FF2B5EF4-FFF2-40B4-BE49-F238E27FC236}">
                  <a16:creationId xmlns:a16="http://schemas.microsoft.com/office/drawing/2014/main" id="{F04E0615-59CB-4F4C-929D-B417C94251BE}"/>
                </a:ext>
              </a:extLst>
            </p:cNvPr>
            <p:cNvSpPr/>
            <p:nvPr/>
          </p:nvSpPr>
          <p:spPr>
            <a:xfrm>
              <a:off x="6208520" y="1798563"/>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44;p64">
              <a:extLst>
                <a:ext uri="{FF2B5EF4-FFF2-40B4-BE49-F238E27FC236}">
                  <a16:creationId xmlns:a16="http://schemas.microsoft.com/office/drawing/2014/main" id="{4A590A69-E868-418A-AD46-B188A387F580}"/>
                </a:ext>
              </a:extLst>
            </p:cNvPr>
            <p:cNvSpPr/>
            <p:nvPr/>
          </p:nvSpPr>
          <p:spPr>
            <a:xfrm>
              <a:off x="6292646" y="1798563"/>
              <a:ext cx="47395" cy="11395"/>
            </a:xfrm>
            <a:custGeom>
              <a:avLst/>
              <a:gdLst/>
              <a:ahLst/>
              <a:cxnLst/>
              <a:rect l="l" t="t" r="r" b="b"/>
              <a:pathLst>
                <a:path w="1489" h="358" extrusionOk="0">
                  <a:moveTo>
                    <a:pt x="179" y="0"/>
                  </a:moveTo>
                  <a:cubicBezTo>
                    <a:pt x="72" y="0"/>
                    <a:pt x="0" y="72"/>
                    <a:pt x="0" y="179"/>
                  </a:cubicBezTo>
                  <a:cubicBezTo>
                    <a:pt x="0" y="286"/>
                    <a:pt x="72" y="357"/>
                    <a:pt x="179" y="357"/>
                  </a:cubicBezTo>
                  <a:lnTo>
                    <a:pt x="1310" y="357"/>
                  </a:lnTo>
                  <a:cubicBezTo>
                    <a:pt x="1405" y="357"/>
                    <a:pt x="1489" y="286"/>
                    <a:pt x="1489" y="179"/>
                  </a:cubicBezTo>
                  <a:cubicBezTo>
                    <a:pt x="1489" y="72"/>
                    <a:pt x="1405"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45;p64">
              <a:extLst>
                <a:ext uri="{FF2B5EF4-FFF2-40B4-BE49-F238E27FC236}">
                  <a16:creationId xmlns:a16="http://schemas.microsoft.com/office/drawing/2014/main" id="{0657F605-40AE-4A97-9E67-A56A647EBB1A}"/>
                </a:ext>
              </a:extLst>
            </p:cNvPr>
            <p:cNvSpPr/>
            <p:nvPr/>
          </p:nvSpPr>
          <p:spPr>
            <a:xfrm>
              <a:off x="6376391" y="1798563"/>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646;p64">
              <a:extLst>
                <a:ext uri="{FF2B5EF4-FFF2-40B4-BE49-F238E27FC236}">
                  <a16:creationId xmlns:a16="http://schemas.microsoft.com/office/drawing/2014/main" id="{DEB588B5-F7F8-43EE-934F-AFFC88EDCB9C}"/>
                </a:ext>
              </a:extLst>
            </p:cNvPr>
            <p:cNvSpPr/>
            <p:nvPr/>
          </p:nvSpPr>
          <p:spPr>
            <a:xfrm>
              <a:off x="6207756" y="1690723"/>
              <a:ext cx="48923" cy="35108"/>
            </a:xfrm>
            <a:custGeom>
              <a:avLst/>
              <a:gdLst/>
              <a:ahLst/>
              <a:cxnLst/>
              <a:rect l="l" t="t" r="r" b="b"/>
              <a:pathLst>
                <a:path w="1537" h="1103" extrusionOk="0">
                  <a:moveTo>
                    <a:pt x="1328" y="1"/>
                  </a:moveTo>
                  <a:cubicBezTo>
                    <a:pt x="1283" y="1"/>
                    <a:pt x="1239" y="19"/>
                    <a:pt x="1203" y="55"/>
                  </a:cubicBezTo>
                  <a:lnTo>
                    <a:pt x="584" y="686"/>
                  </a:lnTo>
                  <a:lnTo>
                    <a:pt x="322" y="436"/>
                  </a:lnTo>
                  <a:cubicBezTo>
                    <a:pt x="286" y="394"/>
                    <a:pt x="241" y="373"/>
                    <a:pt x="197" y="373"/>
                  </a:cubicBezTo>
                  <a:cubicBezTo>
                    <a:pt x="152" y="373"/>
                    <a:pt x="107" y="394"/>
                    <a:pt x="72" y="436"/>
                  </a:cubicBezTo>
                  <a:cubicBezTo>
                    <a:pt x="0" y="507"/>
                    <a:pt x="0" y="614"/>
                    <a:pt x="72" y="686"/>
                  </a:cubicBezTo>
                  <a:lnTo>
                    <a:pt x="441" y="1055"/>
                  </a:lnTo>
                  <a:cubicBezTo>
                    <a:pt x="477" y="1078"/>
                    <a:pt x="512" y="1102"/>
                    <a:pt x="560" y="1102"/>
                  </a:cubicBezTo>
                  <a:cubicBezTo>
                    <a:pt x="607" y="1102"/>
                    <a:pt x="655" y="1078"/>
                    <a:pt x="679" y="1055"/>
                  </a:cubicBezTo>
                  <a:lnTo>
                    <a:pt x="1441" y="293"/>
                  </a:lnTo>
                  <a:cubicBezTo>
                    <a:pt x="1536" y="233"/>
                    <a:pt x="1536" y="138"/>
                    <a:pt x="1453" y="55"/>
                  </a:cubicBezTo>
                  <a:cubicBezTo>
                    <a:pt x="1417" y="19"/>
                    <a:pt x="1372" y="1"/>
                    <a:pt x="132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647;p64">
              <a:extLst>
                <a:ext uri="{FF2B5EF4-FFF2-40B4-BE49-F238E27FC236}">
                  <a16:creationId xmlns:a16="http://schemas.microsoft.com/office/drawing/2014/main" id="{5242B808-BCB9-4E18-BDAB-52CEBB762A0E}"/>
                </a:ext>
              </a:extLst>
            </p:cNvPr>
            <p:cNvSpPr/>
            <p:nvPr/>
          </p:nvSpPr>
          <p:spPr>
            <a:xfrm>
              <a:off x="6376009" y="1690723"/>
              <a:ext cx="48159" cy="35108"/>
            </a:xfrm>
            <a:custGeom>
              <a:avLst/>
              <a:gdLst/>
              <a:ahLst/>
              <a:cxnLst/>
              <a:rect l="l" t="t" r="r" b="b"/>
              <a:pathLst>
                <a:path w="1513" h="1103" extrusionOk="0">
                  <a:moveTo>
                    <a:pt x="1328" y="1"/>
                  </a:moveTo>
                  <a:cubicBezTo>
                    <a:pt x="1284" y="1"/>
                    <a:pt x="1239" y="19"/>
                    <a:pt x="1203" y="55"/>
                  </a:cubicBezTo>
                  <a:lnTo>
                    <a:pt x="572" y="686"/>
                  </a:lnTo>
                  <a:lnTo>
                    <a:pt x="322" y="436"/>
                  </a:lnTo>
                  <a:cubicBezTo>
                    <a:pt x="286" y="394"/>
                    <a:pt x="242" y="373"/>
                    <a:pt x="197" y="373"/>
                  </a:cubicBezTo>
                  <a:cubicBezTo>
                    <a:pt x="152" y="373"/>
                    <a:pt x="108" y="394"/>
                    <a:pt x="72" y="436"/>
                  </a:cubicBezTo>
                  <a:cubicBezTo>
                    <a:pt x="1" y="507"/>
                    <a:pt x="1" y="614"/>
                    <a:pt x="72" y="686"/>
                  </a:cubicBezTo>
                  <a:lnTo>
                    <a:pt x="441" y="1055"/>
                  </a:lnTo>
                  <a:cubicBezTo>
                    <a:pt x="477" y="1078"/>
                    <a:pt x="513" y="1102"/>
                    <a:pt x="560" y="1102"/>
                  </a:cubicBezTo>
                  <a:cubicBezTo>
                    <a:pt x="608" y="1102"/>
                    <a:pt x="644" y="1078"/>
                    <a:pt x="679" y="1055"/>
                  </a:cubicBezTo>
                  <a:lnTo>
                    <a:pt x="1441" y="293"/>
                  </a:lnTo>
                  <a:cubicBezTo>
                    <a:pt x="1513" y="233"/>
                    <a:pt x="1513" y="138"/>
                    <a:pt x="1453" y="55"/>
                  </a:cubicBezTo>
                  <a:cubicBezTo>
                    <a:pt x="1417" y="19"/>
                    <a:pt x="1373" y="1"/>
                    <a:pt x="132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648;p64">
              <a:extLst>
                <a:ext uri="{FF2B5EF4-FFF2-40B4-BE49-F238E27FC236}">
                  <a16:creationId xmlns:a16="http://schemas.microsoft.com/office/drawing/2014/main" id="{B7B76E63-184D-415C-8545-94105A6831FA}"/>
                </a:ext>
              </a:extLst>
            </p:cNvPr>
            <p:cNvSpPr/>
            <p:nvPr/>
          </p:nvSpPr>
          <p:spPr>
            <a:xfrm>
              <a:off x="6291500" y="1738595"/>
              <a:ext cx="48923" cy="34981"/>
            </a:xfrm>
            <a:custGeom>
              <a:avLst/>
              <a:gdLst/>
              <a:ahLst/>
              <a:cxnLst/>
              <a:rect l="l" t="t" r="r" b="b"/>
              <a:pathLst>
                <a:path w="1537" h="1099" extrusionOk="0">
                  <a:moveTo>
                    <a:pt x="1334" y="0"/>
                  </a:moveTo>
                  <a:cubicBezTo>
                    <a:pt x="1289" y="0"/>
                    <a:pt x="1245" y="21"/>
                    <a:pt x="1203" y="63"/>
                  </a:cubicBezTo>
                  <a:lnTo>
                    <a:pt x="584" y="682"/>
                  </a:lnTo>
                  <a:lnTo>
                    <a:pt x="322" y="432"/>
                  </a:lnTo>
                  <a:cubicBezTo>
                    <a:pt x="286" y="396"/>
                    <a:pt x="242" y="378"/>
                    <a:pt x="197" y="378"/>
                  </a:cubicBezTo>
                  <a:cubicBezTo>
                    <a:pt x="152" y="378"/>
                    <a:pt x="108" y="396"/>
                    <a:pt x="72" y="432"/>
                  </a:cubicBezTo>
                  <a:cubicBezTo>
                    <a:pt x="1" y="503"/>
                    <a:pt x="1" y="610"/>
                    <a:pt x="72" y="682"/>
                  </a:cubicBezTo>
                  <a:lnTo>
                    <a:pt x="441" y="1051"/>
                  </a:lnTo>
                  <a:cubicBezTo>
                    <a:pt x="477" y="1087"/>
                    <a:pt x="524" y="1098"/>
                    <a:pt x="560" y="1098"/>
                  </a:cubicBezTo>
                  <a:cubicBezTo>
                    <a:pt x="608" y="1098"/>
                    <a:pt x="655" y="1087"/>
                    <a:pt x="679" y="1051"/>
                  </a:cubicBezTo>
                  <a:lnTo>
                    <a:pt x="1441" y="301"/>
                  </a:lnTo>
                  <a:cubicBezTo>
                    <a:pt x="1536" y="241"/>
                    <a:pt x="1536" y="134"/>
                    <a:pt x="1465" y="63"/>
                  </a:cubicBezTo>
                  <a:cubicBezTo>
                    <a:pt x="1423" y="21"/>
                    <a:pt x="1379" y="0"/>
                    <a:pt x="1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649;p64">
              <a:extLst>
                <a:ext uri="{FF2B5EF4-FFF2-40B4-BE49-F238E27FC236}">
                  <a16:creationId xmlns:a16="http://schemas.microsoft.com/office/drawing/2014/main" id="{975D02B2-EC1D-470C-8168-6DE62B866B8F}"/>
                </a:ext>
              </a:extLst>
            </p:cNvPr>
            <p:cNvSpPr/>
            <p:nvPr/>
          </p:nvSpPr>
          <p:spPr>
            <a:xfrm>
              <a:off x="6123629" y="1786627"/>
              <a:ext cx="48891" cy="34695"/>
            </a:xfrm>
            <a:custGeom>
              <a:avLst/>
              <a:gdLst/>
              <a:ahLst/>
              <a:cxnLst/>
              <a:rect l="l" t="t" r="r" b="b"/>
              <a:pathLst>
                <a:path w="1536" h="1090" extrusionOk="0">
                  <a:moveTo>
                    <a:pt x="1340" y="0"/>
                  </a:moveTo>
                  <a:cubicBezTo>
                    <a:pt x="1295" y="0"/>
                    <a:pt x="1250" y="18"/>
                    <a:pt x="1215" y="54"/>
                  </a:cubicBezTo>
                  <a:lnTo>
                    <a:pt x="583" y="673"/>
                  </a:lnTo>
                  <a:lnTo>
                    <a:pt x="333" y="423"/>
                  </a:lnTo>
                  <a:cubicBezTo>
                    <a:pt x="298" y="387"/>
                    <a:pt x="253" y="369"/>
                    <a:pt x="208" y="369"/>
                  </a:cubicBezTo>
                  <a:cubicBezTo>
                    <a:pt x="164" y="369"/>
                    <a:pt x="119" y="387"/>
                    <a:pt x="83" y="423"/>
                  </a:cubicBezTo>
                  <a:cubicBezTo>
                    <a:pt x="0" y="494"/>
                    <a:pt x="0" y="601"/>
                    <a:pt x="83" y="673"/>
                  </a:cubicBezTo>
                  <a:lnTo>
                    <a:pt x="453" y="1042"/>
                  </a:lnTo>
                  <a:cubicBezTo>
                    <a:pt x="476" y="1078"/>
                    <a:pt x="524" y="1090"/>
                    <a:pt x="572" y="1090"/>
                  </a:cubicBezTo>
                  <a:cubicBezTo>
                    <a:pt x="619" y="1090"/>
                    <a:pt x="655" y="1078"/>
                    <a:pt x="691" y="1042"/>
                  </a:cubicBezTo>
                  <a:lnTo>
                    <a:pt x="1453" y="292"/>
                  </a:lnTo>
                  <a:cubicBezTo>
                    <a:pt x="1536" y="232"/>
                    <a:pt x="1536" y="125"/>
                    <a:pt x="1465" y="54"/>
                  </a:cubicBezTo>
                  <a:cubicBezTo>
                    <a:pt x="1429" y="18"/>
                    <a:pt x="1384" y="0"/>
                    <a:pt x="13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650;p64">
              <a:extLst>
                <a:ext uri="{FF2B5EF4-FFF2-40B4-BE49-F238E27FC236}">
                  <a16:creationId xmlns:a16="http://schemas.microsoft.com/office/drawing/2014/main" id="{59F47E7C-7246-42D1-8532-FE220C802BBC}"/>
                </a:ext>
              </a:extLst>
            </p:cNvPr>
            <p:cNvSpPr/>
            <p:nvPr/>
          </p:nvSpPr>
          <p:spPr>
            <a:xfrm>
              <a:off x="6291500" y="1642978"/>
              <a:ext cx="48923" cy="34727"/>
            </a:xfrm>
            <a:custGeom>
              <a:avLst/>
              <a:gdLst/>
              <a:ahLst/>
              <a:cxnLst/>
              <a:rect l="l" t="t" r="r" b="b"/>
              <a:pathLst>
                <a:path w="1537" h="1091" extrusionOk="0">
                  <a:moveTo>
                    <a:pt x="1334" y="1"/>
                  </a:moveTo>
                  <a:cubicBezTo>
                    <a:pt x="1289" y="1"/>
                    <a:pt x="1245" y="19"/>
                    <a:pt x="1203" y="54"/>
                  </a:cubicBezTo>
                  <a:lnTo>
                    <a:pt x="584" y="673"/>
                  </a:lnTo>
                  <a:lnTo>
                    <a:pt x="322" y="423"/>
                  </a:lnTo>
                  <a:cubicBezTo>
                    <a:pt x="286" y="388"/>
                    <a:pt x="242" y="370"/>
                    <a:pt x="197" y="370"/>
                  </a:cubicBezTo>
                  <a:cubicBezTo>
                    <a:pt x="152" y="370"/>
                    <a:pt x="108" y="388"/>
                    <a:pt x="72" y="423"/>
                  </a:cubicBezTo>
                  <a:cubicBezTo>
                    <a:pt x="1" y="495"/>
                    <a:pt x="1" y="602"/>
                    <a:pt x="72" y="673"/>
                  </a:cubicBezTo>
                  <a:lnTo>
                    <a:pt x="441" y="1054"/>
                  </a:lnTo>
                  <a:cubicBezTo>
                    <a:pt x="477" y="1078"/>
                    <a:pt x="524" y="1090"/>
                    <a:pt x="560" y="1090"/>
                  </a:cubicBezTo>
                  <a:cubicBezTo>
                    <a:pt x="608" y="1090"/>
                    <a:pt x="655" y="1078"/>
                    <a:pt x="679" y="1054"/>
                  </a:cubicBezTo>
                  <a:lnTo>
                    <a:pt x="1441" y="292"/>
                  </a:lnTo>
                  <a:cubicBezTo>
                    <a:pt x="1536" y="233"/>
                    <a:pt x="1536" y="114"/>
                    <a:pt x="1465" y="54"/>
                  </a:cubicBezTo>
                  <a:cubicBezTo>
                    <a:pt x="1423" y="19"/>
                    <a:pt x="1379" y="1"/>
                    <a:pt x="13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roupe 40">
            <a:extLst>
              <a:ext uri="{FF2B5EF4-FFF2-40B4-BE49-F238E27FC236}">
                <a16:creationId xmlns:a16="http://schemas.microsoft.com/office/drawing/2014/main" id="{323C5991-E764-4625-99AA-D144E31ABE01}"/>
              </a:ext>
            </a:extLst>
          </p:cNvPr>
          <p:cNvGrpSpPr/>
          <p:nvPr/>
        </p:nvGrpSpPr>
        <p:grpSpPr>
          <a:xfrm>
            <a:off x="327211" y="3074050"/>
            <a:ext cx="8489576" cy="461665"/>
            <a:chOff x="327211" y="2566926"/>
            <a:chExt cx="7978953" cy="461665"/>
          </a:xfrm>
        </p:grpSpPr>
        <p:grpSp>
          <p:nvGrpSpPr>
            <p:cNvPr id="42" name="Google Shape;10088;p58">
              <a:extLst>
                <a:ext uri="{FF2B5EF4-FFF2-40B4-BE49-F238E27FC236}">
                  <a16:creationId xmlns:a16="http://schemas.microsoft.com/office/drawing/2014/main" id="{AA8E35C3-299A-47E4-81C2-03708046F684}"/>
                </a:ext>
              </a:extLst>
            </p:cNvPr>
            <p:cNvGrpSpPr/>
            <p:nvPr/>
          </p:nvGrpSpPr>
          <p:grpSpPr>
            <a:xfrm>
              <a:off x="327211" y="2638760"/>
              <a:ext cx="358069" cy="317995"/>
              <a:chOff x="3584280" y="3699191"/>
              <a:chExt cx="358069" cy="317995"/>
            </a:xfrm>
          </p:grpSpPr>
          <p:sp>
            <p:nvSpPr>
              <p:cNvPr id="50" name="Google Shape;10089;p58">
                <a:extLst>
                  <a:ext uri="{FF2B5EF4-FFF2-40B4-BE49-F238E27FC236}">
                    <a16:creationId xmlns:a16="http://schemas.microsoft.com/office/drawing/2014/main" id="{B8E80002-423F-4233-B386-BBA5DF30255B}"/>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090;p58">
                <a:extLst>
                  <a:ext uri="{FF2B5EF4-FFF2-40B4-BE49-F238E27FC236}">
                    <a16:creationId xmlns:a16="http://schemas.microsoft.com/office/drawing/2014/main" id="{9A38B6A2-89B6-4AE1-A623-59C8A7CB6BAF}"/>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091;p58">
                <a:extLst>
                  <a:ext uri="{FF2B5EF4-FFF2-40B4-BE49-F238E27FC236}">
                    <a16:creationId xmlns:a16="http://schemas.microsoft.com/office/drawing/2014/main" id="{F98EDA60-65F9-46D4-AF69-001AD24F3EB8}"/>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0092;p58">
                <a:extLst>
                  <a:ext uri="{FF2B5EF4-FFF2-40B4-BE49-F238E27FC236}">
                    <a16:creationId xmlns:a16="http://schemas.microsoft.com/office/drawing/2014/main" id="{7F6F4516-FDC8-4D04-9E51-67D986EE3A60}"/>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ZoneTexte 47">
              <a:extLst>
                <a:ext uri="{FF2B5EF4-FFF2-40B4-BE49-F238E27FC236}">
                  <a16:creationId xmlns:a16="http://schemas.microsoft.com/office/drawing/2014/main" id="{C3DEDFA2-BF19-4361-8CC8-C89768326EB6}"/>
                </a:ext>
              </a:extLst>
            </p:cNvPr>
            <p:cNvSpPr txBox="1"/>
            <p:nvPr/>
          </p:nvSpPr>
          <p:spPr>
            <a:xfrm>
              <a:off x="656161" y="2566926"/>
              <a:ext cx="7650003" cy="461665"/>
            </a:xfrm>
            <a:prstGeom prst="rect">
              <a:avLst/>
            </a:prstGeom>
            <a:noFill/>
          </p:spPr>
          <p:txBody>
            <a:bodyPr wrap="square">
              <a:spAutoFit/>
            </a:bodyPr>
            <a:lstStyle/>
            <a:p>
              <a:pPr marL="0" lvl="0" indent="0" algn="l" rtl="0">
                <a:lnSpc>
                  <a:spcPct val="100000"/>
                </a:lnSpc>
                <a:spcBef>
                  <a:spcPts val="1600"/>
                </a:spcBef>
                <a:spcAft>
                  <a:spcPts val="1600"/>
                </a:spcAft>
                <a:buNone/>
              </a:pPr>
              <a:r>
                <a:rPr lang="fr-FR" sz="1200" dirty="0">
                  <a:solidFill>
                    <a:schemeClr val="bg1"/>
                  </a:solidFill>
                  <a:latin typeface="Maven Pro" panose="020B0604020202020204" charset="0"/>
                </a:rPr>
                <a:t>La </a:t>
              </a:r>
              <a:r>
                <a:rPr lang="fr-FR" sz="1200" i="1" dirty="0">
                  <a:solidFill>
                    <a:schemeClr val="bg1"/>
                  </a:solidFill>
                  <a:latin typeface="Maven Pro" panose="020B0604020202020204" charset="0"/>
                </a:rPr>
                <a:t>cross-validation</a:t>
              </a:r>
              <a:r>
                <a:rPr lang="fr-FR" sz="1200" dirty="0">
                  <a:solidFill>
                    <a:schemeClr val="bg1"/>
                  </a:solidFill>
                  <a:latin typeface="Maven Pro" panose="020B0604020202020204" charset="0"/>
                </a:rPr>
                <a:t> </a:t>
              </a:r>
              <a:r>
                <a:rPr lang="fr-FR" sz="1200" dirty="0">
                  <a:solidFill>
                    <a:schemeClr val="accent2"/>
                  </a:solidFill>
                  <a:latin typeface="Maven Pro" panose="020B0604020202020204" charset="0"/>
                </a:rPr>
                <a:t>n’est pas triviale </a:t>
              </a:r>
              <a:r>
                <a:rPr lang="fr-FR" sz="1200" dirty="0">
                  <a:solidFill>
                    <a:schemeClr val="bg1"/>
                  </a:solidFill>
                  <a:latin typeface="Maven Pro" panose="020B0604020202020204" charset="0"/>
                </a:rPr>
                <a:t>dans le cas des séries temporelles à cause des dépendances entre les observations. Il convient donc de préserver l’ordre des données lorsque l’on crée les sous-ensembles de validation</a:t>
              </a:r>
            </a:p>
          </p:txBody>
        </p:sp>
      </p:grpSp>
      <p:grpSp>
        <p:nvGrpSpPr>
          <p:cNvPr id="15" name="Groupe 14">
            <a:extLst>
              <a:ext uri="{FF2B5EF4-FFF2-40B4-BE49-F238E27FC236}">
                <a16:creationId xmlns:a16="http://schemas.microsoft.com/office/drawing/2014/main" id="{450985CD-9E2B-4734-9066-EB87B7E700F9}"/>
              </a:ext>
            </a:extLst>
          </p:cNvPr>
          <p:cNvGrpSpPr/>
          <p:nvPr/>
        </p:nvGrpSpPr>
        <p:grpSpPr>
          <a:xfrm>
            <a:off x="2236957" y="3592522"/>
            <a:ext cx="4026100" cy="1457639"/>
            <a:chOff x="2236957" y="3592522"/>
            <a:chExt cx="4026100" cy="1457639"/>
          </a:xfrm>
        </p:grpSpPr>
        <p:grpSp>
          <p:nvGrpSpPr>
            <p:cNvPr id="10" name="Groupe 9">
              <a:extLst>
                <a:ext uri="{FF2B5EF4-FFF2-40B4-BE49-F238E27FC236}">
                  <a16:creationId xmlns:a16="http://schemas.microsoft.com/office/drawing/2014/main" id="{788F003E-B45B-47CE-892B-76A7D635E29D}"/>
                </a:ext>
              </a:extLst>
            </p:cNvPr>
            <p:cNvGrpSpPr/>
            <p:nvPr/>
          </p:nvGrpSpPr>
          <p:grpSpPr>
            <a:xfrm>
              <a:off x="2236957" y="3592522"/>
              <a:ext cx="4026100" cy="1457639"/>
              <a:chOff x="1946012" y="3610782"/>
              <a:chExt cx="4026100" cy="1457639"/>
            </a:xfrm>
          </p:grpSpPr>
          <p:grpSp>
            <p:nvGrpSpPr>
              <p:cNvPr id="9" name="Groupe 8">
                <a:extLst>
                  <a:ext uri="{FF2B5EF4-FFF2-40B4-BE49-F238E27FC236}">
                    <a16:creationId xmlns:a16="http://schemas.microsoft.com/office/drawing/2014/main" id="{F1B42623-D3AF-40A7-B440-8047F80D249E}"/>
                  </a:ext>
                </a:extLst>
              </p:cNvPr>
              <p:cNvGrpSpPr/>
              <p:nvPr/>
            </p:nvGrpSpPr>
            <p:grpSpPr>
              <a:xfrm>
                <a:off x="1946012" y="3861980"/>
                <a:ext cx="4026100" cy="1206441"/>
                <a:chOff x="1946012" y="3861980"/>
                <a:chExt cx="4026100" cy="1206441"/>
              </a:xfrm>
            </p:grpSpPr>
            <p:grpSp>
              <p:nvGrpSpPr>
                <p:cNvPr id="8" name="Groupe 7">
                  <a:extLst>
                    <a:ext uri="{FF2B5EF4-FFF2-40B4-BE49-F238E27FC236}">
                      <a16:creationId xmlns:a16="http://schemas.microsoft.com/office/drawing/2014/main" id="{7E268FFF-4965-4D1C-AFDC-EE989955DF62}"/>
                    </a:ext>
                  </a:extLst>
                </p:cNvPr>
                <p:cNvGrpSpPr/>
                <p:nvPr/>
              </p:nvGrpSpPr>
              <p:grpSpPr>
                <a:xfrm>
                  <a:off x="2525471" y="3861980"/>
                  <a:ext cx="3446641" cy="1206441"/>
                  <a:chOff x="2456198" y="3872333"/>
                  <a:chExt cx="3446641" cy="1206441"/>
                </a:xfrm>
              </p:grpSpPr>
              <p:sp>
                <p:nvSpPr>
                  <p:cNvPr id="89" name="ZoneTexte 88">
                    <a:extLst>
                      <a:ext uri="{FF2B5EF4-FFF2-40B4-BE49-F238E27FC236}">
                        <a16:creationId xmlns:a16="http://schemas.microsoft.com/office/drawing/2014/main" id="{8CB413EA-456B-4B34-A282-C3165206A4DE}"/>
                      </a:ext>
                    </a:extLst>
                  </p:cNvPr>
                  <p:cNvSpPr txBox="1"/>
                  <p:nvPr/>
                </p:nvSpPr>
                <p:spPr>
                  <a:xfrm>
                    <a:off x="5159430" y="4831730"/>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grpSp>
                <p:nvGrpSpPr>
                  <p:cNvPr id="7" name="Groupe 6">
                    <a:extLst>
                      <a:ext uri="{FF2B5EF4-FFF2-40B4-BE49-F238E27FC236}">
                        <a16:creationId xmlns:a16="http://schemas.microsoft.com/office/drawing/2014/main" id="{6D3D9284-F5B7-4AF6-B4FD-07B23CCEBA0A}"/>
                      </a:ext>
                    </a:extLst>
                  </p:cNvPr>
                  <p:cNvGrpSpPr/>
                  <p:nvPr/>
                </p:nvGrpSpPr>
                <p:grpSpPr>
                  <a:xfrm>
                    <a:off x="2456198" y="3872333"/>
                    <a:ext cx="3431988" cy="1154307"/>
                    <a:chOff x="2456198" y="3872333"/>
                    <a:chExt cx="3431988" cy="1154307"/>
                  </a:xfrm>
                </p:grpSpPr>
                <p:grpSp>
                  <p:nvGrpSpPr>
                    <p:cNvPr id="2" name="Groupe 1">
                      <a:extLst>
                        <a:ext uri="{FF2B5EF4-FFF2-40B4-BE49-F238E27FC236}">
                          <a16:creationId xmlns:a16="http://schemas.microsoft.com/office/drawing/2014/main" id="{49AFC732-1DFF-4CC5-9463-484161D5FCD9}"/>
                        </a:ext>
                      </a:extLst>
                    </p:cNvPr>
                    <p:cNvGrpSpPr/>
                    <p:nvPr/>
                  </p:nvGrpSpPr>
                  <p:grpSpPr>
                    <a:xfrm>
                      <a:off x="2456198" y="3911028"/>
                      <a:ext cx="3431988" cy="1115612"/>
                      <a:chOff x="2402337" y="3784910"/>
                      <a:chExt cx="3431988" cy="1115612"/>
                    </a:xfrm>
                  </p:grpSpPr>
                  <p:grpSp>
                    <p:nvGrpSpPr>
                      <p:cNvPr id="61" name="Google Shape;9603;p57">
                        <a:extLst>
                          <a:ext uri="{FF2B5EF4-FFF2-40B4-BE49-F238E27FC236}">
                            <a16:creationId xmlns:a16="http://schemas.microsoft.com/office/drawing/2014/main" id="{005E13E7-67AF-427D-9B5D-5696626D993B}"/>
                          </a:ext>
                        </a:extLst>
                      </p:cNvPr>
                      <p:cNvGrpSpPr/>
                      <p:nvPr/>
                    </p:nvGrpSpPr>
                    <p:grpSpPr>
                      <a:xfrm>
                        <a:off x="2409268" y="4735598"/>
                        <a:ext cx="3425057" cy="164924"/>
                        <a:chOff x="3555205" y="4011426"/>
                        <a:chExt cx="1779274" cy="116407"/>
                      </a:xfrm>
                    </p:grpSpPr>
                    <p:sp>
                      <p:nvSpPr>
                        <p:cNvPr id="62" name="Google Shape;9604;p57">
                          <a:extLst>
                            <a:ext uri="{FF2B5EF4-FFF2-40B4-BE49-F238E27FC236}">
                              <a16:creationId xmlns:a16="http://schemas.microsoft.com/office/drawing/2014/main" id="{8B453BF8-CB95-46FE-B68E-F411AD67A785}"/>
                            </a:ext>
                          </a:extLst>
                        </p:cNvPr>
                        <p:cNvSpPr/>
                        <p:nvPr/>
                      </p:nvSpPr>
                      <p:spPr>
                        <a:xfrm rot="5400000" flipH="1">
                          <a:off x="4386638" y="3179993"/>
                          <a:ext cx="116407" cy="1779274"/>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605;p57">
                          <a:extLst>
                            <a:ext uri="{FF2B5EF4-FFF2-40B4-BE49-F238E27FC236}">
                              <a16:creationId xmlns:a16="http://schemas.microsoft.com/office/drawing/2014/main" id="{B47AE1BD-DCD1-4275-9618-FC9A75EE9BAF}"/>
                            </a:ext>
                          </a:extLst>
                        </p:cNvPr>
                        <p:cNvSpPr/>
                        <p:nvPr/>
                      </p:nvSpPr>
                      <p:spPr>
                        <a:xfrm rot="5400000" flipH="1">
                          <a:off x="4208693" y="3365448"/>
                          <a:ext cx="109261" cy="1408902"/>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9603;p57">
                        <a:extLst>
                          <a:ext uri="{FF2B5EF4-FFF2-40B4-BE49-F238E27FC236}">
                            <a16:creationId xmlns:a16="http://schemas.microsoft.com/office/drawing/2014/main" id="{8D0E8A8F-82C6-4F93-92C5-F3B9158897C3}"/>
                          </a:ext>
                        </a:extLst>
                      </p:cNvPr>
                      <p:cNvGrpSpPr/>
                      <p:nvPr/>
                    </p:nvGrpSpPr>
                    <p:grpSpPr>
                      <a:xfrm>
                        <a:off x="2402337" y="4505539"/>
                        <a:ext cx="2996257" cy="157688"/>
                        <a:chOff x="3550174" y="4011427"/>
                        <a:chExt cx="1866000" cy="111300"/>
                      </a:xfrm>
                    </p:grpSpPr>
                    <p:sp>
                      <p:nvSpPr>
                        <p:cNvPr id="65" name="Google Shape;9604;p57">
                          <a:extLst>
                            <a:ext uri="{FF2B5EF4-FFF2-40B4-BE49-F238E27FC236}">
                              <a16:creationId xmlns:a16="http://schemas.microsoft.com/office/drawing/2014/main" id="{5CC7F64C-DCA5-4BF3-B7F2-F4DEA898AB77}"/>
                            </a:ext>
                          </a:extLst>
                        </p:cNvPr>
                        <p:cNvSpPr/>
                        <p:nvPr/>
                      </p:nvSpPr>
                      <p:spPr>
                        <a:xfrm rot="5400000" flipH="1">
                          <a:off x="4427524" y="3134077"/>
                          <a:ext cx="111300" cy="1866000"/>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605;p57">
                          <a:extLst>
                            <a:ext uri="{FF2B5EF4-FFF2-40B4-BE49-F238E27FC236}">
                              <a16:creationId xmlns:a16="http://schemas.microsoft.com/office/drawing/2014/main" id="{0AF1B739-330E-4CF3-BA4C-F2B5D663DC70}"/>
                            </a:ext>
                          </a:extLst>
                        </p:cNvPr>
                        <p:cNvSpPr/>
                        <p:nvPr/>
                      </p:nvSpPr>
                      <p:spPr>
                        <a:xfrm rot="5400000" flipH="1">
                          <a:off x="4178906" y="3390214"/>
                          <a:ext cx="107451" cy="1357575"/>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9603;p57">
                        <a:extLst>
                          <a:ext uri="{FF2B5EF4-FFF2-40B4-BE49-F238E27FC236}">
                            <a16:creationId xmlns:a16="http://schemas.microsoft.com/office/drawing/2014/main" id="{0C6970C5-E72D-4E60-A29F-CA41CC59B6AE}"/>
                          </a:ext>
                        </a:extLst>
                      </p:cNvPr>
                      <p:cNvGrpSpPr/>
                      <p:nvPr/>
                    </p:nvGrpSpPr>
                    <p:grpSpPr>
                      <a:xfrm>
                        <a:off x="2407392" y="4266323"/>
                        <a:ext cx="2545847" cy="165176"/>
                        <a:chOff x="3558802" y="4016309"/>
                        <a:chExt cx="1866000" cy="116585"/>
                      </a:xfrm>
                    </p:grpSpPr>
                    <p:sp>
                      <p:nvSpPr>
                        <p:cNvPr id="68" name="Google Shape;9604;p57">
                          <a:extLst>
                            <a:ext uri="{FF2B5EF4-FFF2-40B4-BE49-F238E27FC236}">
                              <a16:creationId xmlns:a16="http://schemas.microsoft.com/office/drawing/2014/main" id="{57B7BE1F-7545-4125-A15F-FEC80030517F}"/>
                            </a:ext>
                          </a:extLst>
                        </p:cNvPr>
                        <p:cNvSpPr/>
                        <p:nvPr/>
                      </p:nvSpPr>
                      <p:spPr>
                        <a:xfrm rot="5400000" flipH="1">
                          <a:off x="4436152" y="3138959"/>
                          <a:ext cx="111300" cy="1866000"/>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605;p57">
                          <a:extLst>
                            <a:ext uri="{FF2B5EF4-FFF2-40B4-BE49-F238E27FC236}">
                              <a16:creationId xmlns:a16="http://schemas.microsoft.com/office/drawing/2014/main" id="{83DC449F-F9E2-4FA4-9FA8-870F26758291}"/>
                            </a:ext>
                          </a:extLst>
                        </p:cNvPr>
                        <p:cNvSpPr/>
                        <p:nvPr/>
                      </p:nvSpPr>
                      <p:spPr>
                        <a:xfrm rot="5400000" flipH="1">
                          <a:off x="4163093" y="3419544"/>
                          <a:ext cx="112729" cy="1313971"/>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9603;p57">
                        <a:extLst>
                          <a:ext uri="{FF2B5EF4-FFF2-40B4-BE49-F238E27FC236}">
                            <a16:creationId xmlns:a16="http://schemas.microsoft.com/office/drawing/2014/main" id="{E4FAFED5-44B5-48CD-9B11-ED334EDFB146}"/>
                          </a:ext>
                        </a:extLst>
                      </p:cNvPr>
                      <p:cNvGrpSpPr/>
                      <p:nvPr/>
                    </p:nvGrpSpPr>
                    <p:grpSpPr>
                      <a:xfrm>
                        <a:off x="2409127" y="4027987"/>
                        <a:ext cx="2074930" cy="162904"/>
                        <a:chOff x="3558802" y="4011427"/>
                        <a:chExt cx="1866000" cy="111300"/>
                      </a:xfrm>
                    </p:grpSpPr>
                    <p:sp>
                      <p:nvSpPr>
                        <p:cNvPr id="74" name="Google Shape;9604;p57">
                          <a:extLst>
                            <a:ext uri="{FF2B5EF4-FFF2-40B4-BE49-F238E27FC236}">
                              <a16:creationId xmlns:a16="http://schemas.microsoft.com/office/drawing/2014/main" id="{B22EBFED-0478-4112-8AEF-68CB4D821A5C}"/>
                            </a:ext>
                          </a:extLst>
                        </p:cNvPr>
                        <p:cNvSpPr/>
                        <p:nvPr/>
                      </p:nvSpPr>
                      <p:spPr>
                        <a:xfrm rot="5400000" flipH="1">
                          <a:off x="4436152" y="3134077"/>
                          <a:ext cx="111300" cy="1866000"/>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605;p57">
                          <a:extLst>
                            <a:ext uri="{FF2B5EF4-FFF2-40B4-BE49-F238E27FC236}">
                              <a16:creationId xmlns:a16="http://schemas.microsoft.com/office/drawing/2014/main" id="{F4720B5D-04F3-4C3D-B003-E54736E6D9FF}"/>
                            </a:ext>
                          </a:extLst>
                        </p:cNvPr>
                        <p:cNvSpPr/>
                        <p:nvPr/>
                      </p:nvSpPr>
                      <p:spPr>
                        <a:xfrm rot="5400000" flipH="1">
                          <a:off x="4129918" y="3447830"/>
                          <a:ext cx="107451" cy="1242343"/>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9603;p57">
                        <a:extLst>
                          <a:ext uri="{FF2B5EF4-FFF2-40B4-BE49-F238E27FC236}">
                            <a16:creationId xmlns:a16="http://schemas.microsoft.com/office/drawing/2014/main" id="{75D03DF2-95DB-4432-BFF8-0FB8E34FA463}"/>
                          </a:ext>
                        </a:extLst>
                      </p:cNvPr>
                      <p:cNvGrpSpPr/>
                      <p:nvPr/>
                    </p:nvGrpSpPr>
                    <p:grpSpPr>
                      <a:xfrm>
                        <a:off x="2409127" y="3784910"/>
                        <a:ext cx="1742285" cy="162922"/>
                        <a:chOff x="3558802" y="4011415"/>
                        <a:chExt cx="1866000" cy="111311"/>
                      </a:xfrm>
                    </p:grpSpPr>
                    <p:sp>
                      <p:nvSpPr>
                        <p:cNvPr id="79" name="Google Shape;9604;p57">
                          <a:extLst>
                            <a:ext uri="{FF2B5EF4-FFF2-40B4-BE49-F238E27FC236}">
                              <a16:creationId xmlns:a16="http://schemas.microsoft.com/office/drawing/2014/main" id="{DB3466DB-543F-4F4D-A1A7-732AF4531CA3}"/>
                            </a:ext>
                          </a:extLst>
                        </p:cNvPr>
                        <p:cNvSpPr/>
                        <p:nvPr/>
                      </p:nvSpPr>
                      <p:spPr>
                        <a:xfrm rot="5400000" flipH="1">
                          <a:off x="4436152" y="3134065"/>
                          <a:ext cx="111300" cy="1866000"/>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605;p57">
                          <a:extLst>
                            <a:ext uri="{FF2B5EF4-FFF2-40B4-BE49-F238E27FC236}">
                              <a16:creationId xmlns:a16="http://schemas.microsoft.com/office/drawing/2014/main" id="{3949EFA4-20B3-4458-A941-5F69E87C614C}"/>
                            </a:ext>
                          </a:extLst>
                        </p:cNvPr>
                        <p:cNvSpPr/>
                        <p:nvPr/>
                      </p:nvSpPr>
                      <p:spPr>
                        <a:xfrm rot="5400000" flipH="1">
                          <a:off x="4100797" y="3476951"/>
                          <a:ext cx="107451" cy="1184100"/>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ZoneTexte 5">
                      <a:extLst>
                        <a:ext uri="{FF2B5EF4-FFF2-40B4-BE49-F238E27FC236}">
                          <a16:creationId xmlns:a16="http://schemas.microsoft.com/office/drawing/2014/main" id="{A3BE219C-C068-4B50-9852-EEE005BE47F9}"/>
                        </a:ext>
                      </a:extLst>
                    </p:cNvPr>
                    <p:cNvSpPr txBox="1"/>
                    <p:nvPr/>
                  </p:nvSpPr>
                  <p:spPr>
                    <a:xfrm>
                      <a:off x="2571056" y="3877339"/>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sp>
                  <p:nvSpPr>
                    <p:cNvPr id="85" name="ZoneTexte 84">
                      <a:extLst>
                        <a:ext uri="{FF2B5EF4-FFF2-40B4-BE49-F238E27FC236}">
                          <a16:creationId xmlns:a16="http://schemas.microsoft.com/office/drawing/2014/main" id="{575F6299-8658-436F-AB06-4DE7383EA2C3}"/>
                        </a:ext>
                      </a:extLst>
                    </p:cNvPr>
                    <p:cNvSpPr txBox="1"/>
                    <p:nvPr/>
                  </p:nvSpPr>
                  <p:spPr>
                    <a:xfrm>
                      <a:off x="3500453" y="3872333"/>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sp>
                  <p:nvSpPr>
                    <p:cNvPr id="86" name="ZoneTexte 85">
                      <a:extLst>
                        <a:ext uri="{FF2B5EF4-FFF2-40B4-BE49-F238E27FC236}">
                          <a16:creationId xmlns:a16="http://schemas.microsoft.com/office/drawing/2014/main" id="{2956DC94-F873-4529-9606-906E6A1BC918}"/>
                        </a:ext>
                      </a:extLst>
                    </p:cNvPr>
                    <p:cNvSpPr txBox="1"/>
                    <p:nvPr/>
                  </p:nvSpPr>
                  <p:spPr>
                    <a:xfrm>
                      <a:off x="3816739" y="4115262"/>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sp>
                  <p:nvSpPr>
                    <p:cNvPr id="87" name="ZoneTexte 86">
                      <a:extLst>
                        <a:ext uri="{FF2B5EF4-FFF2-40B4-BE49-F238E27FC236}">
                          <a16:creationId xmlns:a16="http://schemas.microsoft.com/office/drawing/2014/main" id="{B99FCA45-F476-400C-8AF1-8DBC5D015232}"/>
                        </a:ext>
                      </a:extLst>
                    </p:cNvPr>
                    <p:cNvSpPr txBox="1"/>
                    <p:nvPr/>
                  </p:nvSpPr>
                  <p:spPr>
                    <a:xfrm>
                      <a:off x="4245297" y="4355067"/>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sp>
                  <p:nvSpPr>
                    <p:cNvPr id="88" name="ZoneTexte 87">
                      <a:extLst>
                        <a:ext uri="{FF2B5EF4-FFF2-40B4-BE49-F238E27FC236}">
                          <a16:creationId xmlns:a16="http://schemas.microsoft.com/office/drawing/2014/main" id="{3B62ADB5-3C80-4A78-9D70-DBA67048E0CC}"/>
                        </a:ext>
                      </a:extLst>
                    </p:cNvPr>
                    <p:cNvSpPr txBox="1"/>
                    <p:nvPr/>
                  </p:nvSpPr>
                  <p:spPr>
                    <a:xfrm>
                      <a:off x="4656618" y="4589092"/>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sp>
                  <p:nvSpPr>
                    <p:cNvPr id="90" name="ZoneTexte 89">
                      <a:extLst>
                        <a:ext uri="{FF2B5EF4-FFF2-40B4-BE49-F238E27FC236}">
                          <a16:creationId xmlns:a16="http://schemas.microsoft.com/office/drawing/2014/main" id="{FB03AAE6-7034-4DE3-AD16-467C17634639}"/>
                        </a:ext>
                      </a:extLst>
                    </p:cNvPr>
                    <p:cNvSpPr txBox="1"/>
                    <p:nvPr/>
                  </p:nvSpPr>
                  <p:spPr>
                    <a:xfrm>
                      <a:off x="2704877" y="4120940"/>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sp>
                  <p:nvSpPr>
                    <p:cNvPr id="91" name="ZoneTexte 90">
                      <a:extLst>
                        <a:ext uri="{FF2B5EF4-FFF2-40B4-BE49-F238E27FC236}">
                          <a16:creationId xmlns:a16="http://schemas.microsoft.com/office/drawing/2014/main" id="{7677A2E9-41A2-44FC-AF51-737EE643E39E}"/>
                        </a:ext>
                      </a:extLst>
                    </p:cNvPr>
                    <p:cNvSpPr txBox="1"/>
                    <p:nvPr/>
                  </p:nvSpPr>
                  <p:spPr>
                    <a:xfrm>
                      <a:off x="2867270" y="4361631"/>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sp>
                  <p:nvSpPr>
                    <p:cNvPr id="92" name="ZoneTexte 91">
                      <a:extLst>
                        <a:ext uri="{FF2B5EF4-FFF2-40B4-BE49-F238E27FC236}">
                          <a16:creationId xmlns:a16="http://schemas.microsoft.com/office/drawing/2014/main" id="{1EDA578C-3CA3-4E1A-87B1-E7C74562D3D8}"/>
                        </a:ext>
                      </a:extLst>
                    </p:cNvPr>
                    <p:cNvSpPr txBox="1"/>
                    <p:nvPr/>
                  </p:nvSpPr>
                  <p:spPr>
                    <a:xfrm>
                      <a:off x="3083280" y="4590410"/>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grpSp>
              <p:sp>
                <p:nvSpPr>
                  <p:cNvPr id="93" name="ZoneTexte 92">
                    <a:extLst>
                      <a:ext uri="{FF2B5EF4-FFF2-40B4-BE49-F238E27FC236}">
                        <a16:creationId xmlns:a16="http://schemas.microsoft.com/office/drawing/2014/main" id="{F478F36A-AFEF-4C65-ACE3-09A23702167D}"/>
                      </a:ext>
                    </a:extLst>
                  </p:cNvPr>
                  <p:cNvSpPr txBox="1"/>
                  <p:nvPr/>
                </p:nvSpPr>
                <p:spPr>
                  <a:xfrm>
                    <a:off x="3372657" y="4832553"/>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grpSp>
            <p:sp>
              <p:nvSpPr>
                <p:cNvPr id="94" name="ZoneTexte 93">
                  <a:extLst>
                    <a:ext uri="{FF2B5EF4-FFF2-40B4-BE49-F238E27FC236}">
                      <a16:creationId xmlns:a16="http://schemas.microsoft.com/office/drawing/2014/main" id="{B1399839-9856-4CE0-8A58-FA0B41136FFE}"/>
                    </a:ext>
                  </a:extLst>
                </p:cNvPr>
                <p:cNvSpPr txBox="1"/>
                <p:nvPr/>
              </p:nvSpPr>
              <p:spPr>
                <a:xfrm>
                  <a:off x="1946012" y="3873971"/>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#1</a:t>
                  </a:r>
                </a:p>
              </p:txBody>
            </p:sp>
            <p:sp>
              <p:nvSpPr>
                <p:cNvPr id="95" name="ZoneTexte 94">
                  <a:extLst>
                    <a:ext uri="{FF2B5EF4-FFF2-40B4-BE49-F238E27FC236}">
                      <a16:creationId xmlns:a16="http://schemas.microsoft.com/office/drawing/2014/main" id="{90267A38-5C9B-4A80-ACC8-361601E1E4C1}"/>
                    </a:ext>
                  </a:extLst>
                </p:cNvPr>
                <p:cNvSpPr txBox="1"/>
                <p:nvPr/>
              </p:nvSpPr>
              <p:spPr>
                <a:xfrm>
                  <a:off x="1952386" y="4109515"/>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#2</a:t>
                  </a:r>
                </a:p>
              </p:txBody>
            </p:sp>
            <p:sp>
              <p:nvSpPr>
                <p:cNvPr id="96" name="ZoneTexte 95">
                  <a:extLst>
                    <a:ext uri="{FF2B5EF4-FFF2-40B4-BE49-F238E27FC236}">
                      <a16:creationId xmlns:a16="http://schemas.microsoft.com/office/drawing/2014/main" id="{016DF222-BD4E-450F-A520-D055A0E79CB7}"/>
                    </a:ext>
                  </a:extLst>
                </p:cNvPr>
                <p:cNvSpPr txBox="1"/>
                <p:nvPr/>
              </p:nvSpPr>
              <p:spPr>
                <a:xfrm>
                  <a:off x="1956349" y="4337787"/>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#3</a:t>
                  </a:r>
                </a:p>
              </p:txBody>
            </p:sp>
            <p:sp>
              <p:nvSpPr>
                <p:cNvPr id="97" name="ZoneTexte 96">
                  <a:extLst>
                    <a:ext uri="{FF2B5EF4-FFF2-40B4-BE49-F238E27FC236}">
                      <a16:creationId xmlns:a16="http://schemas.microsoft.com/office/drawing/2014/main" id="{4DB78B55-DF3B-48A8-B307-4B72937B0198}"/>
                    </a:ext>
                  </a:extLst>
                </p:cNvPr>
                <p:cNvSpPr txBox="1"/>
                <p:nvPr/>
              </p:nvSpPr>
              <p:spPr>
                <a:xfrm>
                  <a:off x="1946012" y="4580604"/>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#4</a:t>
                  </a:r>
                </a:p>
              </p:txBody>
            </p:sp>
            <p:sp>
              <p:nvSpPr>
                <p:cNvPr id="98" name="ZoneTexte 97">
                  <a:extLst>
                    <a:ext uri="{FF2B5EF4-FFF2-40B4-BE49-F238E27FC236}">
                      <a16:creationId xmlns:a16="http://schemas.microsoft.com/office/drawing/2014/main" id="{644CEE56-D057-4310-BCCB-99748F1CC459}"/>
                    </a:ext>
                  </a:extLst>
                </p:cNvPr>
                <p:cNvSpPr txBox="1"/>
                <p:nvPr/>
              </p:nvSpPr>
              <p:spPr>
                <a:xfrm>
                  <a:off x="1951444" y="4803589"/>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#5</a:t>
                  </a:r>
                </a:p>
              </p:txBody>
            </p:sp>
          </p:grpSp>
          <p:sp>
            <p:nvSpPr>
              <p:cNvPr id="99" name="Google Shape;9605;p57">
                <a:extLst>
                  <a:ext uri="{FF2B5EF4-FFF2-40B4-BE49-F238E27FC236}">
                    <a16:creationId xmlns:a16="http://schemas.microsoft.com/office/drawing/2014/main" id="{DB50F642-128B-4027-8112-89D4B9811C25}"/>
                  </a:ext>
                </a:extLst>
              </p:cNvPr>
              <p:cNvSpPr/>
              <p:nvPr/>
            </p:nvSpPr>
            <p:spPr>
              <a:xfrm rot="5400000" flipH="1">
                <a:off x="4154648" y="2021427"/>
                <a:ext cx="159641" cy="3417996"/>
              </a:xfrm>
              <a:prstGeom prst="round2SameRect">
                <a:avLst>
                  <a:gd name="adj1" fmla="val 50000"/>
                  <a:gd name="adj2" fmla="val 50000"/>
                </a:avLst>
              </a:pr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ZoneTexte 99">
                <a:extLst>
                  <a:ext uri="{FF2B5EF4-FFF2-40B4-BE49-F238E27FC236}">
                    <a16:creationId xmlns:a16="http://schemas.microsoft.com/office/drawing/2014/main" id="{F5A51A7B-0DCC-496C-9347-329B411FC909}"/>
                  </a:ext>
                </a:extLst>
              </p:cNvPr>
              <p:cNvSpPr txBox="1"/>
              <p:nvPr/>
            </p:nvSpPr>
            <p:spPr>
              <a:xfrm>
                <a:off x="3537905" y="3610782"/>
                <a:ext cx="1376347" cy="246221"/>
              </a:xfrm>
              <a:prstGeom prst="rect">
                <a:avLst/>
              </a:prstGeom>
              <a:noFill/>
            </p:spPr>
            <p:txBody>
              <a:bodyPr wrap="square" rtlCol="0">
                <a:spAutoFit/>
              </a:bodyPr>
              <a:lstStyle/>
              <a:p>
                <a:pPr algn="ctr"/>
                <a:r>
                  <a:rPr lang="fr-FR" sz="1000" dirty="0">
                    <a:solidFill>
                      <a:schemeClr val="accent6">
                        <a:lumMod val="50000"/>
                      </a:schemeClr>
                    </a:solidFill>
                    <a:latin typeface="Share Tech" panose="020B0604020202020204" charset="0"/>
                  </a:rPr>
                  <a:t>Dataset original</a:t>
                </a:r>
              </a:p>
            </p:txBody>
          </p:sp>
        </p:grpSp>
        <p:cxnSp>
          <p:nvCxnSpPr>
            <p:cNvPr id="12" name="Connecteur droit 11">
              <a:extLst>
                <a:ext uri="{FF2B5EF4-FFF2-40B4-BE49-F238E27FC236}">
                  <a16:creationId xmlns:a16="http://schemas.microsoft.com/office/drawing/2014/main" id="{2AF83579-7D91-461C-B5D7-3956A0B77CCF}"/>
                </a:ext>
              </a:extLst>
            </p:cNvPr>
            <p:cNvCxnSpPr/>
            <p:nvPr/>
          </p:nvCxnSpPr>
          <p:spPr>
            <a:xfrm>
              <a:off x="2931274" y="3713454"/>
              <a:ext cx="1148890"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2C286990-C52E-49F5-A680-50EDBC064852}"/>
                </a:ext>
              </a:extLst>
            </p:cNvPr>
            <p:cNvCxnSpPr/>
            <p:nvPr/>
          </p:nvCxnSpPr>
          <p:spPr>
            <a:xfrm>
              <a:off x="4951226" y="3713454"/>
              <a:ext cx="1196416"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692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Tuning des modèles standards</a:t>
            </a:r>
            <a:endParaRPr dirty="0"/>
          </a:p>
        </p:txBody>
      </p:sp>
      <p:grpSp>
        <p:nvGrpSpPr>
          <p:cNvPr id="71" name="Google Shape;10478;p59">
            <a:extLst>
              <a:ext uri="{FF2B5EF4-FFF2-40B4-BE49-F238E27FC236}">
                <a16:creationId xmlns:a16="http://schemas.microsoft.com/office/drawing/2014/main" id="{66284978-7DB8-4E92-B299-BA1053CB8B52}"/>
              </a:ext>
            </a:extLst>
          </p:cNvPr>
          <p:cNvGrpSpPr/>
          <p:nvPr/>
        </p:nvGrpSpPr>
        <p:grpSpPr>
          <a:xfrm>
            <a:off x="4919950" y="189190"/>
            <a:ext cx="353145" cy="351998"/>
            <a:chOff x="852385" y="1510916"/>
            <a:chExt cx="353145" cy="351998"/>
          </a:xfrm>
        </p:grpSpPr>
        <p:sp>
          <p:nvSpPr>
            <p:cNvPr id="72" name="Google Shape;10479;p59">
              <a:extLst>
                <a:ext uri="{FF2B5EF4-FFF2-40B4-BE49-F238E27FC236}">
                  <a16:creationId xmlns:a16="http://schemas.microsoft.com/office/drawing/2014/main" id="{833BD953-F7FA-4354-996D-AB4BF776F448}"/>
                </a:ext>
              </a:extLst>
            </p:cNvPr>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480;p59">
              <a:extLst>
                <a:ext uri="{FF2B5EF4-FFF2-40B4-BE49-F238E27FC236}">
                  <a16:creationId xmlns:a16="http://schemas.microsoft.com/office/drawing/2014/main" id="{73862A29-55E3-4C2F-9641-3A2A016B2C70}"/>
                </a:ext>
              </a:extLst>
            </p:cNvPr>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481;p59">
              <a:extLst>
                <a:ext uri="{FF2B5EF4-FFF2-40B4-BE49-F238E27FC236}">
                  <a16:creationId xmlns:a16="http://schemas.microsoft.com/office/drawing/2014/main" id="{ABB02B60-32EE-42C0-8FA9-2ECDD2F183A5}"/>
                </a:ext>
              </a:extLst>
            </p:cNvPr>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roupe 451">
            <a:extLst>
              <a:ext uri="{FF2B5EF4-FFF2-40B4-BE49-F238E27FC236}">
                <a16:creationId xmlns:a16="http://schemas.microsoft.com/office/drawing/2014/main" id="{A6500722-95AE-4B61-8B16-B5792B87AE01}"/>
              </a:ext>
            </a:extLst>
          </p:cNvPr>
          <p:cNvGrpSpPr/>
          <p:nvPr/>
        </p:nvGrpSpPr>
        <p:grpSpPr>
          <a:xfrm>
            <a:off x="304799" y="677738"/>
            <a:ext cx="4802186" cy="1555340"/>
            <a:chOff x="117764" y="671474"/>
            <a:chExt cx="4802186" cy="1555340"/>
          </a:xfrm>
        </p:grpSpPr>
        <p:sp>
          <p:nvSpPr>
            <p:cNvPr id="115" name="Google Shape;1241;p44">
              <a:extLst>
                <a:ext uri="{FF2B5EF4-FFF2-40B4-BE49-F238E27FC236}">
                  <a16:creationId xmlns:a16="http://schemas.microsoft.com/office/drawing/2014/main" id="{2F0D1344-B77B-4003-9CE2-3A5EAC83E127}"/>
                </a:ext>
              </a:extLst>
            </p:cNvPr>
            <p:cNvSpPr/>
            <p:nvPr/>
          </p:nvSpPr>
          <p:spPr>
            <a:xfrm>
              <a:off x="117764" y="871886"/>
              <a:ext cx="4802186" cy="1354928"/>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roupe 12">
              <a:extLst>
                <a:ext uri="{FF2B5EF4-FFF2-40B4-BE49-F238E27FC236}">
                  <a16:creationId xmlns:a16="http://schemas.microsoft.com/office/drawing/2014/main" id="{F5D3E1D3-5EFA-4B46-B9DC-0C29E9377CD9}"/>
                </a:ext>
              </a:extLst>
            </p:cNvPr>
            <p:cNvGrpSpPr/>
            <p:nvPr/>
          </p:nvGrpSpPr>
          <p:grpSpPr>
            <a:xfrm>
              <a:off x="210200" y="671474"/>
              <a:ext cx="3577160" cy="418014"/>
              <a:chOff x="509931" y="769827"/>
              <a:chExt cx="3577160" cy="418014"/>
            </a:xfrm>
          </p:grpSpPr>
          <p:sp>
            <p:nvSpPr>
              <p:cNvPr id="81" name="Google Shape;466;p26">
                <a:extLst>
                  <a:ext uri="{FF2B5EF4-FFF2-40B4-BE49-F238E27FC236}">
                    <a16:creationId xmlns:a16="http://schemas.microsoft.com/office/drawing/2014/main" id="{09DB40C5-E8A2-47E3-ABE0-3F099A75A851}"/>
                  </a:ext>
                </a:extLst>
              </p:cNvPr>
              <p:cNvSpPr txBox="1">
                <a:spLocks/>
              </p:cNvSpPr>
              <p:nvPr/>
            </p:nvSpPr>
            <p:spPr>
              <a:xfrm>
                <a:off x="769112" y="769827"/>
                <a:ext cx="3317979" cy="418014"/>
              </a:xfrm>
              <a:prstGeom prst="rect">
                <a:avLst/>
              </a:prstGeom>
              <a:solidFill>
                <a:schemeClr val="bg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dirty="0">
                    <a:solidFill>
                      <a:schemeClr val="accent3"/>
                    </a:solidFill>
                  </a:rPr>
                  <a:t>Descente de gradient stochastique</a:t>
                </a:r>
              </a:p>
            </p:txBody>
          </p:sp>
          <p:sp>
            <p:nvSpPr>
              <p:cNvPr id="82" name="Google Shape;689;p32">
                <a:extLst>
                  <a:ext uri="{FF2B5EF4-FFF2-40B4-BE49-F238E27FC236}">
                    <a16:creationId xmlns:a16="http://schemas.microsoft.com/office/drawing/2014/main" id="{1EDF7195-C56C-40C8-823C-79CD7BF8B557}"/>
                  </a:ext>
                </a:extLst>
              </p:cNvPr>
              <p:cNvSpPr/>
              <p:nvPr/>
            </p:nvSpPr>
            <p:spPr>
              <a:xfrm>
                <a:off x="509931" y="833705"/>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1</a:t>
                </a:r>
                <a:endParaRPr dirty="0">
                  <a:solidFill>
                    <a:srgbClr val="002845"/>
                  </a:solidFill>
                  <a:latin typeface="Share Tech" panose="020B0604020202020204" charset="0"/>
                </a:endParaRPr>
              </a:p>
            </p:txBody>
          </p:sp>
        </p:grpSp>
      </p:grpSp>
      <p:sp>
        <p:nvSpPr>
          <p:cNvPr id="105" name="Google Shape;465;p26">
            <a:extLst>
              <a:ext uri="{FF2B5EF4-FFF2-40B4-BE49-F238E27FC236}">
                <a16:creationId xmlns:a16="http://schemas.microsoft.com/office/drawing/2014/main" id="{5115114A-C573-486C-B3D9-4C789623D5D9}"/>
              </a:ext>
            </a:extLst>
          </p:cNvPr>
          <p:cNvSpPr txBox="1">
            <a:spLocks noGrp="1"/>
          </p:cNvSpPr>
          <p:nvPr>
            <p:ph type="body" idx="1"/>
          </p:nvPr>
        </p:nvSpPr>
        <p:spPr>
          <a:xfrm>
            <a:off x="398652" y="1016146"/>
            <a:ext cx="4708333" cy="110070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sz="1100" dirty="0">
                <a:solidFill>
                  <a:schemeClr val="accent2"/>
                </a:solidFill>
              </a:rPr>
              <a:t>Vitesse d’apprentissage </a:t>
            </a:r>
            <a:r>
              <a:rPr lang="fr-FR" sz="1100" dirty="0"/>
              <a:t>(</a:t>
            </a:r>
            <a:r>
              <a:rPr lang="fr-FR" sz="1100" i="1" dirty="0"/>
              <a:t>learning rate</a:t>
            </a:r>
            <a:r>
              <a:rPr lang="fr-FR" sz="1100" dirty="0"/>
              <a:t>) : amplitude de l’ajustement des poids du modèle à chaque étape (plus elle est élevée, plus le temps de calcul est réduit mais plus on risque d’atterrir loin du minimum ciblé)</a:t>
            </a:r>
          </a:p>
          <a:p>
            <a:pPr marL="0" lvl="0" indent="0" algn="l" rtl="0">
              <a:lnSpc>
                <a:spcPct val="100000"/>
              </a:lnSpc>
              <a:spcBef>
                <a:spcPts val="0"/>
              </a:spcBef>
              <a:spcAft>
                <a:spcPts val="0"/>
              </a:spcAft>
              <a:buNone/>
            </a:pPr>
            <a:endParaRPr lang="fr-FR" sz="800" dirty="0"/>
          </a:p>
          <a:p>
            <a:pPr marL="0" lvl="0" indent="0" algn="l" rtl="0">
              <a:lnSpc>
                <a:spcPct val="100000"/>
              </a:lnSpc>
              <a:spcBef>
                <a:spcPts val="0"/>
              </a:spcBef>
              <a:spcAft>
                <a:spcPts val="0"/>
              </a:spcAft>
              <a:buNone/>
            </a:pPr>
            <a:r>
              <a:rPr lang="fr-FR" sz="1100" dirty="0"/>
              <a:t>Poids de la </a:t>
            </a:r>
            <a:r>
              <a:rPr lang="fr-FR" sz="1100" dirty="0">
                <a:solidFill>
                  <a:schemeClr val="accent2"/>
                </a:solidFill>
              </a:rPr>
              <a:t>régularisation</a:t>
            </a:r>
            <a:r>
              <a:rPr lang="fr-FR" sz="1100" dirty="0"/>
              <a:t> : ce terme permet de réduire le risque de sur-apprentissage en pénalisant les valeurs extrêmes</a:t>
            </a:r>
          </a:p>
        </p:txBody>
      </p:sp>
      <p:grpSp>
        <p:nvGrpSpPr>
          <p:cNvPr id="448" name="Groupe 447">
            <a:extLst>
              <a:ext uri="{FF2B5EF4-FFF2-40B4-BE49-F238E27FC236}">
                <a16:creationId xmlns:a16="http://schemas.microsoft.com/office/drawing/2014/main" id="{E9D690EF-A90B-42F8-8CA5-DB91F4AD2EA7}"/>
              </a:ext>
            </a:extLst>
          </p:cNvPr>
          <p:cNvGrpSpPr/>
          <p:nvPr/>
        </p:nvGrpSpPr>
        <p:grpSpPr>
          <a:xfrm>
            <a:off x="304799" y="2368299"/>
            <a:ext cx="5071235" cy="1443636"/>
            <a:chOff x="117764" y="2236839"/>
            <a:chExt cx="5071235" cy="1443636"/>
          </a:xfrm>
        </p:grpSpPr>
        <p:sp>
          <p:nvSpPr>
            <p:cNvPr id="117" name="Google Shape;1241;p44">
              <a:extLst>
                <a:ext uri="{FF2B5EF4-FFF2-40B4-BE49-F238E27FC236}">
                  <a16:creationId xmlns:a16="http://schemas.microsoft.com/office/drawing/2014/main" id="{3886274E-9942-468B-A289-063FF99EFBBB}"/>
                </a:ext>
              </a:extLst>
            </p:cNvPr>
            <p:cNvSpPr/>
            <p:nvPr/>
          </p:nvSpPr>
          <p:spPr>
            <a:xfrm>
              <a:off x="117764" y="2416409"/>
              <a:ext cx="4802186" cy="1264066"/>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roupe 82">
              <a:extLst>
                <a:ext uri="{FF2B5EF4-FFF2-40B4-BE49-F238E27FC236}">
                  <a16:creationId xmlns:a16="http://schemas.microsoft.com/office/drawing/2014/main" id="{A3C85164-D163-40A5-A958-FF12BF9EC53B}"/>
                </a:ext>
              </a:extLst>
            </p:cNvPr>
            <p:cNvGrpSpPr/>
            <p:nvPr/>
          </p:nvGrpSpPr>
          <p:grpSpPr>
            <a:xfrm>
              <a:off x="220068" y="2236839"/>
              <a:ext cx="1768060" cy="418014"/>
              <a:chOff x="509931" y="769827"/>
              <a:chExt cx="1768060" cy="418014"/>
            </a:xfrm>
          </p:grpSpPr>
          <p:sp>
            <p:nvSpPr>
              <p:cNvPr id="84" name="Google Shape;466;p26">
                <a:extLst>
                  <a:ext uri="{FF2B5EF4-FFF2-40B4-BE49-F238E27FC236}">
                    <a16:creationId xmlns:a16="http://schemas.microsoft.com/office/drawing/2014/main" id="{1BC07F9B-4737-4102-8E9E-F8951D315EEB}"/>
                  </a:ext>
                </a:extLst>
              </p:cNvPr>
              <p:cNvSpPr txBox="1">
                <a:spLocks/>
              </p:cNvSpPr>
              <p:nvPr/>
            </p:nvSpPr>
            <p:spPr>
              <a:xfrm>
                <a:off x="769113" y="769827"/>
                <a:ext cx="1508878" cy="418014"/>
              </a:xfrm>
              <a:prstGeom prst="rect">
                <a:avLst/>
              </a:prstGeom>
              <a:solidFill>
                <a:schemeClr val="bg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dirty="0">
                    <a:solidFill>
                      <a:schemeClr val="accent3"/>
                    </a:solidFill>
                  </a:rPr>
                  <a:t>Random forest</a:t>
                </a:r>
              </a:p>
            </p:txBody>
          </p:sp>
          <p:sp>
            <p:nvSpPr>
              <p:cNvPr id="101" name="Google Shape;689;p32">
                <a:extLst>
                  <a:ext uri="{FF2B5EF4-FFF2-40B4-BE49-F238E27FC236}">
                    <a16:creationId xmlns:a16="http://schemas.microsoft.com/office/drawing/2014/main" id="{7AE8F147-D2A2-44B0-9149-A4FFAA065543}"/>
                  </a:ext>
                </a:extLst>
              </p:cNvPr>
              <p:cNvSpPr/>
              <p:nvPr/>
            </p:nvSpPr>
            <p:spPr>
              <a:xfrm>
                <a:off x="509931" y="833705"/>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2</a:t>
                </a:r>
                <a:endParaRPr dirty="0">
                  <a:solidFill>
                    <a:srgbClr val="002845"/>
                  </a:solidFill>
                  <a:latin typeface="Share Tech" panose="020B0604020202020204" charset="0"/>
                </a:endParaRPr>
              </a:p>
            </p:txBody>
          </p:sp>
        </p:grpSp>
        <p:sp>
          <p:nvSpPr>
            <p:cNvPr id="108" name="Google Shape;465;p26">
              <a:extLst>
                <a:ext uri="{FF2B5EF4-FFF2-40B4-BE49-F238E27FC236}">
                  <a16:creationId xmlns:a16="http://schemas.microsoft.com/office/drawing/2014/main" id="{80F4C23A-7AB9-4370-9869-80812EF12E54}"/>
                </a:ext>
              </a:extLst>
            </p:cNvPr>
            <p:cNvSpPr txBox="1">
              <a:spLocks/>
            </p:cNvSpPr>
            <p:nvPr/>
          </p:nvSpPr>
          <p:spPr>
            <a:xfrm>
              <a:off x="210201" y="2536776"/>
              <a:ext cx="4978798" cy="1084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sz="1100" dirty="0">
                  <a:solidFill>
                    <a:schemeClr val="accent2"/>
                  </a:solidFill>
                </a:rPr>
                <a:t>Nombre d’arbres </a:t>
              </a:r>
              <a:r>
                <a:rPr lang="fr-FR" sz="1100" dirty="0">
                  <a:solidFill>
                    <a:schemeClr val="bg1"/>
                  </a:solidFill>
                </a:rPr>
                <a:t>de décision </a:t>
              </a:r>
              <a:r>
                <a:rPr lang="fr-FR" sz="1100" dirty="0"/>
                <a:t>(</a:t>
              </a:r>
              <a:r>
                <a:rPr lang="fr-FR" sz="1100" i="1" dirty="0"/>
                <a:t>estimators</a:t>
              </a:r>
              <a:r>
                <a:rPr lang="fr-FR" sz="1100" dirty="0"/>
                <a:t>) à entraîner</a:t>
              </a:r>
            </a:p>
            <a:p>
              <a:pPr marL="0" indent="0">
                <a:buFont typeface="Livvic Light"/>
                <a:buNone/>
              </a:pPr>
              <a:endParaRPr lang="fr-FR" sz="800" dirty="0"/>
            </a:p>
            <a:p>
              <a:pPr marL="0" indent="0">
                <a:buFont typeface="Livvic Light"/>
                <a:buNone/>
              </a:pPr>
              <a:r>
                <a:rPr lang="fr-FR" sz="1100" dirty="0">
                  <a:solidFill>
                    <a:schemeClr val="accent2"/>
                  </a:solidFill>
                </a:rPr>
                <a:t>Profondeur maximale</a:t>
              </a:r>
              <a:r>
                <a:rPr lang="fr-FR" sz="1100" dirty="0"/>
                <a:t> de chaque arbre de décision</a:t>
              </a:r>
            </a:p>
            <a:p>
              <a:pPr marL="0" indent="0">
                <a:buFont typeface="Livvic Light"/>
                <a:buNone/>
              </a:pPr>
              <a:endParaRPr lang="fr-FR" sz="800" dirty="0"/>
            </a:p>
            <a:p>
              <a:pPr marL="0" indent="0">
                <a:buFont typeface="Livvic Light"/>
                <a:buNone/>
              </a:pPr>
              <a:r>
                <a:rPr lang="fr-FR" sz="1100" dirty="0">
                  <a:solidFill>
                    <a:schemeClr val="accent2"/>
                  </a:solidFill>
                </a:rPr>
                <a:t>Coefficient de </a:t>
              </a:r>
              <a:r>
                <a:rPr lang="fr-FR" sz="1100" i="1" dirty="0">
                  <a:solidFill>
                    <a:schemeClr val="accent2"/>
                  </a:solidFill>
                </a:rPr>
                <a:t>pruning </a:t>
              </a:r>
              <a:r>
                <a:rPr lang="fr-FR" sz="1100" dirty="0"/>
                <a:t>(taillage) : permet de réduire la taille de chaque arbre en réduisant les sections redondantes (évite le sur-apprentissage)</a:t>
              </a:r>
            </a:p>
            <a:p>
              <a:pPr marL="0" indent="0">
                <a:spcBef>
                  <a:spcPts val="1600"/>
                </a:spcBef>
                <a:spcAft>
                  <a:spcPts val="1600"/>
                </a:spcAft>
                <a:buFont typeface="Livvic Light"/>
                <a:buNone/>
              </a:pPr>
              <a:endParaRPr lang="fr-FR" sz="1100" dirty="0"/>
            </a:p>
          </p:txBody>
        </p:sp>
      </p:grpSp>
      <p:grpSp>
        <p:nvGrpSpPr>
          <p:cNvPr id="451" name="Groupe 450">
            <a:extLst>
              <a:ext uri="{FF2B5EF4-FFF2-40B4-BE49-F238E27FC236}">
                <a16:creationId xmlns:a16="http://schemas.microsoft.com/office/drawing/2014/main" id="{9571C846-0280-4165-BE52-097DE4863023}"/>
              </a:ext>
            </a:extLst>
          </p:cNvPr>
          <p:cNvGrpSpPr/>
          <p:nvPr/>
        </p:nvGrpSpPr>
        <p:grpSpPr>
          <a:xfrm>
            <a:off x="286102" y="3942552"/>
            <a:ext cx="4802186" cy="962163"/>
            <a:chOff x="108389" y="3876410"/>
            <a:chExt cx="4802186" cy="962163"/>
          </a:xfrm>
        </p:grpSpPr>
        <p:grpSp>
          <p:nvGrpSpPr>
            <p:cNvPr id="450" name="Groupe 449">
              <a:extLst>
                <a:ext uri="{FF2B5EF4-FFF2-40B4-BE49-F238E27FC236}">
                  <a16:creationId xmlns:a16="http://schemas.microsoft.com/office/drawing/2014/main" id="{30374E31-9C21-4EDC-A84A-F1D26DEED884}"/>
                </a:ext>
              </a:extLst>
            </p:cNvPr>
            <p:cNvGrpSpPr/>
            <p:nvPr/>
          </p:nvGrpSpPr>
          <p:grpSpPr>
            <a:xfrm>
              <a:off x="108389" y="3876410"/>
              <a:ext cx="4802186" cy="962163"/>
              <a:chOff x="272805" y="3506597"/>
              <a:chExt cx="4802186" cy="962163"/>
            </a:xfrm>
          </p:grpSpPr>
          <p:sp>
            <p:nvSpPr>
              <p:cNvPr id="118" name="Google Shape;1241;p44">
                <a:extLst>
                  <a:ext uri="{FF2B5EF4-FFF2-40B4-BE49-F238E27FC236}">
                    <a16:creationId xmlns:a16="http://schemas.microsoft.com/office/drawing/2014/main" id="{CBB89992-8169-42B5-A300-0587A1CC1F5E}"/>
                  </a:ext>
                </a:extLst>
              </p:cNvPr>
              <p:cNvSpPr/>
              <p:nvPr/>
            </p:nvSpPr>
            <p:spPr>
              <a:xfrm>
                <a:off x="272805" y="3715605"/>
                <a:ext cx="4802186" cy="753155"/>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roupe 101">
                <a:extLst>
                  <a:ext uri="{FF2B5EF4-FFF2-40B4-BE49-F238E27FC236}">
                    <a16:creationId xmlns:a16="http://schemas.microsoft.com/office/drawing/2014/main" id="{DA48395A-5D64-42A4-8A88-6DF7CE91F6B1}"/>
                  </a:ext>
                </a:extLst>
              </p:cNvPr>
              <p:cNvGrpSpPr/>
              <p:nvPr/>
            </p:nvGrpSpPr>
            <p:grpSpPr>
              <a:xfrm>
                <a:off x="383135" y="3506597"/>
                <a:ext cx="2526320" cy="418014"/>
                <a:chOff x="509931" y="769827"/>
                <a:chExt cx="2526320" cy="418014"/>
              </a:xfrm>
            </p:grpSpPr>
            <p:sp>
              <p:nvSpPr>
                <p:cNvPr id="103" name="Google Shape;466;p26">
                  <a:extLst>
                    <a:ext uri="{FF2B5EF4-FFF2-40B4-BE49-F238E27FC236}">
                      <a16:creationId xmlns:a16="http://schemas.microsoft.com/office/drawing/2014/main" id="{84C46380-E4D0-4A4A-B91E-D01A498467CC}"/>
                    </a:ext>
                  </a:extLst>
                </p:cNvPr>
                <p:cNvSpPr txBox="1">
                  <a:spLocks/>
                </p:cNvSpPr>
                <p:nvPr/>
              </p:nvSpPr>
              <p:spPr>
                <a:xfrm>
                  <a:off x="769112" y="769827"/>
                  <a:ext cx="2267139" cy="418014"/>
                </a:xfrm>
                <a:prstGeom prst="rect">
                  <a:avLst/>
                </a:prstGeom>
                <a:solidFill>
                  <a:schemeClr val="bg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dirty="0">
                      <a:solidFill>
                        <a:schemeClr val="accent3"/>
                      </a:solidFill>
                    </a:rPr>
                    <a:t>Gradient boosted trees</a:t>
                  </a:r>
                </a:p>
              </p:txBody>
            </p:sp>
            <p:sp>
              <p:nvSpPr>
                <p:cNvPr id="104" name="Google Shape;689;p32">
                  <a:extLst>
                    <a:ext uri="{FF2B5EF4-FFF2-40B4-BE49-F238E27FC236}">
                      <a16:creationId xmlns:a16="http://schemas.microsoft.com/office/drawing/2014/main" id="{07B44644-D053-4474-B7FA-DACFB7EA6B61}"/>
                    </a:ext>
                  </a:extLst>
                </p:cNvPr>
                <p:cNvSpPr/>
                <p:nvPr/>
              </p:nvSpPr>
              <p:spPr>
                <a:xfrm>
                  <a:off x="509931" y="833705"/>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3</a:t>
                  </a:r>
                  <a:endParaRPr dirty="0">
                    <a:solidFill>
                      <a:srgbClr val="002845"/>
                    </a:solidFill>
                    <a:latin typeface="Share Tech" panose="020B0604020202020204" charset="0"/>
                  </a:endParaRPr>
                </a:p>
              </p:txBody>
            </p:sp>
          </p:grpSp>
        </p:grpSp>
        <p:sp>
          <p:nvSpPr>
            <p:cNvPr id="119" name="Google Shape;465;p26">
              <a:extLst>
                <a:ext uri="{FF2B5EF4-FFF2-40B4-BE49-F238E27FC236}">
                  <a16:creationId xmlns:a16="http://schemas.microsoft.com/office/drawing/2014/main" id="{E5F85D6F-F63E-4481-A0A5-8652B100800C}"/>
                </a:ext>
              </a:extLst>
            </p:cNvPr>
            <p:cNvSpPr txBox="1">
              <a:spLocks/>
            </p:cNvSpPr>
            <p:nvPr/>
          </p:nvSpPr>
          <p:spPr>
            <a:xfrm>
              <a:off x="210199" y="4165909"/>
              <a:ext cx="4185915" cy="6003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sz="1100" dirty="0">
                  <a:solidFill>
                    <a:schemeClr val="bg1"/>
                  </a:solidFill>
                </a:rPr>
                <a:t>Mêmes paramètres que pour les random forests</a:t>
              </a:r>
            </a:p>
            <a:p>
              <a:pPr marL="0" indent="0">
                <a:buFont typeface="Livvic Light"/>
                <a:buNone/>
              </a:pPr>
              <a:endParaRPr lang="fr-FR" sz="800" dirty="0">
                <a:solidFill>
                  <a:schemeClr val="bg1"/>
                </a:solidFill>
              </a:endParaRPr>
            </a:p>
            <a:p>
              <a:pPr marL="0" indent="0">
                <a:buFont typeface="Livvic Light"/>
                <a:buNone/>
              </a:pPr>
              <a:r>
                <a:rPr lang="fr-FR" sz="1100" dirty="0">
                  <a:solidFill>
                    <a:schemeClr val="bg1"/>
                  </a:solidFill>
                </a:rPr>
                <a:t>Paramètre de </a:t>
              </a:r>
              <a:r>
                <a:rPr lang="fr-FR" sz="1100" dirty="0">
                  <a:solidFill>
                    <a:schemeClr val="accent2"/>
                  </a:solidFill>
                </a:rPr>
                <a:t>vitesse d’apprentissage </a:t>
              </a:r>
              <a:r>
                <a:rPr lang="fr-FR" sz="1100" dirty="0">
                  <a:solidFill>
                    <a:schemeClr val="bg1"/>
                  </a:solidFill>
                </a:rPr>
                <a:t>en plus</a:t>
              </a:r>
            </a:p>
            <a:p>
              <a:pPr marL="0" indent="0">
                <a:spcBef>
                  <a:spcPts val="1600"/>
                </a:spcBef>
                <a:spcAft>
                  <a:spcPts val="1600"/>
                </a:spcAft>
                <a:buFont typeface="Livvic Light"/>
                <a:buNone/>
              </a:pPr>
              <a:endParaRPr lang="fr-FR" sz="1100" dirty="0"/>
            </a:p>
          </p:txBody>
        </p:sp>
      </p:grpSp>
      <p:graphicFrame>
        <p:nvGraphicFramePr>
          <p:cNvPr id="454" name="Tableau 453">
            <a:extLst>
              <a:ext uri="{FF2B5EF4-FFF2-40B4-BE49-F238E27FC236}">
                <a16:creationId xmlns:a16="http://schemas.microsoft.com/office/drawing/2014/main" id="{F6B39A34-8EC3-4A0D-B7E6-8DF2720A164A}"/>
              </a:ext>
            </a:extLst>
          </p:cNvPr>
          <p:cNvGraphicFramePr>
            <a:graphicFrameLocks noGrp="1"/>
          </p:cNvGraphicFramePr>
          <p:nvPr>
            <p:extLst>
              <p:ext uri="{D42A27DB-BD31-4B8C-83A1-F6EECF244321}">
                <p14:modId xmlns:p14="http://schemas.microsoft.com/office/powerpoint/2010/main" val="1097091600"/>
              </p:ext>
            </p:extLst>
          </p:nvPr>
        </p:nvGraphicFramePr>
        <p:xfrm>
          <a:off x="5475238" y="1088624"/>
          <a:ext cx="2498269" cy="979251"/>
        </p:xfrm>
        <a:graphic>
          <a:graphicData uri="http://schemas.openxmlformats.org/drawingml/2006/table">
            <a:tbl>
              <a:tblPr firstRow="1" firstCol="1" bandRow="1"/>
              <a:tblGrid>
                <a:gridCol w="516617">
                  <a:extLst>
                    <a:ext uri="{9D8B030D-6E8A-4147-A177-3AD203B41FA5}">
                      <a16:colId xmlns:a16="http://schemas.microsoft.com/office/drawing/2014/main" val="310838406"/>
                    </a:ext>
                  </a:extLst>
                </a:gridCol>
                <a:gridCol w="627742">
                  <a:extLst>
                    <a:ext uri="{9D8B030D-6E8A-4147-A177-3AD203B41FA5}">
                      <a16:colId xmlns:a16="http://schemas.microsoft.com/office/drawing/2014/main" val="3124691198"/>
                    </a:ext>
                  </a:extLst>
                </a:gridCol>
                <a:gridCol w="784905">
                  <a:extLst>
                    <a:ext uri="{9D8B030D-6E8A-4147-A177-3AD203B41FA5}">
                      <a16:colId xmlns:a16="http://schemas.microsoft.com/office/drawing/2014/main" val="3831777663"/>
                    </a:ext>
                  </a:extLst>
                </a:gridCol>
                <a:gridCol w="569005">
                  <a:extLst>
                    <a:ext uri="{9D8B030D-6E8A-4147-A177-3AD203B41FA5}">
                      <a16:colId xmlns:a16="http://schemas.microsoft.com/office/drawing/2014/main" val="4225267321"/>
                    </a:ext>
                  </a:extLst>
                </a:gridCol>
              </a:tblGrid>
              <a:tr h="139893">
                <a:tc>
                  <a:txBody>
                    <a:bodyPr/>
                    <a:lstStyle/>
                    <a:p>
                      <a:pPr algn="l">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Wind farm</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Learning rate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Reg. term weight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Score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mse</a:t>
                      </a: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54078908"/>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WF1</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2.0261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437100158"/>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WF2</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1.4929</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367117236"/>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WF3</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1.6941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459126783"/>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WF4</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1.0485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710740198"/>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WF5</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1.2057</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985660055"/>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WF6</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0.7706</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140189537"/>
                  </a:ext>
                </a:extLst>
              </a:tr>
            </a:tbl>
          </a:graphicData>
        </a:graphic>
      </p:graphicFrame>
      <p:graphicFrame>
        <p:nvGraphicFramePr>
          <p:cNvPr id="456" name="Tableau 455">
            <a:extLst>
              <a:ext uri="{FF2B5EF4-FFF2-40B4-BE49-F238E27FC236}">
                <a16:creationId xmlns:a16="http://schemas.microsoft.com/office/drawing/2014/main" id="{DAE4ADC9-BC81-4D37-B733-815F149E793A}"/>
              </a:ext>
            </a:extLst>
          </p:cNvPr>
          <p:cNvGraphicFramePr>
            <a:graphicFrameLocks noGrp="1"/>
          </p:cNvGraphicFramePr>
          <p:nvPr>
            <p:extLst>
              <p:ext uri="{D42A27DB-BD31-4B8C-83A1-F6EECF244321}">
                <p14:modId xmlns:p14="http://schemas.microsoft.com/office/powerpoint/2010/main" val="953493049"/>
              </p:ext>
            </p:extLst>
          </p:nvPr>
        </p:nvGraphicFramePr>
        <p:xfrm>
          <a:off x="5475238" y="2625948"/>
          <a:ext cx="2653921" cy="973455"/>
        </p:xfrm>
        <a:graphic>
          <a:graphicData uri="http://schemas.openxmlformats.org/drawingml/2006/table">
            <a:tbl>
              <a:tblPr firstRow="1" firstCol="1" bandRow="1"/>
              <a:tblGrid>
                <a:gridCol w="503479">
                  <a:extLst>
                    <a:ext uri="{9D8B030D-6E8A-4147-A177-3AD203B41FA5}">
                      <a16:colId xmlns:a16="http://schemas.microsoft.com/office/drawing/2014/main" val="196391687"/>
                    </a:ext>
                  </a:extLst>
                </a:gridCol>
                <a:gridCol w="505067">
                  <a:extLst>
                    <a:ext uri="{9D8B030D-6E8A-4147-A177-3AD203B41FA5}">
                      <a16:colId xmlns:a16="http://schemas.microsoft.com/office/drawing/2014/main" val="2184443407"/>
                    </a:ext>
                  </a:extLst>
                </a:gridCol>
                <a:gridCol w="500304">
                  <a:extLst>
                    <a:ext uri="{9D8B030D-6E8A-4147-A177-3AD203B41FA5}">
                      <a16:colId xmlns:a16="http://schemas.microsoft.com/office/drawing/2014/main" val="614405192"/>
                    </a:ext>
                  </a:extLst>
                </a:gridCol>
                <a:gridCol w="589204">
                  <a:extLst>
                    <a:ext uri="{9D8B030D-6E8A-4147-A177-3AD203B41FA5}">
                      <a16:colId xmlns:a16="http://schemas.microsoft.com/office/drawing/2014/main" val="638154814"/>
                    </a:ext>
                  </a:extLst>
                </a:gridCol>
                <a:gridCol w="555867">
                  <a:extLst>
                    <a:ext uri="{9D8B030D-6E8A-4147-A177-3AD203B41FA5}">
                      <a16:colId xmlns:a16="http://schemas.microsoft.com/office/drawing/2014/main" val="114603410"/>
                    </a:ext>
                  </a:extLst>
                </a:gridCol>
              </a:tblGrid>
              <a:tr h="124481">
                <a:tc>
                  <a:txBody>
                    <a:bodyPr/>
                    <a:lstStyle/>
                    <a:p>
                      <a:pPr algn="l">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Wind farm</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Estimators</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Max depth</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Pruning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coef</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Score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mse</a:t>
                      </a: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6339358"/>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WF1</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0.02</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1.8273</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220680220"/>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WF2</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30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1.1263</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45635897"/>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WF3</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30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1.4533</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208552200"/>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WF4</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0.8190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53298233"/>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WF5</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1.0345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133875431"/>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WF6</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0.6448</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3396442985"/>
                  </a:ext>
                </a:extLst>
              </a:tr>
            </a:tbl>
          </a:graphicData>
        </a:graphic>
      </p:graphicFrame>
      <p:graphicFrame>
        <p:nvGraphicFramePr>
          <p:cNvPr id="458" name="Tableau 457">
            <a:extLst>
              <a:ext uri="{FF2B5EF4-FFF2-40B4-BE49-F238E27FC236}">
                <a16:creationId xmlns:a16="http://schemas.microsoft.com/office/drawing/2014/main" id="{E69B4BEF-2804-4A18-83A7-E7E028C466F7}"/>
              </a:ext>
            </a:extLst>
          </p:cNvPr>
          <p:cNvGraphicFramePr>
            <a:graphicFrameLocks noGrp="1"/>
          </p:cNvGraphicFramePr>
          <p:nvPr>
            <p:extLst>
              <p:ext uri="{D42A27DB-BD31-4B8C-83A1-F6EECF244321}">
                <p14:modId xmlns:p14="http://schemas.microsoft.com/office/powerpoint/2010/main" val="3874224028"/>
              </p:ext>
            </p:extLst>
          </p:nvPr>
        </p:nvGraphicFramePr>
        <p:xfrm>
          <a:off x="5474399" y="4006430"/>
          <a:ext cx="3273169" cy="973455"/>
        </p:xfrm>
        <a:graphic>
          <a:graphicData uri="http://schemas.openxmlformats.org/drawingml/2006/table">
            <a:tbl>
              <a:tblPr firstRow="1" firstCol="1" bandRow="1"/>
              <a:tblGrid>
                <a:gridCol w="502113">
                  <a:extLst>
                    <a:ext uri="{9D8B030D-6E8A-4147-A177-3AD203B41FA5}">
                      <a16:colId xmlns:a16="http://schemas.microsoft.com/office/drawing/2014/main" val="4052202841"/>
                    </a:ext>
                  </a:extLst>
                </a:gridCol>
                <a:gridCol w="506269">
                  <a:extLst>
                    <a:ext uri="{9D8B030D-6E8A-4147-A177-3AD203B41FA5}">
                      <a16:colId xmlns:a16="http://schemas.microsoft.com/office/drawing/2014/main" val="4220446378"/>
                    </a:ext>
                  </a:extLst>
                </a:gridCol>
                <a:gridCol w="501506">
                  <a:extLst>
                    <a:ext uri="{9D8B030D-6E8A-4147-A177-3AD203B41FA5}">
                      <a16:colId xmlns:a16="http://schemas.microsoft.com/office/drawing/2014/main" val="737077683"/>
                    </a:ext>
                  </a:extLst>
                </a:gridCol>
                <a:gridCol w="590406">
                  <a:extLst>
                    <a:ext uri="{9D8B030D-6E8A-4147-A177-3AD203B41FA5}">
                      <a16:colId xmlns:a16="http://schemas.microsoft.com/office/drawing/2014/main" val="3862993874"/>
                    </a:ext>
                  </a:extLst>
                </a:gridCol>
                <a:gridCol w="615806">
                  <a:extLst>
                    <a:ext uri="{9D8B030D-6E8A-4147-A177-3AD203B41FA5}">
                      <a16:colId xmlns:a16="http://schemas.microsoft.com/office/drawing/2014/main" val="1879692892"/>
                    </a:ext>
                  </a:extLst>
                </a:gridCol>
                <a:gridCol w="557069">
                  <a:extLst>
                    <a:ext uri="{9D8B030D-6E8A-4147-A177-3AD203B41FA5}">
                      <a16:colId xmlns:a16="http://schemas.microsoft.com/office/drawing/2014/main" val="624418461"/>
                    </a:ext>
                  </a:extLst>
                </a:gridCol>
              </a:tblGrid>
              <a:tr h="0">
                <a:tc>
                  <a:txBody>
                    <a:bodyPr/>
                    <a:lstStyle/>
                    <a:p>
                      <a:pPr algn="l">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Wind farm</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Estimators</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Max depth</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Pruning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coef</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Learning rate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Score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mse</a:t>
                      </a: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17217514"/>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WF1</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0.03</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1.8648</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079507649"/>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WF2</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1.2069</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521544562"/>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WF3</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1.5067</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029393948"/>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WF4</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0.8607</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93023552"/>
                  </a:ext>
                </a:extLst>
              </a:tr>
              <a:tr h="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WF5</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1.0963</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462171237"/>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WF6</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0.6905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2832303113"/>
                  </a:ext>
                </a:extLst>
              </a:tr>
            </a:tbl>
          </a:graphicData>
        </a:graphic>
      </p:graphicFrame>
      <p:sp>
        <p:nvSpPr>
          <p:cNvPr id="123" name="Google Shape;466;p26">
            <a:extLst>
              <a:ext uri="{FF2B5EF4-FFF2-40B4-BE49-F238E27FC236}">
                <a16:creationId xmlns:a16="http://schemas.microsoft.com/office/drawing/2014/main" id="{74AD36EF-8758-48B3-AE48-261B3CF3E193}"/>
              </a:ext>
            </a:extLst>
          </p:cNvPr>
          <p:cNvSpPr txBox="1">
            <a:spLocks/>
          </p:cNvSpPr>
          <p:nvPr/>
        </p:nvSpPr>
        <p:spPr>
          <a:xfrm>
            <a:off x="5383557" y="906067"/>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000" dirty="0">
                <a:solidFill>
                  <a:schemeClr val="accent1">
                    <a:lumMod val="75000"/>
                  </a:schemeClr>
                </a:solidFill>
              </a:rPr>
              <a:t>Résultats du paramétrage</a:t>
            </a:r>
          </a:p>
        </p:txBody>
      </p:sp>
      <p:sp>
        <p:nvSpPr>
          <p:cNvPr id="124" name="Google Shape;466;p26">
            <a:extLst>
              <a:ext uri="{FF2B5EF4-FFF2-40B4-BE49-F238E27FC236}">
                <a16:creationId xmlns:a16="http://schemas.microsoft.com/office/drawing/2014/main" id="{8B48051B-91AF-40DF-99F8-1B184F0213E9}"/>
              </a:ext>
            </a:extLst>
          </p:cNvPr>
          <p:cNvSpPr txBox="1">
            <a:spLocks/>
          </p:cNvSpPr>
          <p:nvPr/>
        </p:nvSpPr>
        <p:spPr>
          <a:xfrm>
            <a:off x="5387716" y="2444701"/>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000" dirty="0">
                <a:solidFill>
                  <a:schemeClr val="accent1">
                    <a:lumMod val="75000"/>
                  </a:schemeClr>
                </a:solidFill>
              </a:rPr>
              <a:t>Résultats du paramétrage</a:t>
            </a:r>
          </a:p>
        </p:txBody>
      </p:sp>
      <p:sp>
        <p:nvSpPr>
          <p:cNvPr id="125" name="Google Shape;466;p26">
            <a:extLst>
              <a:ext uri="{FF2B5EF4-FFF2-40B4-BE49-F238E27FC236}">
                <a16:creationId xmlns:a16="http://schemas.microsoft.com/office/drawing/2014/main" id="{B7210A16-771B-47CB-94CD-408663524417}"/>
              </a:ext>
            </a:extLst>
          </p:cNvPr>
          <p:cNvSpPr txBox="1">
            <a:spLocks/>
          </p:cNvSpPr>
          <p:nvPr/>
        </p:nvSpPr>
        <p:spPr>
          <a:xfrm>
            <a:off x="5380047" y="3835595"/>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000" dirty="0">
                <a:solidFill>
                  <a:schemeClr val="accent1">
                    <a:lumMod val="75000"/>
                  </a:schemeClr>
                </a:solidFill>
              </a:rPr>
              <a:t>Résultats du paramétrage</a:t>
            </a:r>
          </a:p>
        </p:txBody>
      </p:sp>
    </p:spTree>
    <p:extLst>
      <p:ext uri="{BB962C8B-B14F-4D97-AF65-F5344CB8AC3E}">
        <p14:creationId xmlns:p14="http://schemas.microsoft.com/office/powerpoint/2010/main" val="71918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452350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Utilisation d’un réseau LSTM</a:t>
            </a:r>
            <a:endParaRPr dirty="0"/>
          </a:p>
        </p:txBody>
      </p:sp>
      <p:sp>
        <p:nvSpPr>
          <p:cNvPr id="17" name="Google Shape;12706;p62">
            <a:extLst>
              <a:ext uri="{FF2B5EF4-FFF2-40B4-BE49-F238E27FC236}">
                <a16:creationId xmlns:a16="http://schemas.microsoft.com/office/drawing/2014/main" id="{6EBE3270-6BA0-4DCF-8791-F74D268BE70F}"/>
              </a:ext>
            </a:extLst>
          </p:cNvPr>
          <p:cNvSpPr/>
          <p:nvPr/>
        </p:nvSpPr>
        <p:spPr>
          <a:xfrm>
            <a:off x="4572000" y="177601"/>
            <a:ext cx="363563" cy="311657"/>
          </a:xfrm>
          <a:custGeom>
            <a:avLst/>
            <a:gdLst/>
            <a:ahLst/>
            <a:cxnLst/>
            <a:rect l="l" t="t" r="r" b="b"/>
            <a:pathLst>
              <a:path w="11431" h="9799" extrusionOk="0">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5;p26">
            <a:extLst>
              <a:ext uri="{FF2B5EF4-FFF2-40B4-BE49-F238E27FC236}">
                <a16:creationId xmlns:a16="http://schemas.microsoft.com/office/drawing/2014/main" id="{F3B6C2F6-78E0-49BC-A3D4-71FA06755BE6}"/>
              </a:ext>
            </a:extLst>
          </p:cNvPr>
          <p:cNvSpPr txBox="1">
            <a:spLocks noGrp="1"/>
          </p:cNvSpPr>
          <p:nvPr>
            <p:ph type="body" idx="1"/>
          </p:nvPr>
        </p:nvSpPr>
        <p:spPr>
          <a:xfrm>
            <a:off x="327211" y="678299"/>
            <a:ext cx="5567898" cy="455871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dirty="0"/>
              <a:t>Les réseaux </a:t>
            </a:r>
            <a:r>
              <a:rPr lang="fr-FR" i="1" dirty="0">
                <a:solidFill>
                  <a:schemeClr val="accent2"/>
                </a:solidFill>
              </a:rPr>
              <a:t>Long Short-</a:t>
            </a:r>
            <a:r>
              <a:rPr lang="fr-FR" i="1" dirty="0" err="1">
                <a:solidFill>
                  <a:schemeClr val="accent2"/>
                </a:solidFill>
              </a:rPr>
              <a:t>Term</a:t>
            </a:r>
            <a:r>
              <a:rPr lang="fr-FR" i="1" dirty="0">
                <a:solidFill>
                  <a:schemeClr val="accent2"/>
                </a:solidFill>
              </a:rPr>
              <a:t> Memory </a:t>
            </a:r>
            <a:r>
              <a:rPr lang="fr-FR" dirty="0"/>
              <a:t>(LSTM) sont une variante des réseaux de neurones standards, particulièrement adaptés aux séries temporelles</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L’architecture retenue est composée :</a:t>
            </a:r>
          </a:p>
          <a:p>
            <a:pPr marL="630238" lvl="0" indent="-304800">
              <a:buSzPts val="1200"/>
              <a:buFont typeface="Maven Pro"/>
              <a:buChar char="●"/>
            </a:pPr>
            <a:r>
              <a:rPr lang="fr-FR" dirty="0">
                <a:solidFill>
                  <a:schemeClr val="bg1"/>
                </a:solidFill>
              </a:rPr>
              <a:t>D’une </a:t>
            </a:r>
            <a:r>
              <a:rPr lang="fr-FR" dirty="0">
                <a:solidFill>
                  <a:schemeClr val="accent2"/>
                </a:solidFill>
              </a:rPr>
              <a:t>couche d’entrée </a:t>
            </a:r>
            <a:r>
              <a:rPr lang="fr-FR" dirty="0">
                <a:solidFill>
                  <a:schemeClr val="bg1"/>
                </a:solidFill>
              </a:rPr>
              <a:t>(taille dépendant du </a:t>
            </a:r>
            <a:r>
              <a:rPr lang="fr-FR" i="1" dirty="0" err="1">
                <a:solidFill>
                  <a:schemeClr val="bg1"/>
                </a:solidFill>
              </a:rPr>
              <a:t>dataset</a:t>
            </a:r>
            <a:r>
              <a:rPr lang="fr-FR" dirty="0">
                <a:solidFill>
                  <a:schemeClr val="bg1"/>
                </a:solidFill>
              </a:rPr>
              <a:t>)</a:t>
            </a:r>
          </a:p>
          <a:p>
            <a:pPr marL="630238" lvl="0" indent="-304800">
              <a:buSzPts val="1200"/>
              <a:buFont typeface="Maven Pro"/>
              <a:buChar char="●"/>
            </a:pPr>
            <a:r>
              <a:rPr lang="fr-FR" dirty="0">
                <a:solidFill>
                  <a:schemeClr val="bg1"/>
                </a:solidFill>
              </a:rPr>
              <a:t>D’une </a:t>
            </a:r>
            <a:r>
              <a:rPr lang="fr-FR" dirty="0">
                <a:solidFill>
                  <a:schemeClr val="accent2"/>
                </a:solidFill>
              </a:rPr>
              <a:t>couche cachée </a:t>
            </a:r>
            <a:r>
              <a:rPr lang="fr-FR" dirty="0">
                <a:solidFill>
                  <a:schemeClr val="bg1"/>
                </a:solidFill>
              </a:rPr>
              <a:t>d’un nombre à définir d’unités LSTM</a:t>
            </a:r>
          </a:p>
          <a:p>
            <a:pPr marL="630238" lvl="0" indent="-304800">
              <a:buSzPts val="1200"/>
              <a:buFont typeface="Maven Pro"/>
              <a:buChar char="●"/>
            </a:pPr>
            <a:r>
              <a:rPr lang="fr-FR" dirty="0">
                <a:solidFill>
                  <a:schemeClr val="bg1"/>
                </a:solidFill>
              </a:rPr>
              <a:t>D’une </a:t>
            </a:r>
            <a:r>
              <a:rPr lang="fr-FR" dirty="0">
                <a:solidFill>
                  <a:schemeClr val="accent2"/>
                </a:solidFill>
              </a:rPr>
              <a:t>couche de </a:t>
            </a:r>
            <a:r>
              <a:rPr lang="fr-FR" i="1" dirty="0">
                <a:solidFill>
                  <a:schemeClr val="accent2"/>
                </a:solidFill>
              </a:rPr>
              <a:t>dropout</a:t>
            </a:r>
            <a:r>
              <a:rPr lang="fr-FR" dirty="0">
                <a:solidFill>
                  <a:schemeClr val="accent2"/>
                </a:solidFill>
              </a:rPr>
              <a:t> </a:t>
            </a:r>
            <a:r>
              <a:rPr lang="fr-FR" dirty="0">
                <a:solidFill>
                  <a:schemeClr val="bg1"/>
                </a:solidFill>
              </a:rPr>
              <a:t>à paramétrer</a:t>
            </a:r>
          </a:p>
          <a:p>
            <a:pPr marL="630238" lvl="0" indent="-304800">
              <a:buSzPts val="1200"/>
              <a:buFont typeface="Maven Pro"/>
              <a:buChar char="●"/>
            </a:pPr>
            <a:r>
              <a:rPr lang="fr-FR" dirty="0">
                <a:solidFill>
                  <a:schemeClr val="bg1"/>
                </a:solidFill>
              </a:rPr>
              <a:t>D’une </a:t>
            </a:r>
            <a:r>
              <a:rPr lang="fr-FR" dirty="0">
                <a:solidFill>
                  <a:schemeClr val="accent2"/>
                </a:solidFill>
              </a:rPr>
              <a:t>couche de sortie </a:t>
            </a:r>
            <a:r>
              <a:rPr lang="fr-FR" dirty="0">
                <a:solidFill>
                  <a:schemeClr val="bg1"/>
                </a:solidFill>
              </a:rPr>
              <a:t>pour la prédiction de la production</a:t>
            </a: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Le </a:t>
            </a:r>
            <a:r>
              <a:rPr lang="fr-FR" i="1" dirty="0"/>
              <a:t>tuning </a:t>
            </a:r>
            <a:r>
              <a:rPr lang="fr-FR" dirty="0"/>
              <a:t>est effectué sur les paramètres suivants :</a:t>
            </a:r>
          </a:p>
          <a:p>
            <a:pPr marL="630238" lvl="0" indent="-304800">
              <a:buSzPts val="1200"/>
              <a:buFont typeface="Maven Pro"/>
              <a:buChar char="●"/>
            </a:pPr>
            <a:r>
              <a:rPr lang="fr-FR" dirty="0">
                <a:solidFill>
                  <a:schemeClr val="bg1"/>
                </a:solidFill>
              </a:rPr>
              <a:t>Le nombre d’</a:t>
            </a:r>
            <a:r>
              <a:rPr lang="fr-FR" i="1" dirty="0" err="1">
                <a:solidFill>
                  <a:schemeClr val="accent2"/>
                </a:solidFill>
              </a:rPr>
              <a:t>epochs</a:t>
            </a:r>
            <a:r>
              <a:rPr lang="fr-FR" dirty="0">
                <a:solidFill>
                  <a:schemeClr val="accent2"/>
                </a:solidFill>
              </a:rPr>
              <a:t> </a:t>
            </a:r>
            <a:r>
              <a:rPr lang="fr-FR" dirty="0">
                <a:solidFill>
                  <a:schemeClr val="bg1"/>
                </a:solidFill>
              </a:rPr>
              <a:t>(nb. de passes sur le </a:t>
            </a:r>
            <a:r>
              <a:rPr lang="fr-FR" i="1" dirty="0" err="1">
                <a:solidFill>
                  <a:schemeClr val="bg1"/>
                </a:solidFill>
              </a:rPr>
              <a:t>dataset</a:t>
            </a:r>
            <a:r>
              <a:rPr lang="fr-FR" i="1" dirty="0">
                <a:solidFill>
                  <a:schemeClr val="bg1"/>
                </a:solidFill>
              </a:rPr>
              <a:t> </a:t>
            </a:r>
            <a:r>
              <a:rPr lang="fr-FR" dirty="0">
                <a:solidFill>
                  <a:schemeClr val="bg1"/>
                </a:solidFill>
              </a:rPr>
              <a:t>complet)</a:t>
            </a:r>
          </a:p>
          <a:p>
            <a:pPr marL="630238" lvl="0" indent="-304800">
              <a:buSzPts val="1200"/>
              <a:buFont typeface="Maven Pro"/>
              <a:buChar char="●"/>
            </a:pPr>
            <a:r>
              <a:rPr lang="fr-FR" dirty="0">
                <a:solidFill>
                  <a:schemeClr val="bg1"/>
                </a:solidFill>
              </a:rPr>
              <a:t>La </a:t>
            </a:r>
            <a:r>
              <a:rPr lang="fr-FR" i="1" dirty="0">
                <a:solidFill>
                  <a:schemeClr val="accent2"/>
                </a:solidFill>
              </a:rPr>
              <a:t>batch size</a:t>
            </a:r>
            <a:r>
              <a:rPr lang="fr-FR" dirty="0">
                <a:solidFill>
                  <a:schemeClr val="accent2"/>
                </a:solidFill>
              </a:rPr>
              <a:t> </a:t>
            </a:r>
            <a:r>
              <a:rPr lang="fr-FR" dirty="0">
                <a:solidFill>
                  <a:schemeClr val="bg1"/>
                </a:solidFill>
              </a:rPr>
              <a:t>(nb. d’observations analysées avant chaque mise à jour du gradient)</a:t>
            </a:r>
          </a:p>
          <a:p>
            <a:pPr marL="630238" lvl="0" indent="-304800">
              <a:buSzPts val="1200"/>
              <a:buFont typeface="Maven Pro"/>
              <a:buChar char="●"/>
            </a:pPr>
            <a:r>
              <a:rPr lang="fr-FR" dirty="0">
                <a:solidFill>
                  <a:schemeClr val="bg1"/>
                </a:solidFill>
              </a:rPr>
              <a:t>Le </a:t>
            </a:r>
            <a:r>
              <a:rPr lang="fr-FR" dirty="0">
                <a:solidFill>
                  <a:schemeClr val="accent2"/>
                </a:solidFill>
              </a:rPr>
              <a:t>nombre d’unités LSTM </a:t>
            </a:r>
            <a:r>
              <a:rPr lang="fr-FR" dirty="0">
                <a:solidFill>
                  <a:schemeClr val="bg1"/>
                </a:solidFill>
              </a:rPr>
              <a:t>(taille de la couche cachée)</a:t>
            </a:r>
          </a:p>
          <a:p>
            <a:pPr marL="630238" lvl="0" indent="-304800">
              <a:buSzPts val="1200"/>
              <a:buFont typeface="Maven Pro"/>
              <a:buChar char="●"/>
            </a:pPr>
            <a:r>
              <a:rPr lang="fr-FR" dirty="0">
                <a:solidFill>
                  <a:schemeClr val="bg1"/>
                </a:solidFill>
              </a:rPr>
              <a:t>Le </a:t>
            </a:r>
            <a:r>
              <a:rPr lang="fr-FR" dirty="0">
                <a:solidFill>
                  <a:schemeClr val="accent2"/>
                </a:solidFill>
              </a:rPr>
              <a:t>taux de </a:t>
            </a:r>
            <a:r>
              <a:rPr lang="fr-FR" i="1" dirty="0">
                <a:solidFill>
                  <a:schemeClr val="accent2"/>
                </a:solidFill>
              </a:rPr>
              <a:t>dropout</a:t>
            </a:r>
            <a:endParaRPr lang="fr-FR" dirty="0">
              <a:solidFill>
                <a:schemeClr val="accent2"/>
              </a:solidFill>
            </a:endParaRPr>
          </a:p>
          <a:p>
            <a:pPr marL="630238" lvl="0" indent="-304800">
              <a:buSzPts val="1200"/>
              <a:buFont typeface="Maven Pro"/>
              <a:buChar char="●"/>
            </a:pPr>
            <a:r>
              <a:rPr lang="fr-FR" dirty="0">
                <a:solidFill>
                  <a:schemeClr val="bg1"/>
                </a:solidFill>
              </a:rPr>
              <a:t>La </a:t>
            </a:r>
            <a:r>
              <a:rPr lang="fr-FR" dirty="0">
                <a:solidFill>
                  <a:schemeClr val="accent2"/>
                </a:solidFill>
              </a:rPr>
              <a:t>vitesse d’apprentissage </a:t>
            </a:r>
            <a:r>
              <a:rPr lang="fr-FR" dirty="0">
                <a:solidFill>
                  <a:schemeClr val="bg1"/>
                </a:solidFill>
              </a:rPr>
              <a:t>(</a:t>
            </a:r>
            <a:r>
              <a:rPr lang="fr-FR" i="1" dirty="0">
                <a:solidFill>
                  <a:schemeClr val="bg1"/>
                </a:solidFill>
              </a:rPr>
              <a:t>learning rate</a:t>
            </a:r>
            <a:r>
              <a:rPr lang="fr-FR" dirty="0">
                <a:solidFill>
                  <a:schemeClr val="bg1"/>
                </a:solidFill>
              </a:rPr>
              <a:t>)</a:t>
            </a:r>
            <a:endParaRPr lang="fr-FR" dirty="0"/>
          </a:p>
          <a:p>
            <a:pPr marL="0" lvl="0" indent="0" algn="l" rtl="0">
              <a:lnSpc>
                <a:spcPct val="100000"/>
              </a:lnSpc>
              <a:spcBef>
                <a:spcPts val="1600"/>
              </a:spcBef>
              <a:spcAft>
                <a:spcPts val="1600"/>
              </a:spcAft>
              <a:buNone/>
            </a:pPr>
            <a:endParaRPr lang="fr-FR" dirty="0"/>
          </a:p>
        </p:txBody>
      </p:sp>
      <p:grpSp>
        <p:nvGrpSpPr>
          <p:cNvPr id="5" name="Groupe 4">
            <a:extLst>
              <a:ext uri="{FF2B5EF4-FFF2-40B4-BE49-F238E27FC236}">
                <a16:creationId xmlns:a16="http://schemas.microsoft.com/office/drawing/2014/main" id="{260B0B3E-75CD-449E-B649-3DD408E1C1CD}"/>
              </a:ext>
            </a:extLst>
          </p:cNvPr>
          <p:cNvGrpSpPr/>
          <p:nvPr/>
        </p:nvGrpSpPr>
        <p:grpSpPr>
          <a:xfrm>
            <a:off x="5591990" y="2414727"/>
            <a:ext cx="3474004" cy="1891220"/>
            <a:chOff x="1391837" y="381003"/>
            <a:chExt cx="9294014" cy="5059587"/>
          </a:xfrm>
        </p:grpSpPr>
        <p:sp>
          <p:nvSpPr>
            <p:cNvPr id="28" name="Organigramme : Connecteur 27">
              <a:extLst>
                <a:ext uri="{FF2B5EF4-FFF2-40B4-BE49-F238E27FC236}">
                  <a16:creationId xmlns:a16="http://schemas.microsoft.com/office/drawing/2014/main" id="{C41CD5DD-E63A-4A57-8B82-8C5DD3C3D02C}"/>
                </a:ext>
              </a:extLst>
            </p:cNvPr>
            <p:cNvSpPr/>
            <p:nvPr/>
          </p:nvSpPr>
          <p:spPr>
            <a:xfrm>
              <a:off x="1924050" y="1803401"/>
              <a:ext cx="615950" cy="615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t>3</a:t>
              </a:r>
            </a:p>
          </p:txBody>
        </p:sp>
        <p:sp>
          <p:nvSpPr>
            <p:cNvPr id="29" name="Organigramme : Connecteur 28">
              <a:extLst>
                <a:ext uri="{FF2B5EF4-FFF2-40B4-BE49-F238E27FC236}">
                  <a16:creationId xmlns:a16="http://schemas.microsoft.com/office/drawing/2014/main" id="{4B65ED4E-BC9E-416B-A26E-4E029017C57B}"/>
                </a:ext>
              </a:extLst>
            </p:cNvPr>
            <p:cNvSpPr/>
            <p:nvPr/>
          </p:nvSpPr>
          <p:spPr>
            <a:xfrm>
              <a:off x="1924050" y="1092202"/>
              <a:ext cx="615950" cy="615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t>2</a:t>
              </a:r>
            </a:p>
          </p:txBody>
        </p:sp>
        <p:sp>
          <p:nvSpPr>
            <p:cNvPr id="30" name="Organigramme : Connecteur 29">
              <a:extLst>
                <a:ext uri="{FF2B5EF4-FFF2-40B4-BE49-F238E27FC236}">
                  <a16:creationId xmlns:a16="http://schemas.microsoft.com/office/drawing/2014/main" id="{DF763A95-7A0C-4DE8-A7DB-A40DCD28B7E0}"/>
                </a:ext>
              </a:extLst>
            </p:cNvPr>
            <p:cNvSpPr/>
            <p:nvPr/>
          </p:nvSpPr>
          <p:spPr>
            <a:xfrm>
              <a:off x="1924050" y="381003"/>
              <a:ext cx="615950" cy="615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t>1</a:t>
              </a:r>
            </a:p>
          </p:txBody>
        </p:sp>
        <p:grpSp>
          <p:nvGrpSpPr>
            <p:cNvPr id="31" name="Groupe 30">
              <a:extLst>
                <a:ext uri="{FF2B5EF4-FFF2-40B4-BE49-F238E27FC236}">
                  <a16:creationId xmlns:a16="http://schemas.microsoft.com/office/drawing/2014/main" id="{B5A588ED-2CBA-4BA6-8F79-5FED01CA8BCE}"/>
                </a:ext>
              </a:extLst>
            </p:cNvPr>
            <p:cNvGrpSpPr/>
            <p:nvPr/>
          </p:nvGrpSpPr>
          <p:grpSpPr>
            <a:xfrm>
              <a:off x="2206625" y="2628899"/>
              <a:ext cx="50800" cy="1130301"/>
              <a:chOff x="2206625" y="2628899"/>
              <a:chExt cx="50800" cy="1130301"/>
            </a:xfrm>
          </p:grpSpPr>
          <p:grpSp>
            <p:nvGrpSpPr>
              <p:cNvPr id="32" name="Groupe 31">
                <a:extLst>
                  <a:ext uri="{FF2B5EF4-FFF2-40B4-BE49-F238E27FC236}">
                    <a16:creationId xmlns:a16="http://schemas.microsoft.com/office/drawing/2014/main" id="{C5C6FEC9-75BD-4623-90AE-9EB1B77C3096}"/>
                  </a:ext>
                </a:extLst>
              </p:cNvPr>
              <p:cNvGrpSpPr/>
              <p:nvPr/>
            </p:nvGrpSpPr>
            <p:grpSpPr>
              <a:xfrm>
                <a:off x="2206625" y="2628899"/>
                <a:ext cx="50800" cy="203200"/>
                <a:chOff x="2206625" y="2628899"/>
                <a:chExt cx="50800" cy="203200"/>
              </a:xfrm>
            </p:grpSpPr>
            <p:sp>
              <p:nvSpPr>
                <p:cNvPr id="42" name="Organigramme : Connecteur 41">
                  <a:extLst>
                    <a:ext uri="{FF2B5EF4-FFF2-40B4-BE49-F238E27FC236}">
                      <a16:creationId xmlns:a16="http://schemas.microsoft.com/office/drawing/2014/main" id="{53907571-6EEB-4D3D-A38F-B5687DF80D26}"/>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43" name="Organigramme : Connecteur 42">
                  <a:extLst>
                    <a:ext uri="{FF2B5EF4-FFF2-40B4-BE49-F238E27FC236}">
                      <a16:creationId xmlns:a16="http://schemas.microsoft.com/office/drawing/2014/main" id="{217ADB6B-10DF-46F0-BE7C-8F08EA8FA8DF}"/>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33" name="Groupe 32">
                <a:extLst>
                  <a:ext uri="{FF2B5EF4-FFF2-40B4-BE49-F238E27FC236}">
                    <a16:creationId xmlns:a16="http://schemas.microsoft.com/office/drawing/2014/main" id="{9B781F1F-4928-472D-BDDB-DD9F9EA34120}"/>
                  </a:ext>
                </a:extLst>
              </p:cNvPr>
              <p:cNvGrpSpPr/>
              <p:nvPr/>
            </p:nvGrpSpPr>
            <p:grpSpPr>
              <a:xfrm>
                <a:off x="2206625" y="2933699"/>
                <a:ext cx="50800" cy="203200"/>
                <a:chOff x="2206625" y="2628899"/>
                <a:chExt cx="50800" cy="203200"/>
              </a:xfrm>
            </p:grpSpPr>
            <p:sp>
              <p:nvSpPr>
                <p:cNvPr id="40" name="Organigramme : Connecteur 39">
                  <a:extLst>
                    <a:ext uri="{FF2B5EF4-FFF2-40B4-BE49-F238E27FC236}">
                      <a16:creationId xmlns:a16="http://schemas.microsoft.com/office/drawing/2014/main" id="{CD829715-A72A-4D6D-82F8-E25B6965EBB1}"/>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41" name="Organigramme : Connecteur 40">
                  <a:extLst>
                    <a:ext uri="{FF2B5EF4-FFF2-40B4-BE49-F238E27FC236}">
                      <a16:creationId xmlns:a16="http://schemas.microsoft.com/office/drawing/2014/main" id="{7321F2B1-5928-4983-AB5E-F209920C8A0B}"/>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34" name="Groupe 33">
                <a:extLst>
                  <a:ext uri="{FF2B5EF4-FFF2-40B4-BE49-F238E27FC236}">
                    <a16:creationId xmlns:a16="http://schemas.microsoft.com/office/drawing/2014/main" id="{94E203E9-82ED-4538-A1CA-6B68CDE3075D}"/>
                  </a:ext>
                </a:extLst>
              </p:cNvPr>
              <p:cNvGrpSpPr/>
              <p:nvPr/>
            </p:nvGrpSpPr>
            <p:grpSpPr>
              <a:xfrm>
                <a:off x="2206625" y="3238499"/>
                <a:ext cx="50800" cy="203200"/>
                <a:chOff x="2206625" y="2628899"/>
                <a:chExt cx="50800" cy="203200"/>
              </a:xfrm>
            </p:grpSpPr>
            <p:sp>
              <p:nvSpPr>
                <p:cNvPr id="38" name="Organigramme : Connecteur 37">
                  <a:extLst>
                    <a:ext uri="{FF2B5EF4-FFF2-40B4-BE49-F238E27FC236}">
                      <a16:creationId xmlns:a16="http://schemas.microsoft.com/office/drawing/2014/main" id="{A37390F5-252D-4C85-BDD2-F6EA45DABFE5}"/>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39" name="Organigramme : Connecteur 38">
                  <a:extLst>
                    <a:ext uri="{FF2B5EF4-FFF2-40B4-BE49-F238E27FC236}">
                      <a16:creationId xmlns:a16="http://schemas.microsoft.com/office/drawing/2014/main" id="{DC3D4EE0-7E08-4203-A70A-330D0A9530C4}"/>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35" name="Groupe 34">
                <a:extLst>
                  <a:ext uri="{FF2B5EF4-FFF2-40B4-BE49-F238E27FC236}">
                    <a16:creationId xmlns:a16="http://schemas.microsoft.com/office/drawing/2014/main" id="{A3AAA2CF-FDBA-4A44-BEE6-DC66A3723AE4}"/>
                  </a:ext>
                </a:extLst>
              </p:cNvPr>
              <p:cNvGrpSpPr/>
              <p:nvPr/>
            </p:nvGrpSpPr>
            <p:grpSpPr>
              <a:xfrm>
                <a:off x="2206625" y="3556000"/>
                <a:ext cx="50800" cy="203200"/>
                <a:chOff x="2206625" y="2628899"/>
                <a:chExt cx="50800" cy="203200"/>
              </a:xfrm>
            </p:grpSpPr>
            <p:sp>
              <p:nvSpPr>
                <p:cNvPr id="36" name="Organigramme : Connecteur 35">
                  <a:extLst>
                    <a:ext uri="{FF2B5EF4-FFF2-40B4-BE49-F238E27FC236}">
                      <a16:creationId xmlns:a16="http://schemas.microsoft.com/office/drawing/2014/main" id="{F626C50D-ED83-47B8-9414-A20CD4CF578D}"/>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37" name="Organigramme : Connecteur 36">
                  <a:extLst>
                    <a:ext uri="{FF2B5EF4-FFF2-40B4-BE49-F238E27FC236}">
                      <a16:creationId xmlns:a16="http://schemas.microsoft.com/office/drawing/2014/main" id="{13944891-DE18-4A69-9836-764C067F6323}"/>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sp>
          <p:nvSpPr>
            <p:cNvPr id="44" name="Organigramme : Connecteur 43">
              <a:extLst>
                <a:ext uri="{FF2B5EF4-FFF2-40B4-BE49-F238E27FC236}">
                  <a16:creationId xmlns:a16="http://schemas.microsoft.com/office/drawing/2014/main" id="{7382BE8A-6B83-4E97-AB33-2FD71F8030B5}"/>
                </a:ext>
              </a:extLst>
            </p:cNvPr>
            <p:cNvSpPr/>
            <p:nvPr/>
          </p:nvSpPr>
          <p:spPr>
            <a:xfrm>
              <a:off x="1924050" y="4019553"/>
              <a:ext cx="615950" cy="615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t>n</a:t>
              </a:r>
            </a:p>
          </p:txBody>
        </p:sp>
        <p:sp>
          <p:nvSpPr>
            <p:cNvPr id="45" name="ZoneTexte 44">
              <a:extLst>
                <a:ext uri="{FF2B5EF4-FFF2-40B4-BE49-F238E27FC236}">
                  <a16:creationId xmlns:a16="http://schemas.microsoft.com/office/drawing/2014/main" id="{80CC4E0A-9666-4B82-96CF-8FB9B9706B5A}"/>
                </a:ext>
              </a:extLst>
            </p:cNvPr>
            <p:cNvSpPr txBox="1"/>
            <p:nvPr/>
          </p:nvSpPr>
          <p:spPr>
            <a:xfrm>
              <a:off x="1391837" y="4905382"/>
              <a:ext cx="1905001" cy="469478"/>
            </a:xfrm>
            <a:prstGeom prst="rect">
              <a:avLst/>
            </a:prstGeom>
            <a:noFill/>
          </p:spPr>
          <p:txBody>
            <a:bodyPr wrap="square" rtlCol="0">
              <a:spAutoFit/>
            </a:bodyPr>
            <a:lstStyle/>
            <a:p>
              <a:pPr algn="ctr"/>
              <a:r>
                <a:rPr lang="fr-FR" sz="700" b="1" dirty="0">
                  <a:solidFill>
                    <a:schemeClr val="accent1"/>
                  </a:solidFill>
                </a:rPr>
                <a:t>Input layer</a:t>
              </a:r>
            </a:p>
          </p:txBody>
        </p:sp>
        <p:sp>
          <p:nvSpPr>
            <p:cNvPr id="46" name="Rectangle : coins arrondis 45">
              <a:extLst>
                <a:ext uri="{FF2B5EF4-FFF2-40B4-BE49-F238E27FC236}">
                  <a16:creationId xmlns:a16="http://schemas.microsoft.com/office/drawing/2014/main" id="{F8CD1D8D-DB1D-4614-A774-8BCDD3089AB3}"/>
                </a:ext>
              </a:extLst>
            </p:cNvPr>
            <p:cNvSpPr/>
            <p:nvPr/>
          </p:nvSpPr>
          <p:spPr>
            <a:xfrm>
              <a:off x="4108451" y="646109"/>
              <a:ext cx="1854200" cy="61595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accent6">
                      <a:lumMod val="50000"/>
                    </a:schemeClr>
                  </a:solidFill>
                </a:rPr>
                <a:t>LSTM unit</a:t>
              </a:r>
            </a:p>
          </p:txBody>
        </p:sp>
        <p:sp>
          <p:nvSpPr>
            <p:cNvPr id="47" name="Rectangle : coins arrondis 46">
              <a:extLst>
                <a:ext uri="{FF2B5EF4-FFF2-40B4-BE49-F238E27FC236}">
                  <a16:creationId xmlns:a16="http://schemas.microsoft.com/office/drawing/2014/main" id="{7464741E-BD2B-413E-B480-B9B0C1BDF6E9}"/>
                </a:ext>
              </a:extLst>
            </p:cNvPr>
            <p:cNvSpPr/>
            <p:nvPr/>
          </p:nvSpPr>
          <p:spPr>
            <a:xfrm>
              <a:off x="4108451" y="1473198"/>
              <a:ext cx="1854200" cy="61595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accent6">
                      <a:lumMod val="50000"/>
                    </a:schemeClr>
                  </a:solidFill>
                </a:rPr>
                <a:t>LSTM unit</a:t>
              </a:r>
            </a:p>
          </p:txBody>
        </p:sp>
        <p:sp>
          <p:nvSpPr>
            <p:cNvPr id="48" name="Rectangle : coins arrondis 47">
              <a:extLst>
                <a:ext uri="{FF2B5EF4-FFF2-40B4-BE49-F238E27FC236}">
                  <a16:creationId xmlns:a16="http://schemas.microsoft.com/office/drawing/2014/main" id="{ED2616CF-A150-4568-BF45-868B2EC3A436}"/>
                </a:ext>
              </a:extLst>
            </p:cNvPr>
            <p:cNvSpPr/>
            <p:nvPr/>
          </p:nvSpPr>
          <p:spPr>
            <a:xfrm>
              <a:off x="4111625" y="3533777"/>
              <a:ext cx="1854200" cy="61595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accent6">
                      <a:lumMod val="50000"/>
                    </a:schemeClr>
                  </a:solidFill>
                </a:rPr>
                <a:t>LSTM unit</a:t>
              </a:r>
            </a:p>
          </p:txBody>
        </p:sp>
        <p:cxnSp>
          <p:nvCxnSpPr>
            <p:cNvPr id="49" name="Connecteur droit avec flèche 48">
              <a:extLst>
                <a:ext uri="{FF2B5EF4-FFF2-40B4-BE49-F238E27FC236}">
                  <a16:creationId xmlns:a16="http://schemas.microsoft.com/office/drawing/2014/main" id="{5D87BCA7-D6BF-426F-B024-4DB5F861380C}"/>
                </a:ext>
              </a:extLst>
            </p:cNvPr>
            <p:cNvCxnSpPr>
              <a:stCxn id="30" idx="6"/>
              <a:endCxn id="46" idx="1"/>
            </p:cNvCxnSpPr>
            <p:nvPr/>
          </p:nvCxnSpPr>
          <p:spPr>
            <a:xfrm>
              <a:off x="2540000" y="688978"/>
              <a:ext cx="1568451" cy="265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A429AEFA-CCA3-4B09-BFA3-19050259C8D1}"/>
                </a:ext>
              </a:extLst>
            </p:cNvPr>
            <p:cNvCxnSpPr>
              <a:cxnSpLocks/>
              <a:stCxn id="30" idx="6"/>
              <a:endCxn id="47" idx="1"/>
            </p:cNvCxnSpPr>
            <p:nvPr/>
          </p:nvCxnSpPr>
          <p:spPr>
            <a:xfrm>
              <a:off x="2540000" y="688978"/>
              <a:ext cx="1568451" cy="1092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92851616-6623-42E0-9B6A-414238054AC0}"/>
                </a:ext>
              </a:extLst>
            </p:cNvPr>
            <p:cNvCxnSpPr>
              <a:cxnSpLocks/>
              <a:stCxn id="30" idx="6"/>
              <a:endCxn id="48" idx="1"/>
            </p:cNvCxnSpPr>
            <p:nvPr/>
          </p:nvCxnSpPr>
          <p:spPr>
            <a:xfrm>
              <a:off x="2540000" y="688978"/>
              <a:ext cx="1571625" cy="3152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B9282C87-0C1E-420B-B5D1-0C348D3CA39F}"/>
                </a:ext>
              </a:extLst>
            </p:cNvPr>
            <p:cNvCxnSpPr>
              <a:cxnSpLocks/>
              <a:stCxn id="29" idx="6"/>
              <a:endCxn id="46" idx="1"/>
            </p:cNvCxnSpPr>
            <p:nvPr/>
          </p:nvCxnSpPr>
          <p:spPr>
            <a:xfrm flipV="1">
              <a:off x="2540000" y="954084"/>
              <a:ext cx="1568451" cy="446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82D49614-FD0C-4789-B33D-8C0AAE77A5E0}"/>
                </a:ext>
              </a:extLst>
            </p:cNvPr>
            <p:cNvCxnSpPr>
              <a:cxnSpLocks/>
              <a:stCxn id="29" idx="6"/>
              <a:endCxn id="47" idx="1"/>
            </p:cNvCxnSpPr>
            <p:nvPr/>
          </p:nvCxnSpPr>
          <p:spPr>
            <a:xfrm>
              <a:off x="2540000" y="1400177"/>
              <a:ext cx="1568451" cy="38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92AEC680-22BF-4E6E-803F-B5C3C44579DC}"/>
                </a:ext>
              </a:extLst>
            </p:cNvPr>
            <p:cNvCxnSpPr>
              <a:cxnSpLocks/>
              <a:stCxn id="29" idx="6"/>
              <a:endCxn id="48" idx="1"/>
            </p:cNvCxnSpPr>
            <p:nvPr/>
          </p:nvCxnSpPr>
          <p:spPr>
            <a:xfrm>
              <a:off x="2540000" y="1400177"/>
              <a:ext cx="1571625" cy="2441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01038C76-B101-4EAA-B3EC-D0781F433133}"/>
                </a:ext>
              </a:extLst>
            </p:cNvPr>
            <p:cNvCxnSpPr>
              <a:cxnSpLocks/>
              <a:stCxn id="28" idx="6"/>
              <a:endCxn id="46" idx="1"/>
            </p:cNvCxnSpPr>
            <p:nvPr/>
          </p:nvCxnSpPr>
          <p:spPr>
            <a:xfrm flipV="1">
              <a:off x="2540000" y="954084"/>
              <a:ext cx="1568451" cy="1157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58282687-9E35-40A6-BFA4-BE7BC0BE2F2E}"/>
                </a:ext>
              </a:extLst>
            </p:cNvPr>
            <p:cNvCxnSpPr>
              <a:cxnSpLocks/>
              <a:stCxn id="28" idx="6"/>
              <a:endCxn id="47" idx="1"/>
            </p:cNvCxnSpPr>
            <p:nvPr/>
          </p:nvCxnSpPr>
          <p:spPr>
            <a:xfrm flipV="1">
              <a:off x="2540000" y="1781173"/>
              <a:ext cx="1568451" cy="330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B16DDF98-6CAA-4A6B-B3DD-B770BC5BB9E3}"/>
                </a:ext>
              </a:extLst>
            </p:cNvPr>
            <p:cNvCxnSpPr>
              <a:cxnSpLocks/>
              <a:stCxn id="28" idx="6"/>
              <a:endCxn id="48" idx="1"/>
            </p:cNvCxnSpPr>
            <p:nvPr/>
          </p:nvCxnSpPr>
          <p:spPr>
            <a:xfrm>
              <a:off x="2540000" y="2111376"/>
              <a:ext cx="1571625" cy="1730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83702B7F-12CF-4C49-9D7B-9D37913070C5}"/>
                </a:ext>
              </a:extLst>
            </p:cNvPr>
            <p:cNvCxnSpPr>
              <a:cxnSpLocks/>
              <a:stCxn id="44" idx="6"/>
              <a:endCxn id="46" idx="1"/>
            </p:cNvCxnSpPr>
            <p:nvPr/>
          </p:nvCxnSpPr>
          <p:spPr>
            <a:xfrm flipV="1">
              <a:off x="2540000" y="954084"/>
              <a:ext cx="1568451" cy="337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184ECFC7-A9D1-4809-AAD3-3EDAD7031527}"/>
                </a:ext>
              </a:extLst>
            </p:cNvPr>
            <p:cNvCxnSpPr>
              <a:cxnSpLocks/>
              <a:stCxn id="44" idx="6"/>
              <a:endCxn id="47" idx="1"/>
            </p:cNvCxnSpPr>
            <p:nvPr/>
          </p:nvCxnSpPr>
          <p:spPr>
            <a:xfrm flipV="1">
              <a:off x="2540000" y="1781173"/>
              <a:ext cx="1568451" cy="2546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DBFF2897-5E22-468E-9060-E206DDACC346}"/>
                </a:ext>
              </a:extLst>
            </p:cNvPr>
            <p:cNvCxnSpPr>
              <a:cxnSpLocks/>
              <a:stCxn id="44" idx="6"/>
              <a:endCxn id="48" idx="1"/>
            </p:cNvCxnSpPr>
            <p:nvPr/>
          </p:nvCxnSpPr>
          <p:spPr>
            <a:xfrm flipV="1">
              <a:off x="2540000" y="3841752"/>
              <a:ext cx="1571625" cy="485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CCD3FBE2-60AE-49BC-9CFF-C5C7F2E1E68D}"/>
                </a:ext>
              </a:extLst>
            </p:cNvPr>
            <p:cNvSpPr txBox="1"/>
            <p:nvPr/>
          </p:nvSpPr>
          <p:spPr>
            <a:xfrm>
              <a:off x="3787675" y="4905382"/>
              <a:ext cx="2205137" cy="535208"/>
            </a:xfrm>
            <a:prstGeom prst="rect">
              <a:avLst/>
            </a:prstGeom>
            <a:noFill/>
          </p:spPr>
          <p:txBody>
            <a:bodyPr wrap="square" rtlCol="0">
              <a:spAutoFit/>
            </a:bodyPr>
            <a:lstStyle/>
            <a:p>
              <a:pPr algn="ctr"/>
              <a:r>
                <a:rPr lang="fr-FR" sz="700" b="1" dirty="0">
                  <a:solidFill>
                    <a:schemeClr val="accent6"/>
                  </a:solidFill>
                </a:rPr>
                <a:t>Hidden layer</a:t>
              </a:r>
            </a:p>
          </p:txBody>
        </p:sp>
        <p:sp>
          <p:nvSpPr>
            <p:cNvPr id="62" name="ZoneTexte 61">
              <a:extLst>
                <a:ext uri="{FF2B5EF4-FFF2-40B4-BE49-F238E27FC236}">
                  <a16:creationId xmlns:a16="http://schemas.microsoft.com/office/drawing/2014/main" id="{83CEAD56-FBC5-4C75-BCAC-D6C9347F9475}"/>
                </a:ext>
              </a:extLst>
            </p:cNvPr>
            <p:cNvSpPr txBox="1"/>
            <p:nvPr/>
          </p:nvSpPr>
          <p:spPr>
            <a:xfrm>
              <a:off x="6285657" y="4905382"/>
              <a:ext cx="2205137" cy="535208"/>
            </a:xfrm>
            <a:prstGeom prst="rect">
              <a:avLst/>
            </a:prstGeom>
            <a:noFill/>
          </p:spPr>
          <p:txBody>
            <a:bodyPr wrap="square" rtlCol="0">
              <a:spAutoFit/>
            </a:bodyPr>
            <a:lstStyle/>
            <a:p>
              <a:pPr algn="ctr"/>
              <a:r>
                <a:rPr lang="fr-FR" sz="700" b="1" dirty="0">
                  <a:solidFill>
                    <a:schemeClr val="accent2"/>
                  </a:solidFill>
                </a:rPr>
                <a:t>Dropout layer</a:t>
              </a:r>
            </a:p>
          </p:txBody>
        </p:sp>
        <p:sp>
          <p:nvSpPr>
            <p:cNvPr id="64" name="Organigramme : Connecteur 63">
              <a:extLst>
                <a:ext uri="{FF2B5EF4-FFF2-40B4-BE49-F238E27FC236}">
                  <a16:creationId xmlns:a16="http://schemas.microsoft.com/office/drawing/2014/main" id="{18AF9C16-8233-45F4-98D9-9393343198A4}"/>
                </a:ext>
              </a:extLst>
            </p:cNvPr>
            <p:cNvSpPr/>
            <p:nvPr/>
          </p:nvSpPr>
          <p:spPr>
            <a:xfrm>
              <a:off x="7054850" y="646109"/>
              <a:ext cx="615950" cy="615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fr-FR" sz="1000" dirty="0"/>
                <a:t>0</a:t>
              </a:r>
            </a:p>
          </p:txBody>
        </p:sp>
        <p:sp>
          <p:nvSpPr>
            <p:cNvPr id="65" name="Organigramme : Connecteur 64">
              <a:extLst>
                <a:ext uri="{FF2B5EF4-FFF2-40B4-BE49-F238E27FC236}">
                  <a16:creationId xmlns:a16="http://schemas.microsoft.com/office/drawing/2014/main" id="{4132715D-AA29-4366-A635-D3454C153691}"/>
                </a:ext>
              </a:extLst>
            </p:cNvPr>
            <p:cNvSpPr/>
            <p:nvPr/>
          </p:nvSpPr>
          <p:spPr>
            <a:xfrm>
              <a:off x="7054850" y="1473198"/>
              <a:ext cx="615950" cy="615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fr-FR" sz="1000" dirty="0"/>
                <a:t>1</a:t>
              </a:r>
            </a:p>
          </p:txBody>
        </p:sp>
        <p:sp>
          <p:nvSpPr>
            <p:cNvPr id="66" name="Organigramme : Connecteur 65">
              <a:extLst>
                <a:ext uri="{FF2B5EF4-FFF2-40B4-BE49-F238E27FC236}">
                  <a16:creationId xmlns:a16="http://schemas.microsoft.com/office/drawing/2014/main" id="{8392A602-FEE7-4E77-BF81-AA0AA473A6A5}"/>
                </a:ext>
              </a:extLst>
            </p:cNvPr>
            <p:cNvSpPr/>
            <p:nvPr/>
          </p:nvSpPr>
          <p:spPr>
            <a:xfrm>
              <a:off x="7058025" y="3533777"/>
              <a:ext cx="615950" cy="615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fr-FR" sz="1000" dirty="0"/>
                <a:t>0</a:t>
              </a:r>
            </a:p>
          </p:txBody>
        </p:sp>
        <p:cxnSp>
          <p:nvCxnSpPr>
            <p:cNvPr id="67" name="Connecteur droit avec flèche 66">
              <a:extLst>
                <a:ext uri="{FF2B5EF4-FFF2-40B4-BE49-F238E27FC236}">
                  <a16:creationId xmlns:a16="http://schemas.microsoft.com/office/drawing/2014/main" id="{8C60428F-E56F-4CF7-9051-B7748AB9E413}"/>
                </a:ext>
              </a:extLst>
            </p:cNvPr>
            <p:cNvCxnSpPr>
              <a:cxnSpLocks/>
              <a:stCxn id="46" idx="3"/>
              <a:endCxn id="64" idx="2"/>
            </p:cNvCxnSpPr>
            <p:nvPr/>
          </p:nvCxnSpPr>
          <p:spPr>
            <a:xfrm>
              <a:off x="5962651" y="954084"/>
              <a:ext cx="1092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763BCADC-F0A4-41C0-8BC4-612E7316199C}"/>
                </a:ext>
              </a:extLst>
            </p:cNvPr>
            <p:cNvCxnSpPr>
              <a:cxnSpLocks/>
              <a:stCxn id="47" idx="3"/>
              <a:endCxn id="65" idx="2"/>
            </p:cNvCxnSpPr>
            <p:nvPr/>
          </p:nvCxnSpPr>
          <p:spPr>
            <a:xfrm>
              <a:off x="5962651" y="1781173"/>
              <a:ext cx="1092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46867357-4461-4E1A-A911-12FD62FDCD98}"/>
                </a:ext>
              </a:extLst>
            </p:cNvPr>
            <p:cNvCxnSpPr>
              <a:cxnSpLocks/>
              <a:stCxn id="48" idx="3"/>
              <a:endCxn id="66" idx="2"/>
            </p:cNvCxnSpPr>
            <p:nvPr/>
          </p:nvCxnSpPr>
          <p:spPr>
            <a:xfrm>
              <a:off x="5965825" y="3841752"/>
              <a:ext cx="1092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a:extLst>
                <a:ext uri="{FF2B5EF4-FFF2-40B4-BE49-F238E27FC236}">
                  <a16:creationId xmlns:a16="http://schemas.microsoft.com/office/drawing/2014/main" id="{466D2679-AAB7-4C41-ABA6-7728511F95B6}"/>
                </a:ext>
              </a:extLst>
            </p:cNvPr>
            <p:cNvCxnSpPr>
              <a:cxnSpLocks/>
              <a:stCxn id="64" idx="6"/>
              <a:endCxn id="77" idx="2"/>
            </p:cNvCxnSpPr>
            <p:nvPr/>
          </p:nvCxnSpPr>
          <p:spPr>
            <a:xfrm>
              <a:off x="7670800" y="954084"/>
              <a:ext cx="1787525" cy="1722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177D388A-43B3-4CCA-9EC8-916274D6F43A}"/>
                </a:ext>
              </a:extLst>
            </p:cNvPr>
            <p:cNvSpPr txBox="1"/>
            <p:nvPr/>
          </p:nvSpPr>
          <p:spPr>
            <a:xfrm>
              <a:off x="8780851" y="4916902"/>
              <a:ext cx="1905000" cy="469478"/>
            </a:xfrm>
            <a:prstGeom prst="rect">
              <a:avLst/>
            </a:prstGeom>
            <a:noFill/>
          </p:spPr>
          <p:txBody>
            <a:bodyPr wrap="square" rtlCol="0">
              <a:spAutoFit/>
            </a:bodyPr>
            <a:lstStyle/>
            <a:p>
              <a:pPr algn="ctr"/>
              <a:r>
                <a:rPr lang="fr-FR" sz="700" b="1" dirty="0">
                  <a:solidFill>
                    <a:srgbClr val="FF0000"/>
                  </a:solidFill>
                </a:rPr>
                <a:t>Output layer</a:t>
              </a:r>
            </a:p>
          </p:txBody>
        </p:sp>
        <p:grpSp>
          <p:nvGrpSpPr>
            <p:cNvPr id="75" name="Groupe 74">
              <a:extLst>
                <a:ext uri="{FF2B5EF4-FFF2-40B4-BE49-F238E27FC236}">
                  <a16:creationId xmlns:a16="http://schemas.microsoft.com/office/drawing/2014/main" id="{57120C36-2DEE-42B5-A540-EF85D5D9E1C5}"/>
                </a:ext>
              </a:extLst>
            </p:cNvPr>
            <p:cNvGrpSpPr/>
            <p:nvPr/>
          </p:nvGrpSpPr>
          <p:grpSpPr>
            <a:xfrm>
              <a:off x="9458325" y="2368547"/>
              <a:ext cx="615950" cy="615950"/>
              <a:chOff x="9369425" y="2435222"/>
              <a:chExt cx="615950" cy="615950"/>
            </a:xfrm>
          </p:grpSpPr>
          <p:sp>
            <p:nvSpPr>
              <p:cNvPr id="77" name="Organigramme : Connecteur 76">
                <a:extLst>
                  <a:ext uri="{FF2B5EF4-FFF2-40B4-BE49-F238E27FC236}">
                    <a16:creationId xmlns:a16="http://schemas.microsoft.com/office/drawing/2014/main" id="{ADF23625-4EDA-40B6-9E9B-2AEB36DA1DFA}"/>
                  </a:ext>
                </a:extLst>
              </p:cNvPr>
              <p:cNvSpPr/>
              <p:nvPr/>
            </p:nvSpPr>
            <p:spPr>
              <a:xfrm>
                <a:off x="9369425" y="2435222"/>
                <a:ext cx="615950" cy="615950"/>
              </a:xfrm>
              <a:prstGeom prst="flowChartConnector">
                <a:avLst/>
              </a:prstGeom>
              <a:solidFill>
                <a:srgbClr val="FFAFAF"/>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fr-FR" sz="1000" dirty="0"/>
              </a:p>
            </p:txBody>
          </p:sp>
          <p:grpSp>
            <p:nvGrpSpPr>
              <p:cNvPr id="78" name="Groupe 77">
                <a:extLst>
                  <a:ext uri="{FF2B5EF4-FFF2-40B4-BE49-F238E27FC236}">
                    <a16:creationId xmlns:a16="http://schemas.microsoft.com/office/drawing/2014/main" id="{655BAB71-F8EC-4BFE-BA89-EC8710E19483}"/>
                  </a:ext>
                </a:extLst>
              </p:cNvPr>
              <p:cNvGrpSpPr/>
              <p:nvPr/>
            </p:nvGrpSpPr>
            <p:grpSpPr>
              <a:xfrm>
                <a:off x="9477706" y="2637810"/>
                <a:ext cx="399388" cy="181586"/>
                <a:chOff x="9334500" y="3967528"/>
                <a:chExt cx="791800" cy="360000"/>
              </a:xfrm>
            </p:grpSpPr>
            <p:cxnSp>
              <p:nvCxnSpPr>
                <p:cNvPr id="79" name="Connecteur droit 78">
                  <a:extLst>
                    <a:ext uri="{FF2B5EF4-FFF2-40B4-BE49-F238E27FC236}">
                      <a16:creationId xmlns:a16="http://schemas.microsoft.com/office/drawing/2014/main" id="{529D573E-83A1-4EBE-B6C9-56239A33F6B6}"/>
                    </a:ext>
                  </a:extLst>
                </p:cNvPr>
                <p:cNvCxnSpPr/>
                <p:nvPr/>
              </p:nvCxnSpPr>
              <p:spPr>
                <a:xfrm>
                  <a:off x="9334500" y="4327528"/>
                  <a:ext cx="43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CCFE6A37-749A-4291-8979-6F944B607277}"/>
                    </a:ext>
                  </a:extLst>
                </p:cNvPr>
                <p:cNvCxnSpPr>
                  <a:cxnSpLocks/>
                </p:cNvCxnSpPr>
                <p:nvPr/>
              </p:nvCxnSpPr>
              <p:spPr>
                <a:xfrm flipH="1">
                  <a:off x="9766300" y="3967528"/>
                  <a:ext cx="360000" cy="360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cxnSp>
          <p:nvCxnSpPr>
            <p:cNvPr id="85" name="Connecteur droit avec flèche 84">
              <a:extLst>
                <a:ext uri="{FF2B5EF4-FFF2-40B4-BE49-F238E27FC236}">
                  <a16:creationId xmlns:a16="http://schemas.microsoft.com/office/drawing/2014/main" id="{29D4DF0B-4E69-4687-BDF4-CBE4CE020E38}"/>
                </a:ext>
              </a:extLst>
            </p:cNvPr>
            <p:cNvCxnSpPr>
              <a:cxnSpLocks/>
              <a:stCxn id="65" idx="6"/>
              <a:endCxn id="77" idx="2"/>
            </p:cNvCxnSpPr>
            <p:nvPr/>
          </p:nvCxnSpPr>
          <p:spPr>
            <a:xfrm>
              <a:off x="7670800" y="1781173"/>
              <a:ext cx="1787525" cy="895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767F6A6E-BA96-406A-93B9-437C7FAC95AC}"/>
                </a:ext>
              </a:extLst>
            </p:cNvPr>
            <p:cNvCxnSpPr>
              <a:cxnSpLocks/>
              <a:stCxn id="66" idx="6"/>
              <a:endCxn id="77" idx="2"/>
            </p:cNvCxnSpPr>
            <p:nvPr/>
          </p:nvCxnSpPr>
          <p:spPr>
            <a:xfrm flipV="1">
              <a:off x="7673975" y="2676522"/>
              <a:ext cx="1784350" cy="1165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Groupe 86">
              <a:extLst>
                <a:ext uri="{FF2B5EF4-FFF2-40B4-BE49-F238E27FC236}">
                  <a16:creationId xmlns:a16="http://schemas.microsoft.com/office/drawing/2014/main" id="{7578F0B3-0072-40A7-87DB-C9B6406F1DA2}"/>
                </a:ext>
              </a:extLst>
            </p:cNvPr>
            <p:cNvGrpSpPr/>
            <p:nvPr/>
          </p:nvGrpSpPr>
          <p:grpSpPr>
            <a:xfrm>
              <a:off x="4965700" y="2257426"/>
              <a:ext cx="50800" cy="1130301"/>
              <a:chOff x="2206625" y="2628899"/>
              <a:chExt cx="50800" cy="1130301"/>
            </a:xfrm>
          </p:grpSpPr>
          <p:grpSp>
            <p:nvGrpSpPr>
              <p:cNvPr id="88" name="Groupe 87">
                <a:extLst>
                  <a:ext uri="{FF2B5EF4-FFF2-40B4-BE49-F238E27FC236}">
                    <a16:creationId xmlns:a16="http://schemas.microsoft.com/office/drawing/2014/main" id="{ED40E760-D671-4CED-8722-19512C844C28}"/>
                  </a:ext>
                </a:extLst>
              </p:cNvPr>
              <p:cNvGrpSpPr/>
              <p:nvPr/>
            </p:nvGrpSpPr>
            <p:grpSpPr>
              <a:xfrm>
                <a:off x="2206625" y="2628899"/>
                <a:ext cx="50800" cy="203200"/>
                <a:chOff x="2206625" y="2628899"/>
                <a:chExt cx="50800" cy="203200"/>
              </a:xfrm>
            </p:grpSpPr>
            <p:sp>
              <p:nvSpPr>
                <p:cNvPr id="98" name="Organigramme : Connecteur 97">
                  <a:extLst>
                    <a:ext uri="{FF2B5EF4-FFF2-40B4-BE49-F238E27FC236}">
                      <a16:creationId xmlns:a16="http://schemas.microsoft.com/office/drawing/2014/main" id="{706A7DAB-FA3E-4B96-A1BC-7B42C97F3FA7}"/>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99" name="Organigramme : Connecteur 98">
                  <a:extLst>
                    <a:ext uri="{FF2B5EF4-FFF2-40B4-BE49-F238E27FC236}">
                      <a16:creationId xmlns:a16="http://schemas.microsoft.com/office/drawing/2014/main" id="{068001C3-7C4F-47B6-8EE4-2941B74EEB9A}"/>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89" name="Groupe 88">
                <a:extLst>
                  <a:ext uri="{FF2B5EF4-FFF2-40B4-BE49-F238E27FC236}">
                    <a16:creationId xmlns:a16="http://schemas.microsoft.com/office/drawing/2014/main" id="{88E961EF-9145-4A3F-9D5A-684607F60E69}"/>
                  </a:ext>
                </a:extLst>
              </p:cNvPr>
              <p:cNvGrpSpPr/>
              <p:nvPr/>
            </p:nvGrpSpPr>
            <p:grpSpPr>
              <a:xfrm>
                <a:off x="2206625" y="2933699"/>
                <a:ext cx="50800" cy="203200"/>
                <a:chOff x="2206625" y="2628899"/>
                <a:chExt cx="50800" cy="203200"/>
              </a:xfrm>
            </p:grpSpPr>
            <p:sp>
              <p:nvSpPr>
                <p:cNvPr id="96" name="Organigramme : Connecteur 95">
                  <a:extLst>
                    <a:ext uri="{FF2B5EF4-FFF2-40B4-BE49-F238E27FC236}">
                      <a16:creationId xmlns:a16="http://schemas.microsoft.com/office/drawing/2014/main" id="{FA788063-DBA5-4229-9BDE-AB07113C50E9}"/>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97" name="Organigramme : Connecteur 96">
                  <a:extLst>
                    <a:ext uri="{FF2B5EF4-FFF2-40B4-BE49-F238E27FC236}">
                      <a16:creationId xmlns:a16="http://schemas.microsoft.com/office/drawing/2014/main" id="{92D8036F-9C00-470D-87EC-8135914BAFA9}"/>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90" name="Groupe 89">
                <a:extLst>
                  <a:ext uri="{FF2B5EF4-FFF2-40B4-BE49-F238E27FC236}">
                    <a16:creationId xmlns:a16="http://schemas.microsoft.com/office/drawing/2014/main" id="{AB813617-5F4A-4669-B89A-4A16562753B1}"/>
                  </a:ext>
                </a:extLst>
              </p:cNvPr>
              <p:cNvGrpSpPr/>
              <p:nvPr/>
            </p:nvGrpSpPr>
            <p:grpSpPr>
              <a:xfrm>
                <a:off x="2206625" y="3238499"/>
                <a:ext cx="50800" cy="203200"/>
                <a:chOff x="2206625" y="2628899"/>
                <a:chExt cx="50800" cy="203200"/>
              </a:xfrm>
            </p:grpSpPr>
            <p:sp>
              <p:nvSpPr>
                <p:cNvPr id="94" name="Organigramme : Connecteur 93">
                  <a:extLst>
                    <a:ext uri="{FF2B5EF4-FFF2-40B4-BE49-F238E27FC236}">
                      <a16:creationId xmlns:a16="http://schemas.microsoft.com/office/drawing/2014/main" id="{B87BBAE1-FB8C-4601-AB51-E3F46BB71945}"/>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95" name="Organigramme : Connecteur 94">
                  <a:extLst>
                    <a:ext uri="{FF2B5EF4-FFF2-40B4-BE49-F238E27FC236}">
                      <a16:creationId xmlns:a16="http://schemas.microsoft.com/office/drawing/2014/main" id="{462B847C-ED0B-4F33-B6ED-C9117C71F522}"/>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91" name="Groupe 90">
                <a:extLst>
                  <a:ext uri="{FF2B5EF4-FFF2-40B4-BE49-F238E27FC236}">
                    <a16:creationId xmlns:a16="http://schemas.microsoft.com/office/drawing/2014/main" id="{1FAD0A23-354B-4BE8-B9EC-849F2C762001}"/>
                  </a:ext>
                </a:extLst>
              </p:cNvPr>
              <p:cNvGrpSpPr/>
              <p:nvPr/>
            </p:nvGrpSpPr>
            <p:grpSpPr>
              <a:xfrm>
                <a:off x="2206625" y="3556000"/>
                <a:ext cx="50800" cy="203200"/>
                <a:chOff x="2206625" y="2628899"/>
                <a:chExt cx="50800" cy="203200"/>
              </a:xfrm>
            </p:grpSpPr>
            <p:sp>
              <p:nvSpPr>
                <p:cNvPr id="92" name="Organigramme : Connecteur 91">
                  <a:extLst>
                    <a:ext uri="{FF2B5EF4-FFF2-40B4-BE49-F238E27FC236}">
                      <a16:creationId xmlns:a16="http://schemas.microsoft.com/office/drawing/2014/main" id="{8C605DE8-4201-452A-9CDF-375B3AB7798A}"/>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93" name="Organigramme : Connecteur 92">
                  <a:extLst>
                    <a:ext uri="{FF2B5EF4-FFF2-40B4-BE49-F238E27FC236}">
                      <a16:creationId xmlns:a16="http://schemas.microsoft.com/office/drawing/2014/main" id="{D31FF3B9-4C7F-4923-B9CF-474CD10AC6EA}"/>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grpSp>
          <p:nvGrpSpPr>
            <p:cNvPr id="100" name="Groupe 99">
              <a:extLst>
                <a:ext uri="{FF2B5EF4-FFF2-40B4-BE49-F238E27FC236}">
                  <a16:creationId xmlns:a16="http://schemas.microsoft.com/office/drawing/2014/main" id="{71F26B60-4CF6-4935-AA43-F3B9029F5265}"/>
                </a:ext>
              </a:extLst>
            </p:cNvPr>
            <p:cNvGrpSpPr/>
            <p:nvPr/>
          </p:nvGrpSpPr>
          <p:grpSpPr>
            <a:xfrm>
              <a:off x="7337425" y="2257426"/>
              <a:ext cx="50800" cy="1130301"/>
              <a:chOff x="2206625" y="2628899"/>
              <a:chExt cx="50800" cy="1130301"/>
            </a:xfrm>
          </p:grpSpPr>
          <p:grpSp>
            <p:nvGrpSpPr>
              <p:cNvPr id="106" name="Groupe 105">
                <a:extLst>
                  <a:ext uri="{FF2B5EF4-FFF2-40B4-BE49-F238E27FC236}">
                    <a16:creationId xmlns:a16="http://schemas.microsoft.com/office/drawing/2014/main" id="{85DE1E57-E365-4804-AF14-450B4F041B28}"/>
                  </a:ext>
                </a:extLst>
              </p:cNvPr>
              <p:cNvGrpSpPr/>
              <p:nvPr/>
            </p:nvGrpSpPr>
            <p:grpSpPr>
              <a:xfrm>
                <a:off x="2206625" y="2628899"/>
                <a:ext cx="50800" cy="203200"/>
                <a:chOff x="2206625" y="2628899"/>
                <a:chExt cx="50800" cy="203200"/>
              </a:xfrm>
            </p:grpSpPr>
            <p:sp>
              <p:nvSpPr>
                <p:cNvPr id="116" name="Organigramme : Connecteur 115">
                  <a:extLst>
                    <a:ext uri="{FF2B5EF4-FFF2-40B4-BE49-F238E27FC236}">
                      <a16:creationId xmlns:a16="http://schemas.microsoft.com/office/drawing/2014/main" id="{4E116721-408F-48D9-A190-0D72CCFA17F2}"/>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117" name="Organigramme : Connecteur 116">
                  <a:extLst>
                    <a:ext uri="{FF2B5EF4-FFF2-40B4-BE49-F238E27FC236}">
                      <a16:creationId xmlns:a16="http://schemas.microsoft.com/office/drawing/2014/main" id="{9746DC65-8764-4FE9-8D48-B566239AC7B0}"/>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107" name="Groupe 106">
                <a:extLst>
                  <a:ext uri="{FF2B5EF4-FFF2-40B4-BE49-F238E27FC236}">
                    <a16:creationId xmlns:a16="http://schemas.microsoft.com/office/drawing/2014/main" id="{1DDCE7B3-399D-430F-BB01-11CFA356D759}"/>
                  </a:ext>
                </a:extLst>
              </p:cNvPr>
              <p:cNvGrpSpPr/>
              <p:nvPr/>
            </p:nvGrpSpPr>
            <p:grpSpPr>
              <a:xfrm>
                <a:off x="2206625" y="2933699"/>
                <a:ext cx="50800" cy="203200"/>
                <a:chOff x="2206625" y="2628899"/>
                <a:chExt cx="50800" cy="203200"/>
              </a:xfrm>
            </p:grpSpPr>
            <p:sp>
              <p:nvSpPr>
                <p:cNvPr id="114" name="Organigramme : Connecteur 113">
                  <a:extLst>
                    <a:ext uri="{FF2B5EF4-FFF2-40B4-BE49-F238E27FC236}">
                      <a16:creationId xmlns:a16="http://schemas.microsoft.com/office/drawing/2014/main" id="{BBCF2BAB-C208-4D67-84C9-FDF26335051B}"/>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115" name="Organigramme : Connecteur 114">
                  <a:extLst>
                    <a:ext uri="{FF2B5EF4-FFF2-40B4-BE49-F238E27FC236}">
                      <a16:creationId xmlns:a16="http://schemas.microsoft.com/office/drawing/2014/main" id="{24C3E9E4-169F-4880-9924-327A17AAF1F4}"/>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108" name="Groupe 107">
                <a:extLst>
                  <a:ext uri="{FF2B5EF4-FFF2-40B4-BE49-F238E27FC236}">
                    <a16:creationId xmlns:a16="http://schemas.microsoft.com/office/drawing/2014/main" id="{43099674-60CA-4C48-8D1D-4A491BD1964E}"/>
                  </a:ext>
                </a:extLst>
              </p:cNvPr>
              <p:cNvGrpSpPr/>
              <p:nvPr/>
            </p:nvGrpSpPr>
            <p:grpSpPr>
              <a:xfrm>
                <a:off x="2206625" y="3238499"/>
                <a:ext cx="50800" cy="203200"/>
                <a:chOff x="2206625" y="2628899"/>
                <a:chExt cx="50800" cy="203200"/>
              </a:xfrm>
            </p:grpSpPr>
            <p:sp>
              <p:nvSpPr>
                <p:cNvPr id="112" name="Organigramme : Connecteur 111">
                  <a:extLst>
                    <a:ext uri="{FF2B5EF4-FFF2-40B4-BE49-F238E27FC236}">
                      <a16:creationId xmlns:a16="http://schemas.microsoft.com/office/drawing/2014/main" id="{C2D381F2-4C8C-424F-9BC4-4CFCA950EDF8}"/>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113" name="Organigramme : Connecteur 112">
                  <a:extLst>
                    <a:ext uri="{FF2B5EF4-FFF2-40B4-BE49-F238E27FC236}">
                      <a16:creationId xmlns:a16="http://schemas.microsoft.com/office/drawing/2014/main" id="{CAAEF49D-C7BE-4239-80FE-CACE49B92957}"/>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109" name="Groupe 108">
                <a:extLst>
                  <a:ext uri="{FF2B5EF4-FFF2-40B4-BE49-F238E27FC236}">
                    <a16:creationId xmlns:a16="http://schemas.microsoft.com/office/drawing/2014/main" id="{D45DF0F9-128D-4E0D-B049-8ACF62C87B5A}"/>
                  </a:ext>
                </a:extLst>
              </p:cNvPr>
              <p:cNvGrpSpPr/>
              <p:nvPr/>
            </p:nvGrpSpPr>
            <p:grpSpPr>
              <a:xfrm>
                <a:off x="2206625" y="3556000"/>
                <a:ext cx="50800" cy="203200"/>
                <a:chOff x="2206625" y="2628899"/>
                <a:chExt cx="50800" cy="203200"/>
              </a:xfrm>
            </p:grpSpPr>
            <p:sp>
              <p:nvSpPr>
                <p:cNvPr id="110" name="Organigramme : Connecteur 109">
                  <a:extLst>
                    <a:ext uri="{FF2B5EF4-FFF2-40B4-BE49-F238E27FC236}">
                      <a16:creationId xmlns:a16="http://schemas.microsoft.com/office/drawing/2014/main" id="{DB5BB127-6066-477D-81BB-68E24AD73180}"/>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111" name="Organigramme : Connecteur 110">
                  <a:extLst>
                    <a:ext uri="{FF2B5EF4-FFF2-40B4-BE49-F238E27FC236}">
                      <a16:creationId xmlns:a16="http://schemas.microsoft.com/office/drawing/2014/main" id="{E2A8671B-E8AD-470D-BC30-567C8F4C6331}"/>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grpSp>
      <p:grpSp>
        <p:nvGrpSpPr>
          <p:cNvPr id="9" name="Groupe 8">
            <a:extLst>
              <a:ext uri="{FF2B5EF4-FFF2-40B4-BE49-F238E27FC236}">
                <a16:creationId xmlns:a16="http://schemas.microsoft.com/office/drawing/2014/main" id="{EB28A369-BEC3-4CD9-8DBF-762BC1CEB09B}"/>
              </a:ext>
            </a:extLst>
          </p:cNvPr>
          <p:cNvGrpSpPr/>
          <p:nvPr/>
        </p:nvGrpSpPr>
        <p:grpSpPr>
          <a:xfrm>
            <a:off x="6186438" y="559791"/>
            <a:ext cx="2406708" cy="1616869"/>
            <a:chOff x="6055715" y="515083"/>
            <a:chExt cx="2406708" cy="1616869"/>
          </a:xfrm>
        </p:grpSpPr>
        <p:grpSp>
          <p:nvGrpSpPr>
            <p:cNvPr id="6" name="Groupe 5">
              <a:extLst>
                <a:ext uri="{FF2B5EF4-FFF2-40B4-BE49-F238E27FC236}">
                  <a16:creationId xmlns:a16="http://schemas.microsoft.com/office/drawing/2014/main" id="{49BE484B-A3BC-4AF8-90B7-ECC0B151B0E0}"/>
                </a:ext>
              </a:extLst>
            </p:cNvPr>
            <p:cNvGrpSpPr/>
            <p:nvPr/>
          </p:nvGrpSpPr>
          <p:grpSpPr>
            <a:xfrm>
              <a:off x="6055715" y="515083"/>
              <a:ext cx="2305735" cy="1391650"/>
              <a:chOff x="5995824" y="869257"/>
              <a:chExt cx="2476865" cy="1494937"/>
            </a:xfrm>
          </p:grpSpPr>
          <p:grpSp>
            <p:nvGrpSpPr>
              <p:cNvPr id="4" name="Groupe 3">
                <a:extLst>
                  <a:ext uri="{FF2B5EF4-FFF2-40B4-BE49-F238E27FC236}">
                    <a16:creationId xmlns:a16="http://schemas.microsoft.com/office/drawing/2014/main" id="{BD8BDFD0-E8BD-450A-9EAB-4CA690A53774}"/>
                  </a:ext>
                </a:extLst>
              </p:cNvPr>
              <p:cNvGrpSpPr/>
              <p:nvPr/>
            </p:nvGrpSpPr>
            <p:grpSpPr>
              <a:xfrm>
                <a:off x="6056368" y="869257"/>
                <a:ext cx="2416321" cy="1466209"/>
                <a:chOff x="5846618" y="1439227"/>
                <a:chExt cx="2416321" cy="1466209"/>
              </a:xfrm>
            </p:grpSpPr>
            <p:pic>
              <p:nvPicPr>
                <p:cNvPr id="21" name="Image 20">
                  <a:extLst>
                    <a:ext uri="{FF2B5EF4-FFF2-40B4-BE49-F238E27FC236}">
                      <a16:creationId xmlns:a16="http://schemas.microsoft.com/office/drawing/2014/main" id="{3B60035F-AAC6-44FF-9A46-53818625483A}"/>
                    </a:ext>
                  </a:extLst>
                </p:cNvPr>
                <p:cNvPicPr/>
                <p:nvPr/>
              </p:nvPicPr>
              <p:blipFill>
                <a:blip r:embed="rId3">
                  <a:extLst>
                    <a:ext uri="{28A0092B-C50C-407E-A947-70E740481C1C}">
                      <a14:useLocalDpi xmlns:a14="http://schemas.microsoft.com/office/drawing/2010/main" val="0"/>
                    </a:ext>
                  </a:extLst>
                </a:blip>
                <a:stretch>
                  <a:fillRect/>
                </a:stretch>
              </p:blipFill>
              <p:spPr>
                <a:xfrm>
                  <a:off x="5846618" y="1439227"/>
                  <a:ext cx="2416321" cy="1466209"/>
                </a:xfrm>
                <a:prstGeom prst="rect">
                  <a:avLst/>
                </a:prstGeom>
                <a:ln>
                  <a:solidFill>
                    <a:schemeClr val="accent2"/>
                  </a:solidFill>
                </a:ln>
              </p:spPr>
            </p:pic>
            <p:sp>
              <p:nvSpPr>
                <p:cNvPr id="22" name="Google Shape;1241;p44">
                  <a:extLst>
                    <a:ext uri="{FF2B5EF4-FFF2-40B4-BE49-F238E27FC236}">
                      <a16:creationId xmlns:a16="http://schemas.microsoft.com/office/drawing/2014/main" id="{3226C33B-0B70-45CF-9C4B-FF7C03B46BA6}"/>
                    </a:ext>
                  </a:extLst>
                </p:cNvPr>
                <p:cNvSpPr/>
                <p:nvPr/>
              </p:nvSpPr>
              <p:spPr>
                <a:xfrm>
                  <a:off x="6227618" y="1773381"/>
                  <a:ext cx="1683327" cy="180907"/>
                </a:xfrm>
                <a:prstGeom prst="roundRect">
                  <a:avLst>
                    <a:gd name="adj" fmla="val 16667"/>
                  </a:avLst>
                </a:prstGeom>
                <a:solidFill>
                  <a:srgbClr val="FFA7BF">
                    <a:alpha val="30196"/>
                  </a:srgbClr>
                </a:solidFill>
                <a:ln w="12700" cap="flat" cmpd="sng">
                  <a:solidFill>
                    <a:schemeClr val="accent1">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3" name="Google Shape;1241;p44">
                  <a:extLst>
                    <a:ext uri="{FF2B5EF4-FFF2-40B4-BE49-F238E27FC236}">
                      <a16:creationId xmlns:a16="http://schemas.microsoft.com/office/drawing/2014/main" id="{815ACAEF-3875-48D8-9B21-D4BD90B5F790}"/>
                    </a:ext>
                  </a:extLst>
                </p:cNvPr>
                <p:cNvSpPr/>
                <p:nvPr/>
              </p:nvSpPr>
              <p:spPr>
                <a:xfrm>
                  <a:off x="6227618" y="2061817"/>
                  <a:ext cx="311727" cy="598579"/>
                </a:xfrm>
                <a:prstGeom prst="roundRect">
                  <a:avLst>
                    <a:gd name="adj" fmla="val 16667"/>
                  </a:avLst>
                </a:prstGeom>
                <a:solidFill>
                  <a:srgbClr val="C2FFFE">
                    <a:alpha val="30196"/>
                  </a:srgbClr>
                </a:solidFill>
                <a:ln w="12700" cap="flat" cmpd="sng">
                  <a:solidFill>
                    <a:schemeClr val="accent2">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 name="Google Shape;1241;p44">
                  <a:extLst>
                    <a:ext uri="{FF2B5EF4-FFF2-40B4-BE49-F238E27FC236}">
                      <a16:creationId xmlns:a16="http://schemas.microsoft.com/office/drawing/2014/main" id="{1BBED914-2F10-4473-BC7F-DEF2AFDF44D1}"/>
                    </a:ext>
                  </a:extLst>
                </p:cNvPr>
                <p:cNvSpPr/>
                <p:nvPr/>
              </p:nvSpPr>
              <p:spPr>
                <a:xfrm>
                  <a:off x="6566406" y="2061817"/>
                  <a:ext cx="506338" cy="598579"/>
                </a:xfrm>
                <a:prstGeom prst="roundRect">
                  <a:avLst>
                    <a:gd name="adj" fmla="val 16667"/>
                  </a:avLst>
                </a:prstGeom>
                <a:solidFill>
                  <a:srgbClr val="FFEBE3">
                    <a:alpha val="30196"/>
                  </a:srgbClr>
                </a:solidFill>
                <a:ln w="12700" cap="flat" cmpd="sng">
                  <a:solidFill>
                    <a:schemeClr val="accent3">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 name="Google Shape;1241;p44">
                  <a:extLst>
                    <a:ext uri="{FF2B5EF4-FFF2-40B4-BE49-F238E27FC236}">
                      <a16:creationId xmlns:a16="http://schemas.microsoft.com/office/drawing/2014/main" id="{97F04847-4EE6-477C-BB3E-5E6848CEED97}"/>
                    </a:ext>
                  </a:extLst>
                </p:cNvPr>
                <p:cNvSpPr/>
                <p:nvPr/>
              </p:nvSpPr>
              <p:spPr>
                <a:xfrm>
                  <a:off x="7099805" y="2061816"/>
                  <a:ext cx="734940" cy="598579"/>
                </a:xfrm>
                <a:prstGeom prst="roundRect">
                  <a:avLst>
                    <a:gd name="adj" fmla="val 16667"/>
                  </a:avLst>
                </a:prstGeom>
                <a:solidFill>
                  <a:schemeClr val="accent5">
                    <a:lumMod val="20000"/>
                    <a:lumOff val="80000"/>
                    <a:alpha val="30196"/>
                  </a:schemeClr>
                </a:solidFill>
                <a:ln w="12700" cap="flat" cmpd="sng">
                  <a:solidFill>
                    <a:schemeClr val="accent5">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118" name="Google Shape;465;p26">
                <a:extLst>
                  <a:ext uri="{FF2B5EF4-FFF2-40B4-BE49-F238E27FC236}">
                    <a16:creationId xmlns:a16="http://schemas.microsoft.com/office/drawing/2014/main" id="{A6A1D330-4A14-4470-9B18-0D5DED15EA68}"/>
                  </a:ext>
                </a:extLst>
              </p:cNvPr>
              <p:cNvSpPr txBox="1">
                <a:spLocks/>
              </p:cNvSpPr>
              <p:nvPr/>
            </p:nvSpPr>
            <p:spPr>
              <a:xfrm>
                <a:off x="6830291" y="917251"/>
                <a:ext cx="785773" cy="345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600" i="1" dirty="0">
                    <a:solidFill>
                      <a:schemeClr val="tx2">
                        <a:lumMod val="25000"/>
                      </a:schemeClr>
                    </a:solidFill>
                  </a:rPr>
                  <a:t>Cell state</a:t>
                </a:r>
              </a:p>
              <a:p>
                <a:pPr marL="0" indent="0" algn="ctr">
                  <a:spcBef>
                    <a:spcPts val="1600"/>
                  </a:spcBef>
                  <a:spcAft>
                    <a:spcPts val="1600"/>
                  </a:spcAft>
                  <a:buFont typeface="Livvic Light"/>
                  <a:buNone/>
                </a:pPr>
                <a:endParaRPr lang="fr-FR" sz="600" i="1" dirty="0">
                  <a:solidFill>
                    <a:schemeClr val="tx2">
                      <a:lumMod val="25000"/>
                    </a:schemeClr>
                  </a:solidFill>
                </a:endParaRPr>
              </a:p>
            </p:txBody>
          </p:sp>
          <p:sp>
            <p:nvSpPr>
              <p:cNvPr id="120" name="Google Shape;465;p26">
                <a:extLst>
                  <a:ext uri="{FF2B5EF4-FFF2-40B4-BE49-F238E27FC236}">
                    <a16:creationId xmlns:a16="http://schemas.microsoft.com/office/drawing/2014/main" id="{7EE0C073-9238-495C-B530-C8FD56C1E87E}"/>
                  </a:ext>
                </a:extLst>
              </p:cNvPr>
              <p:cNvSpPr txBox="1">
                <a:spLocks/>
              </p:cNvSpPr>
              <p:nvPr/>
            </p:nvSpPr>
            <p:spPr>
              <a:xfrm>
                <a:off x="5995824" y="1493689"/>
                <a:ext cx="450403" cy="345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600" i="1" dirty="0">
                    <a:solidFill>
                      <a:schemeClr val="accent2">
                        <a:lumMod val="75000"/>
                      </a:schemeClr>
                    </a:solidFill>
                  </a:rPr>
                  <a:t>Forget gate</a:t>
                </a:r>
              </a:p>
              <a:p>
                <a:pPr marL="0" indent="0" algn="ctr">
                  <a:spcBef>
                    <a:spcPts val="1600"/>
                  </a:spcBef>
                  <a:spcAft>
                    <a:spcPts val="1600"/>
                  </a:spcAft>
                  <a:buFont typeface="Livvic Light"/>
                  <a:buNone/>
                </a:pPr>
                <a:endParaRPr lang="fr-FR" sz="600" i="1" dirty="0">
                  <a:solidFill>
                    <a:schemeClr val="accent2">
                      <a:lumMod val="75000"/>
                    </a:schemeClr>
                  </a:solidFill>
                </a:endParaRPr>
              </a:p>
            </p:txBody>
          </p:sp>
          <p:sp>
            <p:nvSpPr>
              <p:cNvPr id="121" name="Google Shape;465;p26">
                <a:extLst>
                  <a:ext uri="{FF2B5EF4-FFF2-40B4-BE49-F238E27FC236}">
                    <a16:creationId xmlns:a16="http://schemas.microsoft.com/office/drawing/2014/main" id="{982D19EA-03D8-4871-9EBC-D88F26743CBC}"/>
                  </a:ext>
                </a:extLst>
              </p:cNvPr>
              <p:cNvSpPr txBox="1">
                <a:spLocks/>
              </p:cNvSpPr>
              <p:nvPr/>
            </p:nvSpPr>
            <p:spPr>
              <a:xfrm>
                <a:off x="6776156" y="2018246"/>
                <a:ext cx="485281" cy="345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600" i="1" dirty="0">
                    <a:solidFill>
                      <a:schemeClr val="accent3">
                        <a:lumMod val="75000"/>
                      </a:schemeClr>
                    </a:solidFill>
                  </a:rPr>
                  <a:t>Update gate</a:t>
                </a:r>
              </a:p>
              <a:p>
                <a:pPr marL="0" indent="0" algn="ctr">
                  <a:spcBef>
                    <a:spcPts val="1600"/>
                  </a:spcBef>
                  <a:spcAft>
                    <a:spcPts val="1600"/>
                  </a:spcAft>
                  <a:buFont typeface="Livvic Light"/>
                  <a:buNone/>
                </a:pPr>
                <a:endParaRPr lang="fr-FR" sz="600" i="1" dirty="0">
                  <a:solidFill>
                    <a:schemeClr val="accent3">
                      <a:lumMod val="75000"/>
                    </a:schemeClr>
                  </a:solidFill>
                </a:endParaRPr>
              </a:p>
            </p:txBody>
          </p:sp>
          <p:sp>
            <p:nvSpPr>
              <p:cNvPr id="122" name="Google Shape;465;p26">
                <a:extLst>
                  <a:ext uri="{FF2B5EF4-FFF2-40B4-BE49-F238E27FC236}">
                    <a16:creationId xmlns:a16="http://schemas.microsoft.com/office/drawing/2014/main" id="{EB867AEC-5122-4D7E-81C1-AE828DA2611A}"/>
                  </a:ext>
                </a:extLst>
              </p:cNvPr>
              <p:cNvSpPr txBox="1">
                <a:spLocks/>
              </p:cNvSpPr>
              <p:nvPr/>
            </p:nvSpPr>
            <p:spPr>
              <a:xfrm>
                <a:off x="7465266" y="2055136"/>
                <a:ext cx="485281" cy="256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600" i="1" dirty="0">
                    <a:solidFill>
                      <a:schemeClr val="accent5">
                        <a:lumMod val="50000"/>
                      </a:schemeClr>
                    </a:solidFill>
                  </a:rPr>
                  <a:t>Output</a:t>
                </a:r>
                <a:endParaRPr lang="fr-FR" sz="600" i="1" dirty="0">
                  <a:solidFill>
                    <a:schemeClr val="tx2">
                      <a:lumMod val="25000"/>
                    </a:schemeClr>
                  </a:solidFill>
                </a:endParaRPr>
              </a:p>
            </p:txBody>
          </p:sp>
        </p:grpSp>
        <p:sp>
          <p:nvSpPr>
            <p:cNvPr id="123" name="Google Shape;466;p26">
              <a:extLst>
                <a:ext uri="{FF2B5EF4-FFF2-40B4-BE49-F238E27FC236}">
                  <a16:creationId xmlns:a16="http://schemas.microsoft.com/office/drawing/2014/main" id="{8190D82C-3908-4339-B305-108EE776E04E}"/>
                </a:ext>
              </a:extLst>
            </p:cNvPr>
            <p:cNvSpPr txBox="1">
              <a:spLocks/>
            </p:cNvSpPr>
            <p:nvPr/>
          </p:nvSpPr>
          <p:spPr>
            <a:xfrm>
              <a:off x="6779096" y="1859321"/>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r"/>
              <a:r>
                <a:rPr lang="fr-FR" sz="1000" dirty="0">
                  <a:solidFill>
                    <a:schemeClr val="accent5">
                      <a:lumMod val="50000"/>
                    </a:schemeClr>
                  </a:solidFill>
                </a:rPr>
                <a:t>Exemple d’unité LSTM</a:t>
              </a:r>
            </a:p>
          </p:txBody>
        </p:sp>
      </p:grpSp>
      <p:graphicFrame>
        <p:nvGraphicFramePr>
          <p:cNvPr id="8" name="Tableau 7">
            <a:extLst>
              <a:ext uri="{FF2B5EF4-FFF2-40B4-BE49-F238E27FC236}">
                <a16:creationId xmlns:a16="http://schemas.microsoft.com/office/drawing/2014/main" id="{773C9898-C167-4F12-8009-DF4933EDC1E7}"/>
              </a:ext>
            </a:extLst>
          </p:cNvPr>
          <p:cNvGraphicFramePr>
            <a:graphicFrameLocks noGrp="1"/>
          </p:cNvGraphicFramePr>
          <p:nvPr>
            <p:extLst>
              <p:ext uri="{D42A27DB-BD31-4B8C-83A1-F6EECF244321}">
                <p14:modId xmlns:p14="http://schemas.microsoft.com/office/powerpoint/2010/main" val="4136487940"/>
              </p:ext>
            </p:extLst>
          </p:nvPr>
        </p:nvGraphicFramePr>
        <p:xfrm>
          <a:off x="346478" y="4050795"/>
          <a:ext cx="4807414" cy="973455"/>
        </p:xfrm>
        <a:graphic>
          <a:graphicData uri="http://schemas.openxmlformats.org/drawingml/2006/table">
            <a:tbl>
              <a:tblPr firstRow="1" firstCol="1" bandRow="1">
                <a:tableStyleId>{6D31160E-41DF-40EF-83B2-DDD437ABB8A9}</a:tableStyleId>
              </a:tblPr>
              <a:tblGrid>
                <a:gridCol w="579774">
                  <a:extLst>
                    <a:ext uri="{9D8B030D-6E8A-4147-A177-3AD203B41FA5}">
                      <a16:colId xmlns:a16="http://schemas.microsoft.com/office/drawing/2014/main" val="2110750651"/>
                    </a:ext>
                  </a:extLst>
                </a:gridCol>
                <a:gridCol w="704767">
                  <a:extLst>
                    <a:ext uri="{9D8B030D-6E8A-4147-A177-3AD203B41FA5}">
                      <a16:colId xmlns:a16="http://schemas.microsoft.com/office/drawing/2014/main" val="549683877"/>
                    </a:ext>
                  </a:extLst>
                </a:gridCol>
                <a:gridCol w="704767">
                  <a:extLst>
                    <a:ext uri="{9D8B030D-6E8A-4147-A177-3AD203B41FA5}">
                      <a16:colId xmlns:a16="http://schemas.microsoft.com/office/drawing/2014/main" val="651459308"/>
                    </a:ext>
                  </a:extLst>
                </a:gridCol>
                <a:gridCol w="704767">
                  <a:extLst>
                    <a:ext uri="{9D8B030D-6E8A-4147-A177-3AD203B41FA5}">
                      <a16:colId xmlns:a16="http://schemas.microsoft.com/office/drawing/2014/main" val="1874999887"/>
                    </a:ext>
                  </a:extLst>
                </a:gridCol>
                <a:gridCol w="704767">
                  <a:extLst>
                    <a:ext uri="{9D8B030D-6E8A-4147-A177-3AD203B41FA5}">
                      <a16:colId xmlns:a16="http://schemas.microsoft.com/office/drawing/2014/main" val="3421283237"/>
                    </a:ext>
                  </a:extLst>
                </a:gridCol>
                <a:gridCol w="704767">
                  <a:extLst>
                    <a:ext uri="{9D8B030D-6E8A-4147-A177-3AD203B41FA5}">
                      <a16:colId xmlns:a16="http://schemas.microsoft.com/office/drawing/2014/main" val="3239880717"/>
                    </a:ext>
                  </a:extLst>
                </a:gridCol>
                <a:gridCol w="703805">
                  <a:extLst>
                    <a:ext uri="{9D8B030D-6E8A-4147-A177-3AD203B41FA5}">
                      <a16:colId xmlns:a16="http://schemas.microsoft.com/office/drawing/2014/main" val="1797034433"/>
                    </a:ext>
                  </a:extLst>
                </a:gridCol>
              </a:tblGrid>
              <a:tr h="139020">
                <a:tc>
                  <a:txBody>
                    <a:bodyPr/>
                    <a:lstStyle/>
                    <a:p>
                      <a:pPr algn="l">
                        <a:lnSpc>
                          <a:spcPct val="150000"/>
                        </a:lnSpc>
                        <a:spcAft>
                          <a:spcPts val="800"/>
                        </a:spcAft>
                      </a:pPr>
                      <a:r>
                        <a:rPr lang="en-US" sz="700" dirty="0">
                          <a:solidFill>
                            <a:schemeClr val="tx2">
                              <a:lumMod val="25000"/>
                            </a:schemeClr>
                          </a:solidFill>
                          <a:effectLst/>
                          <a:latin typeface="Maven Pro" panose="020B0604020202020204" charset="0"/>
                        </a:rPr>
                        <a:t>Wind farm</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Epochs</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Batch size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LSTM units</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Dropout rate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Learning rate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Score (</a:t>
                      </a:r>
                      <a:r>
                        <a:rPr lang="en-US" sz="700" dirty="0" err="1">
                          <a:solidFill>
                            <a:schemeClr val="tx2">
                              <a:lumMod val="25000"/>
                            </a:schemeClr>
                          </a:solidFill>
                          <a:effectLst/>
                          <a:latin typeface="Maven Pro" panose="020B0604020202020204" charset="0"/>
                        </a:rPr>
                        <a:t>mse</a:t>
                      </a:r>
                      <a:r>
                        <a:rPr lang="en-US" sz="700" dirty="0">
                          <a:solidFill>
                            <a:schemeClr val="tx2">
                              <a:lumMod val="25000"/>
                            </a:schemeClr>
                          </a:solidFill>
                          <a:effectLst/>
                          <a:latin typeface="Maven Pro" panose="020B0604020202020204" charset="0"/>
                        </a:rPr>
                        <a: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54817441"/>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WF1</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50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32</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40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0.0001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1.9000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2641411280"/>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WF2</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50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64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80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0.3</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0.0001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1.2410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2998488804"/>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WF3</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50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32</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80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0.0001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1.5164</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655558206"/>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WF4</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50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32</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80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0.3</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0.9299</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2895405310"/>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WF5</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50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64</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80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0.4</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1.0717</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866727443"/>
                  </a:ext>
                </a:extLst>
              </a:tr>
              <a:tr h="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WF6</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100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32</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40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0.4</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0.0001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0.6686</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4074677576"/>
                  </a:ext>
                </a:extLst>
              </a:tr>
            </a:tbl>
          </a:graphicData>
        </a:graphic>
      </p:graphicFrame>
      <p:sp>
        <p:nvSpPr>
          <p:cNvPr id="124" name="Google Shape;466;p26">
            <a:extLst>
              <a:ext uri="{FF2B5EF4-FFF2-40B4-BE49-F238E27FC236}">
                <a16:creationId xmlns:a16="http://schemas.microsoft.com/office/drawing/2014/main" id="{5F696D16-EAC7-4221-9765-A29F5E3D8B85}"/>
              </a:ext>
            </a:extLst>
          </p:cNvPr>
          <p:cNvSpPr txBox="1">
            <a:spLocks/>
          </p:cNvSpPr>
          <p:nvPr/>
        </p:nvSpPr>
        <p:spPr>
          <a:xfrm>
            <a:off x="250869" y="3857987"/>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000" dirty="0">
                <a:solidFill>
                  <a:schemeClr val="accent1">
                    <a:lumMod val="75000"/>
                  </a:schemeClr>
                </a:solidFill>
              </a:rPr>
              <a:t>Résultats du paramétrage</a:t>
            </a:r>
          </a:p>
        </p:txBody>
      </p:sp>
    </p:spTree>
    <p:extLst>
      <p:ext uri="{BB962C8B-B14F-4D97-AF65-F5344CB8AC3E}">
        <p14:creationId xmlns:p14="http://schemas.microsoft.com/office/powerpoint/2010/main" val="1227731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TotalTime>
  <Words>1444</Words>
  <Application>Microsoft Office PowerPoint</Application>
  <PresentationFormat>Affichage à l'écran (16:9)</PresentationFormat>
  <Paragraphs>392</Paragraphs>
  <Slides>10</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Maven Pro</vt:lpstr>
      <vt:lpstr>Nunito Light</vt:lpstr>
      <vt:lpstr>Arial</vt:lpstr>
      <vt:lpstr>Share Tech</vt:lpstr>
      <vt:lpstr>Cambria Math</vt:lpstr>
      <vt:lpstr>Livvic Light</vt:lpstr>
      <vt:lpstr>Data Science Consulting by Slidesgo</vt:lpstr>
      <vt:lpstr>Dataiku Data Scientist Technical Assessment</vt:lpstr>
      <vt:lpstr>Problem statement</vt:lpstr>
      <vt:lpstr>Data cleaning</vt:lpstr>
      <vt:lpstr>Distributions within target classes</vt:lpstr>
      <vt:lpstr>Distributions within target classes</vt:lpstr>
      <vt:lpstr>Prétraitement des données</vt:lpstr>
      <vt:lpstr>Sélection du modèle</vt:lpstr>
      <vt:lpstr>Tuning des modèles standards</vt:lpstr>
      <vt:lpstr>Utilisation d’un réseau LSTM</vt:lpstr>
      <vt:lpstr>Résultats et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power forecasting for the day-ahead energy market</dc:title>
  <cp:lastModifiedBy>Boistard Jules</cp:lastModifiedBy>
  <cp:revision>55</cp:revision>
  <dcterms:modified xsi:type="dcterms:W3CDTF">2022-01-18T18:27:02Z</dcterms:modified>
</cp:coreProperties>
</file>