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7432000" cy="365760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A4A3A4"/>
          </p15:clr>
        </p15:guide>
        <p15:guide id="2" pos="17136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22752">
          <p15:clr>
            <a:srgbClr val="A4A3A4"/>
          </p15:clr>
        </p15:guide>
        <p15:guide id="5" pos="8640">
          <p15:clr>
            <a:srgbClr val="A4A3A4"/>
          </p15:clr>
        </p15:guide>
        <p15:guide id="6" orient="horz" pos="23040">
          <p15:clr>
            <a:srgbClr val="A4A3A4"/>
          </p15:clr>
        </p15:guide>
        <p15:guide id="7" pos="17021">
          <p15:clr>
            <a:srgbClr val="A4A3A4"/>
          </p15:clr>
        </p15:guide>
        <p15:guide id="8" orient="horz" pos="4318">
          <p15:clr>
            <a:srgbClr val="A4A3A4"/>
          </p15:clr>
        </p15:guide>
        <p15:guide id="9" orient="horz" pos="22896">
          <p15:clr>
            <a:srgbClr val="A4A3A4"/>
          </p15:clr>
        </p15:guide>
        <p15:guide id="10" orient="horz" pos="4176">
          <p15:clr>
            <a:srgbClr val="A4A3A4"/>
          </p15:clr>
        </p15:guide>
        <p15:guide id="11" pos="8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>
      <p:cViewPr>
        <p:scale>
          <a:sx n="65" d="100"/>
          <a:sy n="65" d="100"/>
        </p:scale>
        <p:origin x="136" y="-2312"/>
      </p:cViewPr>
      <p:guideLst>
        <p:guide pos="288"/>
        <p:guide pos="17136"/>
        <p:guide orient="horz" pos="288"/>
        <p:guide orient="horz" pos="22752"/>
        <p:guide pos="8640"/>
        <p:guide orient="horz" pos="23040"/>
        <p:guide pos="17021"/>
        <p:guide orient="horz" pos="4318"/>
        <p:guide orient="horz" pos="22896"/>
        <p:guide orient="horz" pos="4176"/>
        <p:guide pos="8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54" y="685800"/>
            <a:ext cx="2571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35125" y="5294756"/>
            <a:ext cx="25561800" cy="145965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35100" y="20153778"/>
            <a:ext cx="25561800" cy="56364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35100" y="7865778"/>
            <a:ext cx="25561800" cy="139629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935100" y="22415822"/>
            <a:ext cx="25561800" cy="92499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marL="457200" lvl="0" indent="-7366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914400" lvl="1" indent="-6223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marL="1371600" lvl="2" indent="-6223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marL="1828800" lvl="3" indent="-6223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marL="2286000" lvl="4" indent="-6223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marL="2743200" lvl="5" indent="-6223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marL="3200400" lvl="6" indent="-6223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marL="3657600" lvl="7" indent="-6223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marL="4114800" lvl="8" indent="-622300" algn="ctr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35100" y="15294933"/>
            <a:ext cx="25561800" cy="59859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5100" y="8195378"/>
            <a:ext cx="25561800" cy="242943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marL="457200" lvl="0" indent="-7366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914400" lvl="1" indent="-6223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marL="1371600" lvl="2" indent="-6223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marL="1828800" lvl="3" indent="-6223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marL="2286000" lvl="4" indent="-6223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marL="2743200" lvl="5" indent="-6223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marL="3200400" lvl="6" indent="-6223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marL="3657600" lvl="7" indent="-6223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marL="4114800" lvl="8" indent="-6223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935100" y="8195378"/>
            <a:ext cx="11999700" cy="242943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marL="457200" lvl="0" indent="-6223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marL="914400" lvl="1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marL="1371600" lvl="2" indent="-56515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marL="1828800" lvl="3" indent="-56515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marL="2286000" lvl="4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marL="2743200" lvl="5" indent="-56515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marL="3200400" lvl="6" indent="-56515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marL="3657600" lvl="7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marL="4114800" lvl="8" indent="-56515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4497200" y="8195378"/>
            <a:ext cx="11999700" cy="242943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marL="457200" lvl="0" indent="-6223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marL="914400" lvl="1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marL="1371600" lvl="2" indent="-56515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marL="1828800" lvl="3" indent="-56515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marL="2286000" lvl="4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marL="2743200" lvl="5" indent="-56515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marL="3200400" lvl="6" indent="-56515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marL="3657600" lvl="7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marL="4114800" lvl="8" indent="-56515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35100" y="3950933"/>
            <a:ext cx="8424000" cy="53739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35100" y="9881600"/>
            <a:ext cx="8424000" cy="226092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marL="457200" lvl="0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marL="914400" lvl="1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marL="1371600" lvl="2" indent="-56515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marL="1828800" lvl="3" indent="-56515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marL="2286000" lvl="4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marL="2743200" lvl="5" indent="-56515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marL="3200400" lvl="6" indent="-56515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marL="3657600" lvl="7" indent="-56515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marL="4114800" lvl="8" indent="-56515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470750" y="3201067"/>
            <a:ext cx="19103400" cy="29090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0" y="-889"/>
            <a:ext cx="13716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06325" tIns="406325" rIns="406325" bIns="4063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96500" y="8769244"/>
            <a:ext cx="12135600" cy="105408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96500" y="19932978"/>
            <a:ext cx="12135600" cy="87828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4818500" y="5148978"/>
            <a:ext cx="11511000" cy="262764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/>
          <a:lstStyle>
            <a:lvl1pPr marL="457200" lvl="0" indent="-7366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914400" lvl="1" indent="-6223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marL="1371600" lvl="2" indent="-6223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marL="1828800" lvl="3" indent="-6223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marL="2286000" lvl="4" indent="-6223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marL="2743200" lvl="5" indent="-6223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marL="3200400" lvl="6" indent="-6223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marL="3657600" lvl="7" indent="-6223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marL="4114800" lvl="8" indent="-6223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35100" y="30084089"/>
            <a:ext cx="17996400" cy="43029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5100" y="8195378"/>
            <a:ext cx="25561800" cy="24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t" anchorCtr="0"/>
          <a:lstStyle>
            <a:lvl1pPr marL="457200" lvl="0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marL="914400" lvl="1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marL="1371600" lvl="2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marL="1828800" lvl="3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marL="2286000" lvl="4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marL="2743200" lvl="5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marL="3200400" lvl="6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marL="3657600" lvl="7" indent="-6223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marL="4114800" lvl="8" indent="-622300">
              <a:lnSpc>
                <a:spcPct val="115000"/>
              </a:lnSpc>
              <a:spcBef>
                <a:spcPts val="7100"/>
              </a:spcBef>
              <a:spcAft>
                <a:spcPts val="710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417373" y="33160653"/>
            <a:ext cx="1646100" cy="27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ctr" anchorCtr="0">
            <a:no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7200" y="457200"/>
            <a:ext cx="26517600" cy="603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00350" y="1096275"/>
            <a:ext cx="21836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Helvetica Neue"/>
                <a:ea typeface="Helvetica Neue"/>
                <a:cs typeface="Helvetica Neue"/>
                <a:sym typeface="Helvetica Neue"/>
              </a:rPr>
              <a:t>Absolute copy number analysis of whole exome sequencing without matched normal</a:t>
            </a:r>
            <a:endParaRPr sz="7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42425" y="3534228"/>
            <a:ext cx="17002800" cy="30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>
                <a:latin typeface="Helvetica Neue"/>
                <a:ea typeface="Helvetica Neue"/>
                <a:cs typeface="Helvetica Neue"/>
                <a:sym typeface="Helvetica Neue"/>
              </a:rPr>
              <a:t>Sehyun</a:t>
            </a:r>
            <a:r>
              <a:rPr lang="en" sz="3600" b="1" dirty="0">
                <a:latin typeface="Helvetica Neue"/>
                <a:ea typeface="Helvetica Neue"/>
                <a:cs typeface="Helvetica Neue"/>
                <a:sym typeface="Helvetica Neue"/>
              </a:rPr>
              <a:t> Oh*</a:t>
            </a:r>
            <a:r>
              <a:rPr lang="en" sz="3600" b="1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</a:t>
            </a:r>
            <a:r>
              <a:rPr lang="en" sz="3600" b="1" dirty="0">
                <a:latin typeface="Helvetica Neue"/>
                <a:ea typeface="Helvetica Neue"/>
                <a:cs typeface="Helvetica Neue"/>
                <a:sym typeface="Helvetica Neue"/>
              </a:rPr>
              <a:t>, Ludwig Geistlinger</a:t>
            </a:r>
            <a:r>
              <a:rPr lang="en" sz="3600" b="1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</a:t>
            </a:r>
            <a:r>
              <a:rPr lang="en" sz="3600" b="1" dirty="0">
                <a:latin typeface="Helvetica Neue"/>
                <a:ea typeface="Helvetica Neue"/>
                <a:cs typeface="Helvetica Neue"/>
                <a:sym typeface="Helvetica Neue"/>
              </a:rPr>
              <a:t>, Markus Riester</a:t>
            </a:r>
            <a:r>
              <a:rPr lang="en" sz="3600" b="1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3600" b="1" dirty="0">
                <a:latin typeface="Helvetica Neue"/>
                <a:ea typeface="Helvetica Neue"/>
                <a:cs typeface="Helvetica Neue"/>
                <a:sym typeface="Helvetica Neue"/>
              </a:rPr>
              <a:t>, and Levi Waldron</a:t>
            </a:r>
            <a:r>
              <a:rPr lang="en" sz="3600" b="1" baseline="30000" dirty="0">
                <a:latin typeface="Helvetica Neue"/>
                <a:ea typeface="Helvetica Neue"/>
                <a:cs typeface="Helvetica Neue"/>
                <a:sym typeface="Helvetica Neue"/>
              </a:rPr>
              <a:t>1,2</a:t>
            </a:r>
            <a:endParaRPr sz="3600" b="1" baseline="30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30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30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aseline="30000" dirty="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School of Public Health, City University of New York, New York, NY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Institute for Implementation Science in Population Health, New York, NY</a:t>
            </a:r>
            <a:endParaRPr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Novartis Institutes for Biomedical Research, Cambridge, MA</a:t>
            </a:r>
            <a:endParaRPr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898880" y="6855600"/>
            <a:ext cx="13075800" cy="292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3"/>
          <p:cNvSpPr/>
          <p:nvPr/>
        </p:nvSpPr>
        <p:spPr>
          <a:xfrm>
            <a:off x="457200" y="6858000"/>
            <a:ext cx="13075800" cy="2926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14173200" y="29133179"/>
            <a:ext cx="12527400" cy="792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3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6200" lvl="0" algn="just">
              <a:spcBef>
                <a:spcPts val="1000"/>
              </a:spcBef>
              <a:buSzPts val="2400"/>
            </a:pP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PureCN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analysis of ovarian cancer WES without matched </a:t>
            </a: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normals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enables:</a:t>
            </a:r>
          </a:p>
          <a:p>
            <a:pPr marL="457200" lvl="0" indent="-381000" algn="just">
              <a:spcBef>
                <a:spcPts val="1000"/>
              </a:spcBef>
              <a:buSzPts val="2400"/>
              <a:buFont typeface="Helvetica Neue"/>
              <a:buAutoNum type="arabicPeriod"/>
            </a:pPr>
            <a:r>
              <a:rPr lang="en-US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</a:t>
            </a: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ccurately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estimation tumor ploidy and purity</a:t>
            </a:r>
            <a:endParaRPr sz="2800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457200" lvl="0" indent="-381000" algn="just">
              <a:spcBef>
                <a:spcPts val="1000"/>
              </a:spcBef>
              <a:buSzPts val="2400"/>
              <a:buFont typeface="Helvetica Neue"/>
              <a:buAutoNum type="arabicPeriod"/>
            </a:pPr>
            <a:r>
              <a:rPr lang="en-US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roper </a:t>
            </a:r>
            <a:r>
              <a:rPr lang="en-US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inference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of  COSMIC mutational signatures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 dirty="0"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sz="24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b="1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PureCN</a:t>
            </a:r>
            <a:r>
              <a:rPr lang="en" sz="2800" b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 </a:t>
            </a: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Riester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, M. </a:t>
            </a:r>
            <a:r>
              <a:rPr lang="en" sz="2800" i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et al.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(2016) </a:t>
            </a: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PureCN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 copy number calling and SNV classification using targeted short read sequencing, Source Code </a:t>
            </a: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Biol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Med.</a:t>
            </a:r>
            <a:endParaRPr sz="2800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b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ABSOLUTE: 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Carter, SL. </a:t>
            </a:r>
            <a:r>
              <a:rPr lang="en" sz="2800" i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et al.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(2012) Absolute quantification of somatic DNA alterations in human cancer, Nature Biotechnology.</a:t>
            </a:r>
            <a:endParaRPr sz="2800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b="1" dirty="0" err="1"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MuTECT</a:t>
            </a:r>
            <a:r>
              <a:rPr lang="en" sz="2800" dirty="0"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 </a:t>
            </a:r>
            <a:r>
              <a:rPr lang="en" sz="2800" dirty="0" err="1"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Cibulskis</a:t>
            </a:r>
            <a:r>
              <a:rPr lang="en" sz="2800" dirty="0"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, K. </a:t>
            </a:r>
            <a:r>
              <a:rPr lang="en" sz="2800" i="1" dirty="0"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et al.</a:t>
            </a:r>
            <a:r>
              <a:rPr lang="en" sz="2800" dirty="0"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(2013) Sensitive detection of somatic point mutations in impure and heterogeneous cancer samples, Nature Biotechnology</a:t>
            </a:r>
            <a:endParaRPr sz="2800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COSMIC: </a:t>
            </a:r>
            <a:r>
              <a:rPr lang="en" sz="2800" dirty="0" err="1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Alexandrov</a:t>
            </a:r>
            <a:r>
              <a:rPr lang="en" sz="2800" dirty="0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, LB. </a:t>
            </a:r>
            <a:r>
              <a:rPr lang="en" sz="2800" i="1" dirty="0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et al.</a:t>
            </a:r>
            <a:r>
              <a:rPr lang="en" sz="2800" dirty="0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(2015) Clock-like mutational processes in human somatic cells, Nature Genetics (https://</a:t>
            </a:r>
            <a:r>
              <a:rPr lang="en" sz="2800" dirty="0" err="1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cancer.sanger.ac.uk</a:t>
            </a:r>
            <a:r>
              <a:rPr lang="en" sz="2800" dirty="0">
                <a:solidFill>
                  <a:schemeClr val="dk1"/>
                </a:solidFill>
                <a:highlight>
                  <a:schemeClr val="lt1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/cosmic/signatures)</a:t>
            </a:r>
            <a:endParaRPr sz="2800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31525" y="7004100"/>
            <a:ext cx="12527400" cy="17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</a:t>
            </a:r>
            <a:endParaRPr sz="3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Absolute copy number of cancer cells is obscured by tumor purity, ploidy, and heterogeneity. Commonly used algorithms for absolute copy number analysis rely on high quality genome-wide data with matched normal profiles, which are not available in clinical situations. We benchmarked the </a:t>
            </a:r>
            <a:r>
              <a:rPr lang="en" sz="2800" dirty="0" err="1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PureCN</a:t>
            </a: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algorithm in whole exome tumor sequencing data of ovarian cancer from TCGA against SNP6 arrays with matched normal profiles. </a:t>
            </a:r>
            <a:endParaRPr lang="en"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 dirty="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DNA copy number variation (CNV) is measured as </a:t>
            </a:r>
            <a:r>
              <a:rPr lang="en" sz="2800" dirty="0">
                <a:solidFill>
                  <a:srgbClr val="333333"/>
                </a:solidFill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 ratio of cancer cell to normal cell copy number</a:t>
            </a: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(relative copy #)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Absolute copy number is obscured by</a:t>
            </a:r>
            <a:endParaRPr lang="en-US" sz="2800" dirty="0">
              <a:solidFill>
                <a:schemeClr val="dk1"/>
              </a:solidFill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990600" lvl="0" indent="-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purity</a:t>
            </a:r>
            <a:r>
              <a:rPr lang="en-US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 cancer cells are very often mixed with an unknown fraction of normal cells</a:t>
            </a:r>
            <a:endParaRPr lang="en-US" sz="2800" i="1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990600" lvl="0" indent="-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800" b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ploidy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 the actual quantity of DNA in the cancer cells is unknown</a:t>
            </a:r>
            <a:endParaRPr sz="2800" i="1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990600" lvl="0" indent="-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2800" b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heterogeneity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 the cancer cell population may undergo </a:t>
            </a: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subclonal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evolution</a:t>
            </a:r>
            <a:endParaRPr sz="2800" dirty="0"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Absolute CNV analysis enables inference of loss of heterozygosity (LOG) and COSMIC “Mutational Signatures”, which can be relevant to therapy</a:t>
            </a:r>
          </a:p>
          <a:p>
            <a:pPr marL="457200" indent="-457200" algn="just"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Absolute CNV analysis requires simultaneous inference of all the above – first accomplished by the ABSOLUTE software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However, ABSOLUTE is difficult to implement and mainly applied to SNP microarray data with matched normal. 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Whole exome sequencing (WES) is now common in clinical research but provides much less coverage of the genome than SNP arrays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Matched normal sample are often not available, making it challenging to differentiate germline from somatic single nucleotide variants (SNVs)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 err="1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PureCN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is an R/Bioconductor package for estimating tumor purity, ploidy, loss of heterozygosity (LOH), classification of SNVs, and absolute copy number from WES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b="1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This project provides the first benchmark</a:t>
            </a:r>
            <a:r>
              <a:rPr lang="en" sz="2800" dirty="0"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comparing absolute copy number analysis of WES without matched normal to high-quality gold standard data.</a:t>
            </a:r>
            <a:endParaRPr lang="en-US" sz="3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sz="3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Applied </a:t>
            </a:r>
            <a:r>
              <a:rPr lang="en" sz="2800" dirty="0" err="1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PureCN</a:t>
            </a: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to 324 ovarian cancer WES data from TCGA, no matched </a:t>
            </a:r>
            <a:r>
              <a:rPr lang="en" sz="2800" dirty="0" err="1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normals</a:t>
            </a:r>
            <a:endParaRPr lang="en" sz="2800" dirty="0">
              <a:solidFill>
                <a:schemeClr val="dk1"/>
              </a:solidFill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Applied ABSOLUTE to SNP6 data of 309 of above samples, with matched </a:t>
            </a:r>
            <a:r>
              <a:rPr lang="en" sz="2800" dirty="0" err="1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normals</a:t>
            </a:r>
            <a:endParaRPr lang="en" sz="2800" dirty="0">
              <a:solidFill>
                <a:schemeClr val="dk1"/>
              </a:solidFill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Compared purity and ploidy estimates</a:t>
            </a: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highlight>
                  <a:srgbClr val="FFFFFF"/>
                </a:highlight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Compared the construction of COSMIC mutational signatures</a:t>
            </a:r>
            <a:endParaRPr sz="2800" dirty="0">
              <a:solidFill>
                <a:schemeClr val="dk1"/>
              </a:solidFill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082601"/>
            <a:ext cx="7010398" cy="19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31400" y="33786253"/>
            <a:ext cx="12527400" cy="236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Focus on two COSMIC Mutation Signatures frequent in ovarian cancer</a:t>
            </a:r>
            <a:endParaRPr sz="1800" dirty="0">
              <a:solidFill>
                <a:schemeClr val="dk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571500" marR="101600" lvl="2" indent="-457200" algn="just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2800" u="sng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Signature 1:</a:t>
            </a:r>
            <a:r>
              <a:rPr lang="en-US" sz="2800" b="1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found in most tumors and all cancer types. </a:t>
            </a:r>
            <a:r>
              <a:rPr lang="en-US" sz="2800" b="1" dirty="0" err="1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Aetiology</a:t>
            </a:r>
            <a:r>
              <a:rPr lang="en-US" sz="2800" b="1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endogenous mutational process initiated by spontaneous deamination of 5-methylcytosine</a:t>
            </a:r>
          </a:p>
          <a:p>
            <a:pPr marL="571500" marR="101600" lvl="2" indent="-457200" algn="just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2800" u="sng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Signature 3:</a:t>
            </a:r>
            <a:r>
              <a:rPr lang="en-US" sz="2800" b="1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  </a:t>
            </a: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Characteristic of breast, ovarian, and pancreatic cancers. </a:t>
            </a:r>
            <a:r>
              <a:rPr lang="en-US" sz="2800" b="1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A</a:t>
            </a:r>
            <a:r>
              <a:rPr lang="en" sz="2800" b="1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etiology: </a:t>
            </a:r>
            <a:r>
              <a:rPr lang="en" sz="2800" dirty="0">
                <a:solidFill>
                  <a:schemeClr val="dk1"/>
                </a:solidFill>
                <a:latin typeface="Garamond" panose="02020404030301010803" pitchFamily="18" charset="0"/>
                <a:ea typeface="Helvetica Neue"/>
                <a:cs typeface="Helvetica Neue"/>
                <a:sym typeface="Helvetica Neue"/>
              </a:rPr>
              <a:t>failure of DNA double-strand break-repair by homologous recombination</a:t>
            </a:r>
            <a:endParaRPr sz="2800" dirty="0">
              <a:solidFill>
                <a:schemeClr val="dk1"/>
              </a:solidFill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B808C0-DDB8-A048-B318-88B7A15F6146}"/>
              </a:ext>
            </a:extLst>
          </p:cNvPr>
          <p:cNvGrpSpPr/>
          <p:nvPr/>
        </p:nvGrpSpPr>
        <p:grpSpPr>
          <a:xfrm>
            <a:off x="731525" y="23788755"/>
            <a:ext cx="12527400" cy="9124550"/>
            <a:chOff x="731525" y="26550725"/>
            <a:chExt cx="12527400" cy="9124550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731525" y="26550725"/>
              <a:ext cx="12527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</a:t>
              </a:r>
              <a:r>
                <a:rPr lang="en" sz="2600" b="1" i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PureCN</a:t>
              </a:r>
              <a:r>
                <a:rPr lang="en" sz="26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workflow</a:t>
              </a:r>
              <a:endParaRPr sz="2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0" lvl="0" indent="0" algn="just" rtl="0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 rtl="0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>
                <a:spcBef>
                  <a:spcPts val="1000"/>
                </a:spcBef>
                <a:spcAft>
                  <a:spcPts val="0"/>
                </a:spcAft>
                <a:buNone/>
              </a:pPr>
              <a:endParaRPr sz="2600" dirty="0"/>
            </a:p>
            <a:p>
              <a:pPr marL="0" lvl="0" indent="0" algn="just" rtl="0">
                <a:spcBef>
                  <a:spcPts val="1000"/>
                </a:spcBef>
                <a:spcAft>
                  <a:spcPts val="1000"/>
                </a:spcAft>
                <a:buNone/>
              </a:pPr>
              <a:endParaRPr sz="2600" dirty="0"/>
            </a:p>
          </p:txBody>
        </p:sp>
        <p:grpSp>
          <p:nvGrpSpPr>
            <p:cNvPr id="71" name="Google Shape;71;p13"/>
            <p:cNvGrpSpPr/>
            <p:nvPr/>
          </p:nvGrpSpPr>
          <p:grpSpPr>
            <a:xfrm>
              <a:off x="1085850" y="27156475"/>
              <a:ext cx="11851200" cy="8518800"/>
              <a:chOff x="1085850" y="27232675"/>
              <a:chExt cx="11851200" cy="8518800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1085850" y="27232675"/>
                <a:ext cx="11851200" cy="8518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73" name="Google Shape;73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75588" y="27457413"/>
                <a:ext cx="8686800" cy="81694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182100" y="32294513"/>
                <a:ext cx="3749040" cy="26993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7" name="Google Shape;67;p13"/>
          <p:cNvGrpSpPr/>
          <p:nvPr/>
        </p:nvGrpSpPr>
        <p:grpSpPr>
          <a:xfrm>
            <a:off x="14161650" y="19952445"/>
            <a:ext cx="5642172" cy="7740301"/>
            <a:chOff x="14284850" y="19277025"/>
            <a:chExt cx="4976800" cy="6827500"/>
          </a:xfrm>
        </p:grpSpPr>
        <p:pic>
          <p:nvPicPr>
            <p:cNvPr id="68" name="Google Shape;68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689650" y="19277025"/>
              <a:ext cx="4572000" cy="6428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3"/>
            <p:cNvSpPr txBox="1"/>
            <p:nvPr/>
          </p:nvSpPr>
          <p:spPr>
            <a:xfrm rot="-5400000">
              <a:off x="12608450" y="22427800"/>
              <a:ext cx="3705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324 TCGA ovarian cancer samples</a:t>
              </a:r>
              <a:endParaRPr b="1" dirty="0"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15123000" y="25752025"/>
              <a:ext cx="3705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30 Mutational Signatures in COSMIC </a:t>
              </a:r>
              <a:endParaRPr b="1"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20334677" y="19650685"/>
            <a:ext cx="6436469" cy="8289097"/>
            <a:chOff x="19980825" y="19254178"/>
            <a:chExt cx="5948754" cy="7665066"/>
          </a:xfrm>
        </p:grpSpPr>
        <p:pic>
          <p:nvPicPr>
            <p:cNvPr id="76" name="Google Shape;76;p13"/>
            <p:cNvPicPr preferRelativeResize="0"/>
            <p:nvPr/>
          </p:nvPicPr>
          <p:blipFill rotWithShape="1">
            <a:blip r:embed="rId7">
              <a:alphaModFix/>
            </a:blip>
            <a:srcRect r="7062"/>
            <a:stretch/>
          </p:blipFill>
          <p:spPr>
            <a:xfrm>
              <a:off x="19980825" y="22967802"/>
              <a:ext cx="5948754" cy="3951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3"/>
            <p:cNvPicPr preferRelativeResize="0"/>
            <p:nvPr/>
          </p:nvPicPr>
          <p:blipFill rotWithShape="1">
            <a:blip r:embed="rId8">
              <a:alphaModFix/>
            </a:blip>
            <a:srcRect r="7919"/>
            <a:stretch/>
          </p:blipFill>
          <p:spPr>
            <a:xfrm>
              <a:off x="19980825" y="19254178"/>
              <a:ext cx="5893954" cy="39514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0A2FEA-F11A-4644-9F86-CAE1DAEC275E}"/>
              </a:ext>
            </a:extLst>
          </p:cNvPr>
          <p:cNvGrpSpPr/>
          <p:nvPr/>
        </p:nvGrpSpPr>
        <p:grpSpPr>
          <a:xfrm>
            <a:off x="14184452" y="8004151"/>
            <a:ext cx="12171101" cy="4288294"/>
            <a:chOff x="14184452" y="8004151"/>
            <a:chExt cx="12171101" cy="4288294"/>
          </a:xfrm>
        </p:grpSpPr>
        <p:pic>
          <p:nvPicPr>
            <p:cNvPr id="82" name="Google Shape;82;p13"/>
            <p:cNvPicPr preferRelativeResize="0"/>
            <p:nvPr/>
          </p:nvPicPr>
          <p:blipFill rotWithShape="1">
            <a:blip r:embed="rId9">
              <a:alphaModFix/>
            </a:blip>
            <a:srcRect l="4273" t="4931" r="27851" b="8554"/>
            <a:stretch/>
          </p:blipFill>
          <p:spPr>
            <a:xfrm>
              <a:off x="14184452" y="8004151"/>
              <a:ext cx="5452133" cy="4288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/>
            <p:cNvPicPr preferRelativeResize="0"/>
            <p:nvPr/>
          </p:nvPicPr>
          <p:blipFill rotWithShape="1">
            <a:blip r:embed="rId10">
              <a:alphaModFix/>
            </a:blip>
            <a:srcRect l="5450" t="5649" r="14072" b="8554"/>
            <a:stretch/>
          </p:blipFill>
          <p:spPr>
            <a:xfrm>
              <a:off x="19999874" y="8073127"/>
              <a:ext cx="6355679" cy="41811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64;p13">
            <a:extLst>
              <a:ext uri="{FF2B5EF4-FFF2-40B4-BE49-F238E27FC236}">
                <a16:creationId xmlns:a16="http://schemas.microsoft.com/office/drawing/2014/main" id="{BD9FCA1B-005B-4C4C-BFC0-7AD2338B5F3F}"/>
              </a:ext>
            </a:extLst>
          </p:cNvPr>
          <p:cNvSpPr txBox="1"/>
          <p:nvPr/>
        </p:nvSpPr>
        <p:spPr>
          <a:xfrm>
            <a:off x="14161650" y="12248649"/>
            <a:ext cx="12527400" cy="91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1000"/>
              </a:spcAft>
            </a:pPr>
            <a:r>
              <a:rPr lang="en-US" sz="2400" b="1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Figure 1: Purity and Ploidy: WES with or without matched normal. </a:t>
            </a:r>
            <a:r>
              <a:rPr lang="en-US" sz="2400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Concordance is very high, discrepancies occur only in very challenging tumors for either method.</a:t>
            </a:r>
            <a:endParaRPr lang="en-US" sz="2400" b="1" dirty="0">
              <a:latin typeface="Garamond" panose="02020404030301010803" pitchFamily="18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Google Shape;63;p13">
            <a:extLst>
              <a:ext uri="{FF2B5EF4-FFF2-40B4-BE49-F238E27FC236}">
                <a16:creationId xmlns:a16="http://schemas.microsoft.com/office/drawing/2014/main" id="{F9F70CA3-26E5-1B4E-87FD-48206723E0A4}"/>
              </a:ext>
            </a:extLst>
          </p:cNvPr>
          <p:cNvSpPr txBox="1"/>
          <p:nvPr/>
        </p:nvSpPr>
        <p:spPr>
          <a:xfrm>
            <a:off x="14187589" y="6977426"/>
            <a:ext cx="12527400" cy="6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  <a:endParaRPr sz="3600" b="1" dirty="0">
              <a:solidFill>
                <a:schemeClr val="dk1"/>
              </a:solidFill>
              <a:latin typeface="Garamond" panose="02020404030301010803" pitchFamily="18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11">
            <a:alphaModFix/>
          </a:blip>
          <a:srcRect l="4991" t="6658" r="31889" b="6352"/>
          <a:stretch/>
        </p:blipFill>
        <p:spPr>
          <a:xfrm>
            <a:off x="14184452" y="13681275"/>
            <a:ext cx="5452133" cy="46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4;p13">
            <a:extLst>
              <a:ext uri="{FF2B5EF4-FFF2-40B4-BE49-F238E27FC236}">
                <a16:creationId xmlns:a16="http://schemas.microsoft.com/office/drawing/2014/main" id="{641B9453-D9A9-E542-9089-600804469C9F}"/>
              </a:ext>
            </a:extLst>
          </p:cNvPr>
          <p:cNvSpPr txBox="1"/>
          <p:nvPr/>
        </p:nvSpPr>
        <p:spPr>
          <a:xfrm>
            <a:off x="14184452" y="27678247"/>
            <a:ext cx="12527400" cy="112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Figure 3: Inference of COSMIC mutational signatures in ovarian cancer. Left:</a:t>
            </a:r>
            <a:r>
              <a:rPr lang="en-US" sz="2400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 COSMIC signatures 1 and 3 are the most frequently identified by WES. </a:t>
            </a:r>
            <a:r>
              <a:rPr lang="en-US" sz="2400" b="1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Right: </a:t>
            </a:r>
            <a:r>
              <a:rPr lang="en-US" sz="2400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Per-tumor frequency of mutational signatures 1 and 3 maintains accuracy without matched normal (Pearson correlation ~0.76)</a:t>
            </a:r>
            <a:endParaRPr sz="2400" b="1" dirty="0">
              <a:latin typeface="Garamond" panose="02020404030301010803" pitchFamily="18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12">
            <a:alphaModFix/>
          </a:blip>
          <a:srcRect l="5034" t="6364" r="16270" b="6424"/>
          <a:stretch/>
        </p:blipFill>
        <p:spPr>
          <a:xfrm>
            <a:off x="19815090" y="13681275"/>
            <a:ext cx="6814185" cy="46572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64;p13">
            <a:extLst>
              <a:ext uri="{FF2B5EF4-FFF2-40B4-BE49-F238E27FC236}">
                <a16:creationId xmlns:a16="http://schemas.microsoft.com/office/drawing/2014/main" id="{14AF2540-EDD4-874C-A728-91D39E95882D}"/>
              </a:ext>
            </a:extLst>
          </p:cNvPr>
          <p:cNvSpPr txBox="1"/>
          <p:nvPr/>
        </p:nvSpPr>
        <p:spPr>
          <a:xfrm>
            <a:off x="14184452" y="18472588"/>
            <a:ext cx="12527400" cy="112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Figure 2: Purity and Ploidy for SNP6 array vs. WES. </a:t>
            </a:r>
            <a:r>
              <a:rPr lang="en-US" sz="2400" dirty="0"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High concordance indicates feasibility of using WES data despite low genome coverage, different exome capture kits, and sequencing biases.</a:t>
            </a:r>
            <a:endParaRPr sz="2400" dirty="0">
              <a:latin typeface="Garamond" panose="02020404030301010803" pitchFamily="18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A3CFF9-2C67-9A43-BA3F-D6A5C08B4B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22655" y="4375441"/>
            <a:ext cx="3166369" cy="1695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727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Wingdings</vt:lpstr>
      <vt:lpstr>Garamond</vt:lpstr>
      <vt:lpstr>Simple Light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Levi Waldron</cp:lastModifiedBy>
  <cp:revision>19</cp:revision>
  <dcterms:modified xsi:type="dcterms:W3CDTF">2018-07-22T18:04:05Z</dcterms:modified>
</cp:coreProperties>
</file>