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"/>
  </p:notesMasterIdLst>
  <p:sldIdLst>
    <p:sldId id="294" r:id="rId2"/>
  </p:sldIdLst>
  <p:sldSz cx="38404800" cy="28803600"/>
  <p:notesSz cx="32462788" cy="43435588"/>
  <p:defaultTextStyle>
    <a:defPPr>
      <a:defRPr lang="en-US"/>
    </a:defPPr>
    <a:lvl1pPr marL="0" algn="l" defTabSz="3840288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1pPr>
    <a:lvl2pPr marL="1920145" algn="l" defTabSz="3840288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2pPr>
    <a:lvl3pPr marL="3840288" algn="l" defTabSz="3840288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3pPr>
    <a:lvl4pPr marL="5760432" algn="l" defTabSz="3840288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4pPr>
    <a:lvl5pPr marL="7680576" algn="l" defTabSz="3840288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5pPr>
    <a:lvl6pPr marL="9600721" algn="l" defTabSz="3840288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6pPr>
    <a:lvl7pPr marL="11520865" algn="l" defTabSz="3840288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7pPr>
    <a:lvl8pPr marL="13441008" algn="l" defTabSz="3840288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8pPr>
    <a:lvl9pPr marL="15361153" algn="l" defTabSz="3840288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.KOTOULAS" initials="AK" lastIdx="2" clrIdx="0"/>
  <p:cmAuthor id="1" name="A.KOTOULAS" initials="HELP" lastIdx="1" clrIdx="1"/>
  <p:cmAuthor id="2" name="A.KOTOULAS" initials="HELP - " lastIdx="1" clrIdx="2"/>
  <p:cmAuthor id="3" name="PosterPresentations.com - 510.649.3001" initials="HELP - 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0000"/>
    <a:srgbClr val="F3F5FA"/>
    <a:srgbClr val="CDD2DE"/>
    <a:srgbClr val="E3E9E5"/>
    <a:srgbClr val="3B7193"/>
    <a:srgbClr val="2C556E"/>
    <a:srgbClr val="E7E7E5"/>
    <a:srgbClr val="E4E7E8"/>
    <a:srgbClr val="EDE8DF"/>
    <a:srgbClr val="E0E9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54" autoAdjust="0"/>
    <p:restoredTop sz="94394" autoAdjust="0"/>
  </p:normalViewPr>
  <p:slideViewPr>
    <p:cSldViewPr snapToGrid="0" snapToObjects="1" showGuides="1">
      <p:cViewPr>
        <p:scale>
          <a:sx n="76" d="100"/>
          <a:sy n="76" d="100"/>
        </p:scale>
        <p:origin x="8328" y="8912"/>
      </p:cViewPr>
      <p:guideLst>
        <p:guide orient="horz" pos="2903"/>
        <p:guide orient="horz" pos="252"/>
        <p:guide orient="horz" pos="17640"/>
        <p:guide orient="horz"/>
        <p:guide pos="5870"/>
        <p:guide pos="18291"/>
        <p:guide pos="6197"/>
        <p:guide pos="18009"/>
        <p:guide pos="23914"/>
        <p:guide pos="2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77" d="100"/>
          <a:sy n="77" d="100"/>
        </p:scale>
        <p:origin x="-3138" y="-108"/>
      </p:cViewPr>
      <p:guideLst>
        <p:guide orient="horz" pos="13681"/>
        <p:guide pos="1022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4067208" cy="2171779"/>
          </a:xfrm>
          <a:prstGeom prst="rect">
            <a:avLst/>
          </a:prstGeom>
        </p:spPr>
        <p:txBody>
          <a:bodyPr vert="horz" lIns="433700" tIns="216850" rIns="433700" bIns="216850" rtlCol="0"/>
          <a:lstStyle>
            <a:lvl1pPr algn="l">
              <a:defRPr sz="57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8388068" y="0"/>
            <a:ext cx="14067208" cy="2171779"/>
          </a:xfrm>
          <a:prstGeom prst="rect">
            <a:avLst/>
          </a:prstGeom>
        </p:spPr>
        <p:txBody>
          <a:bodyPr vert="horz" lIns="433700" tIns="216850" rIns="433700" bIns="216850" rtlCol="0"/>
          <a:lstStyle>
            <a:lvl1pPr algn="r">
              <a:defRPr sz="5700"/>
            </a:lvl1pPr>
          </a:lstStyle>
          <a:p>
            <a:fld id="{E6CC2317-6751-4CD4-9995-8782DD78E936}" type="datetimeFigureOut">
              <a:rPr lang="en-US" smtClean="0"/>
              <a:pPr/>
              <a:t>21.05.18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73688" y="3257550"/>
            <a:ext cx="21715412" cy="16287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433700" tIns="216850" rIns="433700" bIns="21685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246279" y="20631904"/>
            <a:ext cx="25970230" cy="19546015"/>
          </a:xfrm>
          <a:prstGeom prst="rect">
            <a:avLst/>
          </a:prstGeom>
        </p:spPr>
        <p:txBody>
          <a:bodyPr vert="horz" lIns="433700" tIns="216850" rIns="433700" bIns="21685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1256270"/>
            <a:ext cx="14067208" cy="2171779"/>
          </a:xfrm>
          <a:prstGeom prst="rect">
            <a:avLst/>
          </a:prstGeom>
        </p:spPr>
        <p:txBody>
          <a:bodyPr vert="horz" lIns="433700" tIns="216850" rIns="433700" bIns="216850" rtlCol="0" anchor="b"/>
          <a:lstStyle>
            <a:lvl1pPr algn="l">
              <a:defRPr sz="57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8388068" y="41256270"/>
            <a:ext cx="14067208" cy="2171779"/>
          </a:xfrm>
          <a:prstGeom prst="rect">
            <a:avLst/>
          </a:prstGeom>
        </p:spPr>
        <p:txBody>
          <a:bodyPr vert="horz" lIns="433700" tIns="216850" rIns="433700" bIns="216850" rtlCol="0" anchor="b"/>
          <a:lstStyle>
            <a:lvl1pPr algn="r">
              <a:defRPr sz="5700"/>
            </a:lvl1pPr>
          </a:lstStyle>
          <a:p>
            <a:fld id="{26A1A87D-CAF7-4BDC-A0D3-C0DBEDE81619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091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840288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1pPr>
    <a:lvl2pPr marL="1920145" algn="l" defTabSz="3840288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2pPr>
    <a:lvl3pPr marL="3840288" algn="l" defTabSz="3840288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3pPr>
    <a:lvl4pPr marL="5760432" algn="l" defTabSz="3840288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4pPr>
    <a:lvl5pPr marL="7680576" algn="l" defTabSz="3840288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5pPr>
    <a:lvl6pPr marL="9600721" algn="l" defTabSz="3840288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6pPr>
    <a:lvl7pPr marL="11520865" algn="l" defTabSz="3840288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7pPr>
    <a:lvl8pPr marL="13441008" algn="l" defTabSz="3840288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8pPr>
    <a:lvl9pPr marL="15361153" algn="l" defTabSz="3840288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1A87D-CAF7-4BDC-A0D3-C0DBEDE8161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4 column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1168" y="5268699"/>
            <a:ext cx="8921949" cy="740568"/>
          </a:xfrm>
          <a:prstGeom prst="rect">
            <a:avLst/>
          </a:prstGeom>
        </p:spPr>
        <p:txBody>
          <a:bodyPr wrap="square" lIns="200015" tIns="200015" rIns="200015" bIns="200015">
            <a:spAutoFit/>
          </a:bodyPr>
          <a:lstStyle>
            <a:lvl1pPr marL="0" indent="0">
              <a:buNone/>
              <a:defRPr sz="2200">
                <a:latin typeface="Trebuchet MS" pitchFamily="34" charset="0"/>
              </a:defRPr>
            </a:lvl1pPr>
            <a:lvl2pPr marL="1300097" indent="-500037">
              <a:defRPr sz="2200">
                <a:latin typeface="Trebuchet MS" pitchFamily="34" charset="0"/>
              </a:defRPr>
            </a:lvl2pPr>
            <a:lvl3pPr marL="1800135" indent="-500037">
              <a:defRPr sz="2200">
                <a:latin typeface="Trebuchet MS" pitchFamily="34" charset="0"/>
              </a:defRPr>
            </a:lvl3pPr>
            <a:lvl4pPr marL="2350177" indent="-550042">
              <a:defRPr sz="2200">
                <a:latin typeface="Trebuchet MS" pitchFamily="34" charset="0"/>
              </a:defRPr>
            </a:lvl4pPr>
            <a:lvl5pPr marL="2750206" indent="-400030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61168" y="4608910"/>
            <a:ext cx="8921949" cy="659789"/>
          </a:xfrm>
          <a:prstGeom prst="rect">
            <a:avLst/>
          </a:prstGeom>
          <a:noFill/>
        </p:spPr>
        <p:txBody>
          <a:bodyPr wrap="square" lIns="80007" tIns="80007" rIns="80007" bIns="80007" anchor="ctr" anchorCtr="0">
            <a:spAutoFit/>
          </a:bodyPr>
          <a:lstStyle>
            <a:lvl1pPr algn="ctr">
              <a:buNone/>
              <a:defRPr sz="32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INTRODUCTION or ABSTRACT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3025378" y="1066800"/>
            <a:ext cx="3867150" cy="2200275"/>
          </a:xfrm>
          <a:prstGeom prst="rect">
            <a:avLst/>
          </a:prstGeom>
        </p:spPr>
        <p:txBody>
          <a:bodyPr lIns="80007" tIns="40002" rIns="80007" bIns="40002" anchor="ctr"/>
          <a:lstStyle>
            <a:lvl1pPr algn="ctr">
              <a:buNone/>
              <a:defRPr sz="3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31628953" y="1066800"/>
            <a:ext cx="3867150" cy="2200275"/>
          </a:xfrm>
          <a:prstGeom prst="rect">
            <a:avLst/>
          </a:prstGeom>
        </p:spPr>
        <p:txBody>
          <a:bodyPr lIns="80007" tIns="40002" rIns="80007" bIns="40002" anchor="ctr"/>
          <a:lstStyle>
            <a:lvl1pPr algn="ctr">
              <a:buNone/>
              <a:defRPr sz="3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52835" y="12422819"/>
            <a:ext cx="8934449" cy="659789"/>
          </a:xfrm>
          <a:prstGeom prst="rect">
            <a:avLst/>
          </a:prstGeom>
          <a:noFill/>
        </p:spPr>
        <p:txBody>
          <a:bodyPr wrap="square" lIns="80007" tIns="80007" rIns="80007" bIns="80007" anchor="ctr" anchorCtr="0">
            <a:spAutoFit/>
          </a:bodyPr>
          <a:lstStyle>
            <a:lvl1pPr algn="ctr">
              <a:buNone/>
              <a:defRPr sz="32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OBJECTIVES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9845676" y="5268700"/>
            <a:ext cx="18744009" cy="740568"/>
          </a:xfrm>
          <a:prstGeom prst="rect">
            <a:avLst/>
          </a:prstGeom>
        </p:spPr>
        <p:txBody>
          <a:bodyPr wrap="square" lIns="200015" tIns="200015" rIns="200015" bIns="200015">
            <a:spAutoFit/>
          </a:bodyPr>
          <a:lstStyle>
            <a:lvl1pPr marL="0" indent="0">
              <a:buNone/>
              <a:defRPr sz="2200">
                <a:latin typeface="Trebuchet MS" pitchFamily="34" charset="0"/>
              </a:defRPr>
            </a:lvl1pPr>
            <a:lvl2pPr marL="1300097" indent="-500037">
              <a:defRPr sz="2200">
                <a:latin typeface="Trebuchet MS" pitchFamily="34" charset="0"/>
              </a:defRPr>
            </a:lvl2pPr>
            <a:lvl3pPr marL="1800135" indent="-500037">
              <a:defRPr sz="2200">
                <a:latin typeface="Trebuchet MS" pitchFamily="34" charset="0"/>
              </a:defRPr>
            </a:lvl3pPr>
            <a:lvl4pPr marL="2350177" indent="-550042">
              <a:defRPr sz="2200">
                <a:latin typeface="Trebuchet MS" pitchFamily="34" charset="0"/>
              </a:defRPr>
            </a:lvl4pPr>
            <a:lvl5pPr marL="2750206" indent="-400030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9837341" y="4608911"/>
            <a:ext cx="18752344" cy="659789"/>
          </a:xfrm>
          <a:prstGeom prst="rect">
            <a:avLst/>
          </a:prstGeom>
          <a:noFill/>
        </p:spPr>
        <p:txBody>
          <a:bodyPr wrap="square" lIns="80007" tIns="80007" rIns="80007" bIns="80007" anchor="ctr" anchorCtr="0">
            <a:spAutoFit/>
          </a:bodyPr>
          <a:lstStyle>
            <a:lvl1pPr algn="ctr">
              <a:buNone/>
              <a:defRPr sz="32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MATERIALS &amp; METHODS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9845676" y="17942537"/>
            <a:ext cx="18744009" cy="740568"/>
          </a:xfrm>
          <a:prstGeom prst="rect">
            <a:avLst/>
          </a:prstGeom>
        </p:spPr>
        <p:txBody>
          <a:bodyPr wrap="square" lIns="200015" tIns="200015" rIns="200015" bIns="200015">
            <a:spAutoFit/>
          </a:bodyPr>
          <a:lstStyle>
            <a:lvl1pPr marL="0" indent="0">
              <a:buNone/>
              <a:defRPr sz="2200">
                <a:latin typeface="Trebuchet MS" pitchFamily="34" charset="0"/>
              </a:defRPr>
            </a:lvl1pPr>
            <a:lvl2pPr marL="1300097" indent="-500037">
              <a:defRPr sz="2200">
                <a:latin typeface="Trebuchet MS" pitchFamily="34" charset="0"/>
              </a:defRPr>
            </a:lvl2pPr>
            <a:lvl3pPr marL="1800135" indent="-500037">
              <a:defRPr sz="2200">
                <a:latin typeface="Trebuchet MS" pitchFamily="34" charset="0"/>
              </a:defRPr>
            </a:lvl3pPr>
            <a:lvl4pPr marL="2350177" indent="-550042">
              <a:defRPr sz="2200">
                <a:latin typeface="Trebuchet MS" pitchFamily="34" charset="0"/>
              </a:defRPr>
            </a:lvl4pPr>
            <a:lvl5pPr marL="2750206" indent="-400030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9845676" y="17282748"/>
            <a:ext cx="18744009" cy="659789"/>
          </a:xfrm>
          <a:prstGeom prst="rect">
            <a:avLst/>
          </a:prstGeom>
          <a:noFill/>
        </p:spPr>
        <p:txBody>
          <a:bodyPr wrap="square" lIns="80007" tIns="80007" rIns="80007" bIns="80007" anchor="ctr" anchorCtr="0">
            <a:spAutoFit/>
          </a:bodyPr>
          <a:lstStyle>
            <a:lvl1pPr algn="ctr">
              <a:buNone/>
              <a:defRPr sz="32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RESULTS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9036963" y="4608910"/>
            <a:ext cx="8926116" cy="659789"/>
          </a:xfrm>
          <a:prstGeom prst="rect">
            <a:avLst/>
          </a:prstGeom>
          <a:noFill/>
        </p:spPr>
        <p:txBody>
          <a:bodyPr wrap="square" lIns="80007" tIns="80007" rIns="80007" bIns="80007" anchor="ctr" anchorCtr="0">
            <a:spAutoFit/>
          </a:bodyPr>
          <a:lstStyle>
            <a:lvl1pPr algn="ctr">
              <a:buNone/>
              <a:defRPr sz="32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CONCLUSIONS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29036962" y="5268699"/>
            <a:ext cx="8926116" cy="740568"/>
          </a:xfrm>
          <a:prstGeom prst="rect">
            <a:avLst/>
          </a:prstGeom>
        </p:spPr>
        <p:txBody>
          <a:bodyPr wrap="square" lIns="200015" tIns="200015" rIns="200015" bIns="200015">
            <a:spAutoFit/>
          </a:bodyPr>
          <a:lstStyle>
            <a:lvl1pPr marL="0" indent="0">
              <a:buNone/>
              <a:defRPr sz="2200">
                <a:latin typeface="Trebuchet MS" pitchFamily="34" charset="0"/>
              </a:defRPr>
            </a:lvl1pPr>
            <a:lvl2pPr marL="1300097" indent="-500037">
              <a:defRPr sz="2200">
                <a:latin typeface="Trebuchet MS" pitchFamily="34" charset="0"/>
              </a:defRPr>
            </a:lvl2pPr>
            <a:lvl3pPr marL="1800135" indent="-500037">
              <a:defRPr sz="2200">
                <a:latin typeface="Trebuchet MS" pitchFamily="34" charset="0"/>
              </a:defRPr>
            </a:lvl3pPr>
            <a:lvl4pPr marL="2350177" indent="-550042">
              <a:defRPr sz="2200">
                <a:latin typeface="Trebuchet MS" pitchFamily="34" charset="0"/>
              </a:defRPr>
            </a:lvl4pPr>
            <a:lvl5pPr marL="2750206" indent="-400030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29036961" y="12475188"/>
            <a:ext cx="8926116" cy="659789"/>
          </a:xfrm>
          <a:prstGeom prst="rect">
            <a:avLst/>
          </a:prstGeom>
          <a:noFill/>
        </p:spPr>
        <p:txBody>
          <a:bodyPr wrap="square" lIns="80007" tIns="80007" rIns="80007" bIns="80007" anchor="ctr" anchorCtr="0">
            <a:spAutoFit/>
          </a:bodyPr>
          <a:lstStyle>
            <a:lvl1pPr algn="ctr">
              <a:buNone/>
              <a:defRPr sz="32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REFERENCES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9036960" y="13134977"/>
            <a:ext cx="8926116" cy="740568"/>
          </a:xfrm>
          <a:prstGeom prst="rect">
            <a:avLst/>
          </a:prstGeom>
        </p:spPr>
        <p:txBody>
          <a:bodyPr wrap="square" lIns="200015" tIns="200015" rIns="200015" bIns="200015">
            <a:spAutoFit/>
          </a:bodyPr>
          <a:lstStyle>
            <a:lvl1pPr marL="0" indent="0">
              <a:buNone/>
              <a:defRPr sz="2200">
                <a:latin typeface="Trebuchet MS" pitchFamily="34" charset="0"/>
              </a:defRPr>
            </a:lvl1pPr>
            <a:lvl2pPr marL="1300097" indent="-500037">
              <a:defRPr sz="2200">
                <a:latin typeface="Trebuchet MS" pitchFamily="34" charset="0"/>
              </a:defRPr>
            </a:lvl2pPr>
            <a:lvl3pPr marL="1800135" indent="-500037">
              <a:defRPr sz="2200">
                <a:latin typeface="Trebuchet MS" pitchFamily="34" charset="0"/>
              </a:defRPr>
            </a:lvl3pPr>
            <a:lvl4pPr marL="2350177" indent="-550042">
              <a:defRPr sz="2200">
                <a:latin typeface="Trebuchet MS" pitchFamily="34" charset="0"/>
              </a:defRPr>
            </a:lvl4pPr>
            <a:lvl5pPr marL="2750206" indent="-400030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29036958" y="22469477"/>
            <a:ext cx="8926116" cy="659789"/>
          </a:xfrm>
          <a:prstGeom prst="rect">
            <a:avLst/>
          </a:prstGeom>
          <a:noFill/>
        </p:spPr>
        <p:txBody>
          <a:bodyPr wrap="square" lIns="80007" tIns="80007" rIns="80007" bIns="80007" anchor="ctr" anchorCtr="0">
            <a:spAutoFit/>
          </a:bodyPr>
          <a:lstStyle>
            <a:lvl1pPr algn="ctr">
              <a:buNone/>
              <a:defRPr sz="32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ACKNOWLEDGEMENTS or  CONTACT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29036959" y="23129266"/>
            <a:ext cx="8926116" cy="740568"/>
          </a:xfrm>
          <a:prstGeom prst="rect">
            <a:avLst/>
          </a:prstGeom>
        </p:spPr>
        <p:txBody>
          <a:bodyPr wrap="square" lIns="200015" tIns="200015" rIns="200015" bIns="200015">
            <a:spAutoFit/>
          </a:bodyPr>
          <a:lstStyle>
            <a:lvl1pPr marL="0" indent="0">
              <a:buNone/>
              <a:defRPr sz="2200">
                <a:latin typeface="Trebuchet MS" pitchFamily="34" charset="0"/>
              </a:defRPr>
            </a:lvl1pPr>
            <a:lvl2pPr marL="1300097" indent="-500037">
              <a:defRPr sz="2200">
                <a:latin typeface="Trebuchet MS" pitchFamily="34" charset="0"/>
              </a:defRPr>
            </a:lvl2pPr>
            <a:lvl3pPr marL="1800135" indent="-500037">
              <a:defRPr sz="2200">
                <a:latin typeface="Trebuchet MS" pitchFamily="34" charset="0"/>
              </a:defRPr>
            </a:lvl3pPr>
            <a:lvl4pPr marL="2350177" indent="-550042">
              <a:defRPr sz="2200">
                <a:latin typeface="Trebuchet MS" pitchFamily="34" charset="0"/>
              </a:defRPr>
            </a:lvl4pPr>
            <a:lvl5pPr marL="2750206" indent="-400030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96" hasCustomPrompt="1"/>
          </p:nvPr>
        </p:nvSpPr>
        <p:spPr>
          <a:xfrm>
            <a:off x="461168" y="13082608"/>
            <a:ext cx="8926116" cy="740568"/>
          </a:xfrm>
          <a:prstGeom prst="rect">
            <a:avLst/>
          </a:prstGeom>
        </p:spPr>
        <p:txBody>
          <a:bodyPr wrap="square" lIns="200015" tIns="200015" rIns="200015" bIns="200015">
            <a:spAutoFit/>
          </a:bodyPr>
          <a:lstStyle>
            <a:lvl1pPr marL="0" indent="0">
              <a:buNone/>
              <a:defRPr sz="2200">
                <a:latin typeface="Trebuchet MS" pitchFamily="34" charset="0"/>
              </a:defRPr>
            </a:lvl1pPr>
            <a:lvl2pPr marL="1300097" indent="-500037">
              <a:defRPr sz="2200">
                <a:latin typeface="Trebuchet MS" pitchFamily="34" charset="0"/>
              </a:defRPr>
            </a:lvl2pPr>
            <a:lvl3pPr marL="1800135" indent="-500037">
              <a:defRPr sz="2200">
                <a:latin typeface="Trebuchet MS" pitchFamily="34" charset="0"/>
              </a:defRPr>
            </a:lvl3pPr>
            <a:lvl4pPr marL="2350177" indent="-550042">
              <a:defRPr sz="2200">
                <a:latin typeface="Trebuchet MS" pitchFamily="34" charset="0"/>
              </a:defRPr>
            </a:lvl4pPr>
            <a:lvl5pPr marL="2750206" indent="-400030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77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9821214" y="1562515"/>
            <a:ext cx="18744009" cy="1120140"/>
          </a:xfrm>
          <a:prstGeom prst="rect">
            <a:avLst/>
          </a:prstGeom>
        </p:spPr>
        <p:txBody>
          <a:bodyPr lIns="80010" tIns="40005" rIns="80010" bIns="40005">
            <a:normAutofit/>
          </a:bodyPr>
          <a:lstStyle>
            <a:lvl1pPr algn="ctr">
              <a:buFontTx/>
              <a:buNone/>
              <a:defRPr sz="5800">
                <a:solidFill>
                  <a:schemeClr val="bg1"/>
                </a:solidFill>
              </a:defRPr>
            </a:lvl1pPr>
            <a:lvl2pPr>
              <a:buFontTx/>
              <a:buNone/>
              <a:defRPr sz="6300"/>
            </a:lvl2pPr>
            <a:lvl3pPr>
              <a:buFontTx/>
              <a:buNone/>
              <a:defRPr sz="6300"/>
            </a:lvl3pPr>
            <a:lvl4pPr>
              <a:buFontTx/>
              <a:buNone/>
              <a:defRPr sz="6300"/>
            </a:lvl4pPr>
            <a:lvl5pPr>
              <a:buFontTx/>
              <a:buNone/>
              <a:defRPr sz="63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47" name="Text Placeholder 76"/>
          <p:cNvSpPr>
            <a:spLocks noGrp="1"/>
          </p:cNvSpPr>
          <p:nvPr>
            <p:ph type="body" sz="quarter" idx="184" hasCustomPrompt="1"/>
          </p:nvPr>
        </p:nvSpPr>
        <p:spPr>
          <a:xfrm>
            <a:off x="9821214" y="2727771"/>
            <a:ext cx="18744009" cy="1018309"/>
          </a:xfrm>
          <a:prstGeom prst="rect">
            <a:avLst/>
          </a:prstGeom>
        </p:spPr>
        <p:txBody>
          <a:bodyPr lIns="80010" tIns="40005" rIns="80010" bIns="40005">
            <a:normAutofit/>
          </a:bodyPr>
          <a:lstStyle>
            <a:lvl1pPr algn="ctr">
              <a:buFontTx/>
              <a:buNone/>
              <a:defRPr sz="4700">
                <a:solidFill>
                  <a:schemeClr val="bg1"/>
                </a:solidFill>
              </a:defRPr>
            </a:lvl1pPr>
            <a:lvl2pPr>
              <a:buFontTx/>
              <a:buNone/>
              <a:defRPr sz="6300"/>
            </a:lvl2pPr>
            <a:lvl3pPr>
              <a:buFontTx/>
              <a:buNone/>
              <a:defRPr sz="6300"/>
            </a:lvl3pPr>
            <a:lvl4pPr>
              <a:buFontTx/>
              <a:buNone/>
              <a:defRPr sz="6300"/>
            </a:lvl4pPr>
            <a:lvl5pPr>
              <a:buFontTx/>
              <a:buNone/>
              <a:defRPr sz="6300"/>
            </a:lvl5pPr>
          </a:lstStyle>
          <a:p>
            <a:pPr lvl="0"/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48" name="Text Placeholder 76"/>
          <p:cNvSpPr>
            <a:spLocks noGrp="1"/>
          </p:cNvSpPr>
          <p:nvPr>
            <p:ph type="body" sz="quarter" idx="185" hasCustomPrompt="1"/>
          </p:nvPr>
        </p:nvSpPr>
        <p:spPr>
          <a:xfrm>
            <a:off x="9821214" y="365263"/>
            <a:ext cx="18744009" cy="1120140"/>
          </a:xfrm>
          <a:prstGeom prst="rect">
            <a:avLst/>
          </a:prstGeom>
        </p:spPr>
        <p:txBody>
          <a:bodyPr lIns="80010" tIns="40005" rIns="80010" bIns="40005">
            <a:normAutofit/>
          </a:bodyPr>
          <a:lstStyle>
            <a:lvl1pPr algn="ctr">
              <a:buFontTx/>
              <a:buNone/>
              <a:defRPr sz="7700">
                <a:solidFill>
                  <a:schemeClr val="bg1"/>
                </a:solidFill>
              </a:defRPr>
            </a:lvl1pPr>
            <a:lvl2pPr>
              <a:buFontTx/>
              <a:buNone/>
              <a:defRPr sz="6300"/>
            </a:lvl2pPr>
            <a:lvl3pPr>
              <a:buFontTx/>
              <a:buNone/>
              <a:defRPr sz="6300"/>
            </a:lvl3pPr>
            <a:lvl4pPr>
              <a:buFontTx/>
              <a:buNone/>
              <a:defRPr sz="6300"/>
            </a:lvl4pPr>
            <a:lvl5pPr>
              <a:buFontTx/>
              <a:buNone/>
              <a:defRPr sz="6300"/>
            </a:lvl5pPr>
          </a:lstStyle>
          <a:p>
            <a:pPr lvl="0"/>
            <a:r>
              <a:rPr lang="en-US" dirty="0" smtClean="0"/>
              <a:t>Click here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38404800" cy="382547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007" tIns="40002" rIns="80007" bIns="40002" anchor="ctr"/>
          <a:lstStyle/>
          <a:p>
            <a:pPr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 flipV="1">
            <a:off x="0" y="3825478"/>
            <a:ext cx="38404800" cy="379213"/>
          </a:xfrm>
          <a:prstGeom prst="rect">
            <a:avLst/>
          </a:prstGeom>
          <a:solidFill>
            <a:schemeClr val="accent1"/>
          </a:solidFill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80007" tIns="40002" rIns="80007" bIns="40002" anchor="ctr"/>
          <a:lstStyle/>
          <a:p>
            <a:pPr>
              <a:defRPr/>
            </a:pPr>
            <a:endParaRPr lang="en-US" baseline="-25000" dirty="0"/>
          </a:p>
        </p:txBody>
      </p:sp>
      <p:sp>
        <p:nvSpPr>
          <p:cNvPr id="30" name="Rounded Rectangle 29"/>
          <p:cNvSpPr/>
          <p:nvPr userDrawn="1"/>
        </p:nvSpPr>
        <p:spPr>
          <a:xfrm>
            <a:off x="443360" y="4608910"/>
            <a:ext cx="8907555" cy="23394591"/>
          </a:xfrm>
          <a:prstGeom prst="roundRect">
            <a:avLst>
              <a:gd name="adj" fmla="val 9229"/>
            </a:avLst>
          </a:prstGeom>
          <a:solidFill>
            <a:schemeClr val="bg1"/>
          </a:solidFill>
          <a:ln>
            <a:solidFill>
              <a:schemeClr val="tx1"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010" tIns="40005" rIns="80010" bIns="40005"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 userDrawn="1"/>
        </p:nvSpPr>
        <p:spPr>
          <a:xfrm>
            <a:off x="29019155" y="4600574"/>
            <a:ext cx="8907555" cy="23394591"/>
          </a:xfrm>
          <a:prstGeom prst="roundRect">
            <a:avLst>
              <a:gd name="adj" fmla="val 9229"/>
            </a:avLst>
          </a:prstGeom>
          <a:solidFill>
            <a:srgbClr val="FFFFFF"/>
          </a:solidFill>
          <a:ln>
            <a:solidFill>
              <a:srgbClr val="000000">
                <a:alpha val="5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010" tIns="40005" rIns="80010" bIns="40005"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 userDrawn="1"/>
        </p:nvSpPr>
        <p:spPr>
          <a:xfrm>
            <a:off x="9829008" y="4600574"/>
            <a:ext cx="18749564" cy="23394591"/>
          </a:xfrm>
          <a:prstGeom prst="roundRect">
            <a:avLst>
              <a:gd name="adj" fmla="val 4574"/>
            </a:avLst>
          </a:prstGeom>
          <a:solidFill>
            <a:srgbClr val="FFFFFF"/>
          </a:solidFill>
          <a:ln>
            <a:solidFill>
              <a:srgbClr val="000000">
                <a:alpha val="5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010" tIns="40005" rIns="80010" bIns="40005"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3840288" rtl="0" eaLnBrk="1" latinLnBrk="0" hangingPunct="1">
        <a:spcBef>
          <a:spcPct val="0"/>
        </a:spcBef>
        <a:buNone/>
        <a:defRPr sz="77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440108" indent="-1440108" algn="l" defTabSz="3840288" rtl="0" eaLnBrk="1" latinLnBrk="0" hangingPunct="1">
        <a:spcBef>
          <a:spcPct val="20000"/>
        </a:spcBef>
        <a:buFont typeface="Arial" pitchFamily="34" charset="0"/>
        <a:buChar char="•"/>
        <a:defRPr sz="13500" kern="1200">
          <a:solidFill>
            <a:schemeClr val="tx1"/>
          </a:solidFill>
          <a:latin typeface="+mn-lt"/>
          <a:ea typeface="+mn-ea"/>
          <a:cs typeface="+mn-cs"/>
        </a:defRPr>
      </a:lvl1pPr>
      <a:lvl2pPr marL="3120234" indent="-1200090" algn="l" defTabSz="3840288" rtl="0" eaLnBrk="1" latinLnBrk="0" hangingPunct="1">
        <a:spcBef>
          <a:spcPct val="20000"/>
        </a:spcBef>
        <a:buFont typeface="Arial" pitchFamily="34" charset="0"/>
        <a:buChar char="–"/>
        <a:defRPr sz="11800" kern="1200">
          <a:solidFill>
            <a:schemeClr val="tx1"/>
          </a:solidFill>
          <a:latin typeface="+mn-lt"/>
          <a:ea typeface="+mn-ea"/>
          <a:cs typeface="+mn-cs"/>
        </a:defRPr>
      </a:lvl2pPr>
      <a:lvl3pPr marL="4800360" indent="-960073" algn="l" defTabSz="3840288" rtl="0" eaLnBrk="1" latinLnBrk="0" hangingPunct="1">
        <a:spcBef>
          <a:spcPct val="20000"/>
        </a:spcBef>
        <a:buFont typeface="Arial" pitchFamily="34" charset="0"/>
        <a:buChar char="•"/>
        <a:defRPr sz="102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505" indent="-960073" algn="l" defTabSz="3840288" rtl="0" eaLnBrk="1" latinLnBrk="0" hangingPunct="1">
        <a:spcBef>
          <a:spcPct val="20000"/>
        </a:spcBef>
        <a:buFont typeface="Arial" pitchFamily="34" charset="0"/>
        <a:buChar char="–"/>
        <a:defRPr sz="8400" kern="1200">
          <a:solidFill>
            <a:schemeClr val="tx1"/>
          </a:solidFill>
          <a:latin typeface="+mn-lt"/>
          <a:ea typeface="+mn-ea"/>
          <a:cs typeface="+mn-cs"/>
        </a:defRPr>
      </a:lvl4pPr>
      <a:lvl5pPr marL="8640648" indent="-960073" algn="l" defTabSz="3840288" rtl="0" eaLnBrk="1" latinLnBrk="0" hangingPunct="1">
        <a:spcBef>
          <a:spcPct val="20000"/>
        </a:spcBef>
        <a:buFont typeface="Arial" pitchFamily="34" charset="0"/>
        <a:buChar char="»"/>
        <a:defRPr sz="8400" kern="1200">
          <a:solidFill>
            <a:schemeClr val="tx1"/>
          </a:solidFill>
          <a:latin typeface="+mn-lt"/>
          <a:ea typeface="+mn-ea"/>
          <a:cs typeface="+mn-cs"/>
        </a:defRPr>
      </a:lvl5pPr>
      <a:lvl6pPr marL="10560792" indent="-960073" algn="l" defTabSz="3840288" rtl="0" eaLnBrk="1" latinLnBrk="0" hangingPunct="1">
        <a:spcBef>
          <a:spcPct val="20000"/>
        </a:spcBef>
        <a:buFont typeface="Arial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6pPr>
      <a:lvl7pPr marL="12480935" indent="-960073" algn="l" defTabSz="3840288" rtl="0" eaLnBrk="1" latinLnBrk="0" hangingPunct="1">
        <a:spcBef>
          <a:spcPct val="20000"/>
        </a:spcBef>
        <a:buFont typeface="Arial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080" indent="-960073" algn="l" defTabSz="3840288" rtl="0" eaLnBrk="1" latinLnBrk="0" hangingPunct="1">
        <a:spcBef>
          <a:spcPct val="20000"/>
        </a:spcBef>
        <a:buFont typeface="Arial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8pPr>
      <a:lvl9pPr marL="16321224" indent="-960073" algn="l" defTabSz="3840288" rtl="0" eaLnBrk="1" latinLnBrk="0" hangingPunct="1">
        <a:spcBef>
          <a:spcPct val="20000"/>
        </a:spcBef>
        <a:buFont typeface="Arial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288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1pPr>
      <a:lvl2pPr marL="1920145" algn="l" defTabSz="3840288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2pPr>
      <a:lvl3pPr marL="3840288" algn="l" defTabSz="3840288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432" algn="l" defTabSz="3840288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4pPr>
      <a:lvl5pPr marL="7680576" algn="l" defTabSz="3840288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5pPr>
      <a:lvl6pPr marL="9600721" algn="l" defTabSz="3840288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0865" algn="l" defTabSz="3840288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008" algn="l" defTabSz="3840288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153" algn="l" defTabSz="3840288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20" Type="http://schemas.openxmlformats.org/officeDocument/2006/relationships/image" Target="../media/image14.png"/><Relationship Id="rId21" Type="http://schemas.openxmlformats.org/officeDocument/2006/relationships/image" Target="../media/image15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Relationship Id="rId12" Type="http://schemas.openxmlformats.org/officeDocument/2006/relationships/image" Target="../media/image6.png"/><Relationship Id="rId13" Type="http://schemas.openxmlformats.org/officeDocument/2006/relationships/image" Target="../media/image7.png"/><Relationship Id="rId14" Type="http://schemas.openxmlformats.org/officeDocument/2006/relationships/image" Target="../media/image8.png"/><Relationship Id="rId15" Type="http://schemas.openxmlformats.org/officeDocument/2006/relationships/image" Target="../media/image9.png"/><Relationship Id="rId16" Type="http://schemas.openxmlformats.org/officeDocument/2006/relationships/image" Target="../media/image10.png"/><Relationship Id="rId17" Type="http://schemas.openxmlformats.org/officeDocument/2006/relationships/image" Target="../media/image11.png"/><Relationship Id="rId18" Type="http://schemas.openxmlformats.org/officeDocument/2006/relationships/image" Target="../media/image12.png"/><Relationship Id="rId19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https://doi.org/doi:10.18129/B9.bioc.RaggedExperiment" TargetMode="External"/><Relationship Id="rId6" Type="http://schemas.openxmlformats.org/officeDocument/2006/relationships/hyperlink" Target="https://doi.org/doi:10.18129/B9.bioc.curatedTCGAData" TargetMode="External"/><Relationship Id="rId7" Type="http://schemas.openxmlformats.org/officeDocument/2006/relationships/hyperlink" Target="mailto:Ludwig.Geistlinger@sph.cuny.edu" TargetMode="External"/><Relationship Id="rId8" Type="http://schemas.openxmlformats.org/officeDocument/2006/relationships/hyperlink" Target="mailto:Levi.Waldron@sph.cuny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17768313" y="21616608"/>
            <a:ext cx="10689589" cy="2847682"/>
          </a:xfrm>
        </p:spPr>
        <p:txBody>
          <a:bodyPr/>
          <a:lstStyle/>
          <a:p>
            <a:r>
              <a:rPr lang="en-US" b="1" dirty="0" smtClean="0"/>
              <a:t>  OV:  </a:t>
            </a:r>
            <a:r>
              <a:rPr lang="de-DE" sz="2000" i="1" dirty="0" err="1"/>
              <a:t>ρ</a:t>
            </a:r>
            <a:r>
              <a:rPr lang="de-DE" sz="2000" dirty="0"/>
              <a:t>( </a:t>
            </a:r>
            <a:r>
              <a:rPr lang="de-DE" sz="2000" i="1" dirty="0"/>
              <a:t>S</a:t>
            </a:r>
            <a:r>
              <a:rPr lang="de-DE" sz="2000" i="1" baseline="-25000" dirty="0"/>
              <a:t>A</a:t>
            </a:r>
            <a:r>
              <a:rPr lang="de-DE" sz="2000" baseline="-25000" dirty="0"/>
              <a:t> </a:t>
            </a:r>
            <a:r>
              <a:rPr lang="de-DE" sz="2000" dirty="0"/>
              <a:t>, </a:t>
            </a:r>
            <a:r>
              <a:rPr lang="de-DE" sz="2000" i="1" dirty="0"/>
              <a:t>S</a:t>
            </a:r>
            <a:r>
              <a:rPr lang="de-DE" sz="2000" i="1" baseline="-25000" dirty="0"/>
              <a:t>C</a:t>
            </a:r>
            <a:r>
              <a:rPr lang="de-DE" sz="2000" dirty="0"/>
              <a:t> ) </a:t>
            </a:r>
            <a:r>
              <a:rPr lang="de-DE" sz="2000" dirty="0" smtClean="0"/>
              <a:t>&gt; 0    </a:t>
            </a:r>
            <a:r>
              <a:rPr lang="de-DE" sz="20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de-DE" sz="2000" dirty="0"/>
              <a:t> </a:t>
            </a:r>
            <a:r>
              <a:rPr lang="de-DE" sz="2000" dirty="0" smtClean="0"/>
              <a:t>  </a:t>
            </a:r>
            <a:r>
              <a:rPr lang="de-DE" sz="2000" dirty="0" err="1" smtClean="0"/>
              <a:t>subtype-associated</a:t>
            </a:r>
            <a:r>
              <a:rPr lang="de-DE" sz="2000" dirty="0" smtClean="0"/>
              <a:t> </a:t>
            </a:r>
            <a:r>
              <a:rPr lang="de-DE" sz="2000" dirty="0"/>
              <a:t>SCNAs </a:t>
            </a:r>
            <a:r>
              <a:rPr lang="de-DE" sz="2000" dirty="0" err="1"/>
              <a:t>tend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be</a:t>
            </a:r>
            <a:r>
              <a:rPr lang="de-DE" sz="2000" b="1" dirty="0"/>
              <a:t> </a:t>
            </a:r>
            <a:r>
              <a:rPr lang="de-DE" sz="2000" b="1" dirty="0" err="1" smtClean="0"/>
              <a:t>subclonal</a:t>
            </a:r>
            <a:r>
              <a:rPr lang="de-DE" sz="2000" b="1" dirty="0" smtClean="0"/>
              <a:t>, </a:t>
            </a:r>
            <a:r>
              <a:rPr lang="de-DE" sz="2000" dirty="0" err="1" smtClean="0"/>
              <a:t>suggests</a:t>
            </a:r>
            <a:r>
              <a:rPr lang="de-DE" sz="2000" dirty="0" smtClean="0"/>
              <a:t> </a:t>
            </a:r>
          </a:p>
          <a:p>
            <a:r>
              <a:rPr lang="de-DE" sz="2000" dirty="0" smtClean="0"/>
              <a:t>                                          </a:t>
            </a:r>
            <a:r>
              <a:rPr lang="de-DE" sz="2000" dirty="0" err="1" smtClean="0"/>
              <a:t>that</a:t>
            </a:r>
            <a:r>
              <a:rPr lang="de-DE" sz="2000" dirty="0" smtClean="0"/>
              <a:t> </a:t>
            </a:r>
            <a:r>
              <a:rPr lang="de-DE" sz="2000" dirty="0" err="1" smtClean="0"/>
              <a:t>subtypes</a:t>
            </a:r>
            <a:r>
              <a:rPr lang="de-DE" sz="2000" dirty="0" smtClean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b="1" dirty="0" err="1"/>
              <a:t>late</a:t>
            </a:r>
            <a:r>
              <a:rPr lang="de-DE" sz="2000" b="1" dirty="0"/>
              <a:t> </a:t>
            </a:r>
            <a:r>
              <a:rPr lang="de-DE" sz="2000" b="1" dirty="0" err="1"/>
              <a:t>events</a:t>
            </a:r>
            <a:r>
              <a:rPr lang="de-DE" sz="2000" dirty="0"/>
              <a:t> in </a:t>
            </a:r>
            <a:r>
              <a:rPr lang="de-DE" sz="2000" dirty="0" err="1" smtClean="0"/>
              <a:t>tumor</a:t>
            </a:r>
            <a:r>
              <a:rPr lang="de-DE" sz="2000" dirty="0"/>
              <a:t> </a:t>
            </a:r>
            <a:r>
              <a:rPr lang="de-DE" sz="2000" dirty="0" err="1" smtClean="0"/>
              <a:t>evolution</a:t>
            </a:r>
            <a:endParaRPr lang="de-DE" sz="2000" dirty="0" smtClean="0"/>
          </a:p>
          <a:p>
            <a:endParaRPr lang="en-US" sz="1000" dirty="0" smtClean="0"/>
          </a:p>
          <a:p>
            <a:r>
              <a:rPr lang="en-US" sz="2000" b="1" dirty="0" smtClean="0"/>
              <a:t>SARC:  </a:t>
            </a:r>
            <a:r>
              <a:rPr lang="de-DE" sz="2000" i="1" dirty="0" err="1"/>
              <a:t>ρ</a:t>
            </a:r>
            <a:r>
              <a:rPr lang="de-DE" sz="2000" dirty="0"/>
              <a:t>( </a:t>
            </a:r>
            <a:r>
              <a:rPr lang="de-DE" sz="2000" i="1" dirty="0"/>
              <a:t>S</a:t>
            </a:r>
            <a:r>
              <a:rPr lang="de-DE" sz="2000" i="1" baseline="-25000" dirty="0"/>
              <a:t>A</a:t>
            </a:r>
            <a:r>
              <a:rPr lang="de-DE" sz="2000" baseline="-25000" dirty="0"/>
              <a:t> </a:t>
            </a:r>
            <a:r>
              <a:rPr lang="de-DE" sz="2000" dirty="0"/>
              <a:t>, </a:t>
            </a:r>
            <a:r>
              <a:rPr lang="de-DE" sz="2000" i="1" dirty="0"/>
              <a:t>S</a:t>
            </a:r>
            <a:r>
              <a:rPr lang="de-DE" sz="2000" i="1" baseline="-25000" dirty="0"/>
              <a:t>C</a:t>
            </a:r>
            <a:r>
              <a:rPr lang="de-DE" sz="2000" dirty="0"/>
              <a:t> ) </a:t>
            </a:r>
            <a:r>
              <a:rPr lang="de-DE" sz="2000" dirty="0" smtClean="0"/>
              <a:t>&lt; </a:t>
            </a:r>
            <a:r>
              <a:rPr lang="de-DE" sz="2000" dirty="0"/>
              <a:t>0    </a:t>
            </a:r>
            <a:r>
              <a:rPr lang="de-DE" sz="20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de-DE" sz="2000" dirty="0"/>
              <a:t>   </a:t>
            </a:r>
            <a:r>
              <a:rPr lang="de-DE" sz="2000" dirty="0" err="1"/>
              <a:t>subtype-associated</a:t>
            </a:r>
            <a:r>
              <a:rPr lang="de-DE" sz="2000" dirty="0"/>
              <a:t> SCNAs </a:t>
            </a:r>
            <a:r>
              <a:rPr lang="de-DE" sz="2000" dirty="0" err="1"/>
              <a:t>tend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be</a:t>
            </a:r>
            <a:r>
              <a:rPr lang="de-DE" sz="2000" b="1" dirty="0"/>
              <a:t> </a:t>
            </a:r>
            <a:r>
              <a:rPr lang="de-DE" sz="2000" b="1" dirty="0" smtClean="0"/>
              <a:t>not </a:t>
            </a:r>
            <a:r>
              <a:rPr lang="de-DE" sz="2000" b="1" dirty="0" err="1" smtClean="0"/>
              <a:t>subclonal</a:t>
            </a:r>
            <a:r>
              <a:rPr lang="de-DE" sz="2000" b="1" dirty="0" smtClean="0"/>
              <a:t>, </a:t>
            </a:r>
            <a:r>
              <a:rPr lang="de-DE" sz="2000" dirty="0" err="1" smtClean="0"/>
              <a:t>suggests</a:t>
            </a:r>
            <a:r>
              <a:rPr lang="de-DE" sz="2000" dirty="0" smtClean="0"/>
              <a:t>  </a:t>
            </a:r>
          </a:p>
          <a:p>
            <a:r>
              <a:rPr lang="de-DE" sz="2000" dirty="0"/>
              <a:t> </a:t>
            </a:r>
            <a:r>
              <a:rPr lang="de-DE" sz="2000" dirty="0" smtClean="0"/>
              <a:t>                                         </a:t>
            </a:r>
            <a:r>
              <a:rPr lang="de-DE" sz="2000" dirty="0" err="1" smtClean="0"/>
              <a:t>that</a:t>
            </a:r>
            <a:r>
              <a:rPr lang="de-DE" sz="2000" dirty="0" smtClean="0"/>
              <a:t> </a:t>
            </a:r>
            <a:r>
              <a:rPr lang="de-DE" sz="2000" dirty="0" err="1"/>
              <a:t>subtypes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b="1" dirty="0" err="1" smtClean="0"/>
              <a:t>early</a:t>
            </a:r>
            <a:r>
              <a:rPr lang="de-DE" sz="2000" b="1" dirty="0" smtClean="0"/>
              <a:t> / </a:t>
            </a:r>
            <a:r>
              <a:rPr lang="de-DE" sz="2000" b="1" dirty="0" err="1" smtClean="0"/>
              <a:t>intrinsic</a:t>
            </a:r>
            <a:r>
              <a:rPr lang="de-DE" sz="2000" b="1" dirty="0" smtClean="0"/>
              <a:t> </a:t>
            </a:r>
            <a:r>
              <a:rPr lang="de-DE" sz="2000" b="1" dirty="0" err="1"/>
              <a:t>events</a:t>
            </a:r>
            <a:r>
              <a:rPr lang="de-DE" sz="2000" dirty="0"/>
              <a:t> in </a:t>
            </a:r>
            <a:r>
              <a:rPr lang="de-DE" sz="2000" dirty="0" err="1"/>
              <a:t>tumor</a:t>
            </a:r>
            <a:r>
              <a:rPr lang="de-DE" sz="2000" dirty="0"/>
              <a:t> </a:t>
            </a:r>
            <a:r>
              <a:rPr lang="de-DE" sz="2000" dirty="0" err="1"/>
              <a:t>evolution</a:t>
            </a:r>
            <a:endParaRPr lang="de-DE" sz="2000" dirty="0"/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5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10276220" y="11389457"/>
            <a:ext cx="7023843" cy="2970793"/>
          </a:xfrm>
        </p:spPr>
        <p:txBody>
          <a:bodyPr/>
          <a:lstStyle/>
          <a:p>
            <a:r>
              <a:rPr lang="en-US" b="1" dirty="0" err="1" smtClean="0"/>
              <a:t>SummarizedExperiment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data structure storing matrix</a:t>
            </a:r>
            <a:r>
              <a:rPr lang="en-US" sz="2000" dirty="0"/>
              <a:t>-</a:t>
            </a:r>
            <a:r>
              <a:rPr lang="en-US" sz="2000" dirty="0" smtClean="0"/>
              <a:t>like assays,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rows: genomic ranges; columns: samples,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used here to coordinate analysis of focal GISTIC2 regions and their subtype association (</a:t>
            </a:r>
            <a:r>
              <a:rPr lang="en-US" sz="2000" i="1" dirty="0" smtClean="0"/>
              <a:t>χ</a:t>
            </a:r>
            <a:r>
              <a:rPr lang="en-US" sz="2000" baseline="30000" dirty="0" smtClean="0"/>
              <a:t>2 </a:t>
            </a:r>
            <a:r>
              <a:rPr lang="en-US" sz="2000" dirty="0" smtClean="0"/>
              <a:t>test)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89389" y="5268699"/>
            <a:ext cx="8784000" cy="6091646"/>
          </a:xfrm>
        </p:spPr>
        <p:txBody>
          <a:bodyPr/>
          <a:lstStyle/>
          <a:p>
            <a:pPr algn="just"/>
            <a:r>
              <a:rPr lang="en-US" dirty="0"/>
              <a:t>High-grade serous ovarian carcinoma (HGSOC) is a molecularly heterogeneous disease in which clinically similar cases can exhibit dramatically different response to treatment. </a:t>
            </a:r>
            <a:endParaRPr lang="en-US" dirty="0" smtClean="0"/>
          </a:p>
          <a:p>
            <a:pPr algn="just"/>
            <a:r>
              <a:rPr lang="en-US" dirty="0" smtClean="0"/>
              <a:t>Several </a:t>
            </a:r>
            <a:r>
              <a:rPr lang="en-US" dirty="0"/>
              <a:t>studies have identified </a:t>
            </a:r>
            <a:r>
              <a:rPr lang="en-US" dirty="0" err="1"/>
              <a:t>transcriptome</a:t>
            </a:r>
            <a:r>
              <a:rPr lang="en-US" dirty="0"/>
              <a:t> subtypes of HGSOC, </a:t>
            </a:r>
            <a:r>
              <a:rPr lang="en-US" b="1" dirty="0"/>
              <a:t>yet the interpretation and clinical utility of these subtypes remain </a:t>
            </a:r>
            <a:r>
              <a:rPr lang="en-US" b="1" dirty="0" smtClean="0"/>
              <a:t>controversial </a:t>
            </a:r>
            <a:r>
              <a:rPr lang="en-US" dirty="0" smtClean="0"/>
              <a:t>(</a:t>
            </a:r>
            <a:r>
              <a:rPr lang="en-US" sz="1800" dirty="0">
                <a:solidFill>
                  <a:srgbClr val="000000"/>
                </a:solidFill>
              </a:rPr>
              <a:t>Chen et al</a:t>
            </a:r>
            <a:r>
              <a:rPr lang="en-US" sz="1800" dirty="0" smtClean="0">
                <a:solidFill>
                  <a:srgbClr val="000000"/>
                </a:solidFill>
              </a:rPr>
              <a:t>., </a:t>
            </a:r>
            <a:r>
              <a:rPr lang="en-US" sz="1800" dirty="0" err="1" smtClean="0">
                <a:solidFill>
                  <a:srgbClr val="000000"/>
                </a:solidFill>
              </a:rPr>
              <a:t>Clin</a:t>
            </a:r>
            <a:r>
              <a:rPr lang="en-US" sz="1800" dirty="0" smtClean="0">
                <a:solidFill>
                  <a:srgbClr val="000000"/>
                </a:solidFill>
              </a:rPr>
              <a:t> Cancer Res, 2018</a:t>
            </a:r>
            <a:r>
              <a:rPr lang="en-US" dirty="0" smtClean="0"/>
              <a:t>).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has been estimated that </a:t>
            </a:r>
            <a:r>
              <a:rPr lang="en-US" b="1" dirty="0"/>
              <a:t>90% of HGSOC tumors are polyclonal</a:t>
            </a:r>
            <a:r>
              <a:rPr lang="en-US" dirty="0"/>
              <a:t>, and clonal spread of HGSOC has been directly inferred from single-nucleus sequencing. </a:t>
            </a:r>
            <a:endParaRPr lang="en-US" dirty="0" smtClean="0"/>
          </a:p>
          <a:p>
            <a:pPr algn="just"/>
            <a:r>
              <a:rPr lang="en-US" dirty="0" smtClean="0"/>
              <a:t>If </a:t>
            </a:r>
            <a:r>
              <a:rPr lang="en-US" dirty="0"/>
              <a:t>clonal propagation leads to multiple subtypes, then even unambiguously classifiable tumors might be contaminated by small amounts of another subtype that could lead to relapse after subtype-specific therapy. </a:t>
            </a:r>
            <a:endParaRPr lang="en-US" dirty="0" smtClean="0"/>
          </a:p>
          <a:p>
            <a:pPr algn="just"/>
            <a:r>
              <a:rPr lang="en-US" dirty="0" smtClean="0"/>
              <a:t>We </a:t>
            </a:r>
            <a:r>
              <a:rPr lang="en-US" dirty="0"/>
              <a:t>therefore test the hypothesis that the previously</a:t>
            </a:r>
            <a:r>
              <a:rPr lang="en-US" b="1" dirty="0"/>
              <a:t> proposed subtypes tend not to be shared between </a:t>
            </a:r>
            <a:r>
              <a:rPr lang="en-US" b="1" dirty="0" err="1"/>
              <a:t>intratumor</a:t>
            </a:r>
            <a:r>
              <a:rPr lang="en-US" b="1" dirty="0"/>
              <a:t> clones</a:t>
            </a:r>
            <a:r>
              <a:rPr lang="en-US" dirty="0"/>
              <a:t>, implying that they differentiate late in </a:t>
            </a:r>
            <a:r>
              <a:rPr lang="en-US" dirty="0" err="1"/>
              <a:t>tumorigenesis</a:t>
            </a:r>
            <a:r>
              <a:rPr lang="en-US" dirty="0"/>
              <a:t>.</a:t>
            </a:r>
            <a:r>
              <a:rPr lang="de-DE" dirty="0"/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INTRODUCTION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0" name="Picture Placeholder 49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91" y="795999"/>
            <a:ext cx="8046317" cy="2263621"/>
          </a:xfrm>
        </p:spPr>
      </p:pic>
      <p:pic>
        <p:nvPicPr>
          <p:cNvPr id="49" name="Picture Placeholder 48"/>
          <p:cNvPicPr>
            <a:picLocks noGrp="1" noChangeAspect="1"/>
          </p:cNvPicPr>
          <p:nvPr>
            <p:ph type="pic" sz="quarter" idx="18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5715" y="644365"/>
            <a:ext cx="5591978" cy="2580912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452835" y="11475393"/>
            <a:ext cx="8934449" cy="659789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OBJECTIVES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19876456" y="5501336"/>
            <a:ext cx="8345507" cy="8843170"/>
          </a:xfrm>
        </p:spPr>
        <p:txBody>
          <a:bodyPr/>
          <a:lstStyle/>
          <a:p>
            <a:pPr algn="just"/>
            <a:r>
              <a:rPr lang="en-US" b="1" dirty="0" err="1" smtClean="0">
                <a:solidFill>
                  <a:srgbClr val="000000"/>
                </a:solidFill>
              </a:rPr>
              <a:t>MultiAssayExperiment</a:t>
            </a:r>
            <a:r>
              <a:rPr lang="en-US" dirty="0" smtClean="0">
                <a:solidFill>
                  <a:srgbClr val="000000"/>
                </a:solidFill>
              </a:rPr>
              <a:t>: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000" dirty="0" smtClean="0"/>
              <a:t>data </a:t>
            </a:r>
            <a:r>
              <a:rPr lang="en-US" sz="2000" dirty="0"/>
              <a:t>structure for representing and analyzing multi-</a:t>
            </a:r>
            <a:r>
              <a:rPr lang="en-US" sz="2000" dirty="0" err="1"/>
              <a:t>omics</a:t>
            </a:r>
            <a:r>
              <a:rPr lang="en-US" sz="2000" dirty="0"/>
              <a:t> </a:t>
            </a:r>
            <a:r>
              <a:rPr lang="en-US" sz="2000" dirty="0" smtClean="0"/>
              <a:t>experiments</a:t>
            </a:r>
            <a:r>
              <a:rPr lang="en-US" sz="2000" dirty="0"/>
              <a:t>,</a:t>
            </a:r>
            <a:r>
              <a:rPr lang="en-US" sz="2000" dirty="0" smtClean="0"/>
              <a:t> 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000" b="1" dirty="0" err="1" smtClean="0"/>
              <a:t>curatedTCGAData</a:t>
            </a:r>
            <a:r>
              <a:rPr lang="en-US" sz="2000" b="1" dirty="0" smtClean="0"/>
              <a:t>:</a:t>
            </a:r>
            <a:r>
              <a:rPr lang="en-US" sz="2000" dirty="0" smtClean="0"/>
              <a:t> provides </a:t>
            </a:r>
            <a:r>
              <a:rPr lang="en-US" sz="2000" dirty="0" err="1">
                <a:solidFill>
                  <a:srgbClr val="000000"/>
                </a:solidFill>
              </a:rPr>
              <a:t>MultiAssayExperiment</a:t>
            </a:r>
            <a:r>
              <a:rPr lang="en-US" sz="2000" dirty="0" smtClean="0"/>
              <a:t> objects constructed from selected TCGA assays through Broad </a:t>
            </a:r>
            <a:r>
              <a:rPr lang="en-US" sz="2000" dirty="0"/>
              <a:t>Institute’s GDAC </a:t>
            </a:r>
            <a:r>
              <a:rPr lang="en-US" sz="2000" dirty="0" err="1"/>
              <a:t>Firehose</a:t>
            </a:r>
            <a:r>
              <a:rPr lang="en-US" sz="2000" dirty="0"/>
              <a:t> </a:t>
            </a:r>
            <a:r>
              <a:rPr lang="en-US" sz="2000" dirty="0" smtClean="0"/>
              <a:t>pipeline (</a:t>
            </a:r>
            <a:r>
              <a:rPr lang="en-US" sz="1800" dirty="0" smtClean="0"/>
              <a:t>Ramos et al., </a:t>
            </a:r>
            <a:r>
              <a:rPr lang="en-US" sz="1800" dirty="0" err="1" smtClean="0"/>
              <a:t>Bioconductor</a:t>
            </a:r>
            <a:r>
              <a:rPr lang="en-US" sz="1800" dirty="0" smtClean="0"/>
              <a:t>, 2018</a:t>
            </a:r>
            <a:r>
              <a:rPr lang="en-US" sz="2000" dirty="0" smtClean="0"/>
              <a:t>)</a:t>
            </a:r>
            <a:r>
              <a:rPr lang="en-US" sz="2000" dirty="0"/>
              <a:t>,</a:t>
            </a:r>
            <a:endParaRPr lang="de-DE" sz="2000" dirty="0"/>
          </a:p>
          <a:p>
            <a:pPr marL="342900" indent="-342900" algn="just">
              <a:buFont typeface="Arial"/>
              <a:buChar char="•"/>
            </a:pPr>
            <a:r>
              <a:rPr lang="en-US" sz="2000" dirty="0" smtClean="0"/>
              <a:t>used here to obtain and coordinate subtype assignment, GISTIC2, and ABSOLUTE SCNA calls on a partly overlapping set of tumor samples.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b="1" dirty="0" err="1" smtClean="0">
                <a:solidFill>
                  <a:srgbClr val="000000"/>
                </a:solidFill>
              </a:rPr>
              <a:t>RaggedExperiment</a:t>
            </a:r>
            <a:r>
              <a:rPr lang="en-US" b="1" dirty="0" smtClean="0">
                <a:solidFill>
                  <a:srgbClr val="000000"/>
                </a:solidFill>
              </a:rPr>
              <a:t>: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implements</a:t>
            </a:r>
            <a:r>
              <a:rPr lang="en-US" sz="2000" b="1" dirty="0" smtClean="0">
                <a:solidFill>
                  <a:srgbClr val="000000"/>
                </a:solidFill>
              </a:rPr>
              <a:t> </a:t>
            </a:r>
            <a:r>
              <a:rPr lang="en-US" sz="2000" dirty="0" smtClean="0"/>
              <a:t>ragged </a:t>
            </a:r>
            <a:r>
              <a:rPr lang="en-US" sz="2000" dirty="0"/>
              <a:t>array schema for genomic location </a:t>
            </a:r>
            <a:r>
              <a:rPr lang="en-US" sz="2000" dirty="0" smtClean="0"/>
              <a:t>data,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000" dirty="0" smtClean="0"/>
              <a:t>provides </a:t>
            </a:r>
            <a:r>
              <a:rPr lang="en-US" sz="2000" dirty="0"/>
              <a:t>rectangular </a:t>
            </a:r>
            <a:r>
              <a:rPr lang="en-US" sz="2000" dirty="0" smtClean="0"/>
              <a:t>table </a:t>
            </a:r>
            <a:r>
              <a:rPr lang="en-US" sz="2000" dirty="0"/>
              <a:t>interface </a:t>
            </a:r>
            <a:r>
              <a:rPr lang="en-US" sz="2000" dirty="0" smtClean="0"/>
              <a:t>with genomic range </a:t>
            </a:r>
            <a:r>
              <a:rPr lang="en-US" sz="2000" dirty="0"/>
              <a:t>information </a:t>
            </a:r>
            <a:r>
              <a:rPr lang="en-US" sz="2000" dirty="0" smtClean="0"/>
              <a:t>(rows) </a:t>
            </a:r>
            <a:r>
              <a:rPr lang="en-US" sz="2000" dirty="0"/>
              <a:t>and </a:t>
            </a:r>
            <a:r>
              <a:rPr lang="en-US" sz="2000" dirty="0" smtClean="0"/>
              <a:t>sample annotation (columns),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intuitive </a:t>
            </a:r>
            <a:r>
              <a:rPr lang="en-US" sz="2000" dirty="0" err="1" smtClean="0">
                <a:solidFill>
                  <a:srgbClr val="000000"/>
                </a:solidFill>
              </a:rPr>
              <a:t>SummarizedExperiment</a:t>
            </a:r>
            <a:r>
              <a:rPr lang="en-US" sz="2000" dirty="0" smtClean="0">
                <a:solidFill>
                  <a:srgbClr val="000000"/>
                </a:solidFill>
              </a:rPr>
              <a:t>-like access, while leveraging the comprehensive set of operations on genomic ranges (</a:t>
            </a:r>
            <a:r>
              <a:rPr lang="en-US" sz="1800" dirty="0" smtClean="0">
                <a:solidFill>
                  <a:srgbClr val="000000"/>
                </a:solidFill>
              </a:rPr>
              <a:t>Lawrence </a:t>
            </a:r>
            <a:r>
              <a:rPr lang="en-US" sz="1800" dirty="0">
                <a:solidFill>
                  <a:srgbClr val="000000"/>
                </a:solidFill>
              </a:rPr>
              <a:t>et al., </a:t>
            </a:r>
            <a:r>
              <a:rPr lang="en-US" sz="1800" dirty="0" err="1"/>
              <a:t>PLoS</a:t>
            </a:r>
            <a:r>
              <a:rPr lang="en-US" sz="1800" dirty="0"/>
              <a:t> </a:t>
            </a:r>
            <a:r>
              <a:rPr lang="en-US" sz="1800" dirty="0" err="1"/>
              <a:t>Comput</a:t>
            </a:r>
            <a:r>
              <a:rPr lang="en-US" sz="1800" dirty="0"/>
              <a:t> </a:t>
            </a:r>
            <a:r>
              <a:rPr lang="en-US" sz="1800" dirty="0" err="1"/>
              <a:t>Biol</a:t>
            </a:r>
            <a:r>
              <a:rPr lang="en-US" sz="1800" dirty="0">
                <a:solidFill>
                  <a:srgbClr val="000000"/>
                </a:solidFill>
              </a:rPr>
              <a:t>, </a:t>
            </a:r>
            <a:r>
              <a:rPr lang="en-US" sz="1800" dirty="0" smtClean="0">
                <a:solidFill>
                  <a:srgbClr val="000000"/>
                </a:solidFill>
              </a:rPr>
              <a:t>2013</a:t>
            </a:r>
            <a:r>
              <a:rPr lang="en-US" sz="2000" dirty="0" smtClean="0">
                <a:solidFill>
                  <a:srgbClr val="000000"/>
                </a:solidFill>
              </a:rPr>
              <a:t>),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000" dirty="0" smtClean="0"/>
              <a:t>used here to coordinate the analysis of the </a:t>
            </a:r>
            <a:r>
              <a:rPr lang="en-US" sz="2000" dirty="0"/>
              <a:t>ABSOLUTE </a:t>
            </a:r>
            <a:r>
              <a:rPr lang="en-US" sz="2000" dirty="0" err="1" smtClean="0"/>
              <a:t>subclonality</a:t>
            </a:r>
            <a:r>
              <a:rPr lang="en-US" sz="2000" dirty="0" smtClean="0"/>
              <a:t> calls, and to summarize </a:t>
            </a:r>
            <a:r>
              <a:rPr lang="en-US" sz="2000" dirty="0" err="1" smtClean="0"/>
              <a:t>subclonality</a:t>
            </a:r>
            <a:r>
              <a:rPr lang="en-US" sz="2000" dirty="0" smtClean="0"/>
              <a:t> in focal GISTIC2 regions (via </a:t>
            </a:r>
            <a:r>
              <a:rPr lang="en-US" sz="2000" i="1" dirty="0" err="1" smtClean="0"/>
              <a:t>qreduceAssay</a:t>
            </a:r>
            <a:r>
              <a:rPr lang="en-US" sz="2000" dirty="0" smtClean="0"/>
              <a:t>).</a:t>
            </a:r>
            <a:endParaRPr lang="en-US" sz="2000" dirty="0">
              <a:solidFill>
                <a:srgbClr val="000000"/>
              </a:solidFill>
            </a:endParaRPr>
          </a:p>
          <a:p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u="none" dirty="0" smtClean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METHODS and RESULTS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CONCLUSIONS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6"/>
          </p:nvPr>
        </p:nvSpPr>
        <p:spPr>
          <a:xfrm>
            <a:off x="29036962" y="5268699"/>
            <a:ext cx="8810335" cy="5414538"/>
          </a:xfrm>
        </p:spPr>
        <p:txBody>
          <a:bodyPr/>
          <a:lstStyle/>
          <a:p>
            <a:pPr marL="342900" indent="-342900" algn="just">
              <a:buFont typeface="Arial"/>
              <a:buChar char="•"/>
            </a:pPr>
            <a:r>
              <a:rPr lang="de-DE" dirty="0" err="1" smtClean="0"/>
              <a:t>Unprecedented</a:t>
            </a:r>
            <a:r>
              <a:rPr lang="de-DE" dirty="0" smtClean="0"/>
              <a:t> </a:t>
            </a:r>
            <a:r>
              <a:rPr lang="de-DE" dirty="0" err="1" smtClean="0"/>
              <a:t>analysis</a:t>
            </a:r>
            <a:r>
              <a:rPr lang="de-DE" dirty="0" smtClean="0"/>
              <a:t> </a:t>
            </a:r>
            <a:r>
              <a:rPr lang="de-DE" dirty="0" err="1"/>
              <a:t>of</a:t>
            </a:r>
            <a:r>
              <a:rPr lang="de-DE" dirty="0"/>
              <a:t> HGSOC </a:t>
            </a:r>
            <a:r>
              <a:rPr lang="de-DE" dirty="0" err="1"/>
              <a:t>subtypes</a:t>
            </a:r>
            <a:r>
              <a:rPr lang="de-DE" dirty="0"/>
              <a:t> </a:t>
            </a:r>
            <a:r>
              <a:rPr lang="de-DE" dirty="0" smtClean="0"/>
              <a:t>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intra-tumor </a:t>
            </a:r>
            <a:r>
              <a:rPr lang="de-DE" dirty="0" err="1"/>
              <a:t>subclonal</a:t>
            </a:r>
            <a:r>
              <a:rPr lang="de-DE" dirty="0"/>
              <a:t> </a:t>
            </a:r>
            <a:r>
              <a:rPr lang="de-DE" dirty="0" err="1" smtClean="0"/>
              <a:t>heterogeneity</a:t>
            </a:r>
            <a:endParaRPr lang="de-DE" dirty="0"/>
          </a:p>
          <a:p>
            <a:pPr marL="342900" indent="-342900" algn="just">
              <a:buFont typeface="Arial"/>
              <a:buChar char="•"/>
            </a:pPr>
            <a:r>
              <a:rPr lang="de-DE" dirty="0" smtClean="0"/>
              <a:t>A</a:t>
            </a:r>
            <a:r>
              <a:rPr lang="mr-IN" dirty="0" smtClean="0"/>
              <a:t>d</a:t>
            </a:r>
            <a:r>
              <a:rPr lang="de-DE" smtClean="0"/>
              <a:t>dresses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currently</a:t>
            </a:r>
            <a:r>
              <a:rPr lang="de-DE" dirty="0" smtClean="0"/>
              <a:t> </a:t>
            </a:r>
            <a:r>
              <a:rPr lang="de-DE" dirty="0" err="1" smtClean="0"/>
              <a:t>unresolved</a:t>
            </a:r>
            <a:r>
              <a:rPr lang="de-DE" dirty="0" smtClean="0"/>
              <a:t> </a:t>
            </a:r>
            <a:r>
              <a:rPr lang="de-DE" dirty="0" err="1" smtClean="0"/>
              <a:t>question</a:t>
            </a:r>
            <a:r>
              <a:rPr lang="de-DE" dirty="0" smtClean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whether</a:t>
            </a:r>
            <a:r>
              <a:rPr lang="de-DE" dirty="0"/>
              <a:t> </a:t>
            </a:r>
            <a:r>
              <a:rPr lang="de-DE" dirty="0" err="1" smtClean="0"/>
              <a:t>proposed</a:t>
            </a:r>
            <a:r>
              <a:rPr lang="de-DE" dirty="0" smtClean="0"/>
              <a:t> </a:t>
            </a:r>
            <a:r>
              <a:rPr lang="de-DE" dirty="0" err="1"/>
              <a:t>subtypes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early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late</a:t>
            </a:r>
            <a:r>
              <a:rPr lang="de-DE" dirty="0"/>
              <a:t> </a:t>
            </a:r>
            <a:r>
              <a:rPr lang="de-DE" dirty="0" err="1"/>
              <a:t>events</a:t>
            </a:r>
            <a:r>
              <a:rPr lang="de-DE" dirty="0"/>
              <a:t> in </a:t>
            </a:r>
            <a:r>
              <a:rPr lang="de-DE" dirty="0" err="1" smtClean="0"/>
              <a:t>tumorigenesis</a:t>
            </a:r>
            <a:endParaRPr lang="de-DE" dirty="0" smtClean="0"/>
          </a:p>
          <a:p>
            <a:pPr marL="342900" indent="-342900" algn="just">
              <a:buFont typeface="Arial"/>
              <a:buChar char="•"/>
            </a:pPr>
            <a:r>
              <a:rPr lang="de-DE" dirty="0" err="1" smtClean="0"/>
              <a:t>Findings</a:t>
            </a:r>
            <a:r>
              <a:rPr lang="de-DE" dirty="0" smtClean="0"/>
              <a:t> </a:t>
            </a:r>
            <a:r>
              <a:rPr lang="de-DE" dirty="0" err="1" smtClean="0"/>
              <a:t>indicate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proposed</a:t>
            </a:r>
            <a:r>
              <a:rPr lang="de-DE" dirty="0" smtClean="0"/>
              <a:t> HGSOC </a:t>
            </a:r>
            <a:r>
              <a:rPr lang="de-DE" dirty="0" err="1" smtClean="0"/>
              <a:t>subtypes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late</a:t>
            </a:r>
            <a:r>
              <a:rPr lang="de-DE" dirty="0" smtClean="0"/>
              <a:t> </a:t>
            </a:r>
            <a:r>
              <a:rPr lang="de-DE" dirty="0" err="1" smtClean="0"/>
              <a:t>events</a:t>
            </a:r>
            <a:r>
              <a:rPr lang="de-DE" dirty="0" smtClean="0"/>
              <a:t>,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thus</a:t>
            </a:r>
            <a:r>
              <a:rPr lang="de-DE" dirty="0" smtClean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likely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shared</a:t>
            </a:r>
            <a:r>
              <a:rPr lang="de-DE" dirty="0"/>
              <a:t> </a:t>
            </a:r>
            <a:r>
              <a:rPr lang="de-DE" dirty="0" err="1"/>
              <a:t>among</a:t>
            </a:r>
            <a:r>
              <a:rPr lang="de-DE" dirty="0"/>
              <a:t> </a:t>
            </a:r>
            <a:r>
              <a:rPr lang="de-DE" dirty="0" err="1" smtClean="0"/>
              <a:t>tumor</a:t>
            </a:r>
            <a:r>
              <a:rPr lang="de-DE" dirty="0" smtClean="0"/>
              <a:t> </a:t>
            </a:r>
            <a:r>
              <a:rPr lang="de-DE" dirty="0" err="1" smtClean="0"/>
              <a:t>subclones</a:t>
            </a:r>
            <a:endParaRPr lang="de-DE" dirty="0" smtClean="0"/>
          </a:p>
          <a:p>
            <a:pPr marL="342900" indent="-342900" algn="just">
              <a:buFont typeface="Arial"/>
              <a:buChar char="•"/>
            </a:pPr>
            <a:r>
              <a:rPr lang="de-DE" dirty="0" err="1" smtClean="0"/>
              <a:t>Questions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suitability</a:t>
            </a:r>
            <a:r>
              <a:rPr lang="de-DE" dirty="0" smtClean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proposed</a:t>
            </a:r>
            <a:r>
              <a:rPr lang="de-DE" dirty="0"/>
              <a:t> </a:t>
            </a:r>
            <a:r>
              <a:rPr lang="de-DE" dirty="0" err="1"/>
              <a:t>molecular</a:t>
            </a:r>
            <a:r>
              <a:rPr lang="de-DE" dirty="0"/>
              <a:t> </a:t>
            </a:r>
            <a:r>
              <a:rPr lang="de-DE" dirty="0" err="1"/>
              <a:t>subtypes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targeted</a:t>
            </a:r>
            <a:r>
              <a:rPr lang="de-DE" dirty="0"/>
              <a:t> </a:t>
            </a:r>
            <a:r>
              <a:rPr lang="de-DE" dirty="0" err="1"/>
              <a:t>treatment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targeting</a:t>
            </a:r>
            <a:r>
              <a:rPr lang="de-DE" dirty="0"/>
              <a:t> </a:t>
            </a:r>
            <a:r>
              <a:rPr lang="de-DE" dirty="0" smtClean="0"/>
              <a:t>a </a:t>
            </a:r>
            <a:r>
              <a:rPr lang="de-DE" dirty="0" err="1" smtClean="0"/>
              <a:t>single</a:t>
            </a:r>
            <a:r>
              <a:rPr lang="de-DE" dirty="0" smtClean="0"/>
              <a:t> </a:t>
            </a:r>
            <a:r>
              <a:rPr lang="de-DE" dirty="0" err="1"/>
              <a:t>subtype</a:t>
            </a:r>
            <a:r>
              <a:rPr lang="de-DE" dirty="0"/>
              <a:t> in a poly-</a:t>
            </a:r>
            <a:r>
              <a:rPr lang="de-DE" dirty="0" err="1"/>
              <a:t>clonal</a:t>
            </a:r>
            <a:r>
              <a:rPr lang="de-DE" dirty="0"/>
              <a:t> </a:t>
            </a:r>
            <a:r>
              <a:rPr lang="de-DE" dirty="0" err="1"/>
              <a:t>tumor</a:t>
            </a:r>
            <a:r>
              <a:rPr lang="de-DE" dirty="0"/>
              <a:t> will just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genotypic</a:t>
            </a:r>
            <a:r>
              <a:rPr lang="de-DE" dirty="0"/>
              <a:t> </a:t>
            </a:r>
            <a:r>
              <a:rPr lang="de-DE" dirty="0" err="1"/>
              <a:t>demographics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 smtClean="0"/>
              <a:t>tumor</a:t>
            </a:r>
            <a:r>
              <a:rPr lang="de-DE" dirty="0" smtClean="0"/>
              <a:t> </a:t>
            </a:r>
          </a:p>
          <a:p>
            <a:pPr marL="342900" indent="-342900" algn="just">
              <a:buFont typeface="Arial"/>
              <a:buChar char="•"/>
            </a:pPr>
            <a:r>
              <a:rPr lang="de-DE" dirty="0" err="1" smtClean="0">
                <a:solidFill>
                  <a:srgbClr val="000000"/>
                </a:solidFill>
              </a:rPr>
              <a:t>Current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and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future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directions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include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consistency</a:t>
            </a:r>
            <a:r>
              <a:rPr lang="de-DE" dirty="0" smtClean="0">
                <a:solidFill>
                  <a:srgbClr val="000000"/>
                </a:solidFill>
              </a:rPr>
              <a:t> check </a:t>
            </a:r>
            <a:r>
              <a:rPr lang="de-DE" dirty="0" err="1" smtClean="0">
                <a:solidFill>
                  <a:srgbClr val="000000"/>
                </a:solidFill>
              </a:rPr>
              <a:t>of</a:t>
            </a:r>
            <a:r>
              <a:rPr lang="de-DE" dirty="0" smtClean="0">
                <a:solidFill>
                  <a:srgbClr val="000000"/>
                </a:solidFill>
              </a:rPr>
              <a:t>  ABSOLUTE </a:t>
            </a:r>
            <a:r>
              <a:rPr lang="de-DE" dirty="0" err="1" smtClean="0">
                <a:solidFill>
                  <a:srgbClr val="000000"/>
                </a:solidFill>
              </a:rPr>
              <a:t>calls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with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b="1" dirty="0" err="1" smtClean="0">
                <a:solidFill>
                  <a:srgbClr val="000000"/>
                </a:solidFill>
              </a:rPr>
              <a:t>PureCN</a:t>
            </a:r>
            <a:r>
              <a:rPr lang="de-DE" b="1" dirty="0" smtClean="0">
                <a:solidFill>
                  <a:srgbClr val="000000"/>
                </a:solidFill>
              </a:rPr>
              <a:t> </a:t>
            </a:r>
            <a:r>
              <a:rPr lang="de-DE" dirty="0" smtClean="0">
                <a:solidFill>
                  <a:srgbClr val="000000"/>
                </a:solidFill>
              </a:rPr>
              <a:t>(</a:t>
            </a:r>
            <a:r>
              <a:rPr lang="de-DE" sz="1800" dirty="0" smtClean="0">
                <a:solidFill>
                  <a:srgbClr val="000000"/>
                </a:solidFill>
              </a:rPr>
              <a:t>Riester et al., </a:t>
            </a:r>
            <a:r>
              <a:rPr lang="de-DE" sz="1800" dirty="0"/>
              <a:t>Source Code </a:t>
            </a:r>
            <a:r>
              <a:rPr lang="de-DE" sz="1800" dirty="0" err="1"/>
              <a:t>Biol</a:t>
            </a:r>
            <a:r>
              <a:rPr lang="de-DE" sz="1800" dirty="0"/>
              <a:t> </a:t>
            </a:r>
            <a:r>
              <a:rPr lang="de-DE" sz="1800" dirty="0" err="1" smtClean="0"/>
              <a:t>Med</a:t>
            </a:r>
            <a:r>
              <a:rPr lang="de-DE" sz="1800" dirty="0" smtClean="0"/>
              <a:t>, 2016</a:t>
            </a:r>
            <a:r>
              <a:rPr lang="de-DE" dirty="0" smtClean="0">
                <a:solidFill>
                  <a:srgbClr val="000000"/>
                </a:solidFill>
              </a:rPr>
              <a:t>), </a:t>
            </a:r>
            <a:r>
              <a:rPr lang="de-DE" dirty="0" err="1" smtClean="0">
                <a:solidFill>
                  <a:srgbClr val="000000"/>
                </a:solidFill>
              </a:rPr>
              <a:t>and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direct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inference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of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subtype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heterogeneity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from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b="1" dirty="0" err="1" smtClean="0">
                <a:solidFill>
                  <a:srgbClr val="000000"/>
                </a:solidFill>
              </a:rPr>
              <a:t>single</a:t>
            </a:r>
            <a:r>
              <a:rPr lang="de-DE" b="1" dirty="0" smtClean="0">
                <a:solidFill>
                  <a:srgbClr val="000000"/>
                </a:solidFill>
              </a:rPr>
              <a:t> </a:t>
            </a:r>
            <a:r>
              <a:rPr lang="de-DE" b="1" dirty="0" err="1" smtClean="0">
                <a:solidFill>
                  <a:srgbClr val="000000"/>
                </a:solidFill>
              </a:rPr>
              <a:t>cell</a:t>
            </a:r>
            <a:r>
              <a:rPr lang="de-DE" b="1" dirty="0" smtClean="0">
                <a:solidFill>
                  <a:srgbClr val="000000"/>
                </a:solidFill>
              </a:rPr>
              <a:t> </a:t>
            </a:r>
            <a:r>
              <a:rPr lang="de-DE" b="1" dirty="0" err="1" smtClean="0">
                <a:solidFill>
                  <a:srgbClr val="000000"/>
                </a:solidFill>
              </a:rPr>
              <a:t>sequencing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data</a:t>
            </a:r>
            <a:r>
              <a:rPr lang="de-DE" dirty="0" smtClean="0">
                <a:solidFill>
                  <a:srgbClr val="000000"/>
                </a:solidFill>
              </a:rPr>
              <a:t> (</a:t>
            </a:r>
            <a:r>
              <a:rPr lang="de-DE" sz="1800" dirty="0" smtClean="0">
                <a:solidFill>
                  <a:srgbClr val="000000"/>
                </a:solidFill>
              </a:rPr>
              <a:t>Winterhoff et al., </a:t>
            </a:r>
            <a:r>
              <a:rPr lang="de-DE" sz="1800" dirty="0" err="1" smtClean="0">
                <a:solidFill>
                  <a:srgbClr val="000000"/>
                </a:solidFill>
              </a:rPr>
              <a:t>Gynecol</a:t>
            </a:r>
            <a:r>
              <a:rPr lang="de-DE" sz="1800" dirty="0" smtClean="0">
                <a:solidFill>
                  <a:srgbClr val="000000"/>
                </a:solidFill>
              </a:rPr>
              <a:t> </a:t>
            </a:r>
            <a:r>
              <a:rPr lang="de-DE" sz="1800" dirty="0" err="1" smtClean="0">
                <a:solidFill>
                  <a:srgbClr val="000000"/>
                </a:solidFill>
              </a:rPr>
              <a:t>Oncol</a:t>
            </a:r>
            <a:r>
              <a:rPr lang="de-DE" sz="1800" dirty="0" smtClean="0">
                <a:solidFill>
                  <a:srgbClr val="000000"/>
                </a:solidFill>
              </a:rPr>
              <a:t>, 2017</a:t>
            </a:r>
            <a:r>
              <a:rPr lang="de-DE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29036961" y="10770666"/>
            <a:ext cx="8926116" cy="659789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REFERENCES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8"/>
          </p:nvPr>
        </p:nvSpPr>
        <p:spPr>
          <a:xfrm>
            <a:off x="29065182" y="11430455"/>
            <a:ext cx="8782114" cy="10579029"/>
          </a:xfrm>
        </p:spPr>
        <p:txBody>
          <a:bodyPr/>
          <a:lstStyle/>
          <a:p>
            <a:pPr algn="just"/>
            <a:r>
              <a:rPr lang="de-DE" sz="1800" dirty="0" smtClean="0"/>
              <a:t>Carter</a:t>
            </a:r>
            <a:r>
              <a:rPr lang="en-US" sz="1800" dirty="0" smtClean="0">
                <a:solidFill>
                  <a:srgbClr val="000000"/>
                </a:solidFill>
              </a:rPr>
              <a:t> et al. (2012) </a:t>
            </a:r>
            <a:r>
              <a:rPr lang="de-DE" sz="1800" b="1" dirty="0" smtClean="0"/>
              <a:t>Absolute </a:t>
            </a:r>
            <a:r>
              <a:rPr lang="de-DE" sz="1800" b="1" dirty="0" err="1" smtClean="0"/>
              <a:t>quantication</a:t>
            </a:r>
            <a:r>
              <a:rPr lang="de-DE" sz="1800" b="1" dirty="0" smtClean="0"/>
              <a:t> </a:t>
            </a:r>
            <a:r>
              <a:rPr lang="de-DE" sz="1800" b="1" dirty="0" err="1" smtClean="0"/>
              <a:t>of</a:t>
            </a:r>
            <a:r>
              <a:rPr lang="de-DE" sz="1800" b="1" dirty="0" smtClean="0"/>
              <a:t> </a:t>
            </a:r>
            <a:r>
              <a:rPr lang="de-DE" sz="1800" b="1" dirty="0" err="1" smtClean="0"/>
              <a:t>somatic</a:t>
            </a:r>
            <a:r>
              <a:rPr lang="de-DE" sz="1800" b="1" dirty="0" smtClean="0"/>
              <a:t> DNA </a:t>
            </a:r>
            <a:r>
              <a:rPr lang="de-DE" sz="1800" b="1" dirty="0" err="1" smtClean="0"/>
              <a:t>alterations</a:t>
            </a:r>
            <a:r>
              <a:rPr lang="de-DE" sz="1800" b="1" dirty="0" smtClean="0"/>
              <a:t> in human         </a:t>
            </a:r>
            <a:r>
              <a:rPr lang="de-DE" sz="1800" b="1" dirty="0" err="1" smtClean="0"/>
              <a:t>cancer</a:t>
            </a:r>
            <a:r>
              <a:rPr lang="de-DE" sz="1800" b="1" dirty="0" smtClean="0"/>
              <a:t>.</a:t>
            </a:r>
            <a:r>
              <a:rPr lang="de-DE" sz="1800" dirty="0" smtClean="0"/>
              <a:t> </a:t>
            </a:r>
            <a:r>
              <a:rPr lang="en-US" sz="1800" dirty="0" smtClean="0">
                <a:solidFill>
                  <a:srgbClr val="000000"/>
                </a:solidFill>
              </a:rPr>
              <a:t>Nat </a:t>
            </a:r>
            <a:r>
              <a:rPr lang="en-US" sz="1800" dirty="0" err="1" smtClean="0">
                <a:solidFill>
                  <a:srgbClr val="000000"/>
                </a:solidFill>
              </a:rPr>
              <a:t>Biotechnol</a:t>
            </a:r>
            <a:r>
              <a:rPr lang="en-US" sz="1800" dirty="0" smtClean="0">
                <a:solidFill>
                  <a:srgbClr val="000000"/>
                </a:solidFill>
              </a:rPr>
              <a:t> 30(5):413-21.</a:t>
            </a:r>
          </a:p>
          <a:p>
            <a:pPr algn="just"/>
            <a:endParaRPr lang="en-US" sz="1000" dirty="0" smtClean="0">
              <a:solidFill>
                <a:srgbClr val="000000"/>
              </a:solidFill>
            </a:endParaRPr>
          </a:p>
          <a:p>
            <a:pPr algn="just"/>
            <a:r>
              <a:rPr lang="en-US" sz="1800" dirty="0" smtClean="0">
                <a:solidFill>
                  <a:srgbClr val="000000"/>
                </a:solidFill>
              </a:rPr>
              <a:t>Chen et al. (2018) </a:t>
            </a:r>
            <a:r>
              <a:rPr lang="en-US" sz="1800" b="1" dirty="0" smtClean="0">
                <a:solidFill>
                  <a:srgbClr val="000000"/>
                </a:solidFill>
              </a:rPr>
              <a:t>Consensus on molecular subtypes of high-grade serous ovarian carcinoma. </a:t>
            </a:r>
            <a:r>
              <a:rPr lang="en-US" sz="1800" dirty="0" err="1" smtClean="0">
                <a:solidFill>
                  <a:srgbClr val="000000"/>
                </a:solidFill>
              </a:rPr>
              <a:t>Clin</a:t>
            </a:r>
            <a:r>
              <a:rPr lang="en-US" sz="1800" dirty="0" smtClean="0">
                <a:solidFill>
                  <a:srgbClr val="000000"/>
                </a:solidFill>
              </a:rPr>
              <a:t> Cancer Res, accepted. DOI: </a:t>
            </a:r>
            <a:r>
              <a:rPr lang="is-IS" sz="1800" dirty="0"/>
              <a:t>10.1101/</a:t>
            </a:r>
            <a:r>
              <a:rPr lang="is-IS" sz="1800" dirty="0" smtClean="0"/>
              <a:t>162685.</a:t>
            </a:r>
            <a:endParaRPr lang="en-US" sz="1800" dirty="0" smtClean="0">
              <a:solidFill>
                <a:srgbClr val="000000"/>
              </a:solidFill>
            </a:endParaRPr>
          </a:p>
          <a:p>
            <a:pPr algn="just"/>
            <a:endParaRPr lang="en-US" sz="1000" dirty="0">
              <a:solidFill>
                <a:srgbClr val="000000"/>
              </a:solidFill>
            </a:endParaRPr>
          </a:p>
          <a:p>
            <a:pPr algn="just"/>
            <a:r>
              <a:rPr lang="en-US" sz="1800" dirty="0">
                <a:solidFill>
                  <a:srgbClr val="000000"/>
                </a:solidFill>
              </a:rPr>
              <a:t>Huber et al</a:t>
            </a:r>
            <a:r>
              <a:rPr lang="en-US" sz="1800" dirty="0" smtClean="0">
                <a:solidFill>
                  <a:srgbClr val="000000"/>
                </a:solidFill>
              </a:rPr>
              <a:t>. (2015) </a:t>
            </a:r>
            <a:r>
              <a:rPr lang="en-US" sz="1800" b="1" dirty="0"/>
              <a:t>Orchestrating high-throughput genomic analysis with </a:t>
            </a:r>
            <a:r>
              <a:rPr lang="en-US" sz="1800" b="1" dirty="0" err="1" smtClean="0"/>
              <a:t>Bioconductor</a:t>
            </a:r>
            <a:r>
              <a:rPr lang="en-US" sz="1800" b="1" dirty="0" smtClean="0"/>
              <a:t>. </a:t>
            </a:r>
            <a:r>
              <a:rPr lang="en-US" sz="1800" dirty="0" smtClean="0">
                <a:solidFill>
                  <a:srgbClr val="000000"/>
                </a:solidFill>
              </a:rPr>
              <a:t>Nat Methods </a:t>
            </a:r>
            <a:r>
              <a:rPr lang="is-IS" sz="1800" dirty="0"/>
              <a:t>12(2):115-</a:t>
            </a:r>
            <a:r>
              <a:rPr lang="is-IS" sz="1800" dirty="0" smtClean="0"/>
              <a:t>21.</a:t>
            </a:r>
            <a:endParaRPr lang="en-US" sz="1800" dirty="0">
              <a:solidFill>
                <a:srgbClr val="000000"/>
              </a:solidFill>
            </a:endParaRPr>
          </a:p>
          <a:p>
            <a:pPr algn="just"/>
            <a:endParaRPr lang="en-US" sz="1000" dirty="0" smtClean="0">
              <a:solidFill>
                <a:srgbClr val="000000"/>
              </a:solidFill>
            </a:endParaRPr>
          </a:p>
          <a:p>
            <a:pPr algn="just"/>
            <a:r>
              <a:rPr lang="en-US" sz="1800" dirty="0">
                <a:solidFill>
                  <a:srgbClr val="000000"/>
                </a:solidFill>
              </a:rPr>
              <a:t>Lawrence et al</a:t>
            </a:r>
            <a:r>
              <a:rPr lang="en-US" sz="1800" dirty="0" smtClean="0">
                <a:solidFill>
                  <a:srgbClr val="000000"/>
                </a:solidFill>
              </a:rPr>
              <a:t>. (2013) </a:t>
            </a:r>
            <a:r>
              <a:rPr lang="en-US" sz="1800" b="1" dirty="0"/>
              <a:t>Software for computing and annotating genomic </a:t>
            </a:r>
            <a:r>
              <a:rPr lang="en-US" sz="1800" b="1" dirty="0" smtClean="0"/>
              <a:t>ranges.</a:t>
            </a:r>
            <a:endParaRPr lang="en-US" sz="1800" b="1" dirty="0"/>
          </a:p>
          <a:p>
            <a:pPr algn="just"/>
            <a:r>
              <a:rPr lang="en-US" sz="1800" dirty="0" err="1" smtClean="0"/>
              <a:t>PLoS</a:t>
            </a:r>
            <a:r>
              <a:rPr lang="en-US" sz="1800" dirty="0" smtClean="0"/>
              <a:t> </a:t>
            </a:r>
            <a:r>
              <a:rPr lang="en-US" sz="1800" dirty="0" err="1"/>
              <a:t>Comput</a:t>
            </a:r>
            <a:r>
              <a:rPr lang="en-US" sz="1800" dirty="0"/>
              <a:t> </a:t>
            </a:r>
            <a:r>
              <a:rPr lang="en-US" sz="1800" dirty="0" err="1" smtClean="0"/>
              <a:t>Biol</a:t>
            </a:r>
            <a:r>
              <a:rPr lang="en-US" sz="1800" dirty="0" smtClean="0"/>
              <a:t> 9(</a:t>
            </a:r>
            <a:r>
              <a:rPr lang="mr-IN" sz="1800" dirty="0" smtClean="0"/>
              <a:t>8</a:t>
            </a:r>
            <a:r>
              <a:rPr lang="de-DE" sz="1800" dirty="0" smtClean="0"/>
              <a:t>):</a:t>
            </a:r>
            <a:r>
              <a:rPr lang="mr-IN" sz="1800" dirty="0" smtClean="0"/>
              <a:t>e1003118</a:t>
            </a:r>
            <a:r>
              <a:rPr lang="mr-IN" sz="1800" dirty="0"/>
              <a:t>.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</a:p>
          <a:p>
            <a:pPr algn="just"/>
            <a:endParaRPr lang="en-US" sz="1000" dirty="0" smtClean="0">
              <a:solidFill>
                <a:srgbClr val="000000"/>
              </a:solidFill>
            </a:endParaRPr>
          </a:p>
          <a:p>
            <a:pPr algn="just"/>
            <a:r>
              <a:rPr lang="de-DE" sz="1800" dirty="0" err="1" smtClean="0"/>
              <a:t>Mermel</a:t>
            </a:r>
            <a:r>
              <a:rPr lang="de-DE" sz="1800" dirty="0" smtClean="0"/>
              <a:t> </a:t>
            </a:r>
            <a:r>
              <a:rPr lang="en-US" sz="1800" dirty="0">
                <a:solidFill>
                  <a:srgbClr val="000000"/>
                </a:solidFill>
              </a:rPr>
              <a:t>et al. (</a:t>
            </a:r>
            <a:r>
              <a:rPr lang="en-US" sz="1800" dirty="0" smtClean="0">
                <a:solidFill>
                  <a:srgbClr val="000000"/>
                </a:solidFill>
              </a:rPr>
              <a:t>2011) </a:t>
            </a:r>
            <a:r>
              <a:rPr lang="de-DE" sz="1800" b="1" dirty="0"/>
              <a:t>GISTIC2.0 </a:t>
            </a:r>
            <a:r>
              <a:rPr lang="de-DE" sz="1800" b="1" dirty="0" err="1" smtClean="0"/>
              <a:t>facilitates</a:t>
            </a:r>
            <a:r>
              <a:rPr lang="de-DE" sz="1800" b="1" dirty="0"/>
              <a:t> </a:t>
            </a:r>
            <a:r>
              <a:rPr lang="de-DE" sz="1800" b="1" dirty="0" smtClean="0"/>
              <a:t>sensitive </a:t>
            </a:r>
            <a:r>
              <a:rPr lang="de-DE" sz="1800" b="1" dirty="0" err="1"/>
              <a:t>and</a:t>
            </a:r>
            <a:r>
              <a:rPr lang="de-DE" sz="1800" b="1" dirty="0"/>
              <a:t> </a:t>
            </a:r>
            <a:r>
              <a:rPr lang="de-DE" sz="1800" b="1" dirty="0" err="1"/>
              <a:t>condent</a:t>
            </a:r>
            <a:r>
              <a:rPr lang="de-DE" sz="1800" b="1" dirty="0"/>
              <a:t> </a:t>
            </a:r>
            <a:r>
              <a:rPr lang="de-DE" sz="1800" b="1" dirty="0" err="1"/>
              <a:t>localization</a:t>
            </a:r>
            <a:r>
              <a:rPr lang="de-DE" sz="1800" b="1" dirty="0"/>
              <a:t> </a:t>
            </a:r>
            <a:r>
              <a:rPr lang="de-DE" sz="1800" b="1" dirty="0" err="1"/>
              <a:t>of</a:t>
            </a:r>
            <a:r>
              <a:rPr lang="de-DE" sz="1800" b="1" dirty="0"/>
              <a:t> </a:t>
            </a:r>
            <a:r>
              <a:rPr lang="de-DE" sz="1800" b="1" dirty="0" err="1"/>
              <a:t>the</a:t>
            </a:r>
            <a:r>
              <a:rPr lang="de-DE" sz="1800" b="1" dirty="0"/>
              <a:t> </a:t>
            </a:r>
            <a:r>
              <a:rPr lang="de-DE" sz="1800" b="1" dirty="0" err="1"/>
              <a:t>targets</a:t>
            </a:r>
            <a:r>
              <a:rPr lang="de-DE" sz="1800" b="1" dirty="0"/>
              <a:t> </a:t>
            </a:r>
            <a:r>
              <a:rPr lang="de-DE" sz="1800" b="1" dirty="0" err="1"/>
              <a:t>of</a:t>
            </a:r>
            <a:r>
              <a:rPr lang="de-DE" sz="1800" b="1" dirty="0"/>
              <a:t> </a:t>
            </a:r>
            <a:r>
              <a:rPr lang="de-DE" sz="1800" b="1" dirty="0" err="1"/>
              <a:t>focal</a:t>
            </a:r>
            <a:r>
              <a:rPr lang="de-DE" sz="1800" b="1" dirty="0"/>
              <a:t> </a:t>
            </a:r>
            <a:r>
              <a:rPr lang="de-DE" sz="1800" b="1" dirty="0" err="1" smtClean="0"/>
              <a:t>somatic</a:t>
            </a:r>
            <a:r>
              <a:rPr lang="de-DE" sz="1800" b="1" dirty="0"/>
              <a:t> </a:t>
            </a:r>
            <a:r>
              <a:rPr lang="de-DE" sz="1800" b="1" dirty="0" err="1" smtClean="0"/>
              <a:t>copy</a:t>
            </a:r>
            <a:r>
              <a:rPr lang="de-DE" sz="1800" b="1" dirty="0" err="1"/>
              <a:t>-number</a:t>
            </a:r>
            <a:r>
              <a:rPr lang="de-DE" sz="1800" b="1" dirty="0"/>
              <a:t> </a:t>
            </a:r>
            <a:r>
              <a:rPr lang="de-DE" sz="1800" b="1" dirty="0" err="1"/>
              <a:t>alteration</a:t>
            </a:r>
            <a:r>
              <a:rPr lang="de-DE" sz="1800" b="1" dirty="0"/>
              <a:t> in human </a:t>
            </a:r>
            <a:r>
              <a:rPr lang="de-DE" sz="1800" b="1" dirty="0" err="1"/>
              <a:t>cancers</a:t>
            </a:r>
            <a:r>
              <a:rPr lang="de-DE" sz="1800" dirty="0"/>
              <a:t>. Genome </a:t>
            </a:r>
            <a:r>
              <a:rPr lang="de-DE" sz="1800" dirty="0" err="1"/>
              <a:t>Biol</a:t>
            </a:r>
            <a:r>
              <a:rPr lang="de-DE" sz="1800" dirty="0"/>
              <a:t> 12(4</a:t>
            </a:r>
            <a:r>
              <a:rPr lang="de-DE" sz="1800" dirty="0" smtClean="0"/>
              <a:t>):41.</a:t>
            </a:r>
            <a:r>
              <a:rPr lang="en-US" sz="1800" dirty="0" smtClean="0">
                <a:solidFill>
                  <a:srgbClr val="000000"/>
                </a:solidFill>
              </a:rPr>
              <a:t>  </a:t>
            </a:r>
          </a:p>
          <a:p>
            <a:endParaRPr lang="en-US" sz="1000" dirty="0" smtClean="0">
              <a:solidFill>
                <a:srgbClr val="000000"/>
              </a:solidFill>
            </a:endParaRPr>
          </a:p>
          <a:p>
            <a:pPr algn="just"/>
            <a:r>
              <a:rPr lang="de-DE" sz="1800" dirty="0" smtClean="0">
                <a:solidFill>
                  <a:srgbClr val="000000"/>
                </a:solidFill>
              </a:rPr>
              <a:t>Riester et al. (2016) </a:t>
            </a:r>
            <a:r>
              <a:rPr lang="de-DE" sz="1800" b="1" dirty="0" err="1"/>
              <a:t>PureCN</a:t>
            </a:r>
            <a:r>
              <a:rPr lang="de-DE" sz="1800" b="1" dirty="0"/>
              <a:t>: </a:t>
            </a:r>
            <a:r>
              <a:rPr lang="de-DE" sz="1800" b="1" dirty="0" err="1"/>
              <a:t>copy</a:t>
            </a:r>
            <a:r>
              <a:rPr lang="de-DE" sz="1800" b="1" dirty="0"/>
              <a:t> </a:t>
            </a:r>
            <a:r>
              <a:rPr lang="de-DE" sz="1800" b="1" dirty="0" err="1" smtClean="0"/>
              <a:t>number</a:t>
            </a:r>
            <a:r>
              <a:rPr lang="de-DE" sz="1800" b="1" dirty="0"/>
              <a:t> </a:t>
            </a:r>
            <a:r>
              <a:rPr lang="de-DE" sz="1800" b="1" dirty="0" err="1" smtClean="0"/>
              <a:t>calling</a:t>
            </a:r>
            <a:r>
              <a:rPr lang="de-DE" sz="1800" b="1" dirty="0" smtClean="0"/>
              <a:t> </a:t>
            </a:r>
            <a:r>
              <a:rPr lang="de-DE" sz="1800" b="1" dirty="0" err="1"/>
              <a:t>and</a:t>
            </a:r>
            <a:r>
              <a:rPr lang="de-DE" sz="1800" b="1" dirty="0"/>
              <a:t> SNV </a:t>
            </a:r>
            <a:r>
              <a:rPr lang="de-DE" sz="1800" b="1" dirty="0" err="1"/>
              <a:t>classication</a:t>
            </a:r>
            <a:r>
              <a:rPr lang="de-DE" sz="1800" b="1" dirty="0"/>
              <a:t> </a:t>
            </a:r>
            <a:r>
              <a:rPr lang="de-DE" sz="1800" b="1" dirty="0" err="1"/>
              <a:t>using</a:t>
            </a:r>
            <a:r>
              <a:rPr lang="de-DE" sz="1800" b="1" dirty="0"/>
              <a:t> </a:t>
            </a:r>
            <a:r>
              <a:rPr lang="de-DE" sz="1800" b="1" dirty="0" err="1"/>
              <a:t>targeted</a:t>
            </a:r>
            <a:r>
              <a:rPr lang="de-DE" sz="1800" b="1" dirty="0"/>
              <a:t> </a:t>
            </a:r>
            <a:r>
              <a:rPr lang="de-DE" sz="1800" b="1" dirty="0" err="1"/>
              <a:t>short</a:t>
            </a:r>
            <a:r>
              <a:rPr lang="de-DE" sz="1800" b="1" dirty="0"/>
              <a:t> </a:t>
            </a:r>
            <a:r>
              <a:rPr lang="de-DE" sz="1800" b="1" dirty="0" err="1"/>
              <a:t>read</a:t>
            </a:r>
            <a:r>
              <a:rPr lang="de-DE" sz="1800" b="1" dirty="0"/>
              <a:t> </a:t>
            </a:r>
            <a:r>
              <a:rPr lang="de-DE" sz="1800" b="1" dirty="0" err="1"/>
              <a:t>sequencing</a:t>
            </a:r>
            <a:r>
              <a:rPr lang="de-DE" sz="1800" b="1" dirty="0" smtClean="0"/>
              <a:t>. </a:t>
            </a:r>
            <a:r>
              <a:rPr lang="de-DE" sz="1800" dirty="0" smtClean="0"/>
              <a:t>Source Code </a:t>
            </a:r>
            <a:r>
              <a:rPr lang="de-DE" sz="1800" dirty="0" err="1" smtClean="0"/>
              <a:t>Biol</a:t>
            </a:r>
            <a:r>
              <a:rPr lang="de-DE" sz="1800" dirty="0" smtClean="0"/>
              <a:t> </a:t>
            </a:r>
            <a:r>
              <a:rPr lang="de-DE" sz="1800" dirty="0" err="1" smtClean="0"/>
              <a:t>Med</a:t>
            </a:r>
            <a:r>
              <a:rPr lang="de-DE" sz="1800" dirty="0"/>
              <a:t> </a:t>
            </a:r>
            <a:r>
              <a:rPr lang="de-DE" sz="1800" dirty="0" smtClean="0"/>
              <a:t>11:13.</a:t>
            </a:r>
            <a:endParaRPr lang="en-US" sz="1800" dirty="0" smtClean="0">
              <a:solidFill>
                <a:srgbClr val="000000"/>
              </a:solidFill>
            </a:endParaRPr>
          </a:p>
          <a:p>
            <a:endParaRPr lang="en-US" sz="1000" dirty="0" smtClean="0">
              <a:solidFill>
                <a:srgbClr val="000000"/>
              </a:solidFill>
            </a:endParaRPr>
          </a:p>
          <a:p>
            <a:pPr algn="just"/>
            <a:r>
              <a:rPr lang="en-US" sz="1800" dirty="0" smtClean="0">
                <a:solidFill>
                  <a:srgbClr val="000000"/>
                </a:solidFill>
              </a:rPr>
              <a:t>Ramos and Morgan (2017) </a:t>
            </a:r>
            <a:r>
              <a:rPr lang="en-US" sz="1800" b="1" dirty="0" err="1"/>
              <a:t>RaggedExperiment</a:t>
            </a:r>
            <a:r>
              <a:rPr lang="en-US" sz="1800" b="1" dirty="0"/>
              <a:t>: </a:t>
            </a:r>
            <a:r>
              <a:rPr lang="en-US" sz="1800" b="1" dirty="0" smtClean="0"/>
              <a:t>representation </a:t>
            </a:r>
            <a:r>
              <a:rPr lang="en-US" sz="1800" b="1" dirty="0"/>
              <a:t>of </a:t>
            </a:r>
            <a:r>
              <a:rPr lang="en-US" sz="1800" b="1" dirty="0" smtClean="0"/>
              <a:t>sparse experiments </a:t>
            </a:r>
            <a:r>
              <a:rPr lang="en-US" sz="1800" b="1" dirty="0"/>
              <a:t>and </a:t>
            </a:r>
            <a:r>
              <a:rPr lang="en-US" sz="1800" b="1" dirty="0" smtClean="0"/>
              <a:t>assays across samples.</a:t>
            </a:r>
            <a:r>
              <a:rPr lang="en-US" sz="1800" i="1" dirty="0" smtClean="0"/>
              <a:t> </a:t>
            </a:r>
            <a:r>
              <a:rPr lang="en-US" sz="1600" dirty="0" smtClean="0"/>
              <a:t>DOI: </a:t>
            </a:r>
            <a:r>
              <a:rPr lang="en-US" sz="1600" dirty="0" smtClean="0">
                <a:hlinkClick r:id="rId5" tooltip="DOI for use in publications, etc., will always redirect to current release version (or devel if package is not in release yet)."/>
              </a:rPr>
              <a:t>10.18129</a:t>
            </a:r>
            <a:r>
              <a:rPr lang="en-US" sz="1600" dirty="0">
                <a:hlinkClick r:id="rId5" tooltip="DOI for use in publications, etc., will always redirect to current release version (or devel if package is not in release yet)."/>
              </a:rPr>
              <a:t>/B9.bioc.RaggedExperiment</a:t>
            </a:r>
            <a:endParaRPr lang="en-US" sz="1600" dirty="0" smtClean="0"/>
          </a:p>
          <a:p>
            <a:endParaRPr lang="en-US" sz="1000" dirty="0">
              <a:solidFill>
                <a:srgbClr val="000000"/>
              </a:solidFill>
            </a:endParaRPr>
          </a:p>
          <a:p>
            <a:pPr algn="just"/>
            <a:r>
              <a:rPr lang="en-US" sz="1800" dirty="0">
                <a:solidFill>
                  <a:srgbClr val="000000"/>
                </a:solidFill>
              </a:rPr>
              <a:t>Ramos et al</a:t>
            </a:r>
            <a:r>
              <a:rPr lang="en-US" sz="1800" dirty="0" smtClean="0">
                <a:solidFill>
                  <a:srgbClr val="000000"/>
                </a:solidFill>
              </a:rPr>
              <a:t>. (2017) </a:t>
            </a:r>
            <a:r>
              <a:rPr lang="en-US" sz="1800" b="1" dirty="0"/>
              <a:t>Software for the </a:t>
            </a:r>
            <a:r>
              <a:rPr lang="en-US" sz="1800" b="1" dirty="0" smtClean="0"/>
              <a:t>integration </a:t>
            </a:r>
            <a:r>
              <a:rPr lang="en-US" sz="1800" b="1" dirty="0"/>
              <a:t>of </a:t>
            </a:r>
            <a:r>
              <a:rPr lang="en-US" sz="1800" b="1" dirty="0" err="1" smtClean="0"/>
              <a:t>multiomics</a:t>
            </a:r>
            <a:r>
              <a:rPr lang="en-US" sz="1800" b="1" dirty="0" smtClean="0"/>
              <a:t> </a:t>
            </a:r>
            <a:r>
              <a:rPr lang="en-US" sz="1800" b="1" dirty="0"/>
              <a:t>e</a:t>
            </a:r>
            <a:r>
              <a:rPr lang="en-US" sz="1800" b="1" dirty="0" smtClean="0"/>
              <a:t>xperiments </a:t>
            </a:r>
            <a:r>
              <a:rPr lang="en-US" sz="1800" b="1" dirty="0"/>
              <a:t>in </a:t>
            </a:r>
            <a:r>
              <a:rPr lang="en-US" sz="1800" b="1" dirty="0" err="1" smtClean="0"/>
              <a:t>Bioconductor</a:t>
            </a:r>
            <a:r>
              <a:rPr lang="en-US" sz="1800" b="1" dirty="0" smtClean="0"/>
              <a:t>. </a:t>
            </a:r>
            <a:r>
              <a:rPr lang="en-US" sz="1800" dirty="0" smtClean="0">
                <a:solidFill>
                  <a:srgbClr val="000000"/>
                </a:solidFill>
              </a:rPr>
              <a:t>Cancer Res </a:t>
            </a:r>
            <a:r>
              <a:rPr lang="is-IS" sz="1800" dirty="0"/>
              <a:t>77(21):e39</a:t>
            </a:r>
            <a:r>
              <a:rPr lang="is-IS" sz="1800" dirty="0" smtClean="0"/>
              <a:t>-42.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</a:p>
          <a:p>
            <a:pPr algn="just"/>
            <a:endParaRPr lang="en-US" sz="1000" dirty="0">
              <a:solidFill>
                <a:srgbClr val="000000"/>
              </a:solidFill>
            </a:endParaRPr>
          </a:p>
          <a:p>
            <a:pPr algn="just"/>
            <a:r>
              <a:rPr lang="en-US" sz="1800" dirty="0" smtClean="0"/>
              <a:t>Ramos </a:t>
            </a:r>
            <a:r>
              <a:rPr lang="en-US" sz="1800" dirty="0">
                <a:solidFill>
                  <a:srgbClr val="000000"/>
                </a:solidFill>
              </a:rPr>
              <a:t>et al</a:t>
            </a:r>
            <a:r>
              <a:rPr lang="en-US" sz="1800" dirty="0" smtClean="0">
                <a:solidFill>
                  <a:srgbClr val="000000"/>
                </a:solidFill>
              </a:rPr>
              <a:t>.</a:t>
            </a:r>
            <a:r>
              <a:rPr lang="en-US" sz="1800" dirty="0" smtClean="0"/>
              <a:t> (</a:t>
            </a:r>
            <a:r>
              <a:rPr lang="en-US" sz="1800" dirty="0"/>
              <a:t>2018</a:t>
            </a:r>
            <a:r>
              <a:rPr lang="en-US" sz="1800" dirty="0" smtClean="0"/>
              <a:t>) </a:t>
            </a:r>
            <a:r>
              <a:rPr lang="en-US" sz="1800" b="1" dirty="0" err="1"/>
              <a:t>curatedTCGAData</a:t>
            </a:r>
            <a:r>
              <a:rPr lang="en-US" sz="1800" b="1" dirty="0"/>
              <a:t>: </a:t>
            </a:r>
            <a:r>
              <a:rPr lang="en-US" sz="1800" b="1" dirty="0" smtClean="0"/>
              <a:t>curated data from </a:t>
            </a:r>
            <a:r>
              <a:rPr lang="en-US" sz="1800" b="1" dirty="0"/>
              <a:t>The Cancer Genome Atlas </a:t>
            </a:r>
            <a:r>
              <a:rPr lang="en-US" sz="1800" b="1" dirty="0" smtClean="0"/>
              <a:t>as </a:t>
            </a:r>
            <a:r>
              <a:rPr lang="en-US" sz="1800" b="1" dirty="0" err="1"/>
              <a:t>MultiAssayExperiment</a:t>
            </a:r>
            <a:r>
              <a:rPr lang="en-US" sz="1800" b="1" dirty="0"/>
              <a:t> </a:t>
            </a:r>
            <a:r>
              <a:rPr lang="en-US" sz="1800" b="1" dirty="0" smtClean="0"/>
              <a:t>objects</a:t>
            </a:r>
            <a:r>
              <a:rPr lang="en-US" sz="1800" dirty="0"/>
              <a:t>. </a:t>
            </a:r>
            <a:r>
              <a:rPr lang="en-US" sz="1600" dirty="0" smtClean="0"/>
              <a:t>DOI</a:t>
            </a:r>
            <a:r>
              <a:rPr lang="en-US" sz="1600" dirty="0"/>
              <a:t>: </a:t>
            </a:r>
            <a:r>
              <a:rPr lang="en-US" sz="1600" dirty="0">
                <a:hlinkClick r:id="rId6" tooltip="DOI for use in publications, etc., will always redirect to current release version (or devel if package is not in release yet)."/>
              </a:rPr>
              <a:t>10.18129/B9.bioc.curatedTCGAData</a:t>
            </a:r>
            <a:r>
              <a:rPr lang="en-US" sz="1800" dirty="0" smtClean="0"/>
              <a:t>  </a:t>
            </a:r>
            <a:endParaRPr lang="en-US" sz="1800" dirty="0" smtClean="0">
              <a:solidFill>
                <a:srgbClr val="000000"/>
              </a:solidFill>
            </a:endParaRPr>
          </a:p>
          <a:p>
            <a:pPr algn="just"/>
            <a:endParaRPr lang="en-US" sz="1000" dirty="0" smtClean="0">
              <a:solidFill>
                <a:srgbClr val="000000"/>
              </a:solidFill>
            </a:endParaRPr>
          </a:p>
          <a:p>
            <a:pPr algn="just"/>
            <a:r>
              <a:rPr lang="de-DE" sz="1800" dirty="0"/>
              <a:t>The </a:t>
            </a:r>
            <a:r>
              <a:rPr lang="de-DE" sz="1800" dirty="0" err="1"/>
              <a:t>Cancer</a:t>
            </a:r>
            <a:r>
              <a:rPr lang="de-DE" sz="1800" dirty="0"/>
              <a:t> Genome Atlas Research </a:t>
            </a:r>
            <a:r>
              <a:rPr lang="de-DE" sz="1800" dirty="0" smtClean="0"/>
              <a:t>Network (2011) </a:t>
            </a:r>
            <a:r>
              <a:rPr lang="de-DE" sz="1800" b="1" dirty="0"/>
              <a:t>Integrated </a:t>
            </a:r>
            <a:r>
              <a:rPr lang="de-DE" sz="1800" b="1" dirty="0" err="1" smtClean="0"/>
              <a:t>genomic</a:t>
            </a:r>
            <a:r>
              <a:rPr lang="de-DE" sz="1800" b="1" dirty="0"/>
              <a:t> </a:t>
            </a:r>
            <a:r>
              <a:rPr lang="de-DE" sz="1800" b="1" dirty="0" err="1" smtClean="0"/>
              <a:t>analyses</a:t>
            </a:r>
            <a:r>
              <a:rPr lang="de-DE" sz="1800" b="1" dirty="0" smtClean="0"/>
              <a:t> </a:t>
            </a:r>
            <a:r>
              <a:rPr lang="de-DE" sz="1800" b="1" dirty="0" err="1"/>
              <a:t>of</a:t>
            </a:r>
            <a:r>
              <a:rPr lang="de-DE" sz="1800" b="1" dirty="0"/>
              <a:t> </a:t>
            </a:r>
            <a:r>
              <a:rPr lang="de-DE" sz="1800" b="1" dirty="0" err="1"/>
              <a:t>ovarian</a:t>
            </a:r>
            <a:r>
              <a:rPr lang="de-DE" sz="1800" b="1" dirty="0"/>
              <a:t> </a:t>
            </a:r>
            <a:r>
              <a:rPr lang="de-DE" sz="1800" b="1" dirty="0" err="1"/>
              <a:t>carcinoma</a:t>
            </a:r>
            <a:r>
              <a:rPr lang="de-DE" sz="1800" b="1" dirty="0"/>
              <a:t>.</a:t>
            </a:r>
            <a:r>
              <a:rPr lang="de-DE" sz="1800" dirty="0"/>
              <a:t> Nature 474(7353</a:t>
            </a:r>
            <a:r>
              <a:rPr lang="de-DE" sz="1800" dirty="0" smtClean="0"/>
              <a:t>):609-15.</a:t>
            </a:r>
          </a:p>
          <a:p>
            <a:pPr algn="just"/>
            <a:endParaRPr lang="de-DE" sz="1000" dirty="0" smtClean="0">
              <a:solidFill>
                <a:srgbClr val="000000"/>
              </a:solidFill>
            </a:endParaRPr>
          </a:p>
          <a:p>
            <a:pPr algn="just"/>
            <a:r>
              <a:rPr lang="de-DE" sz="1800" dirty="0" smtClean="0"/>
              <a:t>The </a:t>
            </a:r>
            <a:r>
              <a:rPr lang="de-DE" sz="1800" dirty="0" err="1" smtClean="0"/>
              <a:t>Cancer</a:t>
            </a:r>
            <a:r>
              <a:rPr lang="de-DE" sz="1800" dirty="0" smtClean="0"/>
              <a:t> Genome Atlas Research Network (2017) </a:t>
            </a:r>
            <a:r>
              <a:rPr lang="de-DE" sz="1800" b="1" dirty="0" err="1"/>
              <a:t>Comprehensive</a:t>
            </a:r>
            <a:r>
              <a:rPr lang="de-DE" sz="1800" b="1" dirty="0"/>
              <a:t> </a:t>
            </a:r>
            <a:r>
              <a:rPr lang="de-DE" sz="1800" b="1" dirty="0" err="1"/>
              <a:t>and</a:t>
            </a:r>
            <a:r>
              <a:rPr lang="de-DE" sz="1800" b="1" dirty="0"/>
              <a:t> </a:t>
            </a:r>
            <a:r>
              <a:rPr lang="de-DE" sz="1800" b="1" dirty="0" err="1" smtClean="0"/>
              <a:t>integrated</a:t>
            </a:r>
            <a:r>
              <a:rPr lang="de-DE" sz="1800" b="1" dirty="0" smtClean="0"/>
              <a:t> </a:t>
            </a:r>
            <a:r>
              <a:rPr lang="de-DE" sz="1800" b="1" dirty="0" err="1" smtClean="0"/>
              <a:t>genomic</a:t>
            </a:r>
            <a:r>
              <a:rPr lang="de-DE" sz="1800" b="1" dirty="0" smtClean="0"/>
              <a:t> </a:t>
            </a:r>
            <a:r>
              <a:rPr lang="de-DE" sz="1800" b="1" dirty="0" err="1" smtClean="0"/>
              <a:t>characterization</a:t>
            </a:r>
            <a:r>
              <a:rPr lang="de-DE" sz="1800" b="1" dirty="0" smtClean="0"/>
              <a:t> </a:t>
            </a:r>
            <a:r>
              <a:rPr lang="de-DE" sz="1800" b="1" dirty="0" err="1"/>
              <a:t>of</a:t>
            </a:r>
            <a:r>
              <a:rPr lang="de-DE" sz="1800" b="1" dirty="0"/>
              <a:t> </a:t>
            </a:r>
            <a:r>
              <a:rPr lang="de-DE" sz="1800" b="1" dirty="0" smtClean="0"/>
              <a:t>adult soft </a:t>
            </a:r>
            <a:r>
              <a:rPr lang="de-DE" sz="1800" b="1" dirty="0" err="1" smtClean="0"/>
              <a:t>tissue</a:t>
            </a:r>
            <a:r>
              <a:rPr lang="de-DE" sz="1800" b="1" dirty="0" smtClean="0"/>
              <a:t> </a:t>
            </a:r>
            <a:r>
              <a:rPr lang="de-DE" sz="1800" b="1" dirty="0" err="1"/>
              <a:t>s</a:t>
            </a:r>
            <a:r>
              <a:rPr lang="de-DE" sz="1800" b="1" dirty="0" err="1" smtClean="0"/>
              <a:t>arcomas</a:t>
            </a:r>
            <a:r>
              <a:rPr lang="de-DE" sz="1800" b="1" dirty="0" smtClean="0"/>
              <a:t>.</a:t>
            </a:r>
            <a:r>
              <a:rPr lang="de-DE" sz="1800" dirty="0" smtClean="0"/>
              <a:t> </a:t>
            </a:r>
            <a:r>
              <a:rPr lang="de-DE" sz="1800" dirty="0" err="1" smtClean="0"/>
              <a:t>Cell</a:t>
            </a:r>
            <a:r>
              <a:rPr lang="de-DE" sz="1800" dirty="0" smtClean="0"/>
              <a:t> 171(4), 950-65.</a:t>
            </a:r>
          </a:p>
          <a:p>
            <a:pPr algn="just"/>
            <a:endParaRPr lang="de-DE" sz="1000" dirty="0">
              <a:solidFill>
                <a:srgbClr val="000000"/>
              </a:solidFill>
            </a:endParaRPr>
          </a:p>
          <a:p>
            <a:pPr algn="just"/>
            <a:r>
              <a:rPr lang="de-DE" sz="1800" dirty="0" smtClean="0">
                <a:solidFill>
                  <a:srgbClr val="000000"/>
                </a:solidFill>
              </a:rPr>
              <a:t>Winterhoff et al. (2017) </a:t>
            </a:r>
            <a:r>
              <a:rPr lang="de-DE" sz="1800" b="1" dirty="0"/>
              <a:t>Single </a:t>
            </a:r>
            <a:r>
              <a:rPr lang="de-DE" sz="1800" b="1" dirty="0" err="1"/>
              <a:t>cell</a:t>
            </a:r>
            <a:r>
              <a:rPr lang="de-DE" sz="1800" b="1" dirty="0"/>
              <a:t> </a:t>
            </a:r>
            <a:r>
              <a:rPr lang="de-DE" sz="1800" b="1" dirty="0" err="1"/>
              <a:t>sequencing</a:t>
            </a:r>
            <a:r>
              <a:rPr lang="de-DE" sz="1800" b="1" dirty="0"/>
              <a:t> </a:t>
            </a:r>
            <a:r>
              <a:rPr lang="de-DE" sz="1800" b="1" dirty="0" err="1"/>
              <a:t>reveals</a:t>
            </a:r>
            <a:r>
              <a:rPr lang="de-DE" sz="1800" b="1" dirty="0"/>
              <a:t> </a:t>
            </a:r>
            <a:r>
              <a:rPr lang="de-DE" sz="1800" b="1" dirty="0" err="1"/>
              <a:t>heterogeneity</a:t>
            </a:r>
            <a:r>
              <a:rPr lang="de-DE" sz="1800" b="1" dirty="0"/>
              <a:t> </a:t>
            </a:r>
            <a:r>
              <a:rPr lang="de-DE" sz="1800" b="1" dirty="0" err="1"/>
              <a:t>within</a:t>
            </a:r>
            <a:r>
              <a:rPr lang="de-DE" sz="1800" b="1" dirty="0"/>
              <a:t> </a:t>
            </a:r>
            <a:r>
              <a:rPr lang="de-DE" sz="1800" b="1" dirty="0" err="1"/>
              <a:t>ovarian</a:t>
            </a:r>
            <a:r>
              <a:rPr lang="de-DE" sz="1800" b="1" dirty="0"/>
              <a:t> </a:t>
            </a:r>
            <a:r>
              <a:rPr lang="de-DE" sz="1800" b="1" dirty="0" err="1"/>
              <a:t>cancer</a:t>
            </a:r>
            <a:r>
              <a:rPr lang="de-DE" sz="1800" b="1" dirty="0"/>
              <a:t> </a:t>
            </a:r>
            <a:r>
              <a:rPr lang="de-DE" sz="1800" b="1" dirty="0" err="1"/>
              <a:t>epithelium</a:t>
            </a:r>
            <a:r>
              <a:rPr lang="de-DE" sz="1800" b="1" dirty="0"/>
              <a:t> </a:t>
            </a:r>
            <a:r>
              <a:rPr lang="de-DE" sz="1800" b="1" dirty="0" err="1"/>
              <a:t>and</a:t>
            </a:r>
            <a:r>
              <a:rPr lang="de-DE" sz="1800" b="1" dirty="0"/>
              <a:t> </a:t>
            </a:r>
            <a:r>
              <a:rPr lang="de-DE" sz="1800" b="1" dirty="0" err="1"/>
              <a:t>cancer</a:t>
            </a:r>
            <a:r>
              <a:rPr lang="de-DE" sz="1800" b="1" dirty="0"/>
              <a:t> </a:t>
            </a:r>
            <a:r>
              <a:rPr lang="de-DE" sz="1800" b="1" dirty="0" err="1"/>
              <a:t>associated</a:t>
            </a:r>
            <a:r>
              <a:rPr lang="de-DE" sz="1800" b="1" dirty="0"/>
              <a:t> </a:t>
            </a:r>
            <a:r>
              <a:rPr lang="de-DE" sz="1800" b="1" dirty="0" err="1"/>
              <a:t>stromal</a:t>
            </a:r>
            <a:r>
              <a:rPr lang="de-DE" sz="1800" b="1" dirty="0"/>
              <a:t> </a:t>
            </a:r>
            <a:r>
              <a:rPr lang="de-DE" sz="1800" b="1" dirty="0" err="1" smtClean="0"/>
              <a:t>cells</a:t>
            </a:r>
            <a:r>
              <a:rPr lang="de-DE" sz="1800" b="1" dirty="0" smtClean="0"/>
              <a:t>. </a:t>
            </a:r>
            <a:r>
              <a:rPr lang="de-DE" sz="1800" dirty="0" err="1" smtClean="0">
                <a:solidFill>
                  <a:srgbClr val="000000"/>
                </a:solidFill>
              </a:rPr>
              <a:t>Gynecol</a:t>
            </a:r>
            <a:r>
              <a:rPr lang="de-DE" sz="1800" dirty="0" smtClean="0">
                <a:solidFill>
                  <a:srgbClr val="000000"/>
                </a:solidFill>
              </a:rPr>
              <a:t> </a:t>
            </a:r>
            <a:r>
              <a:rPr lang="de-DE" sz="1800" dirty="0" err="1" smtClean="0">
                <a:solidFill>
                  <a:srgbClr val="000000"/>
                </a:solidFill>
              </a:rPr>
              <a:t>Oncol</a:t>
            </a:r>
            <a:r>
              <a:rPr lang="de-DE" sz="1800" dirty="0" smtClean="0">
                <a:solidFill>
                  <a:srgbClr val="000000"/>
                </a:solidFill>
              </a:rPr>
              <a:t> 144(3):598-606.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9"/>
          </p:nvPr>
        </p:nvSpPr>
        <p:spPr>
          <a:xfrm>
            <a:off x="29036958" y="22026195"/>
            <a:ext cx="8926116" cy="659789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CONTACT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0"/>
          </p:nvPr>
        </p:nvSpPr>
        <p:spPr>
          <a:xfrm>
            <a:off x="29036963" y="22633684"/>
            <a:ext cx="8782116" cy="5168318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hlinkClick r:id="rId7"/>
              </a:rPr>
              <a:t>Ludwig.Geistlinger@sph.cuny.edu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  <a:hlinkClick r:id="rId8"/>
              </a:rPr>
              <a:t>Levi.Waldron@sph.cuny.edu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sz="1000" dirty="0" smtClean="0">
              <a:solidFill>
                <a:srgbClr val="000000"/>
              </a:solidFill>
            </a:endParaRPr>
          </a:p>
          <a:p>
            <a:pPr algn="just"/>
            <a:r>
              <a:rPr lang="en-US" b="1" dirty="0" smtClean="0">
                <a:solidFill>
                  <a:srgbClr val="000000"/>
                </a:solidFill>
              </a:rPr>
              <a:t>Acknowledgements</a:t>
            </a:r>
            <a:r>
              <a:rPr lang="en-US" dirty="0" smtClean="0">
                <a:solidFill>
                  <a:srgbClr val="000000"/>
                </a:solidFill>
              </a:rPr>
              <a:t>: 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</a:rPr>
              <a:t>Ovarian </a:t>
            </a:r>
            <a:r>
              <a:rPr lang="en-US" dirty="0">
                <a:solidFill>
                  <a:srgbClr val="000000"/>
                </a:solidFill>
              </a:rPr>
              <a:t>cancer work funded by NCI #7R03CA191447 (to Waldron), infrastructure work funded by NCI ITCR #5U24CA180996 (to Morgan</a:t>
            </a:r>
            <a:r>
              <a:rPr lang="en-US" dirty="0" smtClean="0">
                <a:solidFill>
                  <a:srgbClr val="000000"/>
                </a:solidFill>
              </a:rPr>
              <a:t>).</a:t>
            </a:r>
            <a:endParaRPr lang="en-US" dirty="0">
              <a:solidFill>
                <a:srgbClr val="000000"/>
              </a:solidFill>
            </a:endParaRPr>
          </a:p>
          <a:p>
            <a:endParaRPr lang="en-US" sz="1000" dirty="0">
              <a:solidFill>
                <a:srgbClr val="000000"/>
              </a:solidFill>
            </a:endParaRPr>
          </a:p>
          <a:p>
            <a:r>
              <a:rPr lang="en-US" sz="1800" baseline="30000" dirty="0" smtClean="0">
                <a:solidFill>
                  <a:srgbClr val="000000"/>
                </a:solidFill>
              </a:rPr>
              <a:t>2</a:t>
            </a:r>
            <a:r>
              <a:rPr lang="de-DE" sz="1800" dirty="0" err="1"/>
              <a:t>Comprehensive</a:t>
            </a:r>
            <a:r>
              <a:rPr lang="de-DE" sz="1800" dirty="0"/>
              <a:t> </a:t>
            </a:r>
            <a:r>
              <a:rPr lang="de-DE" sz="1800" dirty="0" err="1"/>
              <a:t>Cancer</a:t>
            </a:r>
            <a:r>
              <a:rPr lang="de-DE" sz="1800" dirty="0"/>
              <a:t> Center, </a:t>
            </a:r>
            <a:r>
              <a:rPr lang="de-DE" sz="1800" dirty="0" smtClean="0"/>
              <a:t>University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smtClean="0"/>
              <a:t>Alabama, 1824 </a:t>
            </a:r>
            <a:r>
              <a:rPr lang="de-DE" sz="1800" dirty="0"/>
              <a:t>6th Avenue South, Birmingham, </a:t>
            </a:r>
            <a:r>
              <a:rPr lang="de-DE" sz="1800" dirty="0" smtClean="0"/>
              <a:t>AL 35233</a:t>
            </a:r>
            <a:r>
              <a:rPr lang="de-DE" sz="1800" dirty="0"/>
              <a:t>, </a:t>
            </a:r>
            <a:r>
              <a:rPr lang="de-DE" sz="1800" dirty="0" smtClean="0"/>
              <a:t>USA</a:t>
            </a:r>
          </a:p>
          <a:p>
            <a:r>
              <a:rPr lang="de-DE" sz="1800" baseline="30000" dirty="0" smtClean="0"/>
              <a:t>3</a:t>
            </a:r>
            <a:r>
              <a:rPr lang="de-DE" sz="1800" dirty="0" smtClean="0"/>
              <a:t>Roswell </a:t>
            </a:r>
            <a:r>
              <a:rPr lang="de-DE" sz="1800" dirty="0"/>
              <a:t>Park </a:t>
            </a:r>
            <a:r>
              <a:rPr lang="de-DE" sz="1800" dirty="0" err="1"/>
              <a:t>Cancer</a:t>
            </a:r>
            <a:r>
              <a:rPr lang="de-DE" sz="1800" dirty="0"/>
              <a:t> Institute, 665 </a:t>
            </a:r>
            <a:r>
              <a:rPr lang="de-DE" sz="1800" dirty="0" err="1"/>
              <a:t>Elm</a:t>
            </a:r>
            <a:r>
              <a:rPr lang="de-DE" sz="1800" dirty="0"/>
              <a:t> St, </a:t>
            </a:r>
            <a:r>
              <a:rPr lang="de-DE" sz="1800" dirty="0" err="1"/>
              <a:t>Bualo</a:t>
            </a:r>
            <a:r>
              <a:rPr lang="de-DE" sz="1800" dirty="0"/>
              <a:t>, </a:t>
            </a:r>
            <a:r>
              <a:rPr lang="de-DE" sz="1800" dirty="0" smtClean="0"/>
              <a:t>NY 14203</a:t>
            </a:r>
            <a:r>
              <a:rPr lang="de-DE" sz="1800" dirty="0"/>
              <a:t>, </a:t>
            </a:r>
            <a:r>
              <a:rPr lang="de-DE" sz="1800" dirty="0" smtClean="0"/>
              <a:t>USA </a:t>
            </a:r>
          </a:p>
          <a:p>
            <a:r>
              <a:rPr lang="de-DE" sz="1800" baseline="30000" dirty="0" smtClean="0"/>
              <a:t>4</a:t>
            </a:r>
            <a:r>
              <a:rPr lang="de-DE" sz="1800" dirty="0" smtClean="0"/>
              <a:t>Department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Biostatistics</a:t>
            </a:r>
            <a:r>
              <a:rPr lang="de-DE" sz="1800" dirty="0"/>
              <a:t> </a:t>
            </a:r>
            <a:r>
              <a:rPr lang="de-DE" sz="1800" dirty="0" err="1"/>
              <a:t>and</a:t>
            </a:r>
            <a:r>
              <a:rPr lang="de-DE" sz="1800" dirty="0"/>
              <a:t> </a:t>
            </a:r>
            <a:r>
              <a:rPr lang="de-DE" sz="1800" dirty="0" err="1"/>
              <a:t>Computational</a:t>
            </a:r>
            <a:r>
              <a:rPr lang="de-DE" sz="1800" dirty="0"/>
              <a:t> </a:t>
            </a:r>
            <a:r>
              <a:rPr lang="de-DE" sz="1800" dirty="0" err="1"/>
              <a:t>Biology</a:t>
            </a:r>
            <a:r>
              <a:rPr lang="de-DE" sz="1800" dirty="0" smtClean="0"/>
              <a:t>, Dana</a:t>
            </a:r>
            <a:r>
              <a:rPr lang="de-DE" sz="1800" dirty="0"/>
              <a:t>-</a:t>
            </a:r>
            <a:r>
              <a:rPr lang="de-DE" sz="1800" dirty="0" err="1"/>
              <a:t>Farber</a:t>
            </a:r>
            <a:r>
              <a:rPr lang="de-DE" sz="1800" dirty="0"/>
              <a:t> </a:t>
            </a:r>
            <a:r>
              <a:rPr lang="de-DE" sz="1800" dirty="0" err="1"/>
              <a:t>Cancer</a:t>
            </a:r>
            <a:r>
              <a:rPr lang="de-DE" sz="1800" dirty="0"/>
              <a:t> Institute, Harvard Medical School, 450 </a:t>
            </a:r>
            <a:r>
              <a:rPr lang="de-DE" sz="1800" dirty="0" err="1" smtClean="0"/>
              <a:t>Brookline</a:t>
            </a:r>
            <a:r>
              <a:rPr lang="de-DE" sz="1800" dirty="0"/>
              <a:t> </a:t>
            </a:r>
            <a:r>
              <a:rPr lang="de-DE" sz="1800" dirty="0" smtClean="0"/>
              <a:t>Avenue</a:t>
            </a:r>
            <a:r>
              <a:rPr lang="de-DE" sz="1800" dirty="0"/>
              <a:t>, Boston, MA 02215, </a:t>
            </a:r>
            <a:r>
              <a:rPr lang="de-DE" sz="1800" dirty="0" smtClean="0"/>
              <a:t>USA</a:t>
            </a:r>
          </a:p>
          <a:p>
            <a:r>
              <a:rPr lang="de-DE" sz="1800" baseline="30000" dirty="0" smtClean="0"/>
              <a:t>5</a:t>
            </a:r>
            <a:r>
              <a:rPr lang="de-DE" sz="1800" dirty="0" smtClean="0"/>
              <a:t>Novartis </a:t>
            </a:r>
            <a:r>
              <a:rPr lang="de-DE" sz="1800" dirty="0"/>
              <a:t>Institutes </a:t>
            </a:r>
            <a:r>
              <a:rPr lang="de-DE" sz="1800" dirty="0" err="1"/>
              <a:t>for</a:t>
            </a:r>
            <a:r>
              <a:rPr lang="de-DE" sz="1800" dirty="0"/>
              <a:t> </a:t>
            </a:r>
            <a:r>
              <a:rPr lang="de-DE" sz="1800" dirty="0" err="1" smtClean="0"/>
              <a:t>BioMedical</a:t>
            </a:r>
            <a:r>
              <a:rPr lang="de-DE" sz="1800" dirty="0"/>
              <a:t> </a:t>
            </a:r>
            <a:r>
              <a:rPr lang="de-DE" sz="1800" dirty="0" smtClean="0"/>
              <a:t>Research</a:t>
            </a:r>
            <a:r>
              <a:rPr lang="de-DE" sz="1800" dirty="0"/>
              <a:t>, 250 Massachusetts Ave, Cambridge, MA 02139, </a:t>
            </a:r>
            <a:r>
              <a:rPr lang="de-DE" sz="1800" dirty="0" smtClean="0"/>
              <a:t>USA</a:t>
            </a:r>
            <a:endParaRPr lang="en-US" sz="1800" baseline="30000" dirty="0">
              <a:solidFill>
                <a:srgbClr val="000000"/>
              </a:solidFill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96"/>
          </p:nvPr>
        </p:nvSpPr>
        <p:spPr>
          <a:xfrm>
            <a:off x="489390" y="12135182"/>
            <a:ext cx="8782116" cy="11317692"/>
          </a:xfrm>
        </p:spPr>
        <p:txBody>
          <a:bodyPr/>
          <a:lstStyle/>
          <a:p>
            <a:pPr algn="just"/>
            <a:r>
              <a:rPr lang="en-US" dirty="0"/>
              <a:t>This hypothesis is tested in </a:t>
            </a:r>
            <a:r>
              <a:rPr lang="en-US" i="1" dirty="0"/>
              <a:t>The Cancer Genome Atlas</a:t>
            </a:r>
            <a:r>
              <a:rPr lang="en-US" dirty="0"/>
              <a:t> HGSOC cases </a:t>
            </a:r>
            <a:r>
              <a:rPr lang="en-US" dirty="0" smtClean="0"/>
              <a:t>by:</a:t>
            </a:r>
          </a:p>
          <a:p>
            <a:pPr marL="514350" indent="-514350" algn="just">
              <a:buAutoNum type="romanLcParenBoth"/>
            </a:pPr>
            <a:r>
              <a:rPr lang="en-US" dirty="0" smtClean="0"/>
              <a:t>considering </a:t>
            </a:r>
            <a:r>
              <a:rPr lang="en-US" dirty="0"/>
              <a:t>recurrent subtype-associated DNA copy number alterations, </a:t>
            </a:r>
            <a:endParaRPr lang="en-US" dirty="0" smtClean="0"/>
          </a:p>
          <a:p>
            <a:pPr marL="514350" indent="-514350" algn="just">
              <a:buAutoNum type="romanLcParenBoth"/>
            </a:pPr>
            <a:r>
              <a:rPr lang="en-US" dirty="0" smtClean="0"/>
              <a:t>inferring </a:t>
            </a:r>
            <a:r>
              <a:rPr lang="en-US" dirty="0"/>
              <a:t>per-alteration heterogeneity from SNP arrays and whole-</a:t>
            </a:r>
            <a:r>
              <a:rPr lang="en-US" dirty="0" err="1"/>
              <a:t>exome</a:t>
            </a:r>
            <a:r>
              <a:rPr lang="en-US" dirty="0"/>
              <a:t> sequencing, and </a:t>
            </a:r>
            <a:endParaRPr lang="en-US" dirty="0" smtClean="0"/>
          </a:p>
          <a:p>
            <a:pPr marL="514350" indent="-514350" algn="just">
              <a:buAutoNum type="romanLcParenBoth"/>
            </a:pPr>
            <a:r>
              <a:rPr lang="en-US" dirty="0" smtClean="0"/>
              <a:t>testing </a:t>
            </a:r>
            <a:r>
              <a:rPr lang="en-US" dirty="0"/>
              <a:t>whether subtype-associated alterations display different intra-tumor heterogeneity than other alterations</a:t>
            </a:r>
            <a:r>
              <a:rPr lang="de-DE" dirty="0"/>
              <a:t> </a:t>
            </a:r>
            <a:endParaRPr lang="de-DE" dirty="0" smtClean="0"/>
          </a:p>
          <a:p>
            <a:endParaRPr lang="de-DE" sz="1800" dirty="0">
              <a:solidFill>
                <a:srgbClr val="000000"/>
              </a:solidFill>
            </a:endParaRPr>
          </a:p>
          <a:p>
            <a:pPr algn="just"/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hypothesis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focus</a:t>
            </a:r>
            <a:r>
              <a:rPr lang="de-DE" dirty="0"/>
              <a:t> on </a:t>
            </a:r>
            <a:r>
              <a:rPr lang="de-DE" b="1" dirty="0" err="1"/>
              <a:t>somatic</a:t>
            </a:r>
            <a:r>
              <a:rPr lang="de-DE" b="1" dirty="0"/>
              <a:t> </a:t>
            </a:r>
            <a:r>
              <a:rPr lang="de-DE" b="1" dirty="0" err="1" smtClean="0"/>
              <a:t>copy</a:t>
            </a:r>
            <a:r>
              <a:rPr lang="de-DE" b="1" dirty="0"/>
              <a:t> </a:t>
            </a:r>
            <a:r>
              <a:rPr lang="de-DE" b="1" dirty="0" err="1" smtClean="0"/>
              <a:t>number</a:t>
            </a:r>
            <a:r>
              <a:rPr lang="de-DE" b="1" dirty="0" smtClean="0"/>
              <a:t> </a:t>
            </a:r>
            <a:r>
              <a:rPr lang="de-DE" b="1" dirty="0" err="1"/>
              <a:t>alterations</a:t>
            </a:r>
            <a:r>
              <a:rPr lang="de-DE" dirty="0"/>
              <a:t> (SCNAs</a:t>
            </a:r>
            <a:r>
              <a:rPr lang="de-DE" dirty="0" smtClean="0"/>
              <a:t>).</a:t>
            </a:r>
          </a:p>
          <a:p>
            <a:endParaRPr lang="de-DE" sz="1800" dirty="0">
              <a:solidFill>
                <a:srgbClr val="000000"/>
              </a:solidFill>
            </a:endParaRPr>
          </a:p>
          <a:p>
            <a:r>
              <a:rPr lang="de-DE" b="1" dirty="0" smtClean="0">
                <a:solidFill>
                  <a:srgbClr val="000000"/>
                </a:solidFill>
              </a:rPr>
              <a:t>GISTIC2 (</a:t>
            </a:r>
            <a:r>
              <a:rPr lang="de-DE" sz="1800" dirty="0" err="1" smtClean="0"/>
              <a:t>Mermel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</a:rPr>
              <a:t>et al., </a:t>
            </a:r>
            <a:r>
              <a:rPr lang="en-US" sz="1800" dirty="0" smtClean="0">
                <a:solidFill>
                  <a:srgbClr val="000000"/>
                </a:solidFill>
              </a:rPr>
              <a:t>Genome </a:t>
            </a:r>
            <a:r>
              <a:rPr lang="en-US" sz="1800" dirty="0" err="1" smtClean="0">
                <a:solidFill>
                  <a:srgbClr val="000000"/>
                </a:solidFill>
              </a:rPr>
              <a:t>Biol</a:t>
            </a:r>
            <a:r>
              <a:rPr lang="en-US" sz="1800" dirty="0" smtClean="0">
                <a:solidFill>
                  <a:srgbClr val="000000"/>
                </a:solidFill>
              </a:rPr>
              <a:t>, 2011</a:t>
            </a:r>
            <a:r>
              <a:rPr lang="en-US" b="1" dirty="0" smtClean="0">
                <a:solidFill>
                  <a:srgbClr val="000000"/>
                </a:solidFill>
              </a:rPr>
              <a:t>):</a:t>
            </a:r>
          </a:p>
          <a:p>
            <a:pPr marL="342900" indent="-342900" algn="just">
              <a:buFont typeface="Arial"/>
              <a:buChar char="•"/>
            </a:pPr>
            <a:r>
              <a:rPr lang="de-DE" sz="2000" dirty="0" err="1" smtClean="0"/>
              <a:t>detects</a:t>
            </a:r>
            <a:r>
              <a:rPr lang="de-DE" sz="2000" dirty="0" smtClean="0"/>
              <a:t> </a:t>
            </a:r>
            <a:r>
              <a:rPr lang="de-DE" sz="2000" dirty="0"/>
              <a:t>SCNAs </a:t>
            </a:r>
            <a:r>
              <a:rPr lang="de-DE" sz="2000" dirty="0" err="1"/>
              <a:t>that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b="1" dirty="0" err="1"/>
              <a:t>more</a:t>
            </a:r>
            <a:r>
              <a:rPr lang="de-DE" sz="2000" b="1" dirty="0"/>
              <a:t> </a:t>
            </a:r>
            <a:r>
              <a:rPr lang="de-DE" sz="2000" b="1" dirty="0" err="1" smtClean="0"/>
              <a:t>recurrent</a:t>
            </a:r>
            <a:r>
              <a:rPr lang="de-DE" sz="2000" b="1" dirty="0" smtClean="0"/>
              <a:t> </a:t>
            </a:r>
            <a:r>
              <a:rPr lang="de-DE" sz="2000" b="1" dirty="0" err="1"/>
              <a:t>than</a:t>
            </a:r>
            <a:r>
              <a:rPr lang="de-DE" sz="2000" b="1" dirty="0"/>
              <a:t> </a:t>
            </a:r>
            <a:r>
              <a:rPr lang="de-DE" sz="2000" b="1" dirty="0" err="1"/>
              <a:t>expected</a:t>
            </a:r>
            <a:r>
              <a:rPr lang="de-DE" sz="2000" b="1" dirty="0"/>
              <a:t> </a:t>
            </a:r>
            <a:r>
              <a:rPr lang="de-DE" sz="2000" b="1" dirty="0" err="1"/>
              <a:t>by</a:t>
            </a:r>
            <a:r>
              <a:rPr lang="de-DE" sz="2000" b="1" dirty="0"/>
              <a:t> </a:t>
            </a:r>
            <a:r>
              <a:rPr lang="de-DE" sz="2000" b="1" dirty="0" err="1"/>
              <a:t>chance</a:t>
            </a:r>
            <a:r>
              <a:rPr lang="de-DE" dirty="0" smtClean="0"/>
              <a:t>,</a:t>
            </a:r>
          </a:p>
          <a:p>
            <a:pPr marL="342900" indent="-342900" algn="just">
              <a:buFont typeface="Arial"/>
              <a:buChar char="•"/>
            </a:pPr>
            <a:r>
              <a:rPr lang="de-DE" sz="2000" dirty="0" err="1" smtClean="0"/>
              <a:t>distinguishes</a:t>
            </a:r>
            <a:r>
              <a:rPr lang="de-DE" sz="2000" dirty="0" smtClean="0"/>
              <a:t> </a:t>
            </a:r>
            <a:r>
              <a:rPr lang="de-DE" sz="2000" b="1" dirty="0" err="1" smtClean="0"/>
              <a:t>cancer</a:t>
            </a:r>
            <a:r>
              <a:rPr lang="de-DE" sz="2000" b="1" dirty="0" err="1"/>
              <a:t>-driving</a:t>
            </a:r>
            <a:r>
              <a:rPr lang="de-DE" sz="2000" b="1" dirty="0"/>
              <a:t> </a:t>
            </a:r>
            <a:r>
              <a:rPr lang="de-DE" sz="2000" b="1" dirty="0" err="1"/>
              <a:t>events</a:t>
            </a:r>
            <a:r>
              <a:rPr lang="de-DE" sz="2000" dirty="0"/>
              <a:t> </a:t>
            </a:r>
            <a:r>
              <a:rPr lang="de-DE" sz="2000" dirty="0" err="1"/>
              <a:t>from</a:t>
            </a:r>
            <a:r>
              <a:rPr lang="de-DE" sz="2000" dirty="0"/>
              <a:t> </a:t>
            </a:r>
            <a:r>
              <a:rPr lang="de-DE" sz="2000" dirty="0" err="1"/>
              <a:t>random</a:t>
            </a:r>
            <a:r>
              <a:rPr lang="de-DE" sz="2000" dirty="0"/>
              <a:t> passenger </a:t>
            </a:r>
            <a:r>
              <a:rPr lang="de-DE" sz="2000" dirty="0" err="1" smtClean="0"/>
              <a:t>mutations</a:t>
            </a:r>
            <a:r>
              <a:rPr lang="de-DE" sz="2000" dirty="0" smtClean="0"/>
              <a:t>,</a:t>
            </a:r>
          </a:p>
          <a:p>
            <a:pPr marL="342900" indent="-342900" algn="just">
              <a:buFont typeface="Arial"/>
              <a:buChar char="•"/>
            </a:pPr>
            <a:r>
              <a:rPr lang="de-DE" sz="2000" dirty="0" smtClean="0"/>
              <a:t>separates </a:t>
            </a:r>
            <a:r>
              <a:rPr lang="de-DE" sz="2000" dirty="0" err="1" smtClean="0"/>
              <a:t>broad</a:t>
            </a:r>
            <a:r>
              <a:rPr lang="de-DE" sz="2000" dirty="0" smtClean="0"/>
              <a:t> </a:t>
            </a:r>
            <a:r>
              <a:rPr lang="de-DE" sz="2000" i="1" dirty="0"/>
              <a:t>arm-level</a:t>
            </a:r>
            <a:r>
              <a:rPr lang="de-DE" sz="2000" dirty="0"/>
              <a:t> </a:t>
            </a:r>
            <a:r>
              <a:rPr lang="de-DE" sz="2000" dirty="0" err="1" smtClean="0"/>
              <a:t>events</a:t>
            </a:r>
            <a:r>
              <a:rPr lang="de-DE" sz="2000" dirty="0" smtClean="0"/>
              <a:t> </a:t>
            </a:r>
            <a:r>
              <a:rPr lang="de-DE" sz="2000" dirty="0" err="1" smtClean="0"/>
              <a:t>from</a:t>
            </a:r>
            <a:r>
              <a:rPr lang="de-DE" sz="2000" dirty="0" smtClean="0"/>
              <a:t> </a:t>
            </a:r>
            <a:r>
              <a:rPr lang="de-DE" sz="2000" b="1" i="1" dirty="0" err="1"/>
              <a:t>focal</a:t>
            </a:r>
            <a:r>
              <a:rPr lang="de-DE" sz="2000" b="1" dirty="0"/>
              <a:t> </a:t>
            </a:r>
            <a:r>
              <a:rPr lang="de-DE" sz="2000" b="1" dirty="0" err="1" smtClean="0"/>
              <a:t>events</a:t>
            </a:r>
            <a:r>
              <a:rPr lang="de-DE" sz="2000" dirty="0" smtClean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 smtClean="0"/>
              <a:t>small</a:t>
            </a:r>
            <a:r>
              <a:rPr lang="de-DE" sz="2000" dirty="0" smtClean="0"/>
              <a:t> </a:t>
            </a:r>
            <a:r>
              <a:rPr lang="de-DE" sz="2000" dirty="0" err="1" smtClean="0"/>
              <a:t>range</a:t>
            </a:r>
            <a:r>
              <a:rPr lang="de-DE" b="1" dirty="0" smtClean="0">
                <a:solidFill>
                  <a:srgbClr val="000000"/>
                </a:solidFill>
              </a:rPr>
              <a:t> </a:t>
            </a:r>
          </a:p>
          <a:p>
            <a:endParaRPr lang="de-DE" sz="1800" b="1" dirty="0">
              <a:solidFill>
                <a:srgbClr val="000000"/>
              </a:solidFill>
            </a:endParaRPr>
          </a:p>
          <a:p>
            <a:r>
              <a:rPr lang="de-DE" b="1" dirty="0" smtClean="0">
                <a:solidFill>
                  <a:srgbClr val="000000"/>
                </a:solidFill>
              </a:rPr>
              <a:t>ABSOLUTE (</a:t>
            </a:r>
            <a:r>
              <a:rPr lang="de-DE" sz="1800" dirty="0" smtClean="0"/>
              <a:t>Carter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</a:rPr>
              <a:t>et al., </a:t>
            </a:r>
            <a:r>
              <a:rPr lang="en-US" sz="1800" dirty="0" smtClean="0">
                <a:solidFill>
                  <a:srgbClr val="000000"/>
                </a:solidFill>
              </a:rPr>
              <a:t>Nat </a:t>
            </a:r>
            <a:r>
              <a:rPr lang="en-US" sz="1800" dirty="0" err="1" smtClean="0">
                <a:solidFill>
                  <a:srgbClr val="000000"/>
                </a:solidFill>
              </a:rPr>
              <a:t>Biotechnol</a:t>
            </a:r>
            <a:r>
              <a:rPr lang="en-US" sz="1800" dirty="0" smtClean="0">
                <a:solidFill>
                  <a:srgbClr val="000000"/>
                </a:solidFill>
              </a:rPr>
              <a:t>, 2012</a:t>
            </a:r>
            <a:r>
              <a:rPr lang="en-US" b="1" dirty="0" smtClean="0">
                <a:solidFill>
                  <a:srgbClr val="000000"/>
                </a:solidFill>
              </a:rPr>
              <a:t>):</a:t>
            </a:r>
          </a:p>
          <a:p>
            <a:pPr marL="342900" indent="-342900">
              <a:buFont typeface="Arial"/>
              <a:buChar char="•"/>
            </a:pPr>
            <a:r>
              <a:rPr lang="de-DE" sz="2000" dirty="0" err="1" smtClean="0"/>
              <a:t>infers</a:t>
            </a:r>
            <a:r>
              <a:rPr lang="de-DE" sz="2000" dirty="0" smtClean="0"/>
              <a:t> </a:t>
            </a:r>
            <a:r>
              <a:rPr lang="de-DE" sz="2000" dirty="0" err="1"/>
              <a:t>tumor</a:t>
            </a:r>
            <a:r>
              <a:rPr lang="de-DE" sz="2000" dirty="0"/>
              <a:t> </a:t>
            </a:r>
            <a:r>
              <a:rPr lang="de-DE" sz="2000" dirty="0" err="1"/>
              <a:t>purity</a:t>
            </a:r>
            <a:r>
              <a:rPr lang="de-DE" sz="2000" dirty="0"/>
              <a:t> </a:t>
            </a:r>
            <a:r>
              <a:rPr lang="de-DE" sz="2000" dirty="0" err="1"/>
              <a:t>and</a:t>
            </a:r>
            <a:r>
              <a:rPr lang="de-DE" sz="2000" dirty="0"/>
              <a:t> </a:t>
            </a:r>
            <a:r>
              <a:rPr lang="de-DE" sz="2000" dirty="0" err="1" smtClean="0"/>
              <a:t>ploidy</a:t>
            </a:r>
            <a:r>
              <a:rPr lang="de-DE" sz="2000" dirty="0"/>
              <a:t> </a:t>
            </a:r>
            <a:r>
              <a:rPr lang="de-DE" sz="2000" dirty="0" err="1" smtClean="0"/>
              <a:t>directly</a:t>
            </a:r>
            <a:r>
              <a:rPr lang="de-DE" sz="2000" dirty="0" smtClean="0"/>
              <a:t> </a:t>
            </a:r>
            <a:r>
              <a:rPr lang="de-DE" sz="2000" dirty="0" err="1"/>
              <a:t>from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analysis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smtClean="0"/>
              <a:t>SCNAs,</a:t>
            </a:r>
          </a:p>
          <a:p>
            <a:pPr marL="342900" indent="-342900">
              <a:buFont typeface="Arial"/>
              <a:buChar char="•"/>
            </a:pPr>
            <a:r>
              <a:rPr lang="de-DE" sz="2000" dirty="0">
                <a:solidFill>
                  <a:srgbClr val="000000"/>
                </a:solidFill>
              </a:rPr>
              <a:t>p</a:t>
            </a:r>
            <a:r>
              <a:rPr lang="en-US" sz="2000" dirty="0" err="1" smtClean="0">
                <a:solidFill>
                  <a:srgbClr val="000000"/>
                </a:solidFill>
              </a:rPr>
              <a:t>urity</a:t>
            </a:r>
            <a:r>
              <a:rPr lang="en-US" sz="2000" dirty="0" smtClean="0">
                <a:solidFill>
                  <a:srgbClr val="000000"/>
                </a:solidFill>
              </a:rPr>
              <a:t>:</a:t>
            </a:r>
            <a:r>
              <a:rPr lang="de-DE" sz="2000" dirty="0" smtClean="0"/>
              <a:t> </a:t>
            </a:r>
            <a:r>
              <a:rPr lang="de-DE" sz="2000" dirty="0" err="1"/>
              <a:t>intermixture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cancer</a:t>
            </a:r>
            <a:r>
              <a:rPr lang="de-DE" sz="2000" dirty="0"/>
              <a:t> </a:t>
            </a:r>
            <a:r>
              <a:rPr lang="de-DE" sz="2000" dirty="0" err="1"/>
              <a:t>cells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normal </a:t>
            </a:r>
            <a:r>
              <a:rPr lang="de-DE" sz="2000" dirty="0" err="1" smtClean="0"/>
              <a:t>cells</a:t>
            </a:r>
            <a:r>
              <a:rPr lang="de-DE" sz="2000" dirty="0" smtClean="0"/>
              <a:t>,</a:t>
            </a:r>
          </a:p>
          <a:p>
            <a:pPr marL="342900" indent="-342900">
              <a:buFont typeface="Arial"/>
              <a:buChar char="•"/>
            </a:pPr>
            <a:r>
              <a:rPr lang="de-DE" sz="2000" dirty="0" err="1"/>
              <a:t>p</a:t>
            </a:r>
            <a:r>
              <a:rPr lang="de-DE" sz="2000" dirty="0" err="1" smtClean="0"/>
              <a:t>loidy</a:t>
            </a:r>
            <a:r>
              <a:rPr lang="de-DE" sz="2000" dirty="0" smtClean="0"/>
              <a:t>: </a:t>
            </a:r>
            <a:r>
              <a:rPr lang="de-DE" sz="2000" dirty="0" err="1" smtClean="0"/>
              <a:t>often</a:t>
            </a:r>
            <a:r>
              <a:rPr lang="de-DE" sz="2000" dirty="0" smtClean="0"/>
              <a:t> abnormal </a:t>
            </a:r>
            <a:r>
              <a:rPr lang="de-DE" sz="2000" dirty="0"/>
              <a:t>DNA </a:t>
            </a:r>
            <a:r>
              <a:rPr lang="de-DE" sz="2000" dirty="0" err="1"/>
              <a:t>content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cancer</a:t>
            </a:r>
            <a:r>
              <a:rPr lang="de-DE" sz="2000" dirty="0"/>
              <a:t> </a:t>
            </a:r>
            <a:r>
              <a:rPr lang="de-DE" sz="2000" dirty="0" err="1" smtClean="0"/>
              <a:t>cells</a:t>
            </a:r>
            <a:r>
              <a:rPr lang="de-DE" sz="2000" dirty="0" smtClean="0"/>
              <a:t>,</a:t>
            </a:r>
          </a:p>
          <a:p>
            <a:pPr marL="342900" indent="-342900">
              <a:buFont typeface="Arial"/>
              <a:buChar char="•"/>
            </a:pPr>
            <a:r>
              <a:rPr lang="de-DE" sz="2000" dirty="0" err="1" smtClean="0"/>
              <a:t>identifies</a:t>
            </a:r>
            <a:r>
              <a:rPr lang="de-DE" sz="2000" dirty="0" smtClean="0"/>
              <a:t> </a:t>
            </a:r>
            <a:r>
              <a:rPr lang="de-DE" sz="2000" dirty="0"/>
              <a:t>SCNAs not </a:t>
            </a:r>
            <a:r>
              <a:rPr lang="de-DE" sz="2000" dirty="0" err="1" smtClean="0"/>
              <a:t>fitting</a:t>
            </a:r>
            <a:r>
              <a:rPr lang="de-DE" sz="2000" dirty="0" smtClean="0"/>
              <a:t> </a:t>
            </a:r>
            <a:r>
              <a:rPr lang="de-DE" sz="2000" dirty="0"/>
              <a:t>a </a:t>
            </a:r>
            <a:r>
              <a:rPr lang="de-DE" sz="2000" dirty="0" err="1"/>
              <a:t>tumor's</a:t>
            </a:r>
            <a:r>
              <a:rPr lang="de-DE" sz="2000" dirty="0"/>
              <a:t> </a:t>
            </a:r>
            <a:r>
              <a:rPr lang="de-DE" sz="2000" dirty="0" err="1" smtClean="0"/>
              <a:t>purity</a:t>
            </a:r>
            <a:r>
              <a:rPr lang="de-DE" sz="2000" dirty="0" smtClean="0"/>
              <a:t> / </a:t>
            </a:r>
            <a:r>
              <a:rPr lang="de-DE" sz="2000" dirty="0" err="1" smtClean="0"/>
              <a:t>ploidy</a:t>
            </a:r>
            <a:r>
              <a:rPr lang="de-DE" sz="2000" dirty="0" smtClean="0"/>
              <a:t> </a:t>
            </a:r>
            <a:r>
              <a:rPr lang="de-DE" sz="2000" dirty="0" err="1"/>
              <a:t>relationship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a </a:t>
            </a:r>
            <a:r>
              <a:rPr lang="de-DE" sz="2000" b="1" dirty="0" err="1"/>
              <a:t>consequence</a:t>
            </a:r>
            <a:r>
              <a:rPr lang="de-DE" sz="2000" b="1" dirty="0"/>
              <a:t> </a:t>
            </a:r>
            <a:r>
              <a:rPr lang="de-DE" sz="2000" b="1" dirty="0" err="1"/>
              <a:t>of</a:t>
            </a:r>
            <a:r>
              <a:rPr lang="de-DE" sz="2000" b="1" dirty="0"/>
              <a:t> </a:t>
            </a:r>
            <a:r>
              <a:rPr lang="de-DE" sz="2000" b="1" dirty="0" err="1" smtClean="0"/>
              <a:t>subclonal</a:t>
            </a:r>
            <a:r>
              <a:rPr lang="de-DE" sz="2000" b="1" dirty="0"/>
              <a:t> </a:t>
            </a:r>
            <a:r>
              <a:rPr lang="de-DE" sz="2000" b="1" dirty="0" err="1" smtClean="0"/>
              <a:t>evolution</a:t>
            </a:r>
            <a:endParaRPr lang="de-DE" sz="2000" b="1" dirty="0" smtClean="0"/>
          </a:p>
          <a:p>
            <a:endParaRPr lang="de-DE" sz="1800" b="1" dirty="0"/>
          </a:p>
          <a:p>
            <a:r>
              <a:rPr lang="de-DE" b="1" dirty="0" err="1" smtClean="0">
                <a:solidFill>
                  <a:srgbClr val="000000"/>
                </a:solidFill>
              </a:rPr>
              <a:t>Subtypes</a:t>
            </a:r>
            <a:r>
              <a:rPr lang="de-DE" sz="2000" b="1" dirty="0" smtClean="0">
                <a:solidFill>
                  <a:srgbClr val="000000"/>
                </a:solidFill>
              </a:rPr>
              <a:t> (</a:t>
            </a:r>
            <a:r>
              <a:rPr lang="de-DE" sz="1800" dirty="0" smtClean="0"/>
              <a:t>TCGA</a:t>
            </a:r>
            <a:r>
              <a:rPr lang="en-US" sz="1800" dirty="0" smtClean="0">
                <a:solidFill>
                  <a:srgbClr val="000000"/>
                </a:solidFill>
              </a:rPr>
              <a:t>, Nature, 2011</a:t>
            </a:r>
            <a:r>
              <a:rPr lang="en-US" sz="2000" b="1" dirty="0" smtClean="0">
                <a:solidFill>
                  <a:srgbClr val="000000"/>
                </a:solidFill>
              </a:rPr>
              <a:t>):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tumor clustering by </a:t>
            </a:r>
            <a:r>
              <a:rPr lang="en-US" sz="2000" dirty="0" err="1" smtClean="0">
                <a:solidFill>
                  <a:srgbClr val="000000"/>
                </a:solidFill>
              </a:rPr>
              <a:t>transcriptome</a:t>
            </a:r>
            <a:r>
              <a:rPr lang="en-US" sz="2000" dirty="0" smtClean="0">
                <a:solidFill>
                  <a:srgbClr val="000000"/>
                </a:solidFill>
              </a:rPr>
              <a:t> similarity,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resulted in 4 subtypes: </a:t>
            </a:r>
            <a:r>
              <a:rPr lang="mr-IN" sz="2000" i="1" dirty="0" smtClean="0"/>
              <a:t>dif</a:t>
            </a:r>
            <a:r>
              <a:rPr lang="de-DE" sz="2000" i="1" dirty="0" err="1" smtClean="0"/>
              <a:t>ferentiated</a:t>
            </a:r>
            <a:r>
              <a:rPr lang="de-DE" sz="2000" dirty="0"/>
              <a:t>, </a:t>
            </a:r>
            <a:r>
              <a:rPr lang="de-DE" sz="2000" i="1" dirty="0" err="1" smtClean="0"/>
              <a:t>immunoreactive</a:t>
            </a:r>
            <a:r>
              <a:rPr lang="de-DE" sz="2000" dirty="0"/>
              <a:t>, </a:t>
            </a:r>
            <a:r>
              <a:rPr lang="de-DE" sz="2000" i="1" dirty="0" err="1" smtClean="0"/>
              <a:t>mesenchymal</a:t>
            </a:r>
            <a:r>
              <a:rPr lang="de-DE" sz="2000" dirty="0"/>
              <a:t>, </a:t>
            </a:r>
            <a:r>
              <a:rPr lang="de-DE" sz="2000" dirty="0" err="1"/>
              <a:t>and</a:t>
            </a:r>
            <a:r>
              <a:rPr lang="de-DE" sz="2000" dirty="0"/>
              <a:t> </a:t>
            </a:r>
            <a:r>
              <a:rPr lang="de-DE" sz="2000" i="1" dirty="0" smtClean="0"/>
              <a:t>proliferative</a:t>
            </a:r>
            <a:endParaRPr lang="en-US" sz="2000" i="1" dirty="0">
              <a:solidFill>
                <a:srgbClr val="000000"/>
              </a:solidFill>
            </a:endParaRPr>
          </a:p>
          <a:p>
            <a:endParaRPr lang="de-DE" sz="2000" b="1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50"/>
          </p:nvPr>
        </p:nvSpPr>
        <p:spPr>
          <a:xfrm>
            <a:off x="10292954" y="1326554"/>
            <a:ext cx="18744009" cy="1120140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en-US" sz="4000" dirty="0" smtClean="0">
                <a:solidFill>
                  <a:srgbClr val="000000"/>
                </a:solidFill>
                <a:latin typeface="+mj-lt"/>
              </a:rPr>
              <a:t>Ludwig Geistlinger</a:t>
            </a:r>
            <a:r>
              <a:rPr lang="en-US" sz="4000" baseline="30000" dirty="0" smtClean="0">
                <a:solidFill>
                  <a:srgbClr val="000000"/>
                </a:solidFill>
                <a:latin typeface="+mj-lt"/>
              </a:rPr>
              <a:t>1</a:t>
            </a:r>
            <a:r>
              <a:rPr lang="en-US" sz="4000" dirty="0" smtClean="0">
                <a:solidFill>
                  <a:srgbClr val="000000"/>
                </a:solidFill>
                <a:latin typeface="+mj-lt"/>
              </a:rPr>
              <a:t>, </a:t>
            </a:r>
            <a:r>
              <a:rPr lang="en-US" sz="4000" dirty="0" err="1" smtClean="0">
                <a:solidFill>
                  <a:srgbClr val="000000"/>
                </a:solidFill>
                <a:latin typeface="+mj-lt"/>
              </a:rPr>
              <a:t>Sehyun</a:t>
            </a:r>
            <a:r>
              <a:rPr lang="en-US" sz="4000" dirty="0" smtClean="0">
                <a:solidFill>
                  <a:srgbClr val="000000"/>
                </a:solidFill>
                <a:latin typeface="+mj-lt"/>
              </a:rPr>
              <a:t> Oh</a:t>
            </a:r>
            <a:r>
              <a:rPr lang="en-US" sz="4000" baseline="30000" dirty="0" smtClean="0">
                <a:solidFill>
                  <a:srgbClr val="000000"/>
                </a:solidFill>
                <a:latin typeface="+mj-lt"/>
              </a:rPr>
              <a:t>1</a:t>
            </a:r>
            <a:r>
              <a:rPr lang="en-US" sz="4000" dirty="0" smtClean="0">
                <a:solidFill>
                  <a:srgbClr val="000000"/>
                </a:solidFill>
                <a:latin typeface="+mj-lt"/>
              </a:rPr>
              <a:t>, Marcel Ramos</a:t>
            </a:r>
            <a:r>
              <a:rPr lang="en-US" sz="4000" baseline="30000" dirty="0" smtClean="0">
                <a:solidFill>
                  <a:srgbClr val="000000"/>
                </a:solidFill>
                <a:latin typeface="+mj-lt"/>
              </a:rPr>
              <a:t>1</a:t>
            </a:r>
            <a:r>
              <a:rPr lang="en-US" sz="4000" dirty="0" smtClean="0">
                <a:solidFill>
                  <a:srgbClr val="000000"/>
                </a:solidFill>
                <a:latin typeface="+mj-lt"/>
              </a:rPr>
              <a:t>, </a:t>
            </a:r>
            <a:r>
              <a:rPr lang="en-US" sz="4000" dirty="0">
                <a:solidFill>
                  <a:srgbClr val="000000"/>
                </a:solidFill>
                <a:latin typeface="+mj-lt"/>
              </a:rPr>
              <a:t>Lucas </a:t>
            </a:r>
            <a:r>
              <a:rPr lang="en-US" sz="4000" dirty="0" smtClean="0">
                <a:solidFill>
                  <a:srgbClr val="000000"/>
                </a:solidFill>
                <a:latin typeface="+mj-lt"/>
              </a:rPr>
              <a:t>Schiffer</a:t>
            </a:r>
            <a:r>
              <a:rPr lang="en-US" sz="4000" baseline="30000" dirty="0" smtClean="0">
                <a:solidFill>
                  <a:srgbClr val="000000"/>
                </a:solidFill>
                <a:latin typeface="+mj-lt"/>
              </a:rPr>
              <a:t>1</a:t>
            </a:r>
            <a:r>
              <a:rPr lang="en-US" sz="4000" dirty="0" smtClean="0">
                <a:solidFill>
                  <a:srgbClr val="000000"/>
                </a:solidFill>
                <a:latin typeface="+mj-lt"/>
              </a:rPr>
              <a:t>, Michael Birrer</a:t>
            </a:r>
            <a:r>
              <a:rPr lang="en-US" sz="4000" baseline="30000" dirty="0" smtClean="0">
                <a:solidFill>
                  <a:srgbClr val="000000"/>
                </a:solidFill>
                <a:latin typeface="+mj-lt"/>
              </a:rPr>
              <a:t>2</a:t>
            </a:r>
            <a:r>
              <a:rPr lang="en-US" sz="4000" dirty="0" smtClean="0">
                <a:solidFill>
                  <a:srgbClr val="000000"/>
                </a:solidFill>
                <a:latin typeface="+mj-lt"/>
              </a:rPr>
              <a:t>, </a:t>
            </a:r>
          </a:p>
          <a:p>
            <a:pPr>
              <a:lnSpc>
                <a:spcPct val="70000"/>
              </a:lnSpc>
            </a:pPr>
            <a:r>
              <a:rPr lang="en-US" sz="4000" dirty="0" smtClean="0">
                <a:solidFill>
                  <a:srgbClr val="000000"/>
                </a:solidFill>
                <a:latin typeface="+mj-lt"/>
              </a:rPr>
              <a:t>Martin Morgan</a:t>
            </a:r>
            <a:r>
              <a:rPr lang="en-US" sz="4000" baseline="30000" dirty="0" smtClean="0">
                <a:solidFill>
                  <a:srgbClr val="000000"/>
                </a:solidFill>
                <a:latin typeface="+mj-lt"/>
              </a:rPr>
              <a:t>3</a:t>
            </a:r>
            <a:r>
              <a:rPr lang="en-US" sz="4000" dirty="0" smtClean="0">
                <a:solidFill>
                  <a:srgbClr val="000000"/>
                </a:solidFill>
                <a:latin typeface="+mj-lt"/>
              </a:rPr>
              <a:t>, </a:t>
            </a:r>
            <a:r>
              <a:rPr lang="de-DE" sz="4000" dirty="0" smtClean="0">
                <a:solidFill>
                  <a:schemeClr val="tx1"/>
                </a:solidFill>
                <a:latin typeface="+mj-lt"/>
              </a:rPr>
              <a:t>Giovanni Parmigiani</a:t>
            </a:r>
            <a:r>
              <a:rPr lang="de-DE" sz="4000" baseline="30000" dirty="0" smtClean="0">
                <a:solidFill>
                  <a:schemeClr val="tx1"/>
                </a:solidFill>
                <a:latin typeface="+mj-lt"/>
              </a:rPr>
              <a:t>4</a:t>
            </a:r>
            <a:r>
              <a:rPr lang="de-DE" sz="4000" dirty="0" smtClean="0">
                <a:solidFill>
                  <a:schemeClr val="tx1"/>
                </a:solidFill>
                <a:latin typeface="+mj-lt"/>
              </a:rPr>
              <a:t>,</a:t>
            </a:r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4000" dirty="0" smtClean="0">
                <a:solidFill>
                  <a:srgbClr val="000000"/>
                </a:solidFill>
                <a:latin typeface="+mj-lt"/>
              </a:rPr>
              <a:t>Markus Riester</a:t>
            </a:r>
            <a:r>
              <a:rPr lang="en-US" sz="4000" baseline="30000" dirty="0" smtClean="0">
                <a:solidFill>
                  <a:srgbClr val="000000"/>
                </a:solidFill>
                <a:latin typeface="+mj-lt"/>
              </a:rPr>
              <a:t>5</a:t>
            </a:r>
            <a:r>
              <a:rPr lang="en-US" sz="4000" dirty="0" smtClean="0">
                <a:solidFill>
                  <a:srgbClr val="000000"/>
                </a:solidFill>
                <a:latin typeface="+mj-lt"/>
              </a:rPr>
              <a:t>, and Levi Waldron</a:t>
            </a:r>
            <a:r>
              <a:rPr lang="en-US" sz="4000" baseline="30000" dirty="0" smtClean="0">
                <a:solidFill>
                  <a:srgbClr val="000000"/>
                </a:solidFill>
                <a:latin typeface="+mj-lt"/>
              </a:rPr>
              <a:t>1</a:t>
            </a:r>
            <a:endParaRPr lang="en-US" sz="40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84"/>
          </p:nvPr>
        </p:nvSpPr>
        <p:spPr>
          <a:xfrm>
            <a:off x="10336524" y="2716122"/>
            <a:ext cx="18744009" cy="1018309"/>
          </a:xfrm>
        </p:spPr>
        <p:txBody>
          <a:bodyPr>
            <a:noAutofit/>
          </a:bodyPr>
          <a:lstStyle/>
          <a:p>
            <a:pPr>
              <a:lnSpc>
                <a:spcPct val="60000"/>
              </a:lnSpc>
            </a:pPr>
            <a:r>
              <a:rPr lang="en-US" sz="3200" baseline="30000" dirty="0" smtClean="0">
                <a:solidFill>
                  <a:srgbClr val="000000"/>
                </a:solidFill>
                <a:latin typeface="+mj-lt"/>
              </a:rPr>
              <a:t>1</a:t>
            </a:r>
            <a:r>
              <a:rPr lang="en-US" sz="3200" dirty="0" smtClean="0">
                <a:solidFill>
                  <a:srgbClr val="000000"/>
                </a:solidFill>
                <a:latin typeface="+mj-lt"/>
              </a:rPr>
              <a:t>Institute for Implementation Science in Population Health, School of Public Health, </a:t>
            </a:r>
          </a:p>
          <a:p>
            <a:pPr>
              <a:lnSpc>
                <a:spcPct val="60000"/>
              </a:lnSpc>
            </a:pPr>
            <a:r>
              <a:rPr lang="en-US" sz="3200" dirty="0" smtClean="0">
                <a:solidFill>
                  <a:srgbClr val="000000"/>
                </a:solidFill>
                <a:latin typeface="+mj-lt"/>
              </a:rPr>
              <a:t>City University of New York, </a:t>
            </a:r>
            <a:r>
              <a:rPr lang="en-US" sz="3200" dirty="0">
                <a:solidFill>
                  <a:srgbClr val="000000"/>
                </a:solidFill>
                <a:latin typeface="+mj-lt"/>
              </a:rPr>
              <a:t>55 W 125th </a:t>
            </a:r>
            <a:r>
              <a:rPr lang="en-US" sz="3200" dirty="0" smtClean="0">
                <a:solidFill>
                  <a:srgbClr val="000000"/>
                </a:solidFill>
                <a:latin typeface="+mj-lt"/>
              </a:rPr>
              <a:t>St, New York, NY 10027, USA</a:t>
            </a:r>
            <a:endParaRPr lang="en-US" sz="32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85"/>
          </p:nvPr>
        </p:nvSpPr>
        <p:spPr>
          <a:xfrm>
            <a:off x="8233478" y="428152"/>
            <a:ext cx="22635054" cy="112014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+mj-lt"/>
              </a:rPr>
              <a:t>Multi-</a:t>
            </a:r>
            <a:r>
              <a:rPr lang="en-US" b="1" dirty="0" err="1" smtClean="0">
                <a:solidFill>
                  <a:srgbClr val="000000"/>
                </a:solidFill>
                <a:latin typeface="+mj-lt"/>
              </a:rPr>
              <a:t>omic</a:t>
            </a:r>
            <a:r>
              <a:rPr lang="en-US" b="1" dirty="0" smtClean="0">
                <a:solidFill>
                  <a:srgbClr val="000000"/>
                </a:solidFill>
                <a:latin typeface="+mj-lt"/>
              </a:rPr>
              <a:t> analysis of subtype heterogeneity in high-grade serous ovarian carcinoma</a:t>
            </a:r>
            <a:endParaRPr lang="en-US" b="1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4" name="Bild 3" descr="Figure2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943" y="21137132"/>
            <a:ext cx="4500000" cy="4335046"/>
          </a:xfrm>
          <a:prstGeom prst="rect">
            <a:avLst/>
          </a:prstGeom>
        </p:spPr>
      </p:pic>
      <p:pic>
        <p:nvPicPr>
          <p:cNvPr id="18" name="Bild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61340" y="7071896"/>
            <a:ext cx="2808000" cy="546153"/>
          </a:xfrm>
          <a:prstGeom prst="rect">
            <a:avLst/>
          </a:prstGeom>
        </p:spPr>
      </p:pic>
      <p:pic>
        <p:nvPicPr>
          <p:cNvPr id="20" name="Bild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061340" y="6513423"/>
            <a:ext cx="2160000" cy="540000"/>
          </a:xfrm>
          <a:prstGeom prst="rect">
            <a:avLst/>
          </a:prstGeom>
        </p:spPr>
      </p:pic>
      <p:pic>
        <p:nvPicPr>
          <p:cNvPr id="21" name="Bild 20"/>
          <p:cNvPicPr>
            <a:picLocks noChangeAspect="1"/>
          </p:cNvPicPr>
          <p:nvPr/>
        </p:nvPicPr>
        <p:blipFill rotWithShape="1">
          <a:blip r:embed="rId12"/>
          <a:srcRect l="13431" t="18018" r="6194" b="15733"/>
          <a:stretch/>
        </p:blipFill>
        <p:spPr>
          <a:xfrm>
            <a:off x="10889943" y="14670386"/>
            <a:ext cx="3960000" cy="326402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22" name="Bild 21"/>
          <p:cNvPicPr>
            <a:picLocks noChangeAspect="1"/>
          </p:cNvPicPr>
          <p:nvPr/>
        </p:nvPicPr>
        <p:blipFill rotWithShape="1">
          <a:blip r:embed="rId13"/>
          <a:srcRect r="50141" b="50504"/>
          <a:stretch/>
        </p:blipFill>
        <p:spPr>
          <a:xfrm>
            <a:off x="15710266" y="6513422"/>
            <a:ext cx="3700270" cy="3636000"/>
          </a:xfrm>
          <a:prstGeom prst="rect">
            <a:avLst/>
          </a:prstGeom>
          <a:ln>
            <a:solidFill>
              <a:srgbClr val="7F7F7F"/>
            </a:solidFill>
          </a:ln>
        </p:spPr>
      </p:pic>
      <p:pic>
        <p:nvPicPr>
          <p:cNvPr id="23" name="Bild 22" descr="RaggedExperiment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8785" y="14689548"/>
            <a:ext cx="3922106" cy="3240000"/>
          </a:xfrm>
          <a:prstGeom prst="rect">
            <a:avLst/>
          </a:prstGeom>
          <a:ln>
            <a:solidFill>
              <a:srgbClr val="7F7F7F"/>
            </a:solidFill>
          </a:ln>
        </p:spPr>
      </p:pic>
      <p:sp>
        <p:nvSpPr>
          <p:cNvPr id="29" name="Text Placeholder 6"/>
          <p:cNvSpPr txBox="1">
            <a:spLocks/>
          </p:cNvSpPr>
          <p:nvPr/>
        </p:nvSpPr>
        <p:spPr>
          <a:xfrm>
            <a:off x="15384003" y="5502162"/>
            <a:ext cx="4324526" cy="1481155"/>
          </a:xfrm>
          <a:prstGeom prst="rect">
            <a:avLst/>
          </a:prstGeom>
        </p:spPr>
        <p:txBody>
          <a:bodyPr wrap="square" lIns="200015" tIns="200015" rIns="200015" bIns="200015">
            <a:spAutoFit/>
          </a:bodyPr>
          <a:lstStyle>
            <a:lvl1pPr marL="0" indent="0" algn="l" defTabSz="3840288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1300097" indent="-500037" algn="l" defTabSz="38402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1800135" indent="-500037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350177" indent="-550042" algn="l" defTabSz="38402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2750206" indent="-400030" algn="l" defTabSz="38402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0560792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80935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1080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21224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err="1" smtClean="0">
                <a:solidFill>
                  <a:srgbClr val="000000"/>
                </a:solidFill>
              </a:rPr>
              <a:t>MultiAssayExperiment</a:t>
            </a:r>
            <a:endParaRPr lang="en-US" b="1" dirty="0" smtClean="0">
              <a:solidFill>
                <a:srgbClr val="000000"/>
              </a:solidFill>
            </a:endParaRPr>
          </a:p>
          <a:p>
            <a:pPr algn="ctr"/>
            <a:r>
              <a:rPr lang="en-US" sz="1800" dirty="0">
                <a:solidFill>
                  <a:srgbClr val="000000"/>
                </a:solidFill>
              </a:rPr>
              <a:t>Ramos et al., Cancer Res, 2017</a:t>
            </a:r>
          </a:p>
          <a:p>
            <a:pPr algn="ctr"/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0" name="Text Placeholder 6"/>
          <p:cNvSpPr txBox="1">
            <a:spLocks/>
          </p:cNvSpPr>
          <p:nvPr/>
        </p:nvSpPr>
        <p:spPr>
          <a:xfrm>
            <a:off x="10805201" y="13608143"/>
            <a:ext cx="3825858" cy="1074889"/>
          </a:xfrm>
          <a:prstGeom prst="rect">
            <a:avLst/>
          </a:prstGeom>
        </p:spPr>
        <p:txBody>
          <a:bodyPr wrap="square" lIns="200015" tIns="200015" rIns="200015" bIns="200015">
            <a:spAutoFit/>
          </a:bodyPr>
          <a:lstStyle>
            <a:lvl1pPr marL="0" indent="0" algn="l" defTabSz="3840288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1300097" indent="-500037" algn="l" defTabSz="38402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1800135" indent="-500037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350177" indent="-550042" algn="l" defTabSz="38402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2750206" indent="-400030" algn="l" defTabSz="38402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0560792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80935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1080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21224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err="1" smtClean="0">
                <a:solidFill>
                  <a:srgbClr val="000000"/>
                </a:solidFill>
              </a:rPr>
              <a:t>SummarizedExperiment</a:t>
            </a:r>
            <a:endParaRPr lang="en-US" b="1" dirty="0" smtClean="0">
              <a:solidFill>
                <a:srgbClr val="000000"/>
              </a:solidFill>
            </a:endParaRPr>
          </a:p>
          <a:p>
            <a:pPr algn="ctr"/>
            <a:r>
              <a:rPr lang="en-US" sz="1800" dirty="0">
                <a:solidFill>
                  <a:srgbClr val="000000"/>
                </a:solidFill>
              </a:rPr>
              <a:t>Huber et al., Nat Methods, </a:t>
            </a:r>
            <a:r>
              <a:rPr lang="en-US" sz="1800" dirty="0" smtClean="0">
                <a:solidFill>
                  <a:srgbClr val="000000"/>
                </a:solidFill>
              </a:rPr>
              <a:t>2015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31" name="Text Placeholder 6"/>
          <p:cNvSpPr txBox="1">
            <a:spLocks/>
          </p:cNvSpPr>
          <p:nvPr/>
        </p:nvSpPr>
        <p:spPr>
          <a:xfrm>
            <a:off x="23208039" y="13615294"/>
            <a:ext cx="4527412" cy="1074889"/>
          </a:xfrm>
          <a:prstGeom prst="rect">
            <a:avLst/>
          </a:prstGeom>
        </p:spPr>
        <p:txBody>
          <a:bodyPr wrap="square" lIns="200015" tIns="200015" rIns="200015" bIns="200015">
            <a:spAutoFit/>
          </a:bodyPr>
          <a:lstStyle>
            <a:lvl1pPr marL="0" indent="0" algn="l" defTabSz="3840288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1300097" indent="-500037" algn="l" defTabSz="38402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1800135" indent="-500037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350177" indent="-550042" algn="l" defTabSz="38402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2750206" indent="-400030" algn="l" defTabSz="38402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0560792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80935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1080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21224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err="1" smtClean="0">
                <a:solidFill>
                  <a:srgbClr val="000000"/>
                </a:solidFill>
              </a:rPr>
              <a:t>RaggedExperiment</a:t>
            </a:r>
            <a:endParaRPr lang="en-US" b="1" dirty="0" smtClean="0">
              <a:solidFill>
                <a:srgbClr val="000000"/>
              </a:solidFill>
            </a:endParaRPr>
          </a:p>
          <a:p>
            <a:pPr algn="ctr"/>
            <a:r>
              <a:rPr lang="en-US" sz="1800" dirty="0" smtClean="0">
                <a:solidFill>
                  <a:srgbClr val="000000"/>
                </a:solidFill>
              </a:rPr>
              <a:t>Ramos and Morgan, </a:t>
            </a:r>
            <a:r>
              <a:rPr lang="en-US" sz="1800" dirty="0" err="1" smtClean="0">
                <a:solidFill>
                  <a:srgbClr val="000000"/>
                </a:solidFill>
              </a:rPr>
              <a:t>Bioconductor</a:t>
            </a:r>
            <a:r>
              <a:rPr lang="en-US" sz="1800" dirty="0" smtClean="0">
                <a:solidFill>
                  <a:srgbClr val="000000"/>
                </a:solidFill>
              </a:rPr>
              <a:t>, 2017</a:t>
            </a:r>
            <a:endParaRPr lang="en-US" sz="1800" dirty="0">
              <a:solidFill>
                <a:srgbClr val="000000"/>
              </a:solidFill>
            </a:endParaRPr>
          </a:p>
        </p:txBody>
      </p:sp>
      <p:cxnSp>
        <p:nvCxnSpPr>
          <p:cNvPr id="25" name="Gerade Verbindung mit Pfeil 24"/>
          <p:cNvCxnSpPr/>
          <p:nvPr/>
        </p:nvCxnSpPr>
        <p:spPr>
          <a:xfrm>
            <a:off x="13505245" y="7233423"/>
            <a:ext cx="2160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6"/>
          <p:cNvSpPr txBox="1">
            <a:spLocks/>
          </p:cNvSpPr>
          <p:nvPr/>
        </p:nvSpPr>
        <p:spPr>
          <a:xfrm>
            <a:off x="13869340" y="6490932"/>
            <a:ext cx="1565952" cy="742491"/>
          </a:xfrm>
          <a:prstGeom prst="rect">
            <a:avLst/>
          </a:prstGeom>
        </p:spPr>
        <p:txBody>
          <a:bodyPr wrap="square" lIns="200015" tIns="200015" rIns="200015" bIns="200015">
            <a:spAutoFit/>
          </a:bodyPr>
          <a:lstStyle>
            <a:lvl1pPr marL="0" indent="0" algn="l" defTabSz="3840288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1300097" indent="-500037" algn="l" defTabSz="38402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1800135" indent="-500037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350177" indent="-550042" algn="l" defTabSz="38402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2750206" indent="-400030" algn="l" defTabSz="38402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0560792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80935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1080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21224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Subtypes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0" name="Gerade Verbindung mit Pfeil 39"/>
          <p:cNvCxnSpPr/>
          <p:nvPr/>
        </p:nvCxnSpPr>
        <p:spPr>
          <a:xfrm>
            <a:off x="12323411" y="7621497"/>
            <a:ext cx="3347988" cy="1815071"/>
          </a:xfrm>
          <a:prstGeom prst="bentConnector3">
            <a:avLst>
              <a:gd name="adj1" fmla="val -134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39"/>
          <p:cNvCxnSpPr/>
          <p:nvPr/>
        </p:nvCxnSpPr>
        <p:spPr>
          <a:xfrm>
            <a:off x="12869943" y="7641655"/>
            <a:ext cx="2772612" cy="884465"/>
          </a:xfrm>
          <a:prstGeom prst="bentConnector3">
            <a:avLst>
              <a:gd name="adj1" fmla="val -138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 Placeholder 6"/>
          <p:cNvSpPr txBox="1">
            <a:spLocks/>
          </p:cNvSpPr>
          <p:nvPr/>
        </p:nvSpPr>
        <p:spPr>
          <a:xfrm>
            <a:off x="13869340" y="7766667"/>
            <a:ext cx="1565952" cy="742491"/>
          </a:xfrm>
          <a:prstGeom prst="rect">
            <a:avLst/>
          </a:prstGeom>
        </p:spPr>
        <p:txBody>
          <a:bodyPr wrap="square" lIns="200015" tIns="200015" rIns="200015" bIns="200015">
            <a:spAutoFit/>
          </a:bodyPr>
          <a:lstStyle>
            <a:lvl1pPr marL="0" indent="0" algn="l" defTabSz="3840288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1300097" indent="-500037" algn="l" defTabSz="38402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1800135" indent="-500037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350177" indent="-550042" algn="l" defTabSz="38402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2750206" indent="-400030" algn="l" defTabSz="38402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0560792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80935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1080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21224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GISTIC2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2" name="Text Placeholder 6"/>
          <p:cNvSpPr txBox="1">
            <a:spLocks/>
          </p:cNvSpPr>
          <p:nvPr/>
        </p:nvSpPr>
        <p:spPr>
          <a:xfrm>
            <a:off x="13697585" y="8694077"/>
            <a:ext cx="1737707" cy="742491"/>
          </a:xfrm>
          <a:prstGeom prst="rect">
            <a:avLst/>
          </a:prstGeom>
        </p:spPr>
        <p:txBody>
          <a:bodyPr wrap="square" lIns="200015" tIns="200015" rIns="200015" bIns="200015">
            <a:spAutoFit/>
          </a:bodyPr>
          <a:lstStyle>
            <a:lvl1pPr marL="0" indent="0" algn="l" defTabSz="3840288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1300097" indent="-500037" algn="l" defTabSz="38402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1800135" indent="-500037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350177" indent="-550042" algn="l" defTabSz="38402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2750206" indent="-400030" algn="l" defTabSz="38402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0560792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80935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1080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21224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ABSOLUTE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3" name="Gerade Verbindung mit Pfeil 52"/>
          <p:cNvCxnSpPr>
            <a:stCxn id="22" idx="2"/>
            <a:endCxn id="21" idx="3"/>
          </p:cNvCxnSpPr>
          <p:nvPr/>
        </p:nvCxnSpPr>
        <p:spPr>
          <a:xfrm rot="5400000">
            <a:off x="13128685" y="11870680"/>
            <a:ext cx="6152975" cy="2710458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2"/>
          <p:cNvCxnSpPr>
            <a:stCxn id="22" idx="2"/>
            <a:endCxn id="23" idx="1"/>
          </p:cNvCxnSpPr>
          <p:nvPr/>
        </p:nvCxnSpPr>
        <p:spPr>
          <a:xfrm rot="16200000" flipH="1">
            <a:off x="17449530" y="10260293"/>
            <a:ext cx="6160126" cy="5938384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Bild 56" descr="Figure3a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198" y="18071546"/>
            <a:ext cx="4491870" cy="2160000"/>
          </a:xfrm>
          <a:prstGeom prst="rect">
            <a:avLst/>
          </a:prstGeom>
        </p:spPr>
      </p:pic>
      <p:pic>
        <p:nvPicPr>
          <p:cNvPr id="58" name="Bild 57" descr="Figure3b.pn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9972" y="18022476"/>
            <a:ext cx="4469019" cy="2160000"/>
          </a:xfrm>
          <a:prstGeom prst="rect">
            <a:avLst/>
          </a:prstGeom>
        </p:spPr>
      </p:pic>
      <p:pic>
        <p:nvPicPr>
          <p:cNvPr id="60" name="Bild 59" descr="purity.png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51" y="23219124"/>
            <a:ext cx="2588580" cy="2159998"/>
          </a:xfrm>
          <a:prstGeom prst="rect">
            <a:avLst/>
          </a:prstGeom>
        </p:spPr>
      </p:pic>
      <p:pic>
        <p:nvPicPr>
          <p:cNvPr id="61" name="Bild 60" descr="ploidy.png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822" y="23219124"/>
            <a:ext cx="2602804" cy="2159998"/>
          </a:xfrm>
          <a:prstGeom prst="rect">
            <a:avLst/>
          </a:prstGeom>
        </p:spPr>
      </p:pic>
      <p:pic>
        <p:nvPicPr>
          <p:cNvPr id="62" name="Bild 61" descr="subclonalFraction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909" y="23219124"/>
            <a:ext cx="2582832" cy="2159998"/>
          </a:xfrm>
          <a:prstGeom prst="rect">
            <a:avLst/>
          </a:prstGeom>
        </p:spPr>
      </p:pic>
      <p:sp>
        <p:nvSpPr>
          <p:cNvPr id="66" name="Zwölfeck 65"/>
          <p:cNvSpPr>
            <a:spLocks noChangeAspect="1"/>
          </p:cNvSpPr>
          <p:nvPr/>
        </p:nvSpPr>
        <p:spPr>
          <a:xfrm>
            <a:off x="10276220" y="5482536"/>
            <a:ext cx="703385" cy="719995"/>
          </a:xfrm>
          <a:prstGeom prst="dodec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1</a:t>
            </a:r>
            <a:endParaRPr lang="de-DE" sz="2800" b="1" dirty="0"/>
          </a:p>
        </p:txBody>
      </p:sp>
      <p:sp>
        <p:nvSpPr>
          <p:cNvPr id="67" name="Text Placeholder 6"/>
          <p:cNvSpPr txBox="1">
            <a:spLocks/>
          </p:cNvSpPr>
          <p:nvPr/>
        </p:nvSpPr>
        <p:spPr>
          <a:xfrm>
            <a:off x="10979606" y="5460040"/>
            <a:ext cx="2950040" cy="834824"/>
          </a:xfrm>
          <a:prstGeom prst="rect">
            <a:avLst/>
          </a:prstGeom>
          <a:solidFill>
            <a:srgbClr val="C6D9F1"/>
          </a:solidFill>
        </p:spPr>
        <p:txBody>
          <a:bodyPr wrap="square" lIns="200015" tIns="200015" rIns="200015" bIns="200015">
            <a:spAutoFit/>
          </a:bodyPr>
          <a:lstStyle>
            <a:lvl1pPr marL="0" indent="0" algn="l" defTabSz="3840288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1300097" indent="-500037" algn="l" defTabSz="38402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1800135" indent="-500037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350177" indent="-550042" algn="l" defTabSz="38402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2750206" indent="-400030" algn="l" defTabSz="38402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0560792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80935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1080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21224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 smtClean="0">
                <a:solidFill>
                  <a:srgbClr val="000000"/>
                </a:solidFill>
              </a:rPr>
              <a:t>Data </a:t>
            </a:r>
            <a:r>
              <a:rPr lang="en-US" sz="2800" b="1" dirty="0" err="1" smtClean="0">
                <a:solidFill>
                  <a:srgbClr val="000000"/>
                </a:solidFill>
              </a:rPr>
              <a:t>aquisition</a:t>
            </a:r>
            <a:endParaRPr lang="en-US" sz="2800" b="1" dirty="0" smtClean="0">
              <a:solidFill>
                <a:srgbClr val="000000"/>
              </a:solidFill>
            </a:endParaRPr>
          </a:p>
        </p:txBody>
      </p:sp>
      <p:sp>
        <p:nvSpPr>
          <p:cNvPr id="68" name="Zwölfeck 67"/>
          <p:cNvSpPr>
            <a:spLocks noChangeAspect="1"/>
          </p:cNvSpPr>
          <p:nvPr/>
        </p:nvSpPr>
        <p:spPr>
          <a:xfrm>
            <a:off x="10276220" y="10409182"/>
            <a:ext cx="703385" cy="719995"/>
          </a:xfrm>
          <a:prstGeom prst="dodec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2</a:t>
            </a:r>
            <a:endParaRPr lang="de-DE" sz="2800" b="1" dirty="0"/>
          </a:p>
        </p:txBody>
      </p:sp>
      <p:sp>
        <p:nvSpPr>
          <p:cNvPr id="69" name="Text Placeholder 6"/>
          <p:cNvSpPr txBox="1">
            <a:spLocks/>
          </p:cNvSpPr>
          <p:nvPr/>
        </p:nvSpPr>
        <p:spPr>
          <a:xfrm>
            <a:off x="10979606" y="10386686"/>
            <a:ext cx="3914770" cy="8348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lIns="200015" tIns="200015" rIns="200015" bIns="200015">
            <a:spAutoFit/>
          </a:bodyPr>
          <a:lstStyle>
            <a:lvl1pPr marL="0" indent="0" algn="l" defTabSz="3840288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1300097" indent="-500037" algn="l" defTabSz="38402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1800135" indent="-500037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350177" indent="-550042" algn="l" defTabSz="38402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2750206" indent="-400030" algn="l" defTabSz="38402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0560792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80935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1080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21224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 smtClean="0">
                <a:solidFill>
                  <a:srgbClr val="000000"/>
                </a:solidFill>
              </a:rPr>
              <a:t>Subtype association</a:t>
            </a:r>
          </a:p>
        </p:txBody>
      </p:sp>
      <p:sp>
        <p:nvSpPr>
          <p:cNvPr id="70" name="Zwölfeck 69"/>
          <p:cNvSpPr>
            <a:spLocks noChangeAspect="1"/>
          </p:cNvSpPr>
          <p:nvPr/>
        </p:nvSpPr>
        <p:spPr>
          <a:xfrm>
            <a:off x="19876456" y="9180022"/>
            <a:ext cx="703385" cy="719995"/>
          </a:xfrm>
          <a:prstGeom prst="dodec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3</a:t>
            </a:r>
            <a:endParaRPr lang="de-DE" sz="2800" b="1" dirty="0"/>
          </a:p>
        </p:txBody>
      </p:sp>
      <p:sp>
        <p:nvSpPr>
          <p:cNvPr id="71" name="Text Placeholder 6"/>
          <p:cNvSpPr txBox="1">
            <a:spLocks/>
          </p:cNvSpPr>
          <p:nvPr/>
        </p:nvSpPr>
        <p:spPr>
          <a:xfrm>
            <a:off x="20579842" y="9157526"/>
            <a:ext cx="2511148" cy="834824"/>
          </a:xfrm>
          <a:prstGeom prst="rect">
            <a:avLst/>
          </a:prstGeom>
          <a:solidFill>
            <a:srgbClr val="C6D9F1"/>
          </a:solidFill>
        </p:spPr>
        <p:txBody>
          <a:bodyPr wrap="square" lIns="200015" tIns="200015" rIns="200015" bIns="200015">
            <a:spAutoFit/>
          </a:bodyPr>
          <a:lstStyle>
            <a:lvl1pPr marL="0" indent="0" algn="l" defTabSz="3840288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1300097" indent="-500037" algn="l" defTabSz="38402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1800135" indent="-500037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350177" indent="-550042" algn="l" defTabSz="38402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2750206" indent="-400030" algn="l" defTabSz="38402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0560792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80935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1080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21224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 err="1" smtClean="0">
                <a:solidFill>
                  <a:srgbClr val="000000"/>
                </a:solidFill>
              </a:rPr>
              <a:t>Subclonality</a:t>
            </a:r>
            <a:endParaRPr lang="en-US" sz="2800" b="1" dirty="0" smtClean="0">
              <a:solidFill>
                <a:srgbClr val="000000"/>
              </a:solidFill>
            </a:endParaRPr>
          </a:p>
        </p:txBody>
      </p:sp>
      <p:sp>
        <p:nvSpPr>
          <p:cNvPr id="72" name="Zwölfeck 71"/>
          <p:cNvSpPr>
            <a:spLocks/>
          </p:cNvSpPr>
          <p:nvPr/>
        </p:nvSpPr>
        <p:spPr>
          <a:xfrm>
            <a:off x="17278906" y="20786722"/>
            <a:ext cx="720000" cy="719995"/>
          </a:xfrm>
          <a:prstGeom prst="dodec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4</a:t>
            </a:r>
            <a:endParaRPr lang="de-DE" sz="2800" b="1" dirty="0"/>
          </a:p>
        </p:txBody>
      </p:sp>
      <p:sp>
        <p:nvSpPr>
          <p:cNvPr id="73" name="Text Placeholder 6"/>
          <p:cNvSpPr txBox="1">
            <a:spLocks/>
          </p:cNvSpPr>
          <p:nvPr/>
        </p:nvSpPr>
        <p:spPr>
          <a:xfrm>
            <a:off x="17998906" y="20760469"/>
            <a:ext cx="8328822" cy="834824"/>
          </a:xfrm>
          <a:prstGeom prst="rect">
            <a:avLst/>
          </a:prstGeom>
          <a:solidFill>
            <a:srgbClr val="C6D9F1"/>
          </a:solidFill>
        </p:spPr>
        <p:txBody>
          <a:bodyPr wrap="square" lIns="200015" tIns="200015" rIns="200015" bIns="200015">
            <a:spAutoFit/>
          </a:bodyPr>
          <a:lstStyle>
            <a:lvl1pPr marL="0" indent="0" algn="l" defTabSz="3840288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1300097" indent="-500037" algn="l" defTabSz="38402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1800135" indent="-500037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350177" indent="-550042" algn="l" defTabSz="38402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2750206" indent="-400030" algn="l" defTabSz="38402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0560792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80935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1080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21224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 smtClean="0">
                <a:solidFill>
                  <a:srgbClr val="000000"/>
                </a:solidFill>
              </a:rPr>
              <a:t>Correlation: Subtype association / </a:t>
            </a:r>
            <a:r>
              <a:rPr lang="en-US" sz="2800" b="1" dirty="0" err="1" smtClean="0">
                <a:solidFill>
                  <a:srgbClr val="000000"/>
                </a:solidFill>
              </a:rPr>
              <a:t>Subclonality</a:t>
            </a:r>
            <a:endParaRPr lang="en-US" sz="2800" b="1" dirty="0" smtClean="0">
              <a:solidFill>
                <a:srgbClr val="000000"/>
              </a:solidFill>
            </a:endParaRPr>
          </a:p>
        </p:txBody>
      </p:sp>
      <p:sp>
        <p:nvSpPr>
          <p:cNvPr id="78" name="Text Placeholder 6"/>
          <p:cNvSpPr txBox="1">
            <a:spLocks/>
          </p:cNvSpPr>
          <p:nvPr/>
        </p:nvSpPr>
        <p:spPr>
          <a:xfrm>
            <a:off x="18266029" y="23513036"/>
            <a:ext cx="3397704" cy="742491"/>
          </a:xfrm>
          <a:prstGeom prst="rect">
            <a:avLst/>
          </a:prstGeom>
        </p:spPr>
        <p:txBody>
          <a:bodyPr wrap="square" lIns="200015" tIns="200015" rIns="200015" bIns="200015">
            <a:spAutoFit/>
          </a:bodyPr>
          <a:lstStyle>
            <a:lvl1pPr marL="0" indent="0" algn="l" defTabSz="3840288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1300097" indent="-500037" algn="l" defTabSz="38402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1800135" indent="-500037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350177" indent="-550042" algn="l" defTabSz="38402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2750206" indent="-400030" algn="l" defTabSz="38402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0560792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80935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1080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21224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srgbClr val="000000"/>
                </a:solidFill>
              </a:rPr>
              <a:t>OV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79" name="Text Placeholder 6"/>
          <p:cNvSpPr txBox="1">
            <a:spLocks/>
          </p:cNvSpPr>
          <p:nvPr/>
        </p:nvSpPr>
        <p:spPr>
          <a:xfrm>
            <a:off x="22930024" y="23589443"/>
            <a:ext cx="3397704" cy="742491"/>
          </a:xfrm>
          <a:prstGeom prst="rect">
            <a:avLst/>
          </a:prstGeom>
        </p:spPr>
        <p:txBody>
          <a:bodyPr wrap="square" lIns="200015" tIns="200015" rIns="200015" bIns="200015">
            <a:spAutoFit/>
          </a:bodyPr>
          <a:lstStyle>
            <a:lvl1pPr marL="0" indent="0" algn="l" defTabSz="3840288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1300097" indent="-500037" algn="l" defTabSz="38402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1800135" indent="-500037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350177" indent="-550042" algn="l" defTabSz="38402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2750206" indent="-400030" algn="l" defTabSz="38402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0560792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80935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1080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21224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srgbClr val="000000"/>
                </a:solidFill>
              </a:rPr>
              <a:t>SARC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547955" y="23021299"/>
            <a:ext cx="8676000" cy="4351412"/>
          </a:xfrm>
          <a:prstGeom prst="rect">
            <a:avLst/>
          </a:prstGeom>
          <a:noFill/>
          <a:ln w="31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82" name="Text Placeholder 6"/>
          <p:cNvSpPr txBox="1">
            <a:spLocks/>
          </p:cNvSpPr>
          <p:nvPr/>
        </p:nvSpPr>
        <p:spPr>
          <a:xfrm>
            <a:off x="547955" y="25605646"/>
            <a:ext cx="8676000" cy="2195196"/>
          </a:xfrm>
          <a:prstGeom prst="rect">
            <a:avLst/>
          </a:prstGeom>
        </p:spPr>
        <p:txBody>
          <a:bodyPr wrap="square" lIns="200015" tIns="200015" rIns="200015" bIns="200015">
            <a:spAutoFit/>
          </a:bodyPr>
          <a:lstStyle>
            <a:lvl1pPr marL="0" indent="0" algn="l" defTabSz="3840288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1300097" indent="-500037" algn="l" defTabSz="38402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1800135" indent="-500037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350177" indent="-550042" algn="l" defTabSz="38402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2750206" indent="-400030" algn="l" defTabSz="38402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0560792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80935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1080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21224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b="1" dirty="0" smtClean="0">
                <a:solidFill>
                  <a:srgbClr val="000000"/>
                </a:solidFill>
              </a:rPr>
              <a:t>Subtype characterization with ABSOLUTE. </a:t>
            </a:r>
            <a:r>
              <a:rPr lang="de-DE" sz="1800" dirty="0" err="1"/>
              <a:t>Subtype-stratied</a:t>
            </a:r>
            <a:r>
              <a:rPr lang="de-DE" sz="1800" dirty="0"/>
              <a:t> </a:t>
            </a:r>
            <a:r>
              <a:rPr lang="de-DE" sz="1800" dirty="0" err="1" smtClean="0"/>
              <a:t>purity</a:t>
            </a:r>
            <a:r>
              <a:rPr lang="de-DE" sz="1800" dirty="0" smtClean="0"/>
              <a:t> (</a:t>
            </a:r>
            <a:r>
              <a:rPr lang="de-DE" sz="1800" dirty="0" err="1" smtClean="0"/>
              <a:t>left</a:t>
            </a:r>
            <a:r>
              <a:rPr lang="de-DE" sz="1800" dirty="0" smtClean="0"/>
              <a:t>), </a:t>
            </a:r>
            <a:r>
              <a:rPr lang="de-DE" sz="1800" dirty="0" err="1" smtClean="0"/>
              <a:t>ploidy</a:t>
            </a:r>
            <a:r>
              <a:rPr lang="de-DE" sz="1800" dirty="0" smtClean="0"/>
              <a:t> (</a:t>
            </a:r>
            <a:r>
              <a:rPr lang="de-DE" sz="1800" dirty="0" err="1" smtClean="0"/>
              <a:t>middle</a:t>
            </a:r>
            <a:r>
              <a:rPr lang="de-DE" sz="1800" dirty="0" smtClean="0"/>
              <a:t>), </a:t>
            </a:r>
            <a:r>
              <a:rPr lang="de-DE" sz="1800" dirty="0" err="1"/>
              <a:t>and</a:t>
            </a:r>
            <a:r>
              <a:rPr lang="de-DE" sz="1800" dirty="0"/>
              <a:t> </a:t>
            </a:r>
            <a:r>
              <a:rPr lang="de-DE" sz="1800" dirty="0" err="1" smtClean="0"/>
              <a:t>subclonal</a:t>
            </a:r>
            <a:r>
              <a:rPr lang="de-DE" sz="1800" dirty="0" smtClean="0"/>
              <a:t> </a:t>
            </a:r>
            <a:r>
              <a:rPr lang="de-DE" sz="1800" dirty="0" err="1"/>
              <a:t>genome</a:t>
            </a:r>
            <a:r>
              <a:rPr lang="de-DE" sz="1800" dirty="0"/>
              <a:t> </a:t>
            </a:r>
            <a:r>
              <a:rPr lang="de-DE" sz="1800" dirty="0" err="1" smtClean="0"/>
              <a:t>fraction</a:t>
            </a:r>
            <a:r>
              <a:rPr lang="de-DE" sz="1800" dirty="0" smtClean="0"/>
              <a:t> (</a:t>
            </a:r>
            <a:r>
              <a:rPr lang="de-DE" sz="1800" dirty="0" err="1" smtClean="0"/>
              <a:t>right</a:t>
            </a:r>
            <a:r>
              <a:rPr lang="de-DE" sz="1800" dirty="0" smtClean="0"/>
              <a:t>) </a:t>
            </a:r>
            <a:r>
              <a:rPr lang="de-DE" sz="1800" dirty="0" err="1"/>
              <a:t>of</a:t>
            </a:r>
            <a:r>
              <a:rPr lang="de-DE" sz="1800" dirty="0"/>
              <a:t> TCGA HGS </a:t>
            </a:r>
            <a:r>
              <a:rPr lang="de-DE" sz="1800" dirty="0" err="1" smtClean="0"/>
              <a:t>ovarian</a:t>
            </a:r>
            <a:r>
              <a:rPr lang="de-DE" sz="1800" dirty="0"/>
              <a:t> </a:t>
            </a:r>
            <a:r>
              <a:rPr lang="de-DE" sz="1800" dirty="0" err="1" smtClean="0"/>
              <a:t>tumors</a:t>
            </a:r>
            <a:r>
              <a:rPr lang="de-DE" sz="1800" dirty="0" smtClean="0"/>
              <a:t> </a:t>
            </a:r>
            <a:r>
              <a:rPr lang="de-DE" sz="1800" dirty="0" err="1"/>
              <a:t>as</a:t>
            </a:r>
            <a:r>
              <a:rPr lang="de-DE" sz="1800" dirty="0"/>
              <a:t> </a:t>
            </a:r>
            <a:r>
              <a:rPr lang="de-DE" sz="1800" dirty="0" err="1"/>
              <a:t>inferred</a:t>
            </a:r>
            <a:r>
              <a:rPr lang="de-DE" sz="1800" dirty="0"/>
              <a:t> </a:t>
            </a:r>
            <a:r>
              <a:rPr lang="de-DE" sz="1800" dirty="0" err="1"/>
              <a:t>by</a:t>
            </a:r>
            <a:r>
              <a:rPr lang="de-DE" sz="1800" dirty="0"/>
              <a:t> ABSOLUTE</a:t>
            </a:r>
            <a:r>
              <a:rPr lang="de-DE" sz="1800" dirty="0" smtClean="0"/>
              <a:t>.</a:t>
            </a:r>
            <a:r>
              <a:rPr lang="de-DE" sz="1800" dirty="0"/>
              <a:t> Tumors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 smtClean="0"/>
              <a:t>differentiated</a:t>
            </a:r>
            <a:r>
              <a:rPr lang="de-DE" sz="1800" dirty="0" smtClean="0"/>
              <a:t> </a:t>
            </a:r>
            <a:r>
              <a:rPr lang="de-DE" sz="1800" dirty="0" err="1"/>
              <a:t>subtype</a:t>
            </a:r>
            <a:r>
              <a:rPr lang="de-DE" sz="1800" dirty="0"/>
              <a:t> </a:t>
            </a:r>
            <a:r>
              <a:rPr lang="de-DE" sz="1800" dirty="0" err="1"/>
              <a:t>are</a:t>
            </a:r>
            <a:r>
              <a:rPr lang="de-DE" sz="1800" dirty="0"/>
              <a:t> </a:t>
            </a:r>
            <a:r>
              <a:rPr lang="de-DE" sz="1800" dirty="0" err="1"/>
              <a:t>characterized</a:t>
            </a:r>
            <a:r>
              <a:rPr lang="de-DE" sz="1800" dirty="0"/>
              <a:t> </a:t>
            </a:r>
            <a:r>
              <a:rPr lang="de-DE" sz="1800" dirty="0" err="1"/>
              <a:t>by</a:t>
            </a:r>
            <a:r>
              <a:rPr lang="de-DE" sz="1800" dirty="0"/>
              <a:t> high </a:t>
            </a:r>
            <a:r>
              <a:rPr lang="de-DE" sz="1800" dirty="0" err="1"/>
              <a:t>purity</a:t>
            </a:r>
            <a:r>
              <a:rPr lang="de-DE" sz="1800" dirty="0"/>
              <a:t>, but </a:t>
            </a:r>
            <a:r>
              <a:rPr lang="de-DE" sz="1800" dirty="0" err="1"/>
              <a:t>signcantly</a:t>
            </a:r>
            <a:r>
              <a:rPr lang="de-DE" sz="1800" dirty="0"/>
              <a:t> </a:t>
            </a:r>
            <a:r>
              <a:rPr lang="de-DE" sz="1800" dirty="0" err="1"/>
              <a:t>lower</a:t>
            </a:r>
            <a:r>
              <a:rPr lang="de-DE" sz="1800" dirty="0"/>
              <a:t> </a:t>
            </a:r>
            <a:r>
              <a:rPr lang="de-DE" sz="1800" dirty="0" err="1"/>
              <a:t>ploidy</a:t>
            </a:r>
            <a:r>
              <a:rPr lang="de-DE" sz="1800" dirty="0"/>
              <a:t> </a:t>
            </a:r>
            <a:r>
              <a:rPr lang="de-DE" sz="1800" dirty="0" err="1"/>
              <a:t>and</a:t>
            </a:r>
            <a:r>
              <a:rPr lang="de-DE" sz="1800" dirty="0"/>
              <a:t> </a:t>
            </a:r>
            <a:r>
              <a:rPr lang="de-DE" sz="1800" dirty="0" err="1"/>
              <a:t>subclonality</a:t>
            </a:r>
            <a:r>
              <a:rPr lang="de-DE" sz="1800" dirty="0"/>
              <a:t> </a:t>
            </a:r>
            <a:r>
              <a:rPr lang="de-DE" sz="1800" dirty="0" err="1" smtClean="0"/>
              <a:t>than</a:t>
            </a:r>
            <a:r>
              <a:rPr lang="de-DE" sz="1800" dirty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/>
              <a:t>other</a:t>
            </a:r>
            <a:r>
              <a:rPr lang="de-DE" sz="1800" dirty="0"/>
              <a:t> </a:t>
            </a:r>
            <a:r>
              <a:rPr lang="de-DE" sz="1800" dirty="0" err="1"/>
              <a:t>three</a:t>
            </a:r>
            <a:r>
              <a:rPr lang="de-DE" sz="1800" dirty="0"/>
              <a:t> </a:t>
            </a:r>
            <a:r>
              <a:rPr lang="de-DE" sz="1800" dirty="0" err="1" smtClean="0"/>
              <a:t>subtypes</a:t>
            </a:r>
            <a:r>
              <a:rPr lang="de-DE" sz="1800" dirty="0" smtClean="0"/>
              <a:t>.</a:t>
            </a:r>
            <a:endParaRPr lang="en-US" sz="1800" b="1" dirty="0" smtClean="0">
              <a:solidFill>
                <a:srgbClr val="000000"/>
              </a:solidFill>
            </a:endParaRPr>
          </a:p>
          <a:p>
            <a:pPr algn="ctr"/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5" name="Bild 4" descr="Figure3c_ext1MB.png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5065" y="24298103"/>
            <a:ext cx="3600000" cy="3269924"/>
          </a:xfrm>
          <a:prstGeom prst="rect">
            <a:avLst/>
          </a:prstGeom>
        </p:spPr>
      </p:pic>
      <p:pic>
        <p:nvPicPr>
          <p:cNvPr id="9" name="Bild 8" descr="SARC_cor_assoc_subcl.png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4841" y="24289358"/>
            <a:ext cx="3600000" cy="3278669"/>
          </a:xfrm>
          <a:prstGeom prst="rect">
            <a:avLst/>
          </a:prstGeom>
        </p:spPr>
      </p:pic>
      <p:cxnSp>
        <p:nvCxnSpPr>
          <p:cNvPr id="59" name="Gerade Verbindung mit Pfeil 58"/>
          <p:cNvCxnSpPr/>
          <p:nvPr/>
        </p:nvCxnSpPr>
        <p:spPr>
          <a:xfrm>
            <a:off x="12922945" y="20337383"/>
            <a:ext cx="0" cy="62087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 Placeholder 6"/>
          <p:cNvSpPr txBox="1">
            <a:spLocks/>
          </p:cNvSpPr>
          <p:nvPr/>
        </p:nvSpPr>
        <p:spPr>
          <a:xfrm>
            <a:off x="10276220" y="25492444"/>
            <a:ext cx="7104650" cy="1992064"/>
          </a:xfrm>
          <a:prstGeom prst="rect">
            <a:avLst/>
          </a:prstGeom>
        </p:spPr>
        <p:txBody>
          <a:bodyPr wrap="square" lIns="200015" tIns="200015" rIns="200015" bIns="200015">
            <a:spAutoFit/>
          </a:bodyPr>
          <a:lstStyle>
            <a:lvl1pPr marL="0" indent="0" algn="l" defTabSz="3840288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1300097" indent="-500037" algn="l" defTabSz="38402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1800135" indent="-500037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350177" indent="-550042" algn="l" defTabSz="38402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2750206" indent="-400030" algn="l" defTabSz="38402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0560792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80935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1080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21224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de-DE" sz="1800" b="1" dirty="0" err="1"/>
              <a:t>Genomic</a:t>
            </a:r>
            <a:r>
              <a:rPr lang="de-DE" sz="1800" b="1" dirty="0"/>
              <a:t> </a:t>
            </a:r>
            <a:r>
              <a:rPr lang="de-DE" sz="1800" b="1" dirty="0" err="1"/>
              <a:t>distribution</a:t>
            </a:r>
            <a:r>
              <a:rPr lang="de-DE" sz="1800" b="1" dirty="0"/>
              <a:t> </a:t>
            </a:r>
            <a:r>
              <a:rPr lang="de-DE" sz="1800" b="1" dirty="0" err="1"/>
              <a:t>of</a:t>
            </a:r>
            <a:r>
              <a:rPr lang="de-DE" sz="1800" b="1" dirty="0"/>
              <a:t> </a:t>
            </a:r>
            <a:r>
              <a:rPr lang="de-DE" sz="1800" b="1" dirty="0" err="1"/>
              <a:t>subtype-associated</a:t>
            </a:r>
            <a:r>
              <a:rPr lang="de-DE" sz="1800" b="1" dirty="0"/>
              <a:t> SCNAs</a:t>
            </a:r>
            <a:r>
              <a:rPr lang="de-DE" sz="1800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de-DE" sz="1800" dirty="0" err="1" smtClean="0">
                <a:solidFill>
                  <a:srgbClr val="000000"/>
                </a:solidFill>
              </a:rPr>
              <a:t>Outer</a:t>
            </a:r>
            <a:r>
              <a:rPr lang="en-US" sz="1800" dirty="0" smtClean="0">
                <a:solidFill>
                  <a:srgbClr val="000000"/>
                </a:solidFill>
              </a:rPr>
              <a:t> circle: </a:t>
            </a:r>
            <a:r>
              <a:rPr lang="de-DE" sz="1800" dirty="0" err="1"/>
              <a:t>focal</a:t>
            </a:r>
            <a:r>
              <a:rPr lang="de-DE" sz="1800" dirty="0"/>
              <a:t> </a:t>
            </a:r>
            <a:r>
              <a:rPr lang="de-DE" sz="1800" dirty="0" smtClean="0"/>
              <a:t>CN </a:t>
            </a:r>
            <a:r>
              <a:rPr lang="de-DE" sz="1800" dirty="0" err="1" smtClean="0"/>
              <a:t>amplifcations</a:t>
            </a:r>
            <a:r>
              <a:rPr lang="de-DE" sz="1800" dirty="0" smtClean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/>
              <a:t>deletions</a:t>
            </a:r>
            <a:r>
              <a:rPr lang="de-DE" sz="1800" dirty="0"/>
              <a:t> </a:t>
            </a:r>
            <a:endParaRPr lang="de-DE" sz="1800" dirty="0" smtClean="0"/>
          </a:p>
          <a:p>
            <a:pPr marL="285750" indent="-285750">
              <a:buFont typeface="Arial"/>
              <a:buChar char="•"/>
            </a:pPr>
            <a:r>
              <a:rPr lang="de-DE" sz="1800" dirty="0" err="1" smtClean="0">
                <a:solidFill>
                  <a:srgbClr val="000000"/>
                </a:solidFill>
              </a:rPr>
              <a:t>Inner</a:t>
            </a:r>
            <a:r>
              <a:rPr lang="de-DE" sz="1800" dirty="0" smtClean="0">
                <a:solidFill>
                  <a:srgbClr val="000000"/>
                </a:solidFill>
              </a:rPr>
              <a:t> </a:t>
            </a:r>
            <a:r>
              <a:rPr lang="de-DE" sz="1800" dirty="0" err="1" smtClean="0">
                <a:solidFill>
                  <a:srgbClr val="000000"/>
                </a:solidFill>
              </a:rPr>
              <a:t>circle</a:t>
            </a:r>
            <a:r>
              <a:rPr lang="de-DE" sz="1800" dirty="0" smtClean="0">
                <a:solidFill>
                  <a:srgbClr val="000000"/>
                </a:solidFill>
              </a:rPr>
              <a:t>: </a:t>
            </a:r>
            <a:r>
              <a:rPr lang="de-DE" sz="1800" dirty="0" err="1" smtClean="0">
                <a:solidFill>
                  <a:srgbClr val="000000"/>
                </a:solidFill>
              </a:rPr>
              <a:t>Subtype</a:t>
            </a:r>
            <a:r>
              <a:rPr lang="de-DE" sz="1800" dirty="0" smtClean="0">
                <a:solidFill>
                  <a:srgbClr val="000000"/>
                </a:solidFill>
              </a:rPr>
              <a:t> </a:t>
            </a:r>
            <a:r>
              <a:rPr lang="de-DE" sz="1800" dirty="0" err="1" smtClean="0">
                <a:solidFill>
                  <a:srgbClr val="000000"/>
                </a:solidFill>
              </a:rPr>
              <a:t>association</a:t>
            </a:r>
            <a:r>
              <a:rPr lang="de-DE" sz="1800" dirty="0" smtClean="0">
                <a:solidFill>
                  <a:srgbClr val="000000"/>
                </a:solidFill>
              </a:rPr>
              <a:t> (*FDR &lt; 0.1)</a:t>
            </a:r>
          </a:p>
          <a:p>
            <a:pPr marL="285750" indent="-285750">
              <a:buFont typeface="Arial"/>
              <a:buChar char="•"/>
            </a:pPr>
            <a:r>
              <a:rPr lang="de-DE" sz="1800" dirty="0" err="1" smtClean="0">
                <a:solidFill>
                  <a:srgbClr val="000000"/>
                </a:solidFill>
              </a:rPr>
              <a:t>Histrogram</a:t>
            </a:r>
            <a:r>
              <a:rPr lang="de-DE" sz="1800" dirty="0" smtClean="0">
                <a:solidFill>
                  <a:srgbClr val="000000"/>
                </a:solidFill>
              </a:rPr>
              <a:t>: </a:t>
            </a:r>
            <a:r>
              <a:rPr lang="de-DE" sz="1800" dirty="0" smtClean="0"/>
              <a:t>nominal </a:t>
            </a:r>
            <a:r>
              <a:rPr lang="de-DE" sz="1800" dirty="0"/>
              <a:t>p-</a:t>
            </a:r>
            <a:r>
              <a:rPr lang="de-DE" sz="1800" dirty="0" err="1" smtClean="0"/>
              <a:t>value</a:t>
            </a:r>
            <a:r>
              <a:rPr lang="de-DE" sz="1800" dirty="0" smtClean="0"/>
              <a:t> </a:t>
            </a:r>
            <a:r>
              <a:rPr lang="de-DE" sz="1800" dirty="0" err="1"/>
              <a:t>distribution</a:t>
            </a:r>
            <a:r>
              <a:rPr lang="de-DE" sz="1800" dirty="0"/>
              <a:t> </a:t>
            </a:r>
            <a:r>
              <a:rPr lang="de-DE" sz="1800" dirty="0" err="1" smtClean="0"/>
              <a:t>obtained</a:t>
            </a:r>
            <a:r>
              <a:rPr lang="de-DE" sz="1800" dirty="0" smtClean="0"/>
              <a:t> </a:t>
            </a:r>
            <a:r>
              <a:rPr lang="de-DE" sz="1800" dirty="0" err="1" smtClean="0"/>
              <a:t>from</a:t>
            </a:r>
            <a:r>
              <a:rPr lang="de-DE" sz="1800" dirty="0"/>
              <a:t> </a:t>
            </a:r>
            <a:r>
              <a:rPr lang="de-DE" sz="1800" dirty="0" err="1" smtClean="0"/>
              <a:t>testing</a:t>
            </a:r>
            <a:r>
              <a:rPr lang="de-DE" sz="1800" dirty="0" smtClean="0"/>
              <a:t> </a:t>
            </a:r>
            <a:r>
              <a:rPr lang="de-DE" sz="1800" dirty="0" err="1"/>
              <a:t>subtype</a:t>
            </a:r>
            <a:r>
              <a:rPr lang="de-DE" sz="1800" dirty="0"/>
              <a:t> </a:t>
            </a:r>
            <a:r>
              <a:rPr lang="de-DE" sz="1800" dirty="0" err="1"/>
              <a:t>assocation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each</a:t>
            </a:r>
            <a:r>
              <a:rPr lang="de-DE" sz="1800" dirty="0"/>
              <a:t> SCNA </a:t>
            </a:r>
            <a:r>
              <a:rPr lang="de-DE" sz="1800" dirty="0" smtClean="0"/>
              <a:t>(</a:t>
            </a:r>
            <a:r>
              <a:rPr lang="en-US" sz="1800" i="1" dirty="0"/>
              <a:t>χ</a:t>
            </a:r>
            <a:r>
              <a:rPr lang="en-US" sz="1800" baseline="30000" dirty="0"/>
              <a:t>2</a:t>
            </a:r>
            <a:r>
              <a:rPr lang="de-DE" sz="1800" dirty="0" smtClean="0"/>
              <a:t> </a:t>
            </a:r>
            <a:r>
              <a:rPr lang="de-DE" sz="1800" dirty="0" err="1"/>
              <a:t>test</a:t>
            </a:r>
            <a:r>
              <a:rPr lang="de-DE" sz="1800" dirty="0"/>
              <a:t>).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74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15838492" y="17140150"/>
            <a:ext cx="6707217" cy="2010530"/>
          </a:xfrm>
          <a:ln>
            <a:solidFill>
              <a:schemeClr val="tx1"/>
            </a:solidFill>
            <a:prstDash val="dash"/>
          </a:ln>
        </p:spPr>
        <p:txBody>
          <a:bodyPr/>
          <a:lstStyle/>
          <a:p>
            <a:r>
              <a:rPr lang="en-US" b="1" dirty="0" smtClean="0"/>
              <a:t>Null hypothesis:</a:t>
            </a:r>
            <a:r>
              <a:rPr lang="en-US" dirty="0" smtClean="0"/>
              <a:t> </a:t>
            </a:r>
          </a:p>
          <a:p>
            <a:r>
              <a:rPr lang="de-DE" sz="2000" i="1" dirty="0" err="1" smtClean="0"/>
              <a:t>Subtype</a:t>
            </a:r>
            <a:r>
              <a:rPr lang="de-DE" sz="2000" i="1" dirty="0" err="1"/>
              <a:t>-</a:t>
            </a:r>
            <a:r>
              <a:rPr lang="de-DE" sz="2000" i="1" dirty="0" err="1" smtClean="0"/>
              <a:t>associated</a:t>
            </a:r>
            <a:r>
              <a:rPr lang="de-DE" sz="2000" i="1" dirty="0"/>
              <a:t> </a:t>
            </a:r>
            <a:r>
              <a:rPr lang="de-DE" sz="2000" i="1" dirty="0" smtClean="0"/>
              <a:t>DNA </a:t>
            </a:r>
            <a:r>
              <a:rPr lang="de-DE" sz="2000" i="1" dirty="0" err="1"/>
              <a:t>alterations</a:t>
            </a:r>
            <a:r>
              <a:rPr lang="de-DE" sz="2000" i="1" dirty="0"/>
              <a:t> </a:t>
            </a:r>
            <a:r>
              <a:rPr lang="de-DE" sz="2000" i="1" dirty="0" err="1"/>
              <a:t>occur</a:t>
            </a:r>
            <a:r>
              <a:rPr lang="de-DE" sz="2000" i="1" dirty="0"/>
              <a:t> </a:t>
            </a:r>
            <a:r>
              <a:rPr lang="de-DE" sz="2000" i="1" dirty="0" err="1"/>
              <a:t>no</a:t>
            </a:r>
            <a:r>
              <a:rPr lang="de-DE" sz="2000" i="1" dirty="0"/>
              <a:t> </a:t>
            </a:r>
            <a:r>
              <a:rPr lang="de-DE" sz="2000" i="1" dirty="0" err="1"/>
              <a:t>earlier</a:t>
            </a:r>
            <a:r>
              <a:rPr lang="de-DE" sz="2000" i="1" dirty="0"/>
              <a:t> </a:t>
            </a:r>
            <a:r>
              <a:rPr lang="de-DE" sz="2000" i="1" dirty="0" err="1"/>
              <a:t>or</a:t>
            </a:r>
            <a:r>
              <a:rPr lang="de-DE" sz="2000" i="1" dirty="0"/>
              <a:t> </a:t>
            </a:r>
            <a:r>
              <a:rPr lang="de-DE" sz="2000" i="1" dirty="0" err="1"/>
              <a:t>later</a:t>
            </a:r>
            <a:r>
              <a:rPr lang="de-DE" sz="2000" i="1" dirty="0"/>
              <a:t> </a:t>
            </a:r>
            <a:r>
              <a:rPr lang="de-DE" sz="2000" i="1" dirty="0" err="1"/>
              <a:t>than</a:t>
            </a:r>
            <a:r>
              <a:rPr lang="de-DE" sz="2000" i="1" dirty="0"/>
              <a:t> </a:t>
            </a:r>
            <a:r>
              <a:rPr lang="de-DE" sz="2000" i="1" dirty="0" err="1"/>
              <a:t>other</a:t>
            </a:r>
            <a:r>
              <a:rPr lang="en-US" sz="2000" i="1" dirty="0" smtClean="0"/>
              <a:t> </a:t>
            </a:r>
            <a:r>
              <a:rPr lang="de-DE" sz="2000" i="1" dirty="0" err="1" smtClean="0"/>
              <a:t>alterations</a:t>
            </a:r>
            <a:endParaRPr lang="en-US" sz="2000" i="1" dirty="0" smtClean="0"/>
          </a:p>
          <a:p>
            <a:endParaRPr lang="en-US" sz="1000" dirty="0" smtClean="0">
              <a:solidFill>
                <a:srgbClr val="000000"/>
              </a:solidFill>
            </a:endParaRPr>
          </a:p>
          <a:p>
            <a:r>
              <a:rPr lang="de-DE" i="1" dirty="0"/>
              <a:t>H</a:t>
            </a:r>
            <a:r>
              <a:rPr lang="de-DE" baseline="-25000" dirty="0"/>
              <a:t>0 </a:t>
            </a:r>
            <a:r>
              <a:rPr lang="de-DE" dirty="0"/>
              <a:t>:  </a:t>
            </a:r>
            <a:r>
              <a:rPr lang="de-DE" dirty="0" smtClean="0"/>
              <a:t>   </a:t>
            </a:r>
            <a:r>
              <a:rPr lang="de-DE" sz="2000" i="1" dirty="0" err="1" smtClean="0"/>
              <a:t>ρ</a:t>
            </a:r>
            <a:r>
              <a:rPr lang="de-DE" sz="2000" dirty="0"/>
              <a:t>( </a:t>
            </a:r>
            <a:r>
              <a:rPr lang="de-DE" sz="2000" i="1" dirty="0"/>
              <a:t>S</a:t>
            </a:r>
            <a:r>
              <a:rPr lang="de-DE" sz="2000" i="1" baseline="-25000" dirty="0"/>
              <a:t>A</a:t>
            </a:r>
            <a:r>
              <a:rPr lang="de-DE" sz="2000" baseline="-25000" dirty="0"/>
              <a:t> </a:t>
            </a:r>
            <a:r>
              <a:rPr lang="de-DE" sz="2000" dirty="0"/>
              <a:t>, </a:t>
            </a:r>
            <a:r>
              <a:rPr lang="de-DE" sz="2000" i="1" dirty="0"/>
              <a:t>S</a:t>
            </a:r>
            <a:r>
              <a:rPr lang="de-DE" sz="2000" i="1" baseline="-25000" dirty="0"/>
              <a:t>C</a:t>
            </a:r>
            <a:r>
              <a:rPr lang="de-DE" sz="2000" dirty="0"/>
              <a:t> ) = </a:t>
            </a:r>
            <a:r>
              <a:rPr lang="de-DE" sz="2000" dirty="0" smtClean="0"/>
              <a:t>0	</a:t>
            </a:r>
            <a:r>
              <a:rPr lang="de-DE" sz="1600" i="1" dirty="0" err="1"/>
              <a:t>ρ</a:t>
            </a:r>
            <a:r>
              <a:rPr lang="de-DE" sz="1600" dirty="0"/>
              <a:t> ... </a:t>
            </a:r>
            <a:r>
              <a:rPr lang="de-DE" sz="1600" dirty="0" smtClean="0"/>
              <a:t>Spearman </a:t>
            </a:r>
            <a:r>
              <a:rPr lang="de-DE" sz="1600" dirty="0" err="1" smtClean="0"/>
              <a:t>correlation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536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osterPresentations.com-36x48_Trifold_Template-V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PosterPresentations.com-36x48_Trifold_Template-V3</Template>
  <TotalTime>0</TotalTime>
  <Words>1438</Words>
  <Application>Microsoft Macintosh PowerPoint</Application>
  <PresentationFormat>Benutzerdefiniert</PresentationFormat>
  <Paragraphs>127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PosterPresentations.com-36x48_Trifold_Template-V3</vt:lpstr>
      <vt:lpstr>PowerPoint-Präsentation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CanterburyMedia</dc:creator>
  <dc:description>This template is the property of PosterPresentations.com. Call us if you need help with this poster template._x000d_
1-866-649-3004           _x000d_
 (c)PosterPresentations.com</dc:description>
  <cp:lastModifiedBy>Ludwig Geistlinger</cp:lastModifiedBy>
  <cp:revision>75</cp:revision>
  <cp:lastPrinted>2013-04-09T01:42:37Z</cp:lastPrinted>
  <dcterms:created xsi:type="dcterms:W3CDTF">2012-02-03T23:30:52Z</dcterms:created>
  <dcterms:modified xsi:type="dcterms:W3CDTF">2018-05-21T22:05:32Z</dcterms:modified>
</cp:coreProperties>
</file>