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94" r:id="rId2"/>
  </p:sldIdLst>
  <p:sldSz cx="38404800" cy="28803600"/>
  <p:notesSz cx="32462788" cy="43435588"/>
  <p:defaultTextStyle>
    <a:defPPr>
      <a:defRPr lang="en-US"/>
    </a:defPPr>
    <a:lvl1pPr marL="0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145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288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432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576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721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865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1008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1153" algn="l" defTabSz="3840288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>
          <p15:clr>
            <a:srgbClr val="A4A3A4"/>
          </p15:clr>
        </p15:guide>
        <p15:guide id="2" orient="horz" pos="252">
          <p15:clr>
            <a:srgbClr val="A4A3A4"/>
          </p15:clr>
        </p15:guide>
        <p15:guide id="3" orient="horz" pos="17640">
          <p15:clr>
            <a:srgbClr val="A4A3A4"/>
          </p15:clr>
        </p15:guide>
        <p15:guide id="4" orient="horz">
          <p15:clr>
            <a:srgbClr val="A4A3A4"/>
          </p15:clr>
        </p15:guide>
        <p15:guide id="5" pos="5870">
          <p15:clr>
            <a:srgbClr val="A4A3A4"/>
          </p15:clr>
        </p15:guide>
        <p15:guide id="6" pos="18291">
          <p15:clr>
            <a:srgbClr val="A4A3A4"/>
          </p15:clr>
        </p15:guide>
        <p15:guide id="7" pos="6197">
          <p15:clr>
            <a:srgbClr val="A4A3A4"/>
          </p15:clr>
        </p15:guide>
        <p15:guide id="8" pos="18009">
          <p15:clr>
            <a:srgbClr val="A4A3A4"/>
          </p15:clr>
        </p15:guide>
        <p15:guide id="9" pos="23914">
          <p15:clr>
            <a:srgbClr val="A4A3A4"/>
          </p15:clr>
        </p15:guide>
        <p15:guide id="10" pos="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681">
          <p15:clr>
            <a:srgbClr val="A4A3A4"/>
          </p15:clr>
        </p15:guide>
        <p15:guide id="2" pos="1022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F3F5FA"/>
    <a:srgbClr val="CDD2DE"/>
    <a:srgbClr val="E3E9E5"/>
    <a:srgbClr val="3B7193"/>
    <a:srgbClr val="2C556E"/>
    <a:srgbClr val="E7E7E5"/>
    <a:srgbClr val="E4E7E8"/>
    <a:srgbClr val="EDE8DF"/>
    <a:srgbClr val="E0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5" autoAdjust="0"/>
    <p:restoredTop sz="94369" autoAdjust="0"/>
  </p:normalViewPr>
  <p:slideViewPr>
    <p:cSldViewPr snapToGrid="0" snapToObjects="1" showGuides="1">
      <p:cViewPr>
        <p:scale>
          <a:sx n="50" d="100"/>
          <a:sy n="50" d="100"/>
        </p:scale>
        <p:origin x="-528" y="144"/>
      </p:cViewPr>
      <p:guideLst>
        <p:guide orient="horz" pos="2903"/>
        <p:guide orient="horz" pos="252"/>
        <p:guide orient="horz" pos="17640"/>
        <p:guide orient="horz"/>
        <p:guide pos="5870"/>
        <p:guide pos="18291"/>
        <p:guide pos="6197"/>
        <p:guide pos="18009"/>
        <p:guide pos="23914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13681"/>
        <p:guide pos="102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/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8068" y="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/>
          <a:lstStyle>
            <a:lvl1pPr algn="r">
              <a:defRPr sz="5700"/>
            </a:lvl1pPr>
          </a:lstStyle>
          <a:p>
            <a:fld id="{E6CC2317-6751-4CD4-9995-8782DD78E936}" type="datetimeFigureOut">
              <a:rPr lang="en-US" smtClean="0"/>
              <a:pPr/>
              <a:t>7/22/18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73688" y="3257550"/>
            <a:ext cx="21715412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3700" tIns="216850" rIns="433700" bIns="2168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279" y="20631904"/>
            <a:ext cx="25970230" cy="19546015"/>
          </a:xfrm>
          <a:prstGeom prst="rect">
            <a:avLst/>
          </a:prstGeom>
        </p:spPr>
        <p:txBody>
          <a:bodyPr vert="horz" lIns="433700" tIns="216850" rIns="433700" bIns="2168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627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 anchor="b"/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8068" y="41256270"/>
            <a:ext cx="14067208" cy="2171779"/>
          </a:xfrm>
          <a:prstGeom prst="rect">
            <a:avLst/>
          </a:prstGeom>
        </p:spPr>
        <p:txBody>
          <a:bodyPr vert="horz" lIns="433700" tIns="216850" rIns="433700" bIns="216850" rtlCol="0" anchor="b"/>
          <a:lstStyle>
            <a:lvl1pPr algn="r">
              <a:defRPr sz="57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9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920145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3840288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5760432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7680576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9600721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11520865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13441008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5361153" algn="l" defTabSz="3840288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1168" y="5268699"/>
            <a:ext cx="8921949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1168" y="4608910"/>
            <a:ext cx="8921949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025378" y="1066800"/>
            <a:ext cx="3867150" cy="2200275"/>
          </a:xfrm>
          <a:prstGeom prst="rect">
            <a:avLst/>
          </a:prstGeom>
        </p:spPr>
        <p:txBody>
          <a:bodyPr lIns="80007" tIns="40002" rIns="80007" bIns="40002" anchor="ctr"/>
          <a:lstStyle>
            <a:lvl1pPr algn="ctr"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31628953" y="1066800"/>
            <a:ext cx="3867150" cy="2200275"/>
          </a:xfrm>
          <a:prstGeom prst="rect">
            <a:avLst/>
          </a:prstGeom>
        </p:spPr>
        <p:txBody>
          <a:bodyPr lIns="80007" tIns="40002" rIns="80007" bIns="40002" anchor="ctr"/>
          <a:lstStyle>
            <a:lvl1pPr algn="ctr"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52835" y="12422819"/>
            <a:ext cx="8934449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9845676" y="5268700"/>
            <a:ext cx="18744009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837341" y="4608911"/>
            <a:ext cx="18752344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9845676" y="17942537"/>
            <a:ext cx="18744009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845676" y="17282748"/>
            <a:ext cx="18744009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9036963" y="4608910"/>
            <a:ext cx="8926116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9036962" y="5268699"/>
            <a:ext cx="8926116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9036961" y="12475188"/>
            <a:ext cx="8926116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9036960" y="13134977"/>
            <a:ext cx="8926116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9036958" y="22469477"/>
            <a:ext cx="8926116" cy="659789"/>
          </a:xfrm>
          <a:prstGeom prst="rect">
            <a:avLst/>
          </a:prstGeom>
          <a:noFill/>
        </p:spPr>
        <p:txBody>
          <a:bodyPr wrap="square" lIns="80007" tIns="80007" rIns="80007" bIns="80007" anchor="ctr" anchorCtr="0">
            <a:spAutoFit/>
          </a:bodyPr>
          <a:lstStyle>
            <a:lvl1pPr algn="ctr">
              <a:buNone/>
              <a:defRPr sz="32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9036959" y="23129266"/>
            <a:ext cx="8926116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461168" y="13082608"/>
            <a:ext cx="8926116" cy="740568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>
              <a:buNone/>
              <a:defRPr sz="2200">
                <a:latin typeface="Trebuchet MS" pitchFamily="34" charset="0"/>
              </a:defRPr>
            </a:lvl1pPr>
            <a:lvl2pPr marL="1300097" indent="-500037">
              <a:defRPr sz="2200">
                <a:latin typeface="Trebuchet MS" pitchFamily="34" charset="0"/>
              </a:defRPr>
            </a:lvl2pPr>
            <a:lvl3pPr marL="1800135" indent="-500037">
              <a:defRPr sz="2200">
                <a:latin typeface="Trebuchet MS" pitchFamily="34" charset="0"/>
              </a:defRPr>
            </a:lvl3pPr>
            <a:lvl4pPr marL="2350177" indent="-550042">
              <a:defRPr sz="2200">
                <a:latin typeface="Trebuchet MS" pitchFamily="34" charset="0"/>
              </a:defRPr>
            </a:lvl4pPr>
            <a:lvl5pPr marL="2750206" indent="-400030">
              <a:defRPr sz="22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9821214" y="1562515"/>
            <a:ext cx="18744009" cy="1120140"/>
          </a:xfrm>
          <a:prstGeom prst="rect">
            <a:avLst/>
          </a:prstGeom>
        </p:spPr>
        <p:txBody>
          <a:bodyPr lIns="80010" tIns="40005" rIns="80010" bIns="40005">
            <a:normAutofit/>
          </a:bodyPr>
          <a:lstStyle>
            <a:lvl1pPr algn="ctr">
              <a:buFontTx/>
              <a:buNone/>
              <a:defRPr sz="5800">
                <a:solidFill>
                  <a:schemeClr val="bg1"/>
                </a:solidFill>
              </a:defRPr>
            </a:lvl1pPr>
            <a:lvl2pPr>
              <a:buFontTx/>
              <a:buNone/>
              <a:defRPr sz="6300"/>
            </a:lvl2pPr>
            <a:lvl3pPr>
              <a:buFontTx/>
              <a:buNone/>
              <a:defRPr sz="6300"/>
            </a:lvl3pPr>
            <a:lvl4pPr>
              <a:buFontTx/>
              <a:buNone/>
              <a:defRPr sz="6300"/>
            </a:lvl4pPr>
            <a:lvl5pPr>
              <a:buFontTx/>
              <a:buNone/>
              <a:defRPr sz="63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47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9821214" y="2727771"/>
            <a:ext cx="18744009" cy="1018309"/>
          </a:xfrm>
          <a:prstGeom prst="rect">
            <a:avLst/>
          </a:prstGeom>
        </p:spPr>
        <p:txBody>
          <a:bodyPr lIns="80010" tIns="40005" rIns="80010" bIns="40005">
            <a:normAutofit/>
          </a:bodyPr>
          <a:lstStyle>
            <a:lvl1pPr algn="ctr">
              <a:buFontTx/>
              <a:buNone/>
              <a:defRPr sz="4700">
                <a:solidFill>
                  <a:schemeClr val="bg1"/>
                </a:solidFill>
              </a:defRPr>
            </a:lvl1pPr>
            <a:lvl2pPr>
              <a:buFontTx/>
              <a:buNone/>
              <a:defRPr sz="6300"/>
            </a:lvl2pPr>
            <a:lvl3pPr>
              <a:buFontTx/>
              <a:buNone/>
              <a:defRPr sz="6300"/>
            </a:lvl3pPr>
            <a:lvl4pPr>
              <a:buFontTx/>
              <a:buNone/>
              <a:defRPr sz="6300"/>
            </a:lvl4pPr>
            <a:lvl5pPr>
              <a:buFontTx/>
              <a:buNone/>
              <a:defRPr sz="63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48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9821214" y="365263"/>
            <a:ext cx="18744009" cy="1120140"/>
          </a:xfrm>
          <a:prstGeom prst="rect">
            <a:avLst/>
          </a:prstGeom>
        </p:spPr>
        <p:txBody>
          <a:bodyPr lIns="80010" tIns="40005" rIns="80010" bIns="40005">
            <a:normAutofit/>
          </a:bodyPr>
          <a:lstStyle>
            <a:lvl1pPr algn="ctr">
              <a:buFontTx/>
              <a:buNone/>
              <a:defRPr sz="7700">
                <a:solidFill>
                  <a:schemeClr val="bg1"/>
                </a:solidFill>
              </a:defRPr>
            </a:lvl1pPr>
            <a:lvl2pPr>
              <a:buFontTx/>
              <a:buNone/>
              <a:defRPr sz="6300"/>
            </a:lvl2pPr>
            <a:lvl3pPr>
              <a:buFontTx/>
              <a:buNone/>
              <a:defRPr sz="6300"/>
            </a:lvl3pPr>
            <a:lvl4pPr>
              <a:buFontTx/>
              <a:buNone/>
              <a:defRPr sz="6300"/>
            </a:lvl4pPr>
            <a:lvl5pPr>
              <a:buFontTx/>
              <a:buNone/>
              <a:defRPr sz="63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8404800" cy="38254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007" tIns="40002" rIns="80007" bIns="40002" anchor="ctr"/>
          <a:lstStyle/>
          <a:p>
            <a:pPr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 flipV="1">
            <a:off x="0" y="3825478"/>
            <a:ext cx="38404800" cy="379213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0007" tIns="40002" rIns="80007" bIns="40002" anchor="ctr"/>
          <a:lstStyle/>
          <a:p>
            <a:pPr>
              <a:defRPr/>
            </a:pPr>
            <a:endParaRPr lang="en-US" baseline="-25000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443360" y="4608910"/>
            <a:ext cx="8907555" cy="23394591"/>
          </a:xfrm>
          <a:prstGeom prst="roundRect">
            <a:avLst>
              <a:gd name="adj" fmla="val 9229"/>
            </a:avLst>
          </a:prstGeom>
          <a:solidFill>
            <a:schemeClr val="bg1"/>
          </a:solidFill>
          <a:ln>
            <a:solidFill>
              <a:schemeClr val="tx1"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10" tIns="40005" rIns="80010" bIns="40005"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29019155" y="4600574"/>
            <a:ext cx="8907555" cy="23394591"/>
          </a:xfrm>
          <a:prstGeom prst="roundRect">
            <a:avLst>
              <a:gd name="adj" fmla="val 9229"/>
            </a:avLst>
          </a:prstGeom>
          <a:solidFill>
            <a:srgbClr val="FFFFFF"/>
          </a:solidFill>
          <a:ln>
            <a:solidFill>
              <a:srgbClr val="00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10" tIns="40005" rIns="80010" bIns="40005"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 userDrawn="1"/>
        </p:nvSpPr>
        <p:spPr>
          <a:xfrm>
            <a:off x="9829008" y="4600574"/>
            <a:ext cx="18749564" cy="23394591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>
            <a:solidFill>
              <a:srgbClr val="00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10" tIns="40005" rIns="80010" bIns="4000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3840288" rtl="0" eaLnBrk="1" latinLnBrk="0" hangingPunct="1">
        <a:spcBef>
          <a:spcPct val="0"/>
        </a:spcBef>
        <a:buNone/>
        <a:defRPr sz="77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440108" indent="-1440108" algn="l" defTabSz="3840288" rtl="0" eaLnBrk="1" latinLnBrk="0" hangingPunct="1">
        <a:spcBef>
          <a:spcPct val="20000"/>
        </a:spcBef>
        <a:buFont typeface="Arial" pitchFamily="34" charset="0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234" indent="-1200090" algn="l" defTabSz="3840288" rtl="0" eaLnBrk="1" latinLnBrk="0" hangingPunct="1">
        <a:spcBef>
          <a:spcPct val="20000"/>
        </a:spcBef>
        <a:buFont typeface="Arial" pitchFamily="34" charset="0"/>
        <a:buChar char="–"/>
        <a:defRPr sz="118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360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505" indent="-960073" algn="l" defTabSz="3840288" rtl="0" eaLnBrk="1" latinLnBrk="0" hangingPunct="1">
        <a:spcBef>
          <a:spcPct val="20000"/>
        </a:spcBef>
        <a:buFont typeface="Arial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648" indent="-960073" algn="l" defTabSz="3840288" rtl="0" eaLnBrk="1" latinLnBrk="0" hangingPunct="1">
        <a:spcBef>
          <a:spcPct val="20000"/>
        </a:spcBef>
        <a:buFont typeface="Arial" pitchFamily="34" charset="0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792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935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080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1224" indent="-960073" algn="l" defTabSz="3840288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45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288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432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576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721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865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008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153" algn="l" defTabSz="3840288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Levi.Waldron@sph.cuny.edu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hyperlink" Target="mailto:Ludwig.Geistlinger@sph.cuny.edu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doi:10.18129/B9.bioc.curatedTCGAData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doi.org/doi:10.18129/B9.bioc.RaggedExperiment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7768313" y="21616608"/>
            <a:ext cx="10689589" cy="2847682"/>
          </a:xfrm>
        </p:spPr>
        <p:txBody>
          <a:bodyPr/>
          <a:lstStyle/>
          <a:p>
            <a:r>
              <a:rPr lang="en-US" b="1" dirty="0"/>
              <a:t>  OV:  </a:t>
            </a:r>
            <a:r>
              <a:rPr lang="de-DE" sz="2000" i="1" dirty="0" err="1"/>
              <a:t>ρ</a:t>
            </a:r>
            <a:r>
              <a:rPr lang="de-DE" sz="2000" dirty="0"/>
              <a:t>( </a:t>
            </a:r>
            <a:r>
              <a:rPr lang="de-DE" sz="2000" i="1" dirty="0"/>
              <a:t>S</a:t>
            </a:r>
            <a:r>
              <a:rPr lang="de-DE" sz="2000" i="1" baseline="-25000" dirty="0"/>
              <a:t>A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i="1" dirty="0"/>
              <a:t>S</a:t>
            </a:r>
            <a:r>
              <a:rPr lang="de-DE" sz="2000" i="1" baseline="-25000" dirty="0"/>
              <a:t>C</a:t>
            </a:r>
            <a:r>
              <a:rPr lang="de-DE" sz="2000" dirty="0"/>
              <a:t> ) &gt; 0    </a:t>
            </a:r>
            <a:r>
              <a:rPr lang="de-DE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000" dirty="0"/>
              <a:t>   </a:t>
            </a:r>
            <a:r>
              <a:rPr lang="de-DE" sz="2000" dirty="0" err="1"/>
              <a:t>subtype-associated</a:t>
            </a:r>
            <a:r>
              <a:rPr lang="de-DE" sz="2000" dirty="0"/>
              <a:t> SCNAs </a:t>
            </a:r>
            <a:r>
              <a:rPr lang="de-DE" sz="2000" dirty="0" err="1"/>
              <a:t>tend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b="1" dirty="0"/>
              <a:t> </a:t>
            </a:r>
            <a:r>
              <a:rPr lang="de-DE" sz="2000" b="1" dirty="0" err="1"/>
              <a:t>subclonal</a:t>
            </a:r>
            <a:r>
              <a:rPr lang="de-DE" sz="2000" b="1" dirty="0"/>
              <a:t>, </a:t>
            </a:r>
            <a:r>
              <a:rPr lang="de-DE" sz="2000" dirty="0" err="1"/>
              <a:t>suggests</a:t>
            </a:r>
            <a:r>
              <a:rPr lang="de-DE" sz="2000" dirty="0"/>
              <a:t> </a:t>
            </a:r>
          </a:p>
          <a:p>
            <a:r>
              <a:rPr lang="de-DE" sz="2000" dirty="0"/>
              <a:t>                                         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subtypes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b="1" dirty="0" err="1"/>
              <a:t>late</a:t>
            </a:r>
            <a:r>
              <a:rPr lang="de-DE" sz="2000" b="1" dirty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in </a:t>
            </a:r>
            <a:r>
              <a:rPr lang="de-DE" sz="2000" dirty="0" err="1"/>
              <a:t>tumor</a:t>
            </a:r>
            <a:r>
              <a:rPr lang="de-DE" sz="2000" dirty="0"/>
              <a:t> </a:t>
            </a:r>
            <a:r>
              <a:rPr lang="de-DE" sz="2000" dirty="0" err="1"/>
              <a:t>evolution</a:t>
            </a:r>
            <a:endParaRPr lang="de-DE" sz="2000" dirty="0"/>
          </a:p>
          <a:p>
            <a:endParaRPr lang="en-US" sz="1000" dirty="0"/>
          </a:p>
          <a:p>
            <a:r>
              <a:rPr lang="en-US" sz="2000" b="1" dirty="0"/>
              <a:t>SARC:  </a:t>
            </a:r>
            <a:r>
              <a:rPr lang="de-DE" sz="2000" i="1" dirty="0" err="1"/>
              <a:t>ρ</a:t>
            </a:r>
            <a:r>
              <a:rPr lang="de-DE" sz="2000" dirty="0"/>
              <a:t>( </a:t>
            </a:r>
            <a:r>
              <a:rPr lang="de-DE" sz="2000" i="1" dirty="0"/>
              <a:t>S</a:t>
            </a:r>
            <a:r>
              <a:rPr lang="de-DE" sz="2000" i="1" baseline="-25000" dirty="0"/>
              <a:t>A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i="1" dirty="0"/>
              <a:t>S</a:t>
            </a:r>
            <a:r>
              <a:rPr lang="de-DE" sz="2000" i="1" baseline="-25000" dirty="0"/>
              <a:t>C</a:t>
            </a:r>
            <a:r>
              <a:rPr lang="de-DE" sz="2000" dirty="0"/>
              <a:t> ) &lt; 0    </a:t>
            </a:r>
            <a:r>
              <a:rPr lang="de-DE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000" dirty="0"/>
              <a:t>   </a:t>
            </a:r>
            <a:r>
              <a:rPr lang="de-DE" sz="2000" dirty="0" err="1"/>
              <a:t>subtype-associated</a:t>
            </a:r>
            <a:r>
              <a:rPr lang="de-DE" sz="2000" dirty="0"/>
              <a:t> SCNAs </a:t>
            </a:r>
            <a:r>
              <a:rPr lang="de-DE" sz="2000" dirty="0" err="1"/>
              <a:t>tend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b="1" dirty="0"/>
              <a:t> not </a:t>
            </a:r>
            <a:r>
              <a:rPr lang="de-DE" sz="2000" b="1" dirty="0" err="1"/>
              <a:t>subclonal</a:t>
            </a:r>
            <a:r>
              <a:rPr lang="de-DE" sz="2000" b="1" dirty="0"/>
              <a:t>, </a:t>
            </a:r>
            <a:r>
              <a:rPr lang="de-DE" sz="2000" dirty="0" err="1"/>
              <a:t>suggests</a:t>
            </a:r>
            <a:r>
              <a:rPr lang="de-DE" sz="2000" dirty="0"/>
              <a:t>  </a:t>
            </a:r>
          </a:p>
          <a:p>
            <a:r>
              <a:rPr lang="de-DE" sz="2000" dirty="0"/>
              <a:t>                                         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subtypes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b="1" dirty="0" err="1"/>
              <a:t>early</a:t>
            </a:r>
            <a:r>
              <a:rPr lang="de-DE" sz="2000" b="1" dirty="0"/>
              <a:t> / </a:t>
            </a:r>
            <a:r>
              <a:rPr lang="de-DE" sz="2000" b="1" dirty="0" err="1"/>
              <a:t>intrinsic</a:t>
            </a:r>
            <a:r>
              <a:rPr lang="de-DE" sz="2000" b="1" dirty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in </a:t>
            </a:r>
            <a:r>
              <a:rPr lang="de-DE" sz="2000" dirty="0" err="1"/>
              <a:t>tumor</a:t>
            </a:r>
            <a:r>
              <a:rPr lang="de-DE" sz="2000" dirty="0"/>
              <a:t> </a:t>
            </a:r>
            <a:r>
              <a:rPr lang="de-DE" sz="2000" dirty="0" err="1"/>
              <a:t>evolution</a:t>
            </a:r>
            <a:endParaRPr lang="de-DE" sz="2000" dirty="0"/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0276220" y="11389457"/>
            <a:ext cx="7023843" cy="2970793"/>
          </a:xfrm>
        </p:spPr>
        <p:txBody>
          <a:bodyPr/>
          <a:lstStyle/>
          <a:p>
            <a:r>
              <a:rPr lang="en-US" b="1" dirty="0" err="1"/>
              <a:t>SummarizedExperiment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data structure storing matrix-like assays,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rows: genomic ranges; columns: samples,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used here to coordinate analysis of focal GISTIC2 regions and their subtype association (</a:t>
            </a:r>
            <a:r>
              <a:rPr lang="en-US" sz="2000" i="1" dirty="0"/>
              <a:t>χ</a:t>
            </a:r>
            <a:r>
              <a:rPr lang="en-US" sz="2000" baseline="30000" dirty="0"/>
              <a:t>2 </a:t>
            </a:r>
            <a:r>
              <a:rPr lang="en-US" sz="2000" dirty="0"/>
              <a:t>test)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9389" y="5268699"/>
            <a:ext cx="8784000" cy="6091646"/>
          </a:xfrm>
        </p:spPr>
        <p:txBody>
          <a:bodyPr/>
          <a:lstStyle/>
          <a:p>
            <a:pPr algn="just"/>
            <a:r>
              <a:rPr lang="en-US" dirty="0"/>
              <a:t>High-grade serous ovarian carcinoma (HGSOC) is a molecularly heterogeneous disease in which clinically similar cases can exhibit dramatically different response to treatment. </a:t>
            </a:r>
          </a:p>
          <a:p>
            <a:pPr algn="just"/>
            <a:r>
              <a:rPr lang="en-US" dirty="0"/>
              <a:t>Several studies have identified </a:t>
            </a:r>
            <a:r>
              <a:rPr lang="en-US" dirty="0" err="1"/>
              <a:t>transcriptome</a:t>
            </a:r>
            <a:r>
              <a:rPr lang="en-US" dirty="0"/>
              <a:t> subtypes of HGSOC, </a:t>
            </a:r>
            <a:r>
              <a:rPr lang="en-US" b="1" dirty="0"/>
              <a:t>yet the interpretation and clinical utility of these subtypes remain controversial </a:t>
            </a:r>
            <a:r>
              <a:rPr lang="en-US" dirty="0"/>
              <a:t>(</a:t>
            </a:r>
            <a:r>
              <a:rPr lang="en-US" sz="1800" dirty="0">
                <a:solidFill>
                  <a:srgbClr val="000000"/>
                </a:solidFill>
              </a:rPr>
              <a:t>Chen et al., </a:t>
            </a:r>
            <a:r>
              <a:rPr lang="en-US" sz="1800" dirty="0" err="1">
                <a:solidFill>
                  <a:srgbClr val="000000"/>
                </a:solidFill>
              </a:rPr>
              <a:t>Clin</a:t>
            </a:r>
            <a:r>
              <a:rPr lang="en-US" sz="1800" dirty="0">
                <a:solidFill>
                  <a:srgbClr val="000000"/>
                </a:solidFill>
              </a:rPr>
              <a:t> Cancer Res, 2018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It has been estimated that </a:t>
            </a:r>
            <a:r>
              <a:rPr lang="en-US" b="1" dirty="0"/>
              <a:t>90% of HGSOC tumors are polyclonal</a:t>
            </a:r>
            <a:r>
              <a:rPr lang="en-US" dirty="0"/>
              <a:t>, and clonal spread of HGSOC has been directly inferred from single-nucleus sequencing. </a:t>
            </a:r>
          </a:p>
          <a:p>
            <a:pPr algn="just"/>
            <a:r>
              <a:rPr lang="en-US" dirty="0"/>
              <a:t>If clonal propagation leads to multiple subtypes, then even unambiguously classifiable tumors might be contaminated by small amounts of another subtype that could lead to relapse after subtype-specific therapy. </a:t>
            </a:r>
          </a:p>
          <a:p>
            <a:pPr algn="just"/>
            <a:r>
              <a:rPr lang="en-US" dirty="0"/>
              <a:t>We therefore test the hypothesis that the previously</a:t>
            </a:r>
            <a:r>
              <a:rPr lang="en-US" b="1" dirty="0"/>
              <a:t> proposed subtypes tend not to be shared between </a:t>
            </a:r>
            <a:r>
              <a:rPr lang="en-US" b="1" dirty="0" err="1"/>
              <a:t>intratumor</a:t>
            </a:r>
            <a:r>
              <a:rPr lang="en-US" b="1" dirty="0"/>
              <a:t> clones</a:t>
            </a:r>
            <a:r>
              <a:rPr lang="en-US" dirty="0"/>
              <a:t>, implying that they differentiate late in </a:t>
            </a:r>
            <a:r>
              <a:rPr lang="en-US" dirty="0" err="1"/>
              <a:t>tumorigenesis</a:t>
            </a:r>
            <a:r>
              <a:rPr lang="en-US" dirty="0"/>
              <a:t>.</a:t>
            </a:r>
            <a:r>
              <a:rPr lang="de-DE" dirty="0"/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50" name="Picture Placeholder 49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1" y="795999"/>
            <a:ext cx="8018997" cy="2263621"/>
          </a:xfrm>
        </p:spPr>
      </p:pic>
      <p:pic>
        <p:nvPicPr>
          <p:cNvPr id="49" name="Picture Placeholder 48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431" y="644365"/>
            <a:ext cx="4820546" cy="258091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52835" y="11475393"/>
            <a:ext cx="8934449" cy="65978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9876456" y="5501336"/>
            <a:ext cx="8345507" cy="8843170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000000"/>
                </a:solidFill>
              </a:rPr>
              <a:t>MultiAssayExperiment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data structure for representing and analyzing multi-</a:t>
            </a:r>
            <a:r>
              <a:rPr lang="en-US" sz="2000" dirty="0" err="1"/>
              <a:t>omics</a:t>
            </a:r>
            <a:r>
              <a:rPr lang="en-US" sz="2000" dirty="0"/>
              <a:t> experiments,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b="1" dirty="0" err="1"/>
              <a:t>curatedTCGAData</a:t>
            </a:r>
            <a:r>
              <a:rPr lang="en-US" sz="2000" b="1" dirty="0"/>
              <a:t>:</a:t>
            </a:r>
            <a:r>
              <a:rPr lang="en-US" sz="2000" dirty="0"/>
              <a:t> provides </a:t>
            </a:r>
            <a:r>
              <a:rPr lang="en-US" sz="2000" dirty="0" err="1">
                <a:solidFill>
                  <a:srgbClr val="000000"/>
                </a:solidFill>
              </a:rPr>
              <a:t>MultiAssayExperiment</a:t>
            </a:r>
            <a:r>
              <a:rPr lang="en-US" sz="2000" dirty="0"/>
              <a:t> objects constructed from selected TCGA assays through Broad Institute’s GDAC </a:t>
            </a:r>
            <a:r>
              <a:rPr lang="en-US" sz="2000" dirty="0" err="1"/>
              <a:t>Firehose</a:t>
            </a:r>
            <a:r>
              <a:rPr lang="en-US" sz="2000" dirty="0"/>
              <a:t> pipeline (</a:t>
            </a:r>
            <a:r>
              <a:rPr lang="en-US" sz="1800" dirty="0"/>
              <a:t>Ramos et al., </a:t>
            </a:r>
            <a:r>
              <a:rPr lang="en-US" sz="1800" dirty="0" err="1"/>
              <a:t>Bioconductor</a:t>
            </a:r>
            <a:r>
              <a:rPr lang="en-US" sz="1800" dirty="0"/>
              <a:t>, 2018</a:t>
            </a:r>
            <a:r>
              <a:rPr lang="en-US" sz="2000" dirty="0"/>
              <a:t>),</a:t>
            </a:r>
            <a:endParaRPr lang="de-DE" sz="2000" dirty="0"/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used here to obtain and coordinate subtype assignment, GISTIC2, and ABSOLUTE SCNA calls on a partly overlapping set of tumor samples.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solidFill>
                  <a:srgbClr val="000000"/>
                </a:solidFill>
              </a:rPr>
              <a:t>RaggedExperiment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implements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ragged array schema for genomic location data,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provides rectangular table interface with genomic range information (rows) and sample annotation (columns),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intuitive </a:t>
            </a:r>
            <a:r>
              <a:rPr lang="en-US" sz="2000" dirty="0" err="1">
                <a:solidFill>
                  <a:srgbClr val="000000"/>
                </a:solidFill>
              </a:rPr>
              <a:t>SummarizedExperiment</a:t>
            </a:r>
            <a:r>
              <a:rPr lang="en-US" sz="2000" dirty="0">
                <a:solidFill>
                  <a:srgbClr val="000000"/>
                </a:solidFill>
              </a:rPr>
              <a:t>-like access, while leveraging the comprehensive set of operations on genomic ranges (</a:t>
            </a:r>
            <a:r>
              <a:rPr lang="en-US" sz="1800" dirty="0">
                <a:solidFill>
                  <a:srgbClr val="000000"/>
                </a:solidFill>
              </a:rPr>
              <a:t>Lawrence et al., </a:t>
            </a:r>
            <a:r>
              <a:rPr lang="en-US" sz="1800" dirty="0" err="1"/>
              <a:t>PLoS</a:t>
            </a:r>
            <a:r>
              <a:rPr lang="en-US" sz="1800" dirty="0"/>
              <a:t> </a:t>
            </a:r>
            <a:r>
              <a:rPr lang="en-US" sz="1800" dirty="0" err="1"/>
              <a:t>Comput</a:t>
            </a:r>
            <a:r>
              <a:rPr lang="en-US" sz="1800" dirty="0"/>
              <a:t> </a:t>
            </a:r>
            <a:r>
              <a:rPr lang="en-US" sz="1800" dirty="0" err="1"/>
              <a:t>Biol</a:t>
            </a:r>
            <a:r>
              <a:rPr lang="en-US" sz="1800" dirty="0">
                <a:solidFill>
                  <a:srgbClr val="000000"/>
                </a:solidFill>
              </a:rPr>
              <a:t>, 2013</a:t>
            </a:r>
            <a:r>
              <a:rPr lang="en-US" sz="2000" dirty="0">
                <a:solidFill>
                  <a:srgbClr val="000000"/>
                </a:solidFill>
              </a:rPr>
              <a:t>),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used here to coordinate the analysis of the ABSOLUTE </a:t>
            </a:r>
            <a:r>
              <a:rPr lang="en-US" sz="2000" dirty="0" err="1"/>
              <a:t>subclonality</a:t>
            </a:r>
            <a:r>
              <a:rPr lang="en-US" sz="2000" dirty="0"/>
              <a:t> calls, and to summarize </a:t>
            </a:r>
            <a:r>
              <a:rPr lang="en-US" sz="2000" dirty="0" err="1"/>
              <a:t>subclonality</a:t>
            </a:r>
            <a:r>
              <a:rPr lang="en-US" sz="2000" dirty="0"/>
              <a:t> in focal GISTIC2 regions (via </a:t>
            </a:r>
            <a:r>
              <a:rPr lang="en-US" sz="2000" i="1" dirty="0" err="1"/>
              <a:t>qreduceAssay</a:t>
            </a:r>
            <a:r>
              <a:rPr lang="en-US" sz="2000" dirty="0"/>
              <a:t>).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u="none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METHODS and RESULTS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CONCLUSIONS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9036962" y="5268699"/>
            <a:ext cx="8810335" cy="5414538"/>
          </a:xfrm>
        </p:spPr>
        <p:txBody>
          <a:bodyPr/>
          <a:lstStyle/>
          <a:p>
            <a:pPr marL="342900" indent="-342900" algn="just">
              <a:buFont typeface="Arial"/>
              <a:buChar char="•"/>
            </a:pPr>
            <a:r>
              <a:rPr lang="de-DE" dirty="0" err="1"/>
              <a:t>Unprecedented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HGSOC </a:t>
            </a:r>
            <a:r>
              <a:rPr lang="de-DE" dirty="0" err="1"/>
              <a:t>subtypes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intra-tumor </a:t>
            </a:r>
            <a:r>
              <a:rPr lang="de-DE" dirty="0" err="1"/>
              <a:t>subclonal</a:t>
            </a:r>
            <a:r>
              <a:rPr lang="de-DE" dirty="0"/>
              <a:t> </a:t>
            </a:r>
            <a:r>
              <a:rPr lang="de-DE" dirty="0" err="1"/>
              <a:t>heterogeneity</a:t>
            </a:r>
            <a:endParaRPr lang="de-DE" dirty="0"/>
          </a:p>
          <a:p>
            <a:pPr marL="342900" indent="-342900" algn="just">
              <a:buFont typeface="Arial"/>
              <a:buChar char="•"/>
            </a:pPr>
            <a:r>
              <a:rPr lang="de-DE" dirty="0"/>
              <a:t>A</a:t>
            </a:r>
            <a:r>
              <a:rPr lang="mr-IN" dirty="0"/>
              <a:t>d</a:t>
            </a:r>
            <a:r>
              <a:rPr lang="de-DE"/>
              <a:t>dresses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unresolved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late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in </a:t>
            </a:r>
            <a:r>
              <a:rPr lang="de-DE" dirty="0" err="1"/>
              <a:t>tumorigenesis</a:t>
            </a:r>
            <a:endParaRPr lang="de-DE" dirty="0"/>
          </a:p>
          <a:p>
            <a:pPr marL="342900" indent="-342900" algn="just">
              <a:buFont typeface="Arial"/>
              <a:buChar char="•"/>
            </a:pPr>
            <a:r>
              <a:rPr lang="de-DE" dirty="0" err="1"/>
              <a:t>Findings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HGSOC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late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subclones</a:t>
            </a:r>
            <a:endParaRPr lang="de-DE" dirty="0"/>
          </a:p>
          <a:p>
            <a:pPr marL="342900" indent="-342900" algn="just">
              <a:buFont typeface="Arial"/>
              <a:buChar char="•"/>
            </a:pP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suitability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subtype</a:t>
            </a:r>
            <a:r>
              <a:rPr lang="de-DE" dirty="0"/>
              <a:t> in a poly-</a:t>
            </a:r>
            <a:r>
              <a:rPr lang="de-DE" dirty="0" err="1"/>
              <a:t>clonal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will just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genotypic</a:t>
            </a:r>
            <a:r>
              <a:rPr lang="de-DE" dirty="0"/>
              <a:t> </a:t>
            </a:r>
            <a:r>
              <a:rPr lang="de-DE" dirty="0" err="1"/>
              <a:t>demographics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</a:p>
          <a:p>
            <a:pPr marL="342900" indent="-342900" algn="just">
              <a:buFont typeface="Arial"/>
              <a:buChar char="•"/>
            </a:pPr>
            <a:r>
              <a:rPr lang="de-DE" dirty="0" err="1">
                <a:solidFill>
                  <a:srgbClr val="000000"/>
                </a:solidFill>
              </a:rPr>
              <a:t>Current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and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future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directions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include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consistency</a:t>
            </a:r>
            <a:r>
              <a:rPr lang="de-DE" dirty="0">
                <a:solidFill>
                  <a:srgbClr val="000000"/>
                </a:solidFill>
              </a:rPr>
              <a:t> check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 ABSOLUTE </a:t>
            </a:r>
            <a:r>
              <a:rPr lang="de-DE" dirty="0" err="1">
                <a:solidFill>
                  <a:srgbClr val="000000"/>
                </a:solidFill>
              </a:rPr>
              <a:t>calls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with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PureCN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</a:rPr>
              <a:t>(</a:t>
            </a:r>
            <a:r>
              <a:rPr lang="de-DE" sz="1800" dirty="0">
                <a:solidFill>
                  <a:srgbClr val="000000"/>
                </a:solidFill>
              </a:rPr>
              <a:t>Riester et al., </a:t>
            </a:r>
            <a:r>
              <a:rPr lang="de-DE" sz="1800" dirty="0"/>
              <a:t>Source Code </a:t>
            </a:r>
            <a:r>
              <a:rPr lang="de-DE" sz="1800" dirty="0" err="1"/>
              <a:t>Biol</a:t>
            </a:r>
            <a:r>
              <a:rPr lang="de-DE" sz="1800" dirty="0"/>
              <a:t> </a:t>
            </a:r>
            <a:r>
              <a:rPr lang="de-DE" sz="1800" dirty="0" err="1"/>
              <a:t>Med</a:t>
            </a:r>
            <a:r>
              <a:rPr lang="de-DE" sz="1800" dirty="0"/>
              <a:t>, 2016</a:t>
            </a:r>
            <a:r>
              <a:rPr lang="de-DE" dirty="0">
                <a:solidFill>
                  <a:srgbClr val="000000"/>
                </a:solidFill>
              </a:rPr>
              <a:t>), </a:t>
            </a:r>
            <a:r>
              <a:rPr lang="de-DE" dirty="0" err="1">
                <a:solidFill>
                  <a:srgbClr val="000000"/>
                </a:solidFill>
              </a:rPr>
              <a:t>and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direct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inference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subtype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heterogeneity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from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single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cell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b="1" dirty="0" err="1">
                <a:solidFill>
                  <a:srgbClr val="000000"/>
                </a:solidFill>
              </a:rPr>
              <a:t>sequencing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(</a:t>
            </a:r>
            <a:r>
              <a:rPr lang="de-DE" sz="1800" dirty="0">
                <a:solidFill>
                  <a:srgbClr val="000000"/>
                </a:solidFill>
              </a:rPr>
              <a:t>Winterhoff et al., </a:t>
            </a:r>
            <a:r>
              <a:rPr lang="de-DE" sz="1800" dirty="0" err="1">
                <a:solidFill>
                  <a:srgbClr val="000000"/>
                </a:solidFill>
              </a:rPr>
              <a:t>Gynecol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Oncol</a:t>
            </a:r>
            <a:r>
              <a:rPr lang="de-DE" sz="1800" dirty="0">
                <a:solidFill>
                  <a:srgbClr val="000000"/>
                </a:solidFill>
              </a:rPr>
              <a:t>, 2017</a:t>
            </a:r>
            <a:r>
              <a:rPr lang="de-DE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29036961" y="10770666"/>
            <a:ext cx="8926116" cy="65978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29065182" y="11430455"/>
            <a:ext cx="8782114" cy="10579029"/>
          </a:xfrm>
        </p:spPr>
        <p:txBody>
          <a:bodyPr/>
          <a:lstStyle/>
          <a:p>
            <a:pPr algn="just"/>
            <a:r>
              <a:rPr lang="de-DE" sz="1800" dirty="0"/>
              <a:t>Carter</a:t>
            </a:r>
            <a:r>
              <a:rPr lang="en-US" sz="1800" dirty="0">
                <a:solidFill>
                  <a:srgbClr val="000000"/>
                </a:solidFill>
              </a:rPr>
              <a:t> et al. (2012) </a:t>
            </a:r>
            <a:r>
              <a:rPr lang="de-DE" sz="1800" b="1" dirty="0"/>
              <a:t>Absolute </a:t>
            </a:r>
            <a:r>
              <a:rPr lang="de-DE" sz="1800" b="1" dirty="0" err="1"/>
              <a:t>quantication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somatic</a:t>
            </a:r>
            <a:r>
              <a:rPr lang="de-DE" sz="1800" b="1" dirty="0"/>
              <a:t> DNA </a:t>
            </a:r>
            <a:r>
              <a:rPr lang="de-DE" sz="1800" b="1" dirty="0" err="1"/>
              <a:t>alterations</a:t>
            </a:r>
            <a:r>
              <a:rPr lang="de-DE" sz="1800" b="1" dirty="0"/>
              <a:t> in human         </a:t>
            </a:r>
            <a:r>
              <a:rPr lang="de-DE" sz="1800" b="1" dirty="0" err="1"/>
              <a:t>cancer</a:t>
            </a:r>
            <a:r>
              <a:rPr lang="de-DE" sz="1800" b="1" dirty="0"/>
              <a:t>.</a:t>
            </a:r>
            <a:r>
              <a:rPr lang="de-DE" sz="1800" dirty="0"/>
              <a:t> </a:t>
            </a:r>
            <a:r>
              <a:rPr lang="en-US" sz="1800" dirty="0">
                <a:solidFill>
                  <a:srgbClr val="000000"/>
                </a:solidFill>
              </a:rPr>
              <a:t>Nat </a:t>
            </a:r>
            <a:r>
              <a:rPr lang="en-US" sz="1800" dirty="0" err="1">
                <a:solidFill>
                  <a:srgbClr val="000000"/>
                </a:solidFill>
              </a:rPr>
              <a:t>Biotechnol</a:t>
            </a:r>
            <a:r>
              <a:rPr lang="en-US" sz="1800" dirty="0">
                <a:solidFill>
                  <a:srgbClr val="000000"/>
                </a:solidFill>
              </a:rPr>
              <a:t> 30(5):413-21.</a:t>
            </a:r>
          </a:p>
          <a:p>
            <a:pPr algn="just"/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Chen et al. (2018) </a:t>
            </a:r>
            <a:r>
              <a:rPr lang="en-US" sz="1800" b="1" dirty="0">
                <a:solidFill>
                  <a:srgbClr val="000000"/>
                </a:solidFill>
              </a:rPr>
              <a:t>Consensus on molecular subtypes of high-grade serous ovarian carcinoma. </a:t>
            </a:r>
            <a:r>
              <a:rPr lang="en-US" sz="1800" dirty="0" err="1">
                <a:solidFill>
                  <a:srgbClr val="000000"/>
                </a:solidFill>
              </a:rPr>
              <a:t>Clin</a:t>
            </a:r>
            <a:r>
              <a:rPr lang="en-US" sz="1800" dirty="0">
                <a:solidFill>
                  <a:srgbClr val="000000"/>
                </a:solidFill>
              </a:rPr>
              <a:t> Cancer Res, accepted. DOI: </a:t>
            </a:r>
            <a:r>
              <a:rPr lang="is-IS" sz="1800" dirty="0"/>
              <a:t>10.1101/162685.</a:t>
            </a:r>
            <a:endParaRPr lang="en-US" sz="1800" dirty="0">
              <a:solidFill>
                <a:srgbClr val="000000"/>
              </a:solidFill>
            </a:endParaRPr>
          </a:p>
          <a:p>
            <a:pPr algn="just"/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Huber et al. (2015) </a:t>
            </a:r>
            <a:r>
              <a:rPr lang="en-US" sz="1800" b="1" dirty="0"/>
              <a:t>Orchestrating high-throughput genomic analysis with </a:t>
            </a:r>
            <a:r>
              <a:rPr lang="en-US" sz="1800" b="1" dirty="0" err="1"/>
              <a:t>Bioconductor</a:t>
            </a:r>
            <a:r>
              <a:rPr lang="en-US" sz="1800" b="1" dirty="0"/>
              <a:t>. </a:t>
            </a:r>
            <a:r>
              <a:rPr lang="en-US" sz="1800" dirty="0">
                <a:solidFill>
                  <a:srgbClr val="000000"/>
                </a:solidFill>
              </a:rPr>
              <a:t>Nat Methods </a:t>
            </a:r>
            <a:r>
              <a:rPr lang="is-IS" sz="1800" dirty="0"/>
              <a:t>12(2):115-21.</a:t>
            </a:r>
            <a:endParaRPr lang="en-US" sz="1800" dirty="0">
              <a:solidFill>
                <a:srgbClr val="000000"/>
              </a:solidFill>
            </a:endParaRPr>
          </a:p>
          <a:p>
            <a:pPr algn="just"/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Lawrence et al. (2013) </a:t>
            </a:r>
            <a:r>
              <a:rPr lang="en-US" sz="1800" b="1" dirty="0"/>
              <a:t>Software for computing and annotating genomic ranges.</a:t>
            </a:r>
          </a:p>
          <a:p>
            <a:pPr algn="just"/>
            <a:r>
              <a:rPr lang="en-US" sz="1800" dirty="0" err="1"/>
              <a:t>PLoS</a:t>
            </a:r>
            <a:r>
              <a:rPr lang="en-US" sz="1800" dirty="0"/>
              <a:t> </a:t>
            </a:r>
            <a:r>
              <a:rPr lang="en-US" sz="1800" dirty="0" err="1"/>
              <a:t>Comput</a:t>
            </a:r>
            <a:r>
              <a:rPr lang="en-US" sz="1800" dirty="0"/>
              <a:t> </a:t>
            </a:r>
            <a:r>
              <a:rPr lang="en-US" sz="1800" dirty="0" err="1"/>
              <a:t>Biol</a:t>
            </a:r>
            <a:r>
              <a:rPr lang="en-US" sz="1800" dirty="0"/>
              <a:t> 9(</a:t>
            </a:r>
            <a:r>
              <a:rPr lang="mr-IN" sz="1800" dirty="0"/>
              <a:t>8</a:t>
            </a:r>
            <a:r>
              <a:rPr lang="de-DE" sz="1800" dirty="0"/>
              <a:t>):</a:t>
            </a:r>
            <a:r>
              <a:rPr lang="mr-IN" sz="1800" dirty="0"/>
              <a:t>e1003118.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algn="just"/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de-DE" sz="1800" dirty="0" err="1"/>
              <a:t>Mermel</a:t>
            </a:r>
            <a:r>
              <a:rPr lang="de-DE" sz="1800" dirty="0"/>
              <a:t> </a:t>
            </a:r>
            <a:r>
              <a:rPr lang="en-US" sz="1800" dirty="0">
                <a:solidFill>
                  <a:srgbClr val="000000"/>
                </a:solidFill>
              </a:rPr>
              <a:t>et al. (2011) </a:t>
            </a:r>
            <a:r>
              <a:rPr lang="de-DE" sz="1800" b="1" dirty="0"/>
              <a:t>GISTIC2.0 </a:t>
            </a:r>
            <a:r>
              <a:rPr lang="de-DE" sz="1800" b="1" dirty="0" err="1"/>
              <a:t>facilitates</a:t>
            </a:r>
            <a:r>
              <a:rPr lang="de-DE" sz="1800" b="1" dirty="0"/>
              <a:t> sensitive </a:t>
            </a:r>
            <a:r>
              <a:rPr lang="de-DE" sz="1800" b="1" dirty="0" err="1"/>
              <a:t>and</a:t>
            </a:r>
            <a:r>
              <a:rPr lang="de-DE" sz="1800" b="1" dirty="0"/>
              <a:t> </a:t>
            </a:r>
            <a:r>
              <a:rPr lang="de-DE" sz="1800" b="1" dirty="0" err="1"/>
              <a:t>condent</a:t>
            </a:r>
            <a:r>
              <a:rPr lang="de-DE" sz="1800" b="1" dirty="0"/>
              <a:t> </a:t>
            </a:r>
            <a:r>
              <a:rPr lang="de-DE" sz="1800" b="1" dirty="0" err="1"/>
              <a:t>localization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the</a:t>
            </a:r>
            <a:r>
              <a:rPr lang="de-DE" sz="1800" b="1" dirty="0"/>
              <a:t> </a:t>
            </a:r>
            <a:r>
              <a:rPr lang="de-DE" sz="1800" b="1" dirty="0" err="1"/>
              <a:t>targets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focal</a:t>
            </a:r>
            <a:r>
              <a:rPr lang="de-DE" sz="1800" b="1" dirty="0"/>
              <a:t> </a:t>
            </a:r>
            <a:r>
              <a:rPr lang="de-DE" sz="1800" b="1" dirty="0" err="1"/>
              <a:t>somatic</a:t>
            </a:r>
            <a:r>
              <a:rPr lang="de-DE" sz="1800" b="1" dirty="0"/>
              <a:t> </a:t>
            </a:r>
            <a:r>
              <a:rPr lang="de-DE" sz="1800" b="1" dirty="0" err="1"/>
              <a:t>copy-number</a:t>
            </a:r>
            <a:r>
              <a:rPr lang="de-DE" sz="1800" b="1" dirty="0"/>
              <a:t> </a:t>
            </a:r>
            <a:r>
              <a:rPr lang="de-DE" sz="1800" b="1" dirty="0" err="1"/>
              <a:t>alteration</a:t>
            </a:r>
            <a:r>
              <a:rPr lang="de-DE" sz="1800" b="1" dirty="0"/>
              <a:t> in human </a:t>
            </a:r>
            <a:r>
              <a:rPr lang="de-DE" sz="1800" b="1" dirty="0" err="1"/>
              <a:t>cancers</a:t>
            </a:r>
            <a:r>
              <a:rPr lang="de-DE" sz="1800" dirty="0"/>
              <a:t>. Genome </a:t>
            </a:r>
            <a:r>
              <a:rPr lang="de-DE" sz="1800" dirty="0" err="1"/>
              <a:t>Biol</a:t>
            </a:r>
            <a:r>
              <a:rPr lang="de-DE" sz="1800" dirty="0"/>
              <a:t> 12(4):41.</a:t>
            </a:r>
            <a:r>
              <a:rPr lang="en-US" sz="1800" dirty="0">
                <a:solidFill>
                  <a:srgbClr val="000000"/>
                </a:solidFill>
              </a:rPr>
              <a:t>  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de-DE" sz="1800" dirty="0">
                <a:solidFill>
                  <a:srgbClr val="000000"/>
                </a:solidFill>
              </a:rPr>
              <a:t>Riester et al. (2016) </a:t>
            </a:r>
            <a:r>
              <a:rPr lang="de-DE" sz="1800" b="1" dirty="0" err="1"/>
              <a:t>PureCN</a:t>
            </a:r>
            <a:r>
              <a:rPr lang="de-DE" sz="1800" b="1" dirty="0"/>
              <a:t>: </a:t>
            </a:r>
            <a:r>
              <a:rPr lang="de-DE" sz="1800" b="1" dirty="0" err="1"/>
              <a:t>copy</a:t>
            </a:r>
            <a:r>
              <a:rPr lang="de-DE" sz="1800" b="1" dirty="0"/>
              <a:t> </a:t>
            </a:r>
            <a:r>
              <a:rPr lang="de-DE" sz="1800" b="1" dirty="0" err="1"/>
              <a:t>number</a:t>
            </a:r>
            <a:r>
              <a:rPr lang="de-DE" sz="1800" b="1" dirty="0"/>
              <a:t> </a:t>
            </a:r>
            <a:r>
              <a:rPr lang="de-DE" sz="1800" b="1" dirty="0" err="1"/>
              <a:t>calling</a:t>
            </a:r>
            <a:r>
              <a:rPr lang="de-DE" sz="1800" b="1" dirty="0"/>
              <a:t> </a:t>
            </a:r>
            <a:r>
              <a:rPr lang="de-DE" sz="1800" b="1" dirty="0" err="1"/>
              <a:t>and</a:t>
            </a:r>
            <a:r>
              <a:rPr lang="de-DE" sz="1800" b="1" dirty="0"/>
              <a:t> SNV </a:t>
            </a:r>
            <a:r>
              <a:rPr lang="de-DE" sz="1800" b="1" dirty="0" err="1"/>
              <a:t>classication</a:t>
            </a:r>
            <a:r>
              <a:rPr lang="de-DE" sz="1800" b="1" dirty="0"/>
              <a:t> </a:t>
            </a:r>
            <a:r>
              <a:rPr lang="de-DE" sz="1800" b="1" dirty="0" err="1"/>
              <a:t>using</a:t>
            </a:r>
            <a:r>
              <a:rPr lang="de-DE" sz="1800" b="1" dirty="0"/>
              <a:t> </a:t>
            </a:r>
            <a:r>
              <a:rPr lang="de-DE" sz="1800" b="1" dirty="0" err="1"/>
              <a:t>targeted</a:t>
            </a:r>
            <a:r>
              <a:rPr lang="de-DE" sz="1800" b="1" dirty="0"/>
              <a:t> </a:t>
            </a:r>
            <a:r>
              <a:rPr lang="de-DE" sz="1800" b="1" dirty="0" err="1"/>
              <a:t>short</a:t>
            </a:r>
            <a:r>
              <a:rPr lang="de-DE" sz="1800" b="1" dirty="0"/>
              <a:t> </a:t>
            </a:r>
            <a:r>
              <a:rPr lang="de-DE" sz="1800" b="1" dirty="0" err="1"/>
              <a:t>read</a:t>
            </a:r>
            <a:r>
              <a:rPr lang="de-DE" sz="1800" b="1" dirty="0"/>
              <a:t> </a:t>
            </a:r>
            <a:r>
              <a:rPr lang="de-DE" sz="1800" b="1" dirty="0" err="1"/>
              <a:t>sequencing</a:t>
            </a:r>
            <a:r>
              <a:rPr lang="de-DE" sz="1800" b="1" dirty="0"/>
              <a:t>. </a:t>
            </a:r>
            <a:r>
              <a:rPr lang="de-DE" sz="1800" dirty="0"/>
              <a:t>Source Code </a:t>
            </a:r>
            <a:r>
              <a:rPr lang="de-DE" sz="1800" dirty="0" err="1"/>
              <a:t>Biol</a:t>
            </a:r>
            <a:r>
              <a:rPr lang="de-DE" sz="1800" dirty="0"/>
              <a:t> </a:t>
            </a:r>
            <a:r>
              <a:rPr lang="de-DE" sz="1800" dirty="0" err="1"/>
              <a:t>Med</a:t>
            </a:r>
            <a:r>
              <a:rPr lang="de-DE" sz="1800" dirty="0"/>
              <a:t> 11:13.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Ramos and Morgan (2017) </a:t>
            </a:r>
            <a:r>
              <a:rPr lang="en-US" sz="1800" b="1" dirty="0" err="1"/>
              <a:t>RaggedExperiment</a:t>
            </a:r>
            <a:r>
              <a:rPr lang="en-US" sz="1800" b="1" dirty="0"/>
              <a:t>: representation of sparse experiments and assays across samples.</a:t>
            </a:r>
            <a:r>
              <a:rPr lang="en-US" sz="1800" i="1" dirty="0"/>
              <a:t> </a:t>
            </a:r>
            <a:r>
              <a:rPr lang="en-US" sz="1600" dirty="0"/>
              <a:t>DOI: </a:t>
            </a:r>
            <a:r>
              <a:rPr lang="en-US" sz="1600" dirty="0">
                <a:hlinkClick r:id="rId5" tooltip="DOI for use in publications, etc., will always redirect to current release version (or devel if package is not in release yet)."/>
              </a:rPr>
              <a:t>10.18129/B9.bioc.RaggedExperiment</a:t>
            </a:r>
            <a:endParaRPr lang="en-US" sz="1600" dirty="0"/>
          </a:p>
          <a:p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Ramos et al. (2017) </a:t>
            </a:r>
            <a:r>
              <a:rPr lang="en-US" sz="1800" b="1" dirty="0"/>
              <a:t>Software for the integration of </a:t>
            </a:r>
            <a:r>
              <a:rPr lang="en-US" sz="1800" b="1" dirty="0" err="1"/>
              <a:t>multiomics</a:t>
            </a:r>
            <a:r>
              <a:rPr lang="en-US" sz="1800" b="1" dirty="0"/>
              <a:t> experiments in </a:t>
            </a:r>
            <a:r>
              <a:rPr lang="en-US" sz="1800" b="1" dirty="0" err="1"/>
              <a:t>Bioconductor</a:t>
            </a:r>
            <a:r>
              <a:rPr lang="en-US" sz="1800" b="1" dirty="0"/>
              <a:t>. </a:t>
            </a:r>
            <a:r>
              <a:rPr lang="en-US" sz="1800" dirty="0">
                <a:solidFill>
                  <a:srgbClr val="000000"/>
                </a:solidFill>
              </a:rPr>
              <a:t>Cancer Res </a:t>
            </a:r>
            <a:r>
              <a:rPr lang="is-IS" sz="1800" dirty="0"/>
              <a:t>77(21):e39-42.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algn="just"/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sz="1800" dirty="0"/>
              <a:t>Ramos </a:t>
            </a:r>
            <a:r>
              <a:rPr lang="en-US" sz="1800" dirty="0">
                <a:solidFill>
                  <a:srgbClr val="000000"/>
                </a:solidFill>
              </a:rPr>
              <a:t>et al.</a:t>
            </a:r>
            <a:r>
              <a:rPr lang="en-US" sz="1800" dirty="0"/>
              <a:t> (2018) </a:t>
            </a:r>
            <a:r>
              <a:rPr lang="en-US" sz="1800" b="1" dirty="0" err="1"/>
              <a:t>curatedTCGAData</a:t>
            </a:r>
            <a:r>
              <a:rPr lang="en-US" sz="1800" b="1" dirty="0"/>
              <a:t>: curated data from The Cancer Genome Atlas as </a:t>
            </a:r>
            <a:r>
              <a:rPr lang="en-US" sz="1800" b="1" dirty="0" err="1"/>
              <a:t>MultiAssayExperiment</a:t>
            </a:r>
            <a:r>
              <a:rPr lang="en-US" sz="1800" b="1" dirty="0"/>
              <a:t> objects</a:t>
            </a:r>
            <a:r>
              <a:rPr lang="en-US" sz="1800" dirty="0"/>
              <a:t>. </a:t>
            </a:r>
            <a:r>
              <a:rPr lang="en-US" sz="1600" dirty="0"/>
              <a:t>DOI: </a:t>
            </a:r>
            <a:r>
              <a:rPr lang="en-US" sz="1600" dirty="0">
                <a:hlinkClick r:id="rId6" tooltip="DOI for use in publications, etc., will always redirect to current release version (or devel if package is not in release yet)."/>
              </a:rPr>
              <a:t>10.18129/B9.bioc.curatedTCGAData</a:t>
            </a:r>
            <a:r>
              <a:rPr lang="en-US" sz="1800" dirty="0"/>
              <a:t>  </a:t>
            </a:r>
            <a:endParaRPr lang="en-US" sz="1800" dirty="0">
              <a:solidFill>
                <a:srgbClr val="000000"/>
              </a:solidFill>
            </a:endParaRPr>
          </a:p>
          <a:p>
            <a:pPr algn="just"/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de-DE" sz="1800" dirty="0"/>
              <a:t>The </a:t>
            </a:r>
            <a:r>
              <a:rPr lang="de-DE" sz="1800" dirty="0" err="1"/>
              <a:t>Cancer</a:t>
            </a:r>
            <a:r>
              <a:rPr lang="de-DE" sz="1800" dirty="0"/>
              <a:t> Genome Atlas Research Network (2011) </a:t>
            </a:r>
            <a:r>
              <a:rPr lang="de-DE" sz="1800" b="1" dirty="0"/>
              <a:t>Integrated </a:t>
            </a:r>
            <a:r>
              <a:rPr lang="de-DE" sz="1800" b="1" dirty="0" err="1"/>
              <a:t>genomic</a:t>
            </a:r>
            <a:r>
              <a:rPr lang="de-DE" sz="1800" b="1" dirty="0"/>
              <a:t> </a:t>
            </a:r>
            <a:r>
              <a:rPr lang="de-DE" sz="1800" b="1" dirty="0" err="1"/>
              <a:t>analyses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ovarian</a:t>
            </a:r>
            <a:r>
              <a:rPr lang="de-DE" sz="1800" b="1" dirty="0"/>
              <a:t> </a:t>
            </a:r>
            <a:r>
              <a:rPr lang="de-DE" sz="1800" b="1" dirty="0" err="1"/>
              <a:t>carcinoma</a:t>
            </a:r>
            <a:r>
              <a:rPr lang="de-DE" sz="1800" b="1" dirty="0"/>
              <a:t>.</a:t>
            </a:r>
            <a:r>
              <a:rPr lang="de-DE" sz="1800" dirty="0"/>
              <a:t> Nature 474(7353):609-15.</a:t>
            </a:r>
          </a:p>
          <a:p>
            <a:pPr algn="just"/>
            <a:endParaRPr lang="de-DE" sz="1000" dirty="0">
              <a:solidFill>
                <a:srgbClr val="000000"/>
              </a:solidFill>
            </a:endParaRPr>
          </a:p>
          <a:p>
            <a:pPr algn="just"/>
            <a:r>
              <a:rPr lang="de-DE" sz="1800" dirty="0"/>
              <a:t>The </a:t>
            </a:r>
            <a:r>
              <a:rPr lang="de-DE" sz="1800" dirty="0" err="1"/>
              <a:t>Cancer</a:t>
            </a:r>
            <a:r>
              <a:rPr lang="de-DE" sz="1800" dirty="0"/>
              <a:t> Genome Atlas Research Network (2017) </a:t>
            </a:r>
            <a:r>
              <a:rPr lang="de-DE" sz="1800" b="1" dirty="0" err="1"/>
              <a:t>Comprehensive</a:t>
            </a:r>
            <a:r>
              <a:rPr lang="de-DE" sz="1800" b="1" dirty="0"/>
              <a:t> </a:t>
            </a:r>
            <a:r>
              <a:rPr lang="de-DE" sz="1800" b="1" dirty="0" err="1"/>
              <a:t>and</a:t>
            </a:r>
            <a:r>
              <a:rPr lang="de-DE" sz="1800" b="1" dirty="0"/>
              <a:t> </a:t>
            </a:r>
            <a:r>
              <a:rPr lang="de-DE" sz="1800" b="1" dirty="0" err="1"/>
              <a:t>integrated</a:t>
            </a:r>
            <a:r>
              <a:rPr lang="de-DE" sz="1800" b="1" dirty="0"/>
              <a:t> </a:t>
            </a:r>
            <a:r>
              <a:rPr lang="de-DE" sz="1800" b="1" dirty="0" err="1"/>
              <a:t>genomic</a:t>
            </a:r>
            <a:r>
              <a:rPr lang="de-DE" sz="1800" b="1" dirty="0"/>
              <a:t> </a:t>
            </a:r>
            <a:r>
              <a:rPr lang="de-DE" sz="1800" b="1" dirty="0" err="1"/>
              <a:t>characterization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adult soft </a:t>
            </a:r>
            <a:r>
              <a:rPr lang="de-DE" sz="1800" b="1" dirty="0" err="1"/>
              <a:t>tissue</a:t>
            </a:r>
            <a:r>
              <a:rPr lang="de-DE" sz="1800" b="1" dirty="0"/>
              <a:t> </a:t>
            </a:r>
            <a:r>
              <a:rPr lang="de-DE" sz="1800" b="1" dirty="0" err="1"/>
              <a:t>sarcomas</a:t>
            </a:r>
            <a:r>
              <a:rPr lang="de-DE" sz="1800" b="1" dirty="0"/>
              <a:t>.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171(4), 950-65.</a:t>
            </a:r>
          </a:p>
          <a:p>
            <a:pPr algn="just"/>
            <a:endParaRPr lang="de-DE" sz="1000" dirty="0">
              <a:solidFill>
                <a:srgbClr val="000000"/>
              </a:solidFill>
            </a:endParaRPr>
          </a:p>
          <a:p>
            <a:pPr algn="just"/>
            <a:r>
              <a:rPr lang="de-DE" sz="1800" dirty="0">
                <a:solidFill>
                  <a:srgbClr val="000000"/>
                </a:solidFill>
              </a:rPr>
              <a:t>Winterhoff et al. (2017) </a:t>
            </a:r>
            <a:r>
              <a:rPr lang="de-DE" sz="1800" b="1" dirty="0"/>
              <a:t>Single </a:t>
            </a:r>
            <a:r>
              <a:rPr lang="de-DE" sz="1800" b="1" dirty="0" err="1"/>
              <a:t>cell</a:t>
            </a:r>
            <a:r>
              <a:rPr lang="de-DE" sz="1800" b="1" dirty="0"/>
              <a:t> </a:t>
            </a:r>
            <a:r>
              <a:rPr lang="de-DE" sz="1800" b="1" dirty="0" err="1"/>
              <a:t>sequencing</a:t>
            </a:r>
            <a:r>
              <a:rPr lang="de-DE" sz="1800" b="1" dirty="0"/>
              <a:t> </a:t>
            </a:r>
            <a:r>
              <a:rPr lang="de-DE" sz="1800" b="1" dirty="0" err="1"/>
              <a:t>reveals</a:t>
            </a:r>
            <a:r>
              <a:rPr lang="de-DE" sz="1800" b="1" dirty="0"/>
              <a:t> </a:t>
            </a:r>
            <a:r>
              <a:rPr lang="de-DE" sz="1800" b="1" dirty="0" err="1"/>
              <a:t>heterogeneity</a:t>
            </a:r>
            <a:r>
              <a:rPr lang="de-DE" sz="1800" b="1" dirty="0"/>
              <a:t> </a:t>
            </a:r>
            <a:r>
              <a:rPr lang="de-DE" sz="1800" b="1" dirty="0" err="1"/>
              <a:t>within</a:t>
            </a:r>
            <a:r>
              <a:rPr lang="de-DE" sz="1800" b="1" dirty="0"/>
              <a:t> </a:t>
            </a:r>
            <a:r>
              <a:rPr lang="de-DE" sz="1800" b="1" dirty="0" err="1"/>
              <a:t>ovarian</a:t>
            </a:r>
            <a:r>
              <a:rPr lang="de-DE" sz="1800" b="1" dirty="0"/>
              <a:t> </a:t>
            </a:r>
            <a:r>
              <a:rPr lang="de-DE" sz="1800" b="1" dirty="0" err="1"/>
              <a:t>cancer</a:t>
            </a:r>
            <a:r>
              <a:rPr lang="de-DE" sz="1800" b="1" dirty="0"/>
              <a:t> </a:t>
            </a:r>
            <a:r>
              <a:rPr lang="de-DE" sz="1800" b="1" dirty="0" err="1"/>
              <a:t>epithelium</a:t>
            </a:r>
            <a:r>
              <a:rPr lang="de-DE" sz="1800" b="1" dirty="0"/>
              <a:t> </a:t>
            </a:r>
            <a:r>
              <a:rPr lang="de-DE" sz="1800" b="1" dirty="0" err="1"/>
              <a:t>and</a:t>
            </a:r>
            <a:r>
              <a:rPr lang="de-DE" sz="1800" b="1" dirty="0"/>
              <a:t> </a:t>
            </a:r>
            <a:r>
              <a:rPr lang="de-DE" sz="1800" b="1" dirty="0" err="1"/>
              <a:t>cancer</a:t>
            </a:r>
            <a:r>
              <a:rPr lang="de-DE" sz="1800" b="1" dirty="0"/>
              <a:t> </a:t>
            </a:r>
            <a:r>
              <a:rPr lang="de-DE" sz="1800" b="1" dirty="0" err="1"/>
              <a:t>associated</a:t>
            </a:r>
            <a:r>
              <a:rPr lang="de-DE" sz="1800" b="1" dirty="0"/>
              <a:t> </a:t>
            </a:r>
            <a:r>
              <a:rPr lang="de-DE" sz="1800" b="1" dirty="0" err="1"/>
              <a:t>stromal</a:t>
            </a:r>
            <a:r>
              <a:rPr lang="de-DE" sz="1800" b="1" dirty="0"/>
              <a:t> </a:t>
            </a:r>
            <a:r>
              <a:rPr lang="de-DE" sz="1800" b="1" dirty="0" err="1"/>
              <a:t>cells</a:t>
            </a:r>
            <a:r>
              <a:rPr lang="de-DE" sz="1800" b="1" dirty="0"/>
              <a:t>. </a:t>
            </a:r>
            <a:r>
              <a:rPr lang="de-DE" sz="1800" dirty="0" err="1">
                <a:solidFill>
                  <a:srgbClr val="000000"/>
                </a:solidFill>
              </a:rPr>
              <a:t>Gynecol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Oncol</a:t>
            </a:r>
            <a:r>
              <a:rPr lang="de-DE" sz="1800" dirty="0">
                <a:solidFill>
                  <a:srgbClr val="000000"/>
                </a:solidFill>
              </a:rPr>
              <a:t> 144(3):598-606.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29036958" y="22026195"/>
            <a:ext cx="8926116" cy="65978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CONTACT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29036963" y="22633684"/>
            <a:ext cx="8782116" cy="516831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hlinkClick r:id="rId7"/>
              </a:rPr>
              <a:t>Ludwig.Geistlinger@sph.cuny.edu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hlinkClick r:id="rId8"/>
              </a:rPr>
              <a:t>Levi.Waldron@sph.cuny.edu</a:t>
            </a:r>
            <a:endParaRPr lang="en-US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</a:rPr>
              <a:t>Acknowledgements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Ovarian cancer work funded by NCI #7R03CA191447 (to Waldron), infrastructure work funded by NCI ITCR #5U24CA180996 (to Morgan).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1800" baseline="30000" dirty="0">
                <a:solidFill>
                  <a:srgbClr val="000000"/>
                </a:solidFill>
              </a:rPr>
              <a:t>2</a:t>
            </a:r>
            <a:r>
              <a:rPr lang="de-DE" sz="1800" dirty="0" err="1"/>
              <a:t>Comprehensive</a:t>
            </a:r>
            <a:r>
              <a:rPr lang="de-DE" sz="1800" dirty="0"/>
              <a:t> </a:t>
            </a:r>
            <a:r>
              <a:rPr lang="de-DE" sz="1800" dirty="0" err="1"/>
              <a:t>Cancer</a:t>
            </a:r>
            <a:r>
              <a:rPr lang="de-DE" sz="1800" dirty="0"/>
              <a:t> Center, University </a:t>
            </a:r>
            <a:r>
              <a:rPr lang="de-DE" sz="1800" dirty="0" err="1"/>
              <a:t>of</a:t>
            </a:r>
            <a:r>
              <a:rPr lang="de-DE" sz="1800" dirty="0"/>
              <a:t> Alabama, 1824 6th Avenue South, Birmingham, AL 35233, USA</a:t>
            </a:r>
          </a:p>
          <a:p>
            <a:r>
              <a:rPr lang="de-DE" sz="1800" baseline="30000" dirty="0"/>
              <a:t>3</a:t>
            </a:r>
            <a:r>
              <a:rPr lang="de-DE" sz="1800" dirty="0"/>
              <a:t>Roswell Park </a:t>
            </a:r>
            <a:r>
              <a:rPr lang="de-DE" sz="1800" dirty="0" err="1"/>
              <a:t>Cancer</a:t>
            </a:r>
            <a:r>
              <a:rPr lang="de-DE" sz="1800" dirty="0"/>
              <a:t> Institute, 665 </a:t>
            </a:r>
            <a:r>
              <a:rPr lang="de-DE" sz="1800" dirty="0" err="1"/>
              <a:t>Elm</a:t>
            </a:r>
            <a:r>
              <a:rPr lang="de-DE" sz="1800" dirty="0"/>
              <a:t> St, </a:t>
            </a:r>
            <a:r>
              <a:rPr lang="de-DE" sz="1800" dirty="0" err="1"/>
              <a:t>Bualo</a:t>
            </a:r>
            <a:r>
              <a:rPr lang="de-DE" sz="1800" dirty="0"/>
              <a:t>, NY 14203, USA </a:t>
            </a:r>
          </a:p>
          <a:p>
            <a:r>
              <a:rPr lang="de-DE" sz="1800" baseline="30000" dirty="0"/>
              <a:t>4</a:t>
            </a:r>
            <a:r>
              <a:rPr lang="de-DE" sz="1800" dirty="0"/>
              <a:t>Department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Biostatistics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Computational</a:t>
            </a:r>
            <a:r>
              <a:rPr lang="de-DE" sz="1800" dirty="0"/>
              <a:t> </a:t>
            </a:r>
            <a:r>
              <a:rPr lang="de-DE" sz="1800" dirty="0" err="1"/>
              <a:t>Biology</a:t>
            </a:r>
            <a:r>
              <a:rPr lang="de-DE" sz="1800" dirty="0"/>
              <a:t>, Dana-</a:t>
            </a:r>
            <a:r>
              <a:rPr lang="de-DE" sz="1800" dirty="0" err="1"/>
              <a:t>Farber</a:t>
            </a:r>
            <a:r>
              <a:rPr lang="de-DE" sz="1800" dirty="0"/>
              <a:t> </a:t>
            </a:r>
            <a:r>
              <a:rPr lang="de-DE" sz="1800" dirty="0" err="1"/>
              <a:t>Cancer</a:t>
            </a:r>
            <a:r>
              <a:rPr lang="de-DE" sz="1800" dirty="0"/>
              <a:t> Institute, Harvard Medical School, 450 </a:t>
            </a:r>
            <a:r>
              <a:rPr lang="de-DE" sz="1800" dirty="0" err="1"/>
              <a:t>Brookline</a:t>
            </a:r>
            <a:r>
              <a:rPr lang="de-DE" sz="1800" dirty="0"/>
              <a:t> Avenue, Boston, MA 02215, USA</a:t>
            </a:r>
          </a:p>
          <a:p>
            <a:r>
              <a:rPr lang="de-DE" sz="1800" baseline="30000" dirty="0"/>
              <a:t>5</a:t>
            </a:r>
            <a:r>
              <a:rPr lang="de-DE" sz="1800" dirty="0"/>
              <a:t>Novartis Institutes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BioMedical</a:t>
            </a:r>
            <a:r>
              <a:rPr lang="de-DE" sz="1800" dirty="0"/>
              <a:t> Research, 250 Massachusetts Ave, Cambridge, MA 02139, USA</a:t>
            </a:r>
            <a:endParaRPr lang="en-US" sz="1800" baseline="30000" dirty="0">
              <a:solidFill>
                <a:srgbClr val="000000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6"/>
          </p:nvPr>
        </p:nvSpPr>
        <p:spPr>
          <a:xfrm>
            <a:off x="489390" y="12135182"/>
            <a:ext cx="8782116" cy="11317692"/>
          </a:xfrm>
        </p:spPr>
        <p:txBody>
          <a:bodyPr/>
          <a:lstStyle/>
          <a:p>
            <a:pPr algn="just"/>
            <a:r>
              <a:rPr lang="en-US" dirty="0"/>
              <a:t>This hypothesis is tested in </a:t>
            </a:r>
            <a:r>
              <a:rPr lang="en-US" i="1" dirty="0"/>
              <a:t>The Cancer Genome Atlas</a:t>
            </a:r>
            <a:r>
              <a:rPr lang="en-US" dirty="0"/>
              <a:t> HGSOC cases by:</a:t>
            </a:r>
          </a:p>
          <a:p>
            <a:pPr marL="514350" indent="-514350" algn="just">
              <a:buAutoNum type="romanLcParenBoth"/>
            </a:pPr>
            <a:r>
              <a:rPr lang="en-US" dirty="0"/>
              <a:t>considering recurrent subtype-associated DNA copy number alterations, </a:t>
            </a:r>
          </a:p>
          <a:p>
            <a:pPr marL="514350" indent="-514350" algn="just">
              <a:buAutoNum type="romanLcParenBoth"/>
            </a:pPr>
            <a:r>
              <a:rPr lang="en-US" dirty="0"/>
              <a:t>inferring per-alteration heterogeneity from SNP arrays and whole-</a:t>
            </a:r>
            <a:r>
              <a:rPr lang="en-US" dirty="0" err="1"/>
              <a:t>exome</a:t>
            </a:r>
            <a:r>
              <a:rPr lang="en-US" dirty="0"/>
              <a:t> sequencing, and </a:t>
            </a:r>
          </a:p>
          <a:p>
            <a:pPr marL="514350" indent="-514350" algn="just">
              <a:buAutoNum type="romanLcParenBoth"/>
            </a:pPr>
            <a:r>
              <a:rPr lang="en-US" dirty="0"/>
              <a:t>testing whether subtype-associated alterations display different intra-tumor heterogeneity than other alterations</a:t>
            </a:r>
            <a:r>
              <a:rPr lang="de-DE" dirty="0"/>
              <a:t> </a:t>
            </a:r>
          </a:p>
          <a:p>
            <a:endParaRPr lang="de-DE" sz="1800" dirty="0">
              <a:solidFill>
                <a:srgbClr val="000000"/>
              </a:solidFill>
            </a:endParaRPr>
          </a:p>
          <a:p>
            <a:pPr algn="just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hypothesis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b="1" dirty="0" err="1"/>
              <a:t>somatic</a:t>
            </a:r>
            <a:r>
              <a:rPr lang="de-DE" b="1" dirty="0"/>
              <a:t> </a:t>
            </a:r>
            <a:r>
              <a:rPr lang="de-DE" b="1" dirty="0" err="1"/>
              <a:t>copy</a:t>
            </a:r>
            <a:r>
              <a:rPr lang="de-DE" b="1" dirty="0"/>
              <a:t> </a:t>
            </a: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alterations</a:t>
            </a:r>
            <a:r>
              <a:rPr lang="de-DE" dirty="0"/>
              <a:t> (SCNAs).</a:t>
            </a:r>
          </a:p>
          <a:p>
            <a:endParaRPr lang="de-DE" sz="1800" dirty="0">
              <a:solidFill>
                <a:srgbClr val="000000"/>
              </a:solidFill>
            </a:endParaRPr>
          </a:p>
          <a:p>
            <a:r>
              <a:rPr lang="de-DE" b="1" dirty="0">
                <a:solidFill>
                  <a:srgbClr val="000000"/>
                </a:solidFill>
              </a:rPr>
              <a:t>GISTIC2 (</a:t>
            </a:r>
            <a:r>
              <a:rPr lang="de-DE" sz="1800" dirty="0" err="1"/>
              <a:t>Mermel</a:t>
            </a:r>
            <a:r>
              <a:rPr lang="en-US" sz="1800" dirty="0">
                <a:solidFill>
                  <a:srgbClr val="000000"/>
                </a:solidFill>
              </a:rPr>
              <a:t> et al., Genome </a:t>
            </a:r>
            <a:r>
              <a:rPr lang="en-US" sz="1800" dirty="0" err="1">
                <a:solidFill>
                  <a:srgbClr val="000000"/>
                </a:solidFill>
              </a:rPr>
              <a:t>Biol</a:t>
            </a:r>
            <a:r>
              <a:rPr lang="en-US" sz="1800" dirty="0">
                <a:solidFill>
                  <a:srgbClr val="000000"/>
                </a:solidFill>
              </a:rPr>
              <a:t>, 2011</a:t>
            </a:r>
            <a:r>
              <a:rPr lang="en-US" b="1" dirty="0">
                <a:solidFill>
                  <a:srgbClr val="000000"/>
                </a:solidFill>
              </a:rPr>
              <a:t>):</a:t>
            </a:r>
          </a:p>
          <a:p>
            <a:pPr marL="342900" indent="-342900" algn="just">
              <a:buFont typeface="Arial"/>
              <a:buChar char="•"/>
            </a:pPr>
            <a:r>
              <a:rPr lang="de-DE" sz="2000" dirty="0" err="1"/>
              <a:t>detects</a:t>
            </a:r>
            <a:r>
              <a:rPr lang="de-DE" sz="2000" dirty="0"/>
              <a:t> SCNAs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b="1" dirty="0" err="1"/>
              <a:t>more</a:t>
            </a:r>
            <a:r>
              <a:rPr lang="de-DE" sz="2000" b="1" dirty="0"/>
              <a:t> </a:t>
            </a:r>
            <a:r>
              <a:rPr lang="de-DE" sz="2000" b="1" dirty="0" err="1"/>
              <a:t>recurrent</a:t>
            </a:r>
            <a:r>
              <a:rPr lang="de-DE" sz="2000" b="1" dirty="0"/>
              <a:t> </a:t>
            </a:r>
            <a:r>
              <a:rPr lang="de-DE" sz="2000" b="1" dirty="0" err="1"/>
              <a:t>than</a:t>
            </a:r>
            <a:r>
              <a:rPr lang="de-DE" sz="2000" b="1" dirty="0"/>
              <a:t> </a:t>
            </a:r>
            <a:r>
              <a:rPr lang="de-DE" sz="2000" b="1" dirty="0" err="1"/>
              <a:t>expected</a:t>
            </a:r>
            <a:r>
              <a:rPr lang="de-DE" sz="2000" b="1" dirty="0"/>
              <a:t> </a:t>
            </a:r>
            <a:r>
              <a:rPr lang="de-DE" sz="2000" b="1" dirty="0" err="1"/>
              <a:t>by</a:t>
            </a:r>
            <a:r>
              <a:rPr lang="de-DE" sz="2000" b="1" dirty="0"/>
              <a:t> </a:t>
            </a:r>
            <a:r>
              <a:rPr lang="de-DE" sz="2000" b="1" dirty="0" err="1"/>
              <a:t>chance</a:t>
            </a:r>
            <a:r>
              <a:rPr lang="de-DE" dirty="0"/>
              <a:t>,</a:t>
            </a:r>
          </a:p>
          <a:p>
            <a:pPr marL="342900" indent="-342900" algn="just">
              <a:buFont typeface="Arial"/>
              <a:buChar char="•"/>
            </a:pPr>
            <a:r>
              <a:rPr lang="de-DE" sz="2000" dirty="0" err="1"/>
              <a:t>distinguishes</a:t>
            </a:r>
            <a:r>
              <a:rPr lang="de-DE" sz="2000" dirty="0"/>
              <a:t> </a:t>
            </a:r>
            <a:r>
              <a:rPr lang="de-DE" sz="2000" b="1" dirty="0" err="1"/>
              <a:t>cancer-driving</a:t>
            </a:r>
            <a:r>
              <a:rPr lang="de-DE" sz="2000" b="1" dirty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random</a:t>
            </a:r>
            <a:r>
              <a:rPr lang="de-DE" sz="2000" dirty="0"/>
              <a:t> passenger </a:t>
            </a:r>
            <a:r>
              <a:rPr lang="de-DE" sz="2000" dirty="0" err="1"/>
              <a:t>mutations</a:t>
            </a:r>
            <a:r>
              <a:rPr lang="de-DE" sz="2000" dirty="0"/>
              <a:t>,</a:t>
            </a:r>
          </a:p>
          <a:p>
            <a:pPr marL="342900" indent="-342900" algn="just">
              <a:buFont typeface="Arial"/>
              <a:buChar char="•"/>
            </a:pPr>
            <a:r>
              <a:rPr lang="de-DE" sz="2000" dirty="0"/>
              <a:t>separates </a:t>
            </a:r>
            <a:r>
              <a:rPr lang="de-DE" sz="2000" dirty="0" err="1"/>
              <a:t>broad</a:t>
            </a:r>
            <a:r>
              <a:rPr lang="de-DE" sz="2000" dirty="0"/>
              <a:t> </a:t>
            </a:r>
            <a:r>
              <a:rPr lang="de-DE" sz="2000" i="1" dirty="0"/>
              <a:t>arm-level</a:t>
            </a:r>
            <a:r>
              <a:rPr lang="de-DE" sz="2000" dirty="0"/>
              <a:t> </a:t>
            </a:r>
            <a:r>
              <a:rPr lang="de-DE" sz="2000" dirty="0" err="1"/>
              <a:t>events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b="1" i="1" dirty="0" err="1"/>
              <a:t>focal</a:t>
            </a:r>
            <a:r>
              <a:rPr lang="de-DE" sz="2000" b="1" dirty="0"/>
              <a:t> </a:t>
            </a:r>
            <a:r>
              <a:rPr lang="de-DE" sz="2000" b="1" dirty="0" err="1"/>
              <a:t>events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range</a:t>
            </a:r>
            <a:r>
              <a:rPr lang="de-DE" b="1" dirty="0">
                <a:solidFill>
                  <a:srgbClr val="000000"/>
                </a:solidFill>
              </a:rPr>
              <a:t> </a:t>
            </a:r>
          </a:p>
          <a:p>
            <a:endParaRPr lang="de-DE" sz="1800" b="1" dirty="0">
              <a:solidFill>
                <a:srgbClr val="000000"/>
              </a:solidFill>
            </a:endParaRPr>
          </a:p>
          <a:p>
            <a:r>
              <a:rPr lang="de-DE" b="1" dirty="0">
                <a:solidFill>
                  <a:srgbClr val="000000"/>
                </a:solidFill>
              </a:rPr>
              <a:t>ABSOLUTE (</a:t>
            </a:r>
            <a:r>
              <a:rPr lang="de-DE" sz="1800" dirty="0"/>
              <a:t>Carter</a:t>
            </a:r>
            <a:r>
              <a:rPr lang="en-US" sz="1800" dirty="0">
                <a:solidFill>
                  <a:srgbClr val="000000"/>
                </a:solidFill>
              </a:rPr>
              <a:t> et al., Nat </a:t>
            </a:r>
            <a:r>
              <a:rPr lang="en-US" sz="1800" dirty="0" err="1">
                <a:solidFill>
                  <a:srgbClr val="000000"/>
                </a:solidFill>
              </a:rPr>
              <a:t>Biotechnol</a:t>
            </a:r>
            <a:r>
              <a:rPr lang="en-US" sz="1800" dirty="0">
                <a:solidFill>
                  <a:srgbClr val="000000"/>
                </a:solidFill>
              </a:rPr>
              <a:t>, 2012</a:t>
            </a:r>
            <a:r>
              <a:rPr lang="en-US" b="1" dirty="0">
                <a:solidFill>
                  <a:srgbClr val="000000"/>
                </a:solidFill>
              </a:rPr>
              <a:t>):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err="1"/>
              <a:t>infers</a:t>
            </a:r>
            <a:r>
              <a:rPr lang="de-DE" sz="2000" dirty="0"/>
              <a:t> </a:t>
            </a:r>
            <a:r>
              <a:rPr lang="de-DE" sz="2000" dirty="0" err="1"/>
              <a:t>tumor</a:t>
            </a:r>
            <a:r>
              <a:rPr lang="de-DE" sz="2000" dirty="0"/>
              <a:t> </a:t>
            </a:r>
            <a:r>
              <a:rPr lang="de-DE" sz="2000" dirty="0" err="1"/>
              <a:t>purity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ploidy</a:t>
            </a:r>
            <a:r>
              <a:rPr lang="de-DE" sz="2000" dirty="0"/>
              <a:t> </a:t>
            </a:r>
            <a:r>
              <a:rPr lang="de-DE" sz="2000" dirty="0" err="1"/>
              <a:t>directly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SCNAs,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>
                <a:solidFill>
                  <a:srgbClr val="000000"/>
                </a:solidFill>
              </a:rPr>
              <a:t>p</a:t>
            </a:r>
            <a:r>
              <a:rPr lang="en-US" sz="2000" dirty="0" err="1">
                <a:solidFill>
                  <a:srgbClr val="000000"/>
                </a:solidFill>
              </a:rPr>
              <a:t>urity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r>
              <a:rPr lang="de-DE" sz="2000" dirty="0"/>
              <a:t> </a:t>
            </a:r>
            <a:r>
              <a:rPr lang="de-DE" sz="2000" dirty="0" err="1"/>
              <a:t>intermixture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cancer</a:t>
            </a:r>
            <a:r>
              <a:rPr lang="de-DE" sz="2000" dirty="0"/>
              <a:t> </a:t>
            </a:r>
            <a:r>
              <a:rPr lang="de-DE" sz="2000" dirty="0" err="1"/>
              <a:t>cells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normal </a:t>
            </a:r>
            <a:r>
              <a:rPr lang="de-DE" sz="2000" dirty="0" err="1"/>
              <a:t>cells</a:t>
            </a:r>
            <a:r>
              <a:rPr lang="de-DE" sz="2000" dirty="0"/>
              <a:t>,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err="1"/>
              <a:t>ploidy</a:t>
            </a:r>
            <a:r>
              <a:rPr lang="de-DE" sz="2000" dirty="0"/>
              <a:t>: </a:t>
            </a:r>
            <a:r>
              <a:rPr lang="de-DE" sz="2000" dirty="0" err="1"/>
              <a:t>often</a:t>
            </a:r>
            <a:r>
              <a:rPr lang="de-DE" sz="2000" dirty="0"/>
              <a:t> abnormal DNA </a:t>
            </a:r>
            <a:r>
              <a:rPr lang="de-DE" sz="2000" dirty="0" err="1"/>
              <a:t>content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cancer</a:t>
            </a:r>
            <a:r>
              <a:rPr lang="de-DE" sz="2000" dirty="0"/>
              <a:t> </a:t>
            </a:r>
            <a:r>
              <a:rPr lang="de-DE" sz="2000" dirty="0" err="1"/>
              <a:t>cells</a:t>
            </a:r>
            <a:r>
              <a:rPr lang="de-DE" sz="2000" dirty="0"/>
              <a:t>,</a:t>
            </a:r>
          </a:p>
          <a:p>
            <a:pPr marL="342900" indent="-342900">
              <a:buFont typeface="Arial"/>
              <a:buChar char="•"/>
            </a:pPr>
            <a:r>
              <a:rPr lang="de-DE" sz="2000" dirty="0" err="1"/>
              <a:t>identifies</a:t>
            </a:r>
            <a:r>
              <a:rPr lang="de-DE" sz="2000" dirty="0"/>
              <a:t> SCNAs not </a:t>
            </a:r>
            <a:r>
              <a:rPr lang="de-DE" sz="2000" dirty="0" err="1"/>
              <a:t>fitting</a:t>
            </a:r>
            <a:r>
              <a:rPr lang="de-DE" sz="2000" dirty="0"/>
              <a:t> a </a:t>
            </a:r>
            <a:r>
              <a:rPr lang="de-DE" sz="2000" dirty="0" err="1"/>
              <a:t>tumor's</a:t>
            </a:r>
            <a:r>
              <a:rPr lang="de-DE" sz="2000" dirty="0"/>
              <a:t> </a:t>
            </a:r>
            <a:r>
              <a:rPr lang="de-DE" sz="2000" dirty="0" err="1"/>
              <a:t>purity</a:t>
            </a:r>
            <a:r>
              <a:rPr lang="de-DE" sz="2000" dirty="0"/>
              <a:t> / </a:t>
            </a:r>
            <a:r>
              <a:rPr lang="de-DE" sz="2000" dirty="0" err="1"/>
              <a:t>ploidy</a:t>
            </a:r>
            <a:r>
              <a:rPr lang="de-DE" sz="2000" dirty="0"/>
              <a:t> </a:t>
            </a:r>
            <a:r>
              <a:rPr lang="de-DE" sz="2000" dirty="0" err="1"/>
              <a:t>relationship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b="1" dirty="0" err="1"/>
              <a:t>consequence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subclonal</a:t>
            </a:r>
            <a:r>
              <a:rPr lang="de-DE" sz="2000" b="1" dirty="0"/>
              <a:t> </a:t>
            </a:r>
            <a:r>
              <a:rPr lang="de-DE" sz="2000" b="1" dirty="0" err="1"/>
              <a:t>evolution</a:t>
            </a:r>
            <a:endParaRPr lang="de-DE" sz="2000" b="1" dirty="0"/>
          </a:p>
          <a:p>
            <a:endParaRPr lang="de-DE" sz="1800" b="1" dirty="0"/>
          </a:p>
          <a:p>
            <a:r>
              <a:rPr lang="de-DE" b="1" dirty="0" err="1">
                <a:solidFill>
                  <a:srgbClr val="000000"/>
                </a:solidFill>
              </a:rPr>
              <a:t>Subtypes</a:t>
            </a:r>
            <a:r>
              <a:rPr lang="de-DE" sz="2000" b="1" dirty="0">
                <a:solidFill>
                  <a:srgbClr val="000000"/>
                </a:solidFill>
              </a:rPr>
              <a:t> (</a:t>
            </a:r>
            <a:r>
              <a:rPr lang="de-DE" sz="1800" dirty="0"/>
              <a:t>TCGA</a:t>
            </a:r>
            <a:r>
              <a:rPr lang="en-US" sz="1800" dirty="0">
                <a:solidFill>
                  <a:srgbClr val="000000"/>
                </a:solidFill>
              </a:rPr>
              <a:t>, Nature, 2011</a:t>
            </a:r>
            <a:r>
              <a:rPr lang="en-US" sz="2000" b="1" dirty="0">
                <a:solidFill>
                  <a:srgbClr val="000000"/>
                </a:solidFill>
              </a:rPr>
              <a:t>):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tumor clustering by </a:t>
            </a:r>
            <a:r>
              <a:rPr lang="en-US" sz="2000" dirty="0" err="1">
                <a:solidFill>
                  <a:srgbClr val="000000"/>
                </a:solidFill>
              </a:rPr>
              <a:t>transcriptome</a:t>
            </a:r>
            <a:r>
              <a:rPr lang="en-US" sz="2000" dirty="0">
                <a:solidFill>
                  <a:srgbClr val="000000"/>
                </a:solidFill>
              </a:rPr>
              <a:t> similarity,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resulted in 4 subtypes: </a:t>
            </a:r>
            <a:r>
              <a:rPr lang="mr-IN" sz="2000" i="1" dirty="0"/>
              <a:t>dif</a:t>
            </a:r>
            <a:r>
              <a:rPr lang="de-DE" sz="2000" i="1" dirty="0" err="1"/>
              <a:t>ferentiated</a:t>
            </a:r>
            <a:r>
              <a:rPr lang="de-DE" sz="2000" dirty="0"/>
              <a:t>, </a:t>
            </a:r>
            <a:r>
              <a:rPr lang="de-DE" sz="2000" i="1" dirty="0" err="1"/>
              <a:t>immunoreactive</a:t>
            </a:r>
            <a:r>
              <a:rPr lang="de-DE" sz="2000" dirty="0"/>
              <a:t>, </a:t>
            </a:r>
            <a:r>
              <a:rPr lang="de-DE" sz="2000" i="1" dirty="0" err="1"/>
              <a:t>mesenchymal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i="1" dirty="0"/>
              <a:t>proliferative</a:t>
            </a:r>
            <a:endParaRPr lang="en-US" sz="2000" i="1" dirty="0">
              <a:solidFill>
                <a:srgbClr val="000000"/>
              </a:solidFill>
            </a:endParaRPr>
          </a:p>
          <a:p>
            <a:endParaRPr lang="de-DE" sz="2000" b="1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0"/>
          </p:nvPr>
        </p:nvSpPr>
        <p:spPr>
          <a:xfrm>
            <a:off x="10292954" y="1326554"/>
            <a:ext cx="18744009" cy="112014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Ludwig Geistlinger</a:t>
            </a:r>
            <a:r>
              <a:rPr lang="en-US" sz="40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4000" dirty="0" err="1">
                <a:solidFill>
                  <a:srgbClr val="000000"/>
                </a:solidFill>
                <a:latin typeface="+mj-lt"/>
              </a:rPr>
              <a:t>Sehyun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 Oh</a:t>
            </a:r>
            <a:r>
              <a:rPr lang="en-US" sz="40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, Marcel Ramos</a:t>
            </a:r>
            <a:r>
              <a:rPr lang="en-US" sz="40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, Lucas Schiffer</a:t>
            </a:r>
            <a:r>
              <a:rPr lang="en-US" sz="40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, Michael Birrer</a:t>
            </a:r>
            <a:r>
              <a:rPr lang="en-US" sz="4000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, </a:t>
            </a:r>
          </a:p>
          <a:p>
            <a:pPr>
              <a:lnSpc>
                <a:spcPct val="70000"/>
              </a:lnSpc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Martin Morgan</a:t>
            </a:r>
            <a:r>
              <a:rPr lang="en-US" sz="4000" baseline="300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de-DE" sz="4000" dirty="0">
                <a:solidFill>
                  <a:schemeClr val="tx1"/>
                </a:solidFill>
                <a:latin typeface="+mj-lt"/>
              </a:rPr>
              <a:t>Giovanni Parmigiani</a:t>
            </a:r>
            <a:r>
              <a:rPr lang="de-DE" sz="4000" baseline="30000" dirty="0">
                <a:solidFill>
                  <a:schemeClr val="tx1"/>
                </a:solidFill>
                <a:latin typeface="+mj-lt"/>
              </a:rPr>
              <a:t>4</a:t>
            </a:r>
            <a:r>
              <a:rPr lang="de-DE" sz="4000" dirty="0">
                <a:solidFill>
                  <a:schemeClr val="tx1"/>
                </a:solidFill>
                <a:latin typeface="+mj-lt"/>
              </a:rPr>
              <a:t>,</a:t>
            </a:r>
            <a:r>
              <a:rPr lang="en-US" sz="4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Markus Riester</a:t>
            </a:r>
            <a:r>
              <a:rPr lang="en-US" sz="4000" baseline="30000" dirty="0">
                <a:solidFill>
                  <a:srgbClr val="000000"/>
                </a:solidFill>
                <a:latin typeface="+mj-lt"/>
              </a:rPr>
              <a:t>5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, and Levi Waldron</a:t>
            </a:r>
            <a:r>
              <a:rPr lang="en-US" sz="4000" baseline="30000" dirty="0">
                <a:solidFill>
                  <a:srgbClr val="000000"/>
                </a:solidFill>
                <a:latin typeface="+mj-lt"/>
              </a:rPr>
              <a:t>1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84"/>
          </p:nvPr>
        </p:nvSpPr>
        <p:spPr>
          <a:xfrm>
            <a:off x="10336524" y="2716122"/>
            <a:ext cx="18744009" cy="1018309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sz="32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Institute for Implementation Science in Population Health, School of Public Health, </a:t>
            </a:r>
          </a:p>
          <a:p>
            <a:pPr>
              <a:lnSpc>
                <a:spcPct val="60000"/>
              </a:lnSpc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City University of New York, 55 W 125th St, New York, NY 10027, USA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85"/>
          </p:nvPr>
        </p:nvSpPr>
        <p:spPr>
          <a:xfrm>
            <a:off x="8233478" y="428152"/>
            <a:ext cx="22635054" cy="112014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  <a:latin typeface="+mj-lt"/>
              </a:rPr>
              <a:t>Multi-</a:t>
            </a:r>
            <a:r>
              <a:rPr lang="en-US" b="1" dirty="0" err="1">
                <a:solidFill>
                  <a:srgbClr val="000000"/>
                </a:solidFill>
                <a:latin typeface="+mj-lt"/>
              </a:rPr>
              <a:t>omic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analysis of subtype heterogeneity in high-grade serous ovarian carcinoma</a:t>
            </a:r>
          </a:p>
        </p:txBody>
      </p:sp>
      <p:pic>
        <p:nvPicPr>
          <p:cNvPr id="4" name="Bild 3" descr="Figure2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943" y="21137132"/>
            <a:ext cx="4500000" cy="4335046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1340" y="7071896"/>
            <a:ext cx="2808000" cy="546153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61340" y="6513423"/>
            <a:ext cx="2160000" cy="540000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 rotWithShape="1">
          <a:blip r:embed="rId12"/>
          <a:srcRect l="13431" t="18018" r="6194" b="15733"/>
          <a:stretch/>
        </p:blipFill>
        <p:spPr>
          <a:xfrm>
            <a:off x="10889943" y="14670386"/>
            <a:ext cx="3960000" cy="32640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Bild 21"/>
          <p:cNvPicPr>
            <a:picLocks noChangeAspect="1"/>
          </p:cNvPicPr>
          <p:nvPr/>
        </p:nvPicPr>
        <p:blipFill rotWithShape="1">
          <a:blip r:embed="rId13"/>
          <a:srcRect r="50141" b="50504"/>
          <a:stretch/>
        </p:blipFill>
        <p:spPr>
          <a:xfrm>
            <a:off x="15710266" y="6513422"/>
            <a:ext cx="3700270" cy="3636000"/>
          </a:xfrm>
          <a:prstGeom prst="rect">
            <a:avLst/>
          </a:prstGeom>
          <a:ln>
            <a:solidFill>
              <a:srgbClr val="7F7F7F"/>
            </a:solidFill>
          </a:ln>
        </p:spPr>
      </p:pic>
      <p:pic>
        <p:nvPicPr>
          <p:cNvPr id="23" name="Bild 22" descr="RaggedExperime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785" y="14689548"/>
            <a:ext cx="3922106" cy="3240000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29" name="Text Placeholder 6"/>
          <p:cNvSpPr txBox="1">
            <a:spLocks/>
          </p:cNvSpPr>
          <p:nvPr/>
        </p:nvSpPr>
        <p:spPr>
          <a:xfrm>
            <a:off x="15384003" y="5502162"/>
            <a:ext cx="4324526" cy="1481155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000000"/>
                </a:solidFill>
              </a:rPr>
              <a:t>MultiAssayExperiment</a:t>
            </a:r>
            <a:endParaRPr lang="en-US" b="1" dirty="0">
              <a:solidFill>
                <a:srgbClr val="000000"/>
              </a:solidFill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Ramos et al., Cancer Res, 2017</a:t>
            </a:r>
          </a:p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Text Placeholder 6"/>
          <p:cNvSpPr txBox="1">
            <a:spLocks/>
          </p:cNvSpPr>
          <p:nvPr/>
        </p:nvSpPr>
        <p:spPr>
          <a:xfrm>
            <a:off x="10805201" y="13608143"/>
            <a:ext cx="3825858" cy="1074889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000000"/>
                </a:solidFill>
              </a:rPr>
              <a:t>SummarizedExperiment</a:t>
            </a:r>
            <a:endParaRPr lang="en-US" b="1" dirty="0">
              <a:solidFill>
                <a:srgbClr val="000000"/>
              </a:solidFill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Huber et al., Nat Methods, 2015</a:t>
            </a:r>
          </a:p>
        </p:txBody>
      </p:sp>
      <p:sp>
        <p:nvSpPr>
          <p:cNvPr id="31" name="Text Placeholder 6"/>
          <p:cNvSpPr txBox="1">
            <a:spLocks/>
          </p:cNvSpPr>
          <p:nvPr/>
        </p:nvSpPr>
        <p:spPr>
          <a:xfrm>
            <a:off x="23208039" y="13615294"/>
            <a:ext cx="4527412" cy="1074889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rgbClr val="000000"/>
                </a:solidFill>
              </a:rPr>
              <a:t>RaggedExperiment</a:t>
            </a:r>
            <a:endParaRPr lang="en-US" b="1" dirty="0">
              <a:solidFill>
                <a:srgbClr val="000000"/>
              </a:solidFill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Ramos and Morgan, </a:t>
            </a:r>
            <a:r>
              <a:rPr lang="en-US" sz="1800" dirty="0" err="1">
                <a:solidFill>
                  <a:srgbClr val="000000"/>
                </a:solidFill>
              </a:rPr>
              <a:t>Bioconductor</a:t>
            </a:r>
            <a:r>
              <a:rPr lang="en-US" sz="1800" dirty="0">
                <a:solidFill>
                  <a:srgbClr val="000000"/>
                </a:solidFill>
              </a:rPr>
              <a:t>, 2017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3505245" y="7233423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>
            <a:off x="13869340" y="6490932"/>
            <a:ext cx="1565952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Subtypes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12323411" y="7621497"/>
            <a:ext cx="3347988" cy="1815071"/>
          </a:xfrm>
          <a:prstGeom prst="bentConnector3">
            <a:avLst>
              <a:gd name="adj1" fmla="val -134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39"/>
          <p:cNvCxnSpPr/>
          <p:nvPr/>
        </p:nvCxnSpPr>
        <p:spPr>
          <a:xfrm>
            <a:off x="12869943" y="7641655"/>
            <a:ext cx="2772612" cy="884465"/>
          </a:xfrm>
          <a:prstGeom prst="bentConnector3">
            <a:avLst>
              <a:gd name="adj1" fmla="val -138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/>
          <p:cNvSpPr txBox="1">
            <a:spLocks/>
          </p:cNvSpPr>
          <p:nvPr/>
        </p:nvSpPr>
        <p:spPr>
          <a:xfrm>
            <a:off x="13869340" y="7766667"/>
            <a:ext cx="1565952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GISTIC2</a:t>
            </a:r>
          </a:p>
        </p:txBody>
      </p:sp>
      <p:sp>
        <p:nvSpPr>
          <p:cNvPr id="52" name="Text Placeholder 6"/>
          <p:cNvSpPr txBox="1">
            <a:spLocks/>
          </p:cNvSpPr>
          <p:nvPr/>
        </p:nvSpPr>
        <p:spPr>
          <a:xfrm>
            <a:off x="13697585" y="8694077"/>
            <a:ext cx="1737707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ABSOLUTE</a:t>
            </a:r>
          </a:p>
        </p:txBody>
      </p:sp>
      <p:cxnSp>
        <p:nvCxnSpPr>
          <p:cNvPr id="53" name="Gerade Verbindung mit Pfeil 52"/>
          <p:cNvCxnSpPr>
            <a:stCxn id="22" idx="2"/>
            <a:endCxn id="21" idx="3"/>
          </p:cNvCxnSpPr>
          <p:nvPr/>
        </p:nvCxnSpPr>
        <p:spPr>
          <a:xfrm rot="5400000">
            <a:off x="13128685" y="11870680"/>
            <a:ext cx="6152975" cy="271045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2"/>
          <p:cNvCxnSpPr>
            <a:stCxn id="22" idx="2"/>
            <a:endCxn id="23" idx="1"/>
          </p:cNvCxnSpPr>
          <p:nvPr/>
        </p:nvCxnSpPr>
        <p:spPr>
          <a:xfrm rot="16200000" flipH="1">
            <a:off x="17449530" y="10260293"/>
            <a:ext cx="6160126" cy="593838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Bild 56" descr="Figure3a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98" y="18071546"/>
            <a:ext cx="4491870" cy="2160000"/>
          </a:xfrm>
          <a:prstGeom prst="rect">
            <a:avLst/>
          </a:prstGeom>
        </p:spPr>
      </p:pic>
      <p:pic>
        <p:nvPicPr>
          <p:cNvPr id="58" name="Bild 57" descr="Figure3b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972" y="18022476"/>
            <a:ext cx="4469019" cy="2160000"/>
          </a:xfrm>
          <a:prstGeom prst="rect">
            <a:avLst/>
          </a:prstGeom>
        </p:spPr>
      </p:pic>
      <p:pic>
        <p:nvPicPr>
          <p:cNvPr id="60" name="Bild 59" descr="purity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" y="23219124"/>
            <a:ext cx="2588580" cy="2159998"/>
          </a:xfrm>
          <a:prstGeom prst="rect">
            <a:avLst/>
          </a:prstGeom>
        </p:spPr>
      </p:pic>
      <p:pic>
        <p:nvPicPr>
          <p:cNvPr id="61" name="Bild 60" descr="ploidy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22" y="23219124"/>
            <a:ext cx="2602804" cy="2159998"/>
          </a:xfrm>
          <a:prstGeom prst="rect">
            <a:avLst/>
          </a:prstGeom>
        </p:spPr>
      </p:pic>
      <p:pic>
        <p:nvPicPr>
          <p:cNvPr id="62" name="Bild 61" descr="subclonalFraction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09" y="23219124"/>
            <a:ext cx="2582832" cy="2159998"/>
          </a:xfrm>
          <a:prstGeom prst="rect">
            <a:avLst/>
          </a:prstGeom>
        </p:spPr>
      </p:pic>
      <p:sp>
        <p:nvSpPr>
          <p:cNvPr id="66" name="Zwölfeck 65"/>
          <p:cNvSpPr>
            <a:spLocks noChangeAspect="1"/>
          </p:cNvSpPr>
          <p:nvPr/>
        </p:nvSpPr>
        <p:spPr>
          <a:xfrm>
            <a:off x="10276220" y="5482536"/>
            <a:ext cx="703385" cy="719995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1</a:t>
            </a:r>
          </a:p>
        </p:txBody>
      </p:sp>
      <p:sp>
        <p:nvSpPr>
          <p:cNvPr id="67" name="Text Placeholder 6"/>
          <p:cNvSpPr txBox="1">
            <a:spLocks/>
          </p:cNvSpPr>
          <p:nvPr/>
        </p:nvSpPr>
        <p:spPr>
          <a:xfrm>
            <a:off x="10979606" y="5460040"/>
            <a:ext cx="2950040" cy="834824"/>
          </a:xfrm>
          <a:prstGeom prst="rect">
            <a:avLst/>
          </a:prstGeom>
          <a:solidFill>
            <a:srgbClr val="C6D9F1"/>
          </a:solidFill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0000"/>
                </a:solidFill>
              </a:rPr>
              <a:t>Data </a:t>
            </a:r>
            <a:r>
              <a:rPr lang="en-US" sz="2800" b="1" dirty="0" err="1">
                <a:solidFill>
                  <a:srgbClr val="000000"/>
                </a:solidFill>
              </a:rPr>
              <a:t>aquisition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68" name="Zwölfeck 67"/>
          <p:cNvSpPr>
            <a:spLocks noChangeAspect="1"/>
          </p:cNvSpPr>
          <p:nvPr/>
        </p:nvSpPr>
        <p:spPr>
          <a:xfrm>
            <a:off x="10276220" y="10409182"/>
            <a:ext cx="703385" cy="719995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2</a:t>
            </a:r>
          </a:p>
        </p:txBody>
      </p:sp>
      <p:sp>
        <p:nvSpPr>
          <p:cNvPr id="69" name="Text Placeholder 6"/>
          <p:cNvSpPr txBox="1">
            <a:spLocks/>
          </p:cNvSpPr>
          <p:nvPr/>
        </p:nvSpPr>
        <p:spPr>
          <a:xfrm>
            <a:off x="10979606" y="10386686"/>
            <a:ext cx="3914770" cy="83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0000"/>
                </a:solidFill>
              </a:rPr>
              <a:t>Subtype association</a:t>
            </a:r>
          </a:p>
        </p:txBody>
      </p:sp>
      <p:sp>
        <p:nvSpPr>
          <p:cNvPr id="70" name="Zwölfeck 69"/>
          <p:cNvSpPr>
            <a:spLocks noChangeAspect="1"/>
          </p:cNvSpPr>
          <p:nvPr/>
        </p:nvSpPr>
        <p:spPr>
          <a:xfrm>
            <a:off x="19876456" y="9180022"/>
            <a:ext cx="703385" cy="719995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3</a:t>
            </a:r>
          </a:p>
        </p:txBody>
      </p:sp>
      <p:sp>
        <p:nvSpPr>
          <p:cNvPr id="71" name="Text Placeholder 6"/>
          <p:cNvSpPr txBox="1">
            <a:spLocks/>
          </p:cNvSpPr>
          <p:nvPr/>
        </p:nvSpPr>
        <p:spPr>
          <a:xfrm>
            <a:off x="20579842" y="9157526"/>
            <a:ext cx="2511148" cy="834824"/>
          </a:xfrm>
          <a:prstGeom prst="rect">
            <a:avLst/>
          </a:prstGeom>
          <a:solidFill>
            <a:srgbClr val="C6D9F1"/>
          </a:solidFill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err="1">
                <a:solidFill>
                  <a:srgbClr val="000000"/>
                </a:solidFill>
              </a:rPr>
              <a:t>Subclonality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2" name="Zwölfeck 71"/>
          <p:cNvSpPr>
            <a:spLocks/>
          </p:cNvSpPr>
          <p:nvPr/>
        </p:nvSpPr>
        <p:spPr>
          <a:xfrm>
            <a:off x="17278906" y="20786722"/>
            <a:ext cx="720000" cy="719995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4</a:t>
            </a:r>
          </a:p>
        </p:txBody>
      </p:sp>
      <p:sp>
        <p:nvSpPr>
          <p:cNvPr id="73" name="Text Placeholder 6"/>
          <p:cNvSpPr txBox="1">
            <a:spLocks/>
          </p:cNvSpPr>
          <p:nvPr/>
        </p:nvSpPr>
        <p:spPr>
          <a:xfrm>
            <a:off x="17998906" y="20760469"/>
            <a:ext cx="8328822" cy="834824"/>
          </a:xfrm>
          <a:prstGeom prst="rect">
            <a:avLst/>
          </a:prstGeom>
          <a:solidFill>
            <a:srgbClr val="C6D9F1"/>
          </a:solidFill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0000"/>
                </a:solidFill>
              </a:rPr>
              <a:t>Correlation: Subtype association / </a:t>
            </a:r>
            <a:r>
              <a:rPr lang="en-US" sz="2800" b="1" dirty="0" err="1">
                <a:solidFill>
                  <a:srgbClr val="000000"/>
                </a:solidFill>
              </a:rPr>
              <a:t>Subclonality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8" name="Text Placeholder 6"/>
          <p:cNvSpPr txBox="1">
            <a:spLocks/>
          </p:cNvSpPr>
          <p:nvPr/>
        </p:nvSpPr>
        <p:spPr>
          <a:xfrm>
            <a:off x="18266029" y="23513036"/>
            <a:ext cx="3397704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0000"/>
                </a:solidFill>
              </a:rPr>
              <a:t>OV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9" name="Text Placeholder 6"/>
          <p:cNvSpPr txBox="1">
            <a:spLocks/>
          </p:cNvSpPr>
          <p:nvPr/>
        </p:nvSpPr>
        <p:spPr>
          <a:xfrm>
            <a:off x="22930024" y="23589443"/>
            <a:ext cx="3397704" cy="742491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000000"/>
                </a:solidFill>
              </a:rPr>
              <a:t>SARC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47955" y="23021299"/>
            <a:ext cx="8676000" cy="4351412"/>
          </a:xfrm>
          <a:prstGeom prst="rect">
            <a:avLst/>
          </a:prstGeom>
          <a:noFill/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2" name="Text Placeholder 6"/>
          <p:cNvSpPr txBox="1">
            <a:spLocks/>
          </p:cNvSpPr>
          <p:nvPr/>
        </p:nvSpPr>
        <p:spPr>
          <a:xfrm>
            <a:off x="547955" y="25605646"/>
            <a:ext cx="8676000" cy="2195196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b="1" dirty="0">
                <a:solidFill>
                  <a:srgbClr val="000000"/>
                </a:solidFill>
              </a:rPr>
              <a:t>Subtype characterization with ABSOLUTE. </a:t>
            </a:r>
            <a:r>
              <a:rPr lang="de-DE" sz="1800" dirty="0" err="1"/>
              <a:t>Subtype-stratied</a:t>
            </a:r>
            <a:r>
              <a:rPr lang="de-DE" sz="1800" dirty="0"/>
              <a:t> </a:t>
            </a:r>
            <a:r>
              <a:rPr lang="de-DE" sz="1800" dirty="0" err="1"/>
              <a:t>purity</a:t>
            </a:r>
            <a:r>
              <a:rPr lang="de-DE" sz="1800" dirty="0"/>
              <a:t> (</a:t>
            </a:r>
            <a:r>
              <a:rPr lang="de-DE" sz="1800" dirty="0" err="1"/>
              <a:t>left</a:t>
            </a:r>
            <a:r>
              <a:rPr lang="de-DE" sz="1800" dirty="0"/>
              <a:t>), </a:t>
            </a:r>
            <a:r>
              <a:rPr lang="de-DE" sz="1800" dirty="0" err="1"/>
              <a:t>ploidy</a:t>
            </a:r>
            <a:r>
              <a:rPr lang="de-DE" sz="1800" dirty="0"/>
              <a:t> (</a:t>
            </a:r>
            <a:r>
              <a:rPr lang="de-DE" sz="1800" dirty="0" err="1"/>
              <a:t>middle</a:t>
            </a:r>
            <a:r>
              <a:rPr lang="de-DE" sz="1800" dirty="0"/>
              <a:t>),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subclonal</a:t>
            </a:r>
            <a:r>
              <a:rPr lang="de-DE" sz="1800" dirty="0"/>
              <a:t> </a:t>
            </a:r>
            <a:r>
              <a:rPr lang="de-DE" sz="1800" dirty="0" err="1"/>
              <a:t>genome</a:t>
            </a:r>
            <a:r>
              <a:rPr lang="de-DE" sz="1800" dirty="0"/>
              <a:t> </a:t>
            </a:r>
            <a:r>
              <a:rPr lang="de-DE" sz="1800" dirty="0" err="1"/>
              <a:t>fraction</a:t>
            </a:r>
            <a:r>
              <a:rPr lang="de-DE" sz="1800" dirty="0"/>
              <a:t> (</a:t>
            </a:r>
            <a:r>
              <a:rPr lang="de-DE" sz="1800" dirty="0" err="1"/>
              <a:t>right</a:t>
            </a:r>
            <a:r>
              <a:rPr lang="de-DE" sz="1800" dirty="0"/>
              <a:t>) </a:t>
            </a:r>
            <a:r>
              <a:rPr lang="de-DE" sz="1800" dirty="0" err="1"/>
              <a:t>of</a:t>
            </a:r>
            <a:r>
              <a:rPr lang="de-DE" sz="1800" dirty="0"/>
              <a:t> TCGA HGS </a:t>
            </a:r>
            <a:r>
              <a:rPr lang="de-DE" sz="1800" dirty="0" err="1"/>
              <a:t>ovarian</a:t>
            </a:r>
            <a:r>
              <a:rPr lang="de-DE" sz="1800" dirty="0"/>
              <a:t> </a:t>
            </a:r>
            <a:r>
              <a:rPr lang="de-DE" sz="1800" dirty="0" err="1"/>
              <a:t>tumors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inferred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ABSOLUTE. Tumors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differentiated</a:t>
            </a:r>
            <a:r>
              <a:rPr lang="de-DE" sz="1800" dirty="0"/>
              <a:t> </a:t>
            </a:r>
            <a:r>
              <a:rPr lang="de-DE" sz="1800" dirty="0" err="1"/>
              <a:t>subtype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characterized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high </a:t>
            </a:r>
            <a:r>
              <a:rPr lang="de-DE" sz="1800" dirty="0" err="1"/>
              <a:t>purity</a:t>
            </a:r>
            <a:r>
              <a:rPr lang="de-DE" sz="1800" dirty="0"/>
              <a:t>, but </a:t>
            </a:r>
            <a:r>
              <a:rPr lang="de-DE" sz="1800" dirty="0" err="1"/>
              <a:t>signcantly</a:t>
            </a:r>
            <a:r>
              <a:rPr lang="de-DE" sz="1800" dirty="0"/>
              <a:t> </a:t>
            </a:r>
            <a:r>
              <a:rPr lang="de-DE" sz="1800" dirty="0" err="1"/>
              <a:t>lower</a:t>
            </a:r>
            <a:r>
              <a:rPr lang="de-DE" sz="1800" dirty="0"/>
              <a:t> </a:t>
            </a:r>
            <a:r>
              <a:rPr lang="de-DE" sz="1800" dirty="0" err="1"/>
              <a:t>ploidy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subclonality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three</a:t>
            </a:r>
            <a:r>
              <a:rPr lang="de-DE" sz="1800" dirty="0"/>
              <a:t> </a:t>
            </a:r>
            <a:r>
              <a:rPr lang="de-DE" sz="1800" dirty="0" err="1"/>
              <a:t>subtypes</a:t>
            </a:r>
            <a:r>
              <a:rPr lang="de-DE" sz="1800" dirty="0"/>
              <a:t>.</a:t>
            </a:r>
            <a:endParaRPr lang="en-US" sz="1800" b="1" dirty="0">
              <a:solidFill>
                <a:srgbClr val="000000"/>
              </a:solidFill>
            </a:endParaRPr>
          </a:p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Bild 4" descr="Figure3c_ext1MB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065" y="24298103"/>
            <a:ext cx="3600000" cy="3269924"/>
          </a:xfrm>
          <a:prstGeom prst="rect">
            <a:avLst/>
          </a:prstGeom>
        </p:spPr>
      </p:pic>
      <p:pic>
        <p:nvPicPr>
          <p:cNvPr id="9" name="Bild 8" descr="SARC_cor_assoc_subcl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841" y="24289358"/>
            <a:ext cx="3600000" cy="3278669"/>
          </a:xfrm>
          <a:prstGeom prst="rect">
            <a:avLst/>
          </a:prstGeom>
        </p:spPr>
      </p:pic>
      <p:cxnSp>
        <p:nvCxnSpPr>
          <p:cNvPr id="59" name="Gerade Verbindung mit Pfeil 58"/>
          <p:cNvCxnSpPr/>
          <p:nvPr/>
        </p:nvCxnSpPr>
        <p:spPr>
          <a:xfrm>
            <a:off x="12922945" y="20337383"/>
            <a:ext cx="0" cy="6208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/>
          <p:cNvSpPr txBox="1">
            <a:spLocks/>
          </p:cNvSpPr>
          <p:nvPr/>
        </p:nvSpPr>
        <p:spPr>
          <a:xfrm>
            <a:off x="10276220" y="25492444"/>
            <a:ext cx="7104650" cy="1992064"/>
          </a:xfrm>
          <a:prstGeom prst="rect">
            <a:avLst/>
          </a:prstGeom>
        </p:spPr>
        <p:txBody>
          <a:bodyPr wrap="square" lIns="200015" tIns="200015" rIns="200015" bIns="200015">
            <a:spAutoFit/>
          </a:bodyPr>
          <a:lstStyle>
            <a:lvl1pPr marL="0" indent="0" algn="l" defTabSz="3840288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300097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800135" indent="-500037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350177" indent="-550042" algn="l" defTabSz="38402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750206" indent="-400030" algn="l" defTabSz="38402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0560792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80935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080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21224" indent="-960073" algn="l" defTabSz="38402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sz="1800" b="1" dirty="0" err="1"/>
              <a:t>Genomic</a:t>
            </a:r>
            <a:r>
              <a:rPr lang="de-DE" sz="1800" b="1" dirty="0"/>
              <a:t> </a:t>
            </a:r>
            <a:r>
              <a:rPr lang="de-DE" sz="1800" b="1" dirty="0" err="1"/>
              <a:t>distribution</a:t>
            </a:r>
            <a:r>
              <a:rPr lang="de-DE" sz="1800" b="1" dirty="0"/>
              <a:t> </a:t>
            </a:r>
            <a:r>
              <a:rPr lang="de-DE" sz="1800" b="1" dirty="0" err="1"/>
              <a:t>of</a:t>
            </a:r>
            <a:r>
              <a:rPr lang="de-DE" sz="1800" b="1" dirty="0"/>
              <a:t> </a:t>
            </a:r>
            <a:r>
              <a:rPr lang="de-DE" sz="1800" b="1" dirty="0" err="1"/>
              <a:t>subtype-associated</a:t>
            </a:r>
            <a:r>
              <a:rPr lang="de-DE" sz="1800" b="1" dirty="0"/>
              <a:t> SCNAs</a:t>
            </a:r>
            <a:r>
              <a:rPr lang="de-DE" sz="18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>
                <a:solidFill>
                  <a:srgbClr val="000000"/>
                </a:solidFill>
              </a:rPr>
              <a:t>Outer</a:t>
            </a:r>
            <a:r>
              <a:rPr lang="en-US" sz="1800" dirty="0">
                <a:solidFill>
                  <a:srgbClr val="000000"/>
                </a:solidFill>
              </a:rPr>
              <a:t> circle: </a:t>
            </a:r>
            <a:r>
              <a:rPr lang="de-DE" sz="1800" dirty="0" err="1"/>
              <a:t>focal</a:t>
            </a:r>
            <a:r>
              <a:rPr lang="de-DE" sz="1800" dirty="0"/>
              <a:t> CN </a:t>
            </a:r>
            <a:r>
              <a:rPr lang="de-DE" sz="1800" dirty="0" err="1"/>
              <a:t>amplifcations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deletions</a:t>
            </a:r>
            <a:r>
              <a:rPr lang="de-DE" sz="1800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>
                <a:solidFill>
                  <a:srgbClr val="000000"/>
                </a:solidFill>
              </a:rPr>
              <a:t>Inner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circle</a:t>
            </a:r>
            <a:r>
              <a:rPr lang="de-DE" sz="1800" dirty="0">
                <a:solidFill>
                  <a:srgbClr val="000000"/>
                </a:solidFill>
              </a:rPr>
              <a:t>: </a:t>
            </a:r>
            <a:r>
              <a:rPr lang="de-DE" sz="1800" dirty="0" err="1">
                <a:solidFill>
                  <a:srgbClr val="000000"/>
                </a:solidFill>
              </a:rPr>
              <a:t>Subtype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err="1">
                <a:solidFill>
                  <a:srgbClr val="000000"/>
                </a:solidFill>
              </a:rPr>
              <a:t>association</a:t>
            </a:r>
            <a:r>
              <a:rPr lang="de-DE" sz="1800" dirty="0">
                <a:solidFill>
                  <a:srgbClr val="000000"/>
                </a:solidFill>
              </a:rPr>
              <a:t> (*FDR &lt; 0.1)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>
                <a:solidFill>
                  <a:srgbClr val="000000"/>
                </a:solidFill>
              </a:rPr>
              <a:t>Histrogram</a:t>
            </a:r>
            <a:r>
              <a:rPr lang="de-DE" sz="1800" dirty="0">
                <a:solidFill>
                  <a:srgbClr val="000000"/>
                </a:solidFill>
              </a:rPr>
              <a:t>: </a:t>
            </a:r>
            <a:r>
              <a:rPr lang="de-DE" sz="1800" dirty="0"/>
              <a:t>nominal p-</a:t>
            </a:r>
            <a:r>
              <a:rPr lang="de-DE" sz="1800" dirty="0" err="1"/>
              <a:t>value</a:t>
            </a:r>
            <a:r>
              <a:rPr lang="de-DE" sz="1800" dirty="0"/>
              <a:t> </a:t>
            </a:r>
            <a:r>
              <a:rPr lang="de-DE" sz="1800" dirty="0" err="1"/>
              <a:t>distribution</a:t>
            </a:r>
            <a:r>
              <a:rPr lang="de-DE" sz="1800" dirty="0"/>
              <a:t> </a:t>
            </a:r>
            <a:r>
              <a:rPr lang="de-DE" sz="1800" dirty="0" err="1"/>
              <a:t>obtained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testing</a:t>
            </a:r>
            <a:r>
              <a:rPr lang="de-DE" sz="1800" dirty="0"/>
              <a:t> </a:t>
            </a:r>
            <a:r>
              <a:rPr lang="de-DE" sz="1800" dirty="0" err="1"/>
              <a:t>subtype</a:t>
            </a:r>
            <a:r>
              <a:rPr lang="de-DE" sz="1800" dirty="0"/>
              <a:t> </a:t>
            </a:r>
            <a:r>
              <a:rPr lang="de-DE" sz="1800" dirty="0" err="1"/>
              <a:t>assocation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SCNA (</a:t>
            </a:r>
            <a:r>
              <a:rPr lang="en-US" sz="1800" i="1" dirty="0"/>
              <a:t>χ</a:t>
            </a:r>
            <a:r>
              <a:rPr lang="en-US" sz="1800" baseline="30000" dirty="0"/>
              <a:t>2</a:t>
            </a:r>
            <a:r>
              <a:rPr lang="de-DE" sz="1800" dirty="0"/>
              <a:t> </a:t>
            </a:r>
            <a:r>
              <a:rPr lang="de-DE" sz="1800" dirty="0" err="1"/>
              <a:t>test</a:t>
            </a:r>
            <a:r>
              <a:rPr lang="de-DE" sz="1800" dirty="0"/>
              <a:t>).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5838492" y="17140150"/>
            <a:ext cx="6707217" cy="2010530"/>
          </a:xfrm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r>
              <a:rPr lang="en-US" b="1" dirty="0"/>
              <a:t>Null hypothesis:</a:t>
            </a:r>
            <a:r>
              <a:rPr lang="en-US" dirty="0"/>
              <a:t> </a:t>
            </a:r>
          </a:p>
          <a:p>
            <a:r>
              <a:rPr lang="de-DE" sz="2000" i="1" dirty="0" err="1"/>
              <a:t>Subtype-associated</a:t>
            </a:r>
            <a:r>
              <a:rPr lang="de-DE" sz="2000" i="1" dirty="0"/>
              <a:t> DNA </a:t>
            </a:r>
            <a:r>
              <a:rPr lang="de-DE" sz="2000" i="1" dirty="0" err="1"/>
              <a:t>alterations</a:t>
            </a:r>
            <a:r>
              <a:rPr lang="de-DE" sz="2000" i="1" dirty="0"/>
              <a:t> </a:t>
            </a:r>
            <a:r>
              <a:rPr lang="de-DE" sz="2000" i="1" dirty="0" err="1"/>
              <a:t>occur</a:t>
            </a:r>
            <a:r>
              <a:rPr lang="de-DE" sz="2000" i="1" dirty="0"/>
              <a:t> </a:t>
            </a:r>
            <a:r>
              <a:rPr lang="de-DE" sz="2000" i="1" dirty="0" err="1"/>
              <a:t>no</a:t>
            </a:r>
            <a:r>
              <a:rPr lang="de-DE" sz="2000" i="1" dirty="0"/>
              <a:t> </a:t>
            </a:r>
            <a:r>
              <a:rPr lang="de-DE" sz="2000" i="1" dirty="0" err="1"/>
              <a:t>earlier</a:t>
            </a:r>
            <a:r>
              <a:rPr lang="de-DE" sz="2000" i="1" dirty="0"/>
              <a:t> </a:t>
            </a:r>
            <a:r>
              <a:rPr lang="de-DE" sz="2000" i="1" dirty="0" err="1"/>
              <a:t>or</a:t>
            </a:r>
            <a:r>
              <a:rPr lang="de-DE" sz="2000" i="1" dirty="0"/>
              <a:t> </a:t>
            </a:r>
            <a:r>
              <a:rPr lang="de-DE" sz="2000" i="1" dirty="0" err="1"/>
              <a:t>later</a:t>
            </a:r>
            <a:r>
              <a:rPr lang="de-DE" sz="2000" i="1" dirty="0"/>
              <a:t> </a:t>
            </a:r>
            <a:r>
              <a:rPr lang="de-DE" sz="2000" i="1" dirty="0" err="1"/>
              <a:t>than</a:t>
            </a:r>
            <a:r>
              <a:rPr lang="de-DE" sz="2000" i="1" dirty="0"/>
              <a:t> </a:t>
            </a:r>
            <a:r>
              <a:rPr lang="de-DE" sz="2000" i="1" dirty="0" err="1"/>
              <a:t>other</a:t>
            </a:r>
            <a:r>
              <a:rPr lang="en-US" sz="2000" i="1" dirty="0"/>
              <a:t> </a:t>
            </a:r>
            <a:r>
              <a:rPr lang="de-DE" sz="2000" i="1" dirty="0" err="1"/>
              <a:t>alterations</a:t>
            </a:r>
            <a:endParaRPr lang="en-US" sz="2000" i="1" dirty="0"/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de-DE" i="1" dirty="0"/>
              <a:t>H</a:t>
            </a:r>
            <a:r>
              <a:rPr lang="de-DE" baseline="-25000" dirty="0"/>
              <a:t>0 </a:t>
            </a:r>
            <a:r>
              <a:rPr lang="de-DE" dirty="0"/>
              <a:t>:     </a:t>
            </a:r>
            <a:r>
              <a:rPr lang="de-DE" sz="2000" i="1" dirty="0" err="1"/>
              <a:t>ρ</a:t>
            </a:r>
            <a:r>
              <a:rPr lang="de-DE" sz="2000" dirty="0"/>
              <a:t>( </a:t>
            </a:r>
            <a:r>
              <a:rPr lang="de-DE" sz="2000" i="1" dirty="0"/>
              <a:t>S</a:t>
            </a:r>
            <a:r>
              <a:rPr lang="de-DE" sz="2000" i="1" baseline="-25000" dirty="0"/>
              <a:t>A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i="1" dirty="0"/>
              <a:t>S</a:t>
            </a:r>
            <a:r>
              <a:rPr lang="de-DE" sz="2000" i="1" baseline="-25000" dirty="0"/>
              <a:t>C</a:t>
            </a:r>
            <a:r>
              <a:rPr lang="de-DE" sz="2000" dirty="0"/>
              <a:t> ) = 0	</a:t>
            </a:r>
            <a:r>
              <a:rPr lang="de-DE" sz="1600" i="1" dirty="0" err="1"/>
              <a:t>ρ</a:t>
            </a:r>
            <a:r>
              <a:rPr lang="de-DE" sz="1600" dirty="0"/>
              <a:t> ... Spearman </a:t>
            </a:r>
            <a:r>
              <a:rPr lang="de-DE" sz="1600" dirty="0" err="1"/>
              <a:t>correlation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3631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36x48_Trifold_Template-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PosterPresentations.com-36x48_Trifold_Template-V3</Template>
  <TotalTime>3</TotalTime>
  <Words>1341</Words>
  <Application>Microsoft Macintosh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Mangal</vt:lpstr>
      <vt:lpstr>Trebuchet MS</vt:lpstr>
      <vt:lpstr>Wingdings</vt:lpstr>
      <vt:lpstr>PosterPresentations.com-36x48_Trifold_Template-V3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Levi Waldron</cp:lastModifiedBy>
  <cp:revision>76</cp:revision>
  <cp:lastPrinted>2013-04-09T01:42:37Z</cp:lastPrinted>
  <dcterms:created xsi:type="dcterms:W3CDTF">2012-02-03T23:30:52Z</dcterms:created>
  <dcterms:modified xsi:type="dcterms:W3CDTF">2018-07-23T03:17:29Z</dcterms:modified>
</cp:coreProperties>
</file>