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7" r:id="rId4"/>
    <p:sldId id="276" r:id="rId5"/>
    <p:sldId id="275" r:id="rId6"/>
    <p:sldId id="258" r:id="rId7"/>
    <p:sldId id="274" r:id="rId8"/>
    <p:sldId id="282" r:id="rId9"/>
    <p:sldId id="266" r:id="rId10"/>
    <p:sldId id="287" r:id="rId11"/>
    <p:sldId id="268"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3" d="100"/>
          <a:sy n="93"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6E2E84D-6AC3-4450-8753-46E1C37662F7}" type="datetimeFigureOut">
              <a:rPr lang="es-GT" smtClean="0"/>
              <a:t>16/08/2024</a:t>
            </a:fld>
            <a:endParaRPr lang="es-GT"/>
          </a:p>
        </p:txBody>
      </p:sp>
      <p:sp>
        <p:nvSpPr>
          <p:cNvPr id="5" name="Footer Placeholder 4"/>
          <p:cNvSpPr>
            <a:spLocks noGrp="1"/>
          </p:cNvSpPr>
          <p:nvPr>
            <p:ph type="ftr" sz="quarter" idx="11"/>
          </p:nvPr>
        </p:nvSpPr>
        <p:spPr>
          <a:xfrm>
            <a:off x="1876424" y="5410201"/>
            <a:ext cx="5124886" cy="365125"/>
          </a:xfrm>
        </p:spPr>
        <p:txBody>
          <a:bodyPr/>
          <a:lstStyle/>
          <a:p>
            <a:endParaRPr lang="es-GT"/>
          </a:p>
        </p:txBody>
      </p:sp>
      <p:sp>
        <p:nvSpPr>
          <p:cNvPr id="6" name="Slide Number Placeholder 5"/>
          <p:cNvSpPr>
            <a:spLocks noGrp="1"/>
          </p:cNvSpPr>
          <p:nvPr>
            <p:ph type="sldNum" sz="quarter" idx="12"/>
          </p:nvPr>
        </p:nvSpPr>
        <p:spPr>
          <a:xfrm>
            <a:off x="9896911" y="5410199"/>
            <a:ext cx="771089" cy="365125"/>
          </a:xfrm>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143452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6E2E84D-6AC3-4450-8753-46E1C37662F7}" type="datetimeFigureOut">
              <a:rPr lang="es-GT" smtClean="0"/>
              <a:t>16/08/2024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3627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6E2E84D-6AC3-4450-8753-46E1C37662F7}" type="datetimeFigureOut">
              <a:rPr lang="es-GT" smtClean="0"/>
              <a:t>16/08/2024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2501170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6E2E84D-6AC3-4450-8753-46E1C37662F7}" type="datetimeFigureOut">
              <a:rPr lang="es-GT" smtClean="0"/>
              <a:t>16/08/2024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E40B48F-5A28-4571-B48D-13C8B67B509C}" type="slidenum">
              <a:rPr lang="es-GT" smtClean="0"/>
              <a:t>‹Nº›</a:t>
            </a:fld>
            <a:endParaRPr lang="es-G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044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6E2E84D-6AC3-4450-8753-46E1C37662F7}" type="datetimeFigureOut">
              <a:rPr lang="es-GT" smtClean="0"/>
              <a:t>16/08/2024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4083459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C6E2E84D-6AC3-4450-8753-46E1C37662F7}" type="datetimeFigureOut">
              <a:rPr lang="es-GT" smtClean="0"/>
              <a:t>16/08/2024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4271436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C6E2E84D-6AC3-4450-8753-46E1C37662F7}" type="datetimeFigureOut">
              <a:rPr lang="es-GT" smtClean="0"/>
              <a:t>16/08/2024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1175035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E2E84D-6AC3-4450-8753-46E1C37662F7}" type="datetimeFigureOut">
              <a:rPr lang="es-GT" smtClean="0"/>
              <a:t>16/08/2024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3118226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E2E84D-6AC3-4450-8753-46E1C37662F7}" type="datetimeFigureOut">
              <a:rPr lang="es-GT" smtClean="0"/>
              <a:t>16/08/2024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44259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E2E84D-6AC3-4450-8753-46E1C37662F7}" type="datetimeFigureOut">
              <a:rPr lang="es-GT" smtClean="0"/>
              <a:t>16/08/2024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93000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6E2E84D-6AC3-4450-8753-46E1C37662F7}" type="datetimeFigureOut">
              <a:rPr lang="es-GT" smtClean="0"/>
              <a:t>16/08/2024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40964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6E2E84D-6AC3-4450-8753-46E1C37662F7}" type="datetimeFigureOut">
              <a:rPr lang="es-GT" smtClean="0"/>
              <a:t>16/08/2024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332852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6E2E84D-6AC3-4450-8753-46E1C37662F7}" type="datetimeFigureOut">
              <a:rPr lang="es-GT" smtClean="0"/>
              <a:t>16/08/2024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34797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6E2E84D-6AC3-4450-8753-46E1C37662F7}" type="datetimeFigureOut">
              <a:rPr lang="es-GT" smtClean="0"/>
              <a:t>16/08/2024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377646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2E84D-6AC3-4450-8753-46E1C37662F7}" type="datetimeFigureOut">
              <a:rPr lang="es-GT" smtClean="0"/>
              <a:t>16/08/2024</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54897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6E2E84D-6AC3-4450-8753-46E1C37662F7}" type="datetimeFigureOut">
              <a:rPr lang="es-GT" smtClean="0"/>
              <a:t>16/08/2024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303767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6E2E84D-6AC3-4450-8753-46E1C37662F7}" type="datetimeFigureOut">
              <a:rPr lang="es-GT" smtClean="0"/>
              <a:t>16/08/2024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E40B48F-5A28-4571-B48D-13C8B67B509C}" type="slidenum">
              <a:rPr lang="es-GT" smtClean="0"/>
              <a:t>‹Nº›</a:t>
            </a:fld>
            <a:endParaRPr lang="es-GT"/>
          </a:p>
        </p:txBody>
      </p:sp>
    </p:spTree>
    <p:extLst>
      <p:ext uri="{BB962C8B-B14F-4D97-AF65-F5344CB8AC3E}">
        <p14:creationId xmlns:p14="http://schemas.microsoft.com/office/powerpoint/2010/main" val="376927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E2E84D-6AC3-4450-8753-46E1C37662F7}" type="datetimeFigureOut">
              <a:rPr lang="es-GT" smtClean="0"/>
              <a:t>16/08/2024</a:t>
            </a:fld>
            <a:endParaRPr lang="es-G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40B48F-5A28-4571-B48D-13C8B67B509C}" type="slidenum">
              <a:rPr lang="es-GT" smtClean="0"/>
              <a:t>‹Nº›</a:t>
            </a:fld>
            <a:endParaRPr lang="es-GT"/>
          </a:p>
        </p:txBody>
      </p:sp>
    </p:spTree>
    <p:extLst>
      <p:ext uri="{BB962C8B-B14F-4D97-AF65-F5344CB8AC3E}">
        <p14:creationId xmlns:p14="http://schemas.microsoft.com/office/powerpoint/2010/main" val="7170053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Proyecto </a:t>
            </a:r>
            <a:r>
              <a:rPr lang="es-MX" dirty="0" smtClean="0"/>
              <a:t>primer parcial</a:t>
            </a:r>
            <a:endParaRPr lang="es-GT" dirty="0"/>
          </a:p>
        </p:txBody>
      </p:sp>
      <p:sp>
        <p:nvSpPr>
          <p:cNvPr id="3" name="Subtítulo 2"/>
          <p:cNvSpPr>
            <a:spLocks noGrp="1"/>
          </p:cNvSpPr>
          <p:nvPr>
            <p:ph type="subTitle" idx="1"/>
          </p:nvPr>
        </p:nvSpPr>
        <p:spPr/>
        <p:txBody>
          <a:bodyPr/>
          <a:lstStyle/>
          <a:p>
            <a:r>
              <a:rPr lang="es-GT" dirty="0" smtClean="0"/>
              <a:t>Nombre: José Xavier Bolaños Tenas</a:t>
            </a:r>
          </a:p>
          <a:p>
            <a:r>
              <a:rPr lang="es-GT" dirty="0" smtClean="0"/>
              <a:t>Carné: 0901-23-2128</a:t>
            </a:r>
          </a:p>
          <a:p>
            <a:r>
              <a:rPr lang="es-GT" dirty="0" smtClean="0"/>
              <a:t>Fecha: Guatemala </a:t>
            </a:r>
            <a:r>
              <a:rPr lang="es-GT" dirty="0" smtClean="0"/>
              <a:t>16</a:t>
            </a:r>
            <a:r>
              <a:rPr lang="es-GT" dirty="0" smtClean="0"/>
              <a:t> </a:t>
            </a:r>
            <a:r>
              <a:rPr lang="es-GT" dirty="0" smtClean="0"/>
              <a:t>de </a:t>
            </a:r>
            <a:r>
              <a:rPr lang="es-GT" dirty="0" smtClean="0"/>
              <a:t>agosto </a:t>
            </a:r>
            <a:r>
              <a:rPr lang="es-GT" dirty="0" smtClean="0"/>
              <a:t>de 2024</a:t>
            </a:r>
            <a:endParaRPr lang="es-GT" dirty="0"/>
          </a:p>
        </p:txBody>
      </p:sp>
    </p:spTree>
    <p:extLst>
      <p:ext uri="{BB962C8B-B14F-4D97-AF65-F5344CB8AC3E}">
        <p14:creationId xmlns:p14="http://schemas.microsoft.com/office/powerpoint/2010/main" val="326728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(POO) en el programa</a:t>
            </a:r>
            <a:endParaRPr lang="es-GT" dirty="0"/>
          </a:p>
        </p:txBody>
      </p:sp>
      <p:sp>
        <p:nvSpPr>
          <p:cNvPr id="3" name="Marcador de contenido 2"/>
          <p:cNvSpPr>
            <a:spLocks noGrp="1"/>
          </p:cNvSpPr>
          <p:nvPr>
            <p:ph sz="half" idx="1"/>
          </p:nvPr>
        </p:nvSpPr>
        <p:spPr>
          <a:xfrm>
            <a:off x="1141410" y="2249486"/>
            <a:ext cx="9906001" cy="3541714"/>
          </a:xfrm>
        </p:spPr>
        <p:txBody>
          <a:bodyPr>
            <a:noAutofit/>
          </a:bodyPr>
          <a:lstStyle/>
          <a:p>
            <a:pPr marL="0" indent="0" algn="just">
              <a:buNone/>
            </a:pPr>
            <a:r>
              <a:rPr lang="es-ES" sz="1600" b="1" dirty="0"/>
              <a:t>Métodos</a:t>
            </a:r>
            <a:r>
              <a:rPr lang="es-ES" sz="1600" b="1" dirty="0" smtClean="0"/>
              <a:t>:</a:t>
            </a:r>
          </a:p>
          <a:p>
            <a:pPr marL="0" indent="0" algn="just">
              <a:buNone/>
            </a:pPr>
            <a:r>
              <a:rPr lang="es-ES" sz="1600" dirty="0" smtClean="0"/>
              <a:t>La </a:t>
            </a:r>
            <a:r>
              <a:rPr lang="es-ES" sz="1600" dirty="0"/>
              <a:t>clase Factura define varios métodos que implementan comportamientos específicos necesarios para generar una factura, como bienvenida(), Ingresar(), productos(), subtotal(), impuesto(), y total(). Estos métodos permiten que la clase realice diferentes tareas, siguiendo el principio de abstracción, que simplifica la interacción con la clase mediante una interfaz clara para realizar operaciones complejas internamente</a:t>
            </a:r>
            <a:r>
              <a:rPr lang="es-ES" sz="1600" dirty="0" smtClean="0"/>
              <a:t>. Cada </a:t>
            </a:r>
            <a:r>
              <a:rPr lang="es-ES" sz="1600" dirty="0"/>
              <a:t>método está diseñado para cumplir una función específica del proceso de facturación, lo que facilita la comprensión y mantenimiento del código, ya que cada método encapsula una operación distinta</a:t>
            </a:r>
            <a:r>
              <a:rPr lang="es-ES" sz="1600" dirty="0" smtClean="0"/>
              <a:t>.</a:t>
            </a:r>
          </a:p>
          <a:p>
            <a:pPr marL="0" indent="0" algn="just">
              <a:buNone/>
            </a:pPr>
            <a:r>
              <a:rPr lang="es-ES" sz="1600" b="1" dirty="0" smtClean="0"/>
              <a:t>Instanciación </a:t>
            </a:r>
            <a:r>
              <a:rPr lang="es-ES" sz="1600" b="1" dirty="0"/>
              <a:t>y Uso de Objetos</a:t>
            </a:r>
            <a:r>
              <a:rPr lang="es-ES" sz="1600" b="1" dirty="0" smtClean="0"/>
              <a:t>:</a:t>
            </a:r>
          </a:p>
          <a:p>
            <a:pPr marL="0" indent="0" algn="just">
              <a:buNone/>
            </a:pPr>
            <a:r>
              <a:rPr lang="es-ES" sz="1600" dirty="0" smtClean="0"/>
              <a:t>En </a:t>
            </a:r>
            <a:r>
              <a:rPr lang="es-ES" sz="1600" dirty="0"/>
              <a:t>el método </a:t>
            </a:r>
            <a:r>
              <a:rPr lang="es-ES" sz="1600" dirty="0" err="1"/>
              <a:t>main</a:t>
            </a:r>
            <a:r>
              <a:rPr lang="es-ES" sz="1600" dirty="0"/>
              <a:t>(), se crea una instancia de la clase Factura (Factura f1 = new Factura();). Esto es un ejemplo de instanciación de objetos en POO, donde se crea un objeto que representa una factura específica. Este objeto f1 puede utilizarse para invocar métodos y acceder a los atributos definidos en la clase Factura, aplicando los principios de herencia y polimorfismo que, aunque no se explotan directamente en este código, son fundamentales en la reutilización y flexibilidad del código orientado </a:t>
            </a:r>
            <a:r>
              <a:rPr lang="es-ES" sz="1600" dirty="0" smtClean="0"/>
              <a:t>a objetos.</a:t>
            </a:r>
            <a:endParaRPr lang="es-GT" sz="1600" dirty="0"/>
          </a:p>
        </p:txBody>
      </p:sp>
    </p:spTree>
    <p:extLst>
      <p:ext uri="{BB962C8B-B14F-4D97-AF65-F5344CB8AC3E}">
        <p14:creationId xmlns:p14="http://schemas.microsoft.com/office/powerpoint/2010/main" val="1677723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Estructuras de Control de Flujo</a:t>
            </a:r>
            <a:endParaRPr lang="es-GT" dirty="0"/>
          </a:p>
        </p:txBody>
      </p:sp>
      <p:sp>
        <p:nvSpPr>
          <p:cNvPr id="3" name="Marcador de contenido 2"/>
          <p:cNvSpPr>
            <a:spLocks noGrp="1"/>
          </p:cNvSpPr>
          <p:nvPr>
            <p:ph sz="half" idx="1"/>
          </p:nvPr>
        </p:nvSpPr>
        <p:spPr>
          <a:xfrm>
            <a:off x="1141410" y="2249486"/>
            <a:ext cx="9906001" cy="3541714"/>
          </a:xfrm>
        </p:spPr>
        <p:txBody>
          <a:bodyPr>
            <a:noAutofit/>
          </a:bodyPr>
          <a:lstStyle/>
          <a:p>
            <a:pPr marL="0" indent="0" algn="just">
              <a:buNone/>
            </a:pPr>
            <a:r>
              <a:rPr lang="es-ES" sz="1400" b="1" dirty="0"/>
              <a:t>Condicionales (</a:t>
            </a:r>
            <a:r>
              <a:rPr lang="es-ES" sz="1400" b="1" dirty="0" err="1"/>
              <a:t>if-else</a:t>
            </a:r>
            <a:r>
              <a:rPr lang="es-ES" sz="1400" b="1" dirty="0" smtClean="0"/>
              <a:t>):</a:t>
            </a:r>
          </a:p>
          <a:p>
            <a:pPr marL="0" indent="0" algn="just">
              <a:buNone/>
            </a:pPr>
            <a:r>
              <a:rPr lang="es-ES" sz="1400" dirty="0" smtClean="0"/>
              <a:t>El </a:t>
            </a:r>
            <a:r>
              <a:rPr lang="es-ES" sz="1400" dirty="0"/>
              <a:t>método impuesto() utiliza una estructura condicional </a:t>
            </a:r>
            <a:r>
              <a:rPr lang="es-ES" sz="1400" dirty="0" err="1"/>
              <a:t>if-else</a:t>
            </a:r>
            <a:r>
              <a:rPr lang="es-ES" sz="1400" dirty="0"/>
              <a:t> para verificar si el subtotal es mayor que cero antes de calcular el impuesto. Si el subtotal es mayor que cero, calcula y muestra el impuesto; de lo contrario, muestra un mensaje de error. Esto asegura que el cálculo del impuesto solo se realice cuando sea pertinente</a:t>
            </a:r>
            <a:r>
              <a:rPr lang="es-ES" sz="1400" dirty="0" smtClean="0"/>
              <a:t>.</a:t>
            </a:r>
          </a:p>
          <a:p>
            <a:pPr marL="0" indent="0" algn="just">
              <a:buNone/>
            </a:pPr>
            <a:r>
              <a:rPr lang="es-ES" sz="1400" b="1" dirty="0" smtClean="0"/>
              <a:t>Bucle </a:t>
            </a:r>
            <a:r>
              <a:rPr lang="es-ES" sz="1400" b="1" dirty="0" err="1"/>
              <a:t>for</a:t>
            </a:r>
            <a:r>
              <a:rPr lang="es-ES" sz="1400" b="1" dirty="0" smtClean="0"/>
              <a:t>:</a:t>
            </a:r>
          </a:p>
          <a:p>
            <a:pPr marL="0" indent="0" algn="just">
              <a:buNone/>
            </a:pPr>
            <a:r>
              <a:rPr lang="es-ES" sz="1400" dirty="0" smtClean="0"/>
              <a:t>El </a:t>
            </a:r>
            <a:r>
              <a:rPr lang="es-ES" sz="1400" dirty="0"/>
              <a:t>método productos() utiliza un bucle </a:t>
            </a:r>
            <a:r>
              <a:rPr lang="es-ES" sz="1400" dirty="0" err="1"/>
              <a:t>for</a:t>
            </a:r>
            <a:r>
              <a:rPr lang="es-ES" sz="1400" dirty="0"/>
              <a:t> para iterar sobre la cantidad de productos que el usuario quiere ingresar. Este bucle se ejecuta tantas veces como el número de productos (</a:t>
            </a:r>
            <a:r>
              <a:rPr lang="es-ES" sz="1400" dirty="0" err="1"/>
              <a:t>num</a:t>
            </a:r>
            <a:r>
              <a:rPr lang="es-ES" sz="1400" dirty="0"/>
              <a:t>) que el usuario haya especificado. Durante cada iteración, el programa solicita los detalles de un producto y actualiza el subtotal</a:t>
            </a:r>
            <a:r>
              <a:rPr lang="es-ES" sz="1400" dirty="0" smtClean="0"/>
              <a:t>. La </a:t>
            </a:r>
            <a:r>
              <a:rPr lang="es-ES" sz="1400" dirty="0"/>
              <a:t>variable i actúa como el contador del bucle, incrementándose en cada iteración hasta que alcanza el número total de productos</a:t>
            </a:r>
            <a:r>
              <a:rPr lang="es-ES" sz="1400" dirty="0" smtClean="0"/>
              <a:t>.</a:t>
            </a:r>
          </a:p>
          <a:p>
            <a:pPr marL="0" indent="0" algn="just">
              <a:buNone/>
            </a:pPr>
            <a:r>
              <a:rPr lang="es-ES" sz="1400" b="1" dirty="0" smtClean="0"/>
              <a:t>Bucle </a:t>
            </a:r>
            <a:r>
              <a:rPr lang="es-ES" sz="1400" b="1" dirty="0"/>
              <a:t>do-</a:t>
            </a:r>
            <a:r>
              <a:rPr lang="es-ES" sz="1400" b="1" dirty="0" err="1"/>
              <a:t>while</a:t>
            </a:r>
            <a:r>
              <a:rPr lang="es-ES" sz="1400" b="1" dirty="0" smtClean="0"/>
              <a:t>:</a:t>
            </a:r>
          </a:p>
          <a:p>
            <a:pPr marL="0" indent="0" algn="just">
              <a:buNone/>
            </a:pPr>
            <a:r>
              <a:rPr lang="es-ES" sz="1400" dirty="0" smtClean="0"/>
              <a:t>En </a:t>
            </a:r>
            <a:r>
              <a:rPr lang="es-ES" sz="1400" dirty="0"/>
              <a:t>el método </a:t>
            </a:r>
            <a:r>
              <a:rPr lang="es-ES" sz="1400" dirty="0" err="1"/>
              <a:t>main</a:t>
            </a:r>
            <a:r>
              <a:rPr lang="es-ES" sz="1400" dirty="0"/>
              <a:t>(), se utiliza un bucle do-</a:t>
            </a:r>
            <a:r>
              <a:rPr lang="es-ES" sz="1400" dirty="0" err="1"/>
              <a:t>while</a:t>
            </a:r>
            <a:r>
              <a:rPr lang="es-ES" sz="1400" dirty="0"/>
              <a:t> para permitir al usuario procesar múltiples facturas consecutivas. Este bucle ejecuta el bloque de código que recopila datos del cliente, productos, y calcula el total de la factura, repitiendo el proceso hasta que el usuario decide no ingresar más clientes (cuando repetir es 0</a:t>
            </a:r>
            <a:r>
              <a:rPr lang="es-ES" sz="1400" dirty="0" smtClean="0"/>
              <a:t>). El </a:t>
            </a:r>
            <a:r>
              <a:rPr lang="es-ES" sz="1400" dirty="0"/>
              <a:t>bucle do-</a:t>
            </a:r>
            <a:r>
              <a:rPr lang="es-ES" sz="1400" dirty="0" err="1"/>
              <a:t>while</a:t>
            </a:r>
            <a:r>
              <a:rPr lang="es-ES" sz="1400" dirty="0"/>
              <a:t> es apropiado aquí porque garantiza que el bloque de código se ejecute al menos una vez antes de verificar la condición de repetición.</a:t>
            </a:r>
            <a:endParaRPr lang="es-GT" sz="1400" dirty="0"/>
          </a:p>
        </p:txBody>
      </p:sp>
    </p:spTree>
    <p:extLst>
      <p:ext uri="{BB962C8B-B14F-4D97-AF65-F5344CB8AC3E}">
        <p14:creationId xmlns:p14="http://schemas.microsoft.com/office/powerpoint/2010/main" val="3703016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Proyecto </a:t>
            </a:r>
            <a:r>
              <a:rPr lang="es-MX" dirty="0" smtClean="0"/>
              <a:t>de EVALUACIÓN FINAL</a:t>
            </a:r>
            <a:br>
              <a:rPr lang="es-MX" dirty="0" smtClean="0"/>
            </a:br>
            <a:r>
              <a:rPr lang="es-MX" dirty="0" smtClean="0"/>
              <a:t>(Estructuras, arreglos y funciones)</a:t>
            </a:r>
            <a:endParaRPr lang="es-GT" dirty="0"/>
          </a:p>
        </p:txBody>
      </p:sp>
      <p:sp>
        <p:nvSpPr>
          <p:cNvPr id="3" name="Marcador de texto 2"/>
          <p:cNvSpPr>
            <a:spLocks noGrp="1"/>
          </p:cNvSpPr>
          <p:nvPr>
            <p:ph type="body" idx="1"/>
          </p:nvPr>
        </p:nvSpPr>
        <p:spPr/>
        <p:txBody>
          <a:bodyPr/>
          <a:lstStyle/>
          <a:p>
            <a:pPr algn="ctr"/>
            <a:r>
              <a:rPr lang="es-GT" dirty="0" smtClean="0"/>
              <a:t>Lenguaje de programación</a:t>
            </a:r>
            <a:endParaRPr lang="es-GT" dirty="0"/>
          </a:p>
        </p:txBody>
      </p:sp>
      <p:sp>
        <p:nvSpPr>
          <p:cNvPr id="4" name="Marcador de texto 3"/>
          <p:cNvSpPr>
            <a:spLocks noGrp="1"/>
          </p:cNvSpPr>
          <p:nvPr>
            <p:ph type="body" sz="half" idx="15"/>
          </p:nvPr>
        </p:nvSpPr>
        <p:spPr/>
        <p:txBody>
          <a:bodyPr/>
          <a:lstStyle/>
          <a:p>
            <a:endParaRPr lang="es-GT" dirty="0" smtClean="0"/>
          </a:p>
          <a:p>
            <a:endParaRPr lang="es-GT" dirty="0"/>
          </a:p>
          <a:p>
            <a:endParaRPr lang="es-GT" dirty="0" smtClean="0"/>
          </a:p>
          <a:p>
            <a:endParaRPr lang="es-GT" dirty="0"/>
          </a:p>
          <a:p>
            <a:pPr algn="ctr"/>
            <a:r>
              <a:rPr lang="es-GT" dirty="0" smtClean="0"/>
              <a:t>Java</a:t>
            </a:r>
            <a:endParaRPr lang="es-GT" dirty="0"/>
          </a:p>
        </p:txBody>
      </p:sp>
      <p:sp>
        <p:nvSpPr>
          <p:cNvPr id="5" name="Marcador de texto 4"/>
          <p:cNvSpPr>
            <a:spLocks noGrp="1"/>
          </p:cNvSpPr>
          <p:nvPr>
            <p:ph type="body" sz="quarter" idx="3"/>
          </p:nvPr>
        </p:nvSpPr>
        <p:spPr/>
        <p:txBody>
          <a:bodyPr anchor="ctr"/>
          <a:lstStyle/>
          <a:p>
            <a:pPr algn="ctr"/>
            <a:r>
              <a:rPr lang="es-GT" dirty="0" smtClean="0"/>
              <a:t>Autor</a:t>
            </a:r>
            <a:endParaRPr lang="es-GT" dirty="0"/>
          </a:p>
        </p:txBody>
      </p:sp>
      <p:sp>
        <p:nvSpPr>
          <p:cNvPr id="6" name="Marcador de texto 5"/>
          <p:cNvSpPr>
            <a:spLocks noGrp="1"/>
          </p:cNvSpPr>
          <p:nvPr>
            <p:ph type="body" sz="half" idx="16"/>
          </p:nvPr>
        </p:nvSpPr>
        <p:spPr/>
        <p:txBody>
          <a:bodyPr/>
          <a:lstStyle/>
          <a:p>
            <a:endParaRPr lang="es-GT" dirty="0" smtClean="0"/>
          </a:p>
          <a:p>
            <a:endParaRPr lang="es-GT" dirty="0"/>
          </a:p>
          <a:p>
            <a:endParaRPr lang="es-GT" dirty="0" smtClean="0"/>
          </a:p>
          <a:p>
            <a:endParaRPr lang="es-GT" dirty="0"/>
          </a:p>
          <a:p>
            <a:pPr algn="ctr"/>
            <a:r>
              <a:rPr lang="es-GT" dirty="0" smtClean="0"/>
              <a:t>José Xavier Bolaños Tenas</a:t>
            </a:r>
            <a:endParaRPr lang="es-GT" dirty="0"/>
          </a:p>
        </p:txBody>
      </p:sp>
      <p:sp>
        <p:nvSpPr>
          <p:cNvPr id="7" name="Marcador de texto 6"/>
          <p:cNvSpPr>
            <a:spLocks noGrp="1"/>
          </p:cNvSpPr>
          <p:nvPr>
            <p:ph type="body" sz="quarter" idx="13"/>
          </p:nvPr>
        </p:nvSpPr>
        <p:spPr/>
        <p:txBody>
          <a:bodyPr anchor="ctr"/>
          <a:lstStyle/>
          <a:p>
            <a:pPr algn="ctr"/>
            <a:r>
              <a:rPr lang="es-GT" dirty="0" smtClean="0"/>
              <a:t>Duración</a:t>
            </a:r>
            <a:endParaRPr lang="es-GT" dirty="0"/>
          </a:p>
        </p:txBody>
      </p:sp>
      <p:sp>
        <p:nvSpPr>
          <p:cNvPr id="8" name="Marcador de texto 7"/>
          <p:cNvSpPr>
            <a:spLocks noGrp="1"/>
          </p:cNvSpPr>
          <p:nvPr>
            <p:ph type="body" sz="half" idx="17"/>
          </p:nvPr>
        </p:nvSpPr>
        <p:spPr/>
        <p:txBody>
          <a:bodyPr/>
          <a:lstStyle/>
          <a:p>
            <a:endParaRPr lang="es-GT" dirty="0" smtClean="0"/>
          </a:p>
          <a:p>
            <a:endParaRPr lang="es-GT" dirty="0"/>
          </a:p>
          <a:p>
            <a:endParaRPr lang="es-GT" dirty="0" smtClean="0"/>
          </a:p>
          <a:p>
            <a:endParaRPr lang="es-GT" dirty="0"/>
          </a:p>
          <a:p>
            <a:pPr algn="ctr"/>
            <a:r>
              <a:rPr lang="es-GT" dirty="0" smtClean="0"/>
              <a:t>360</a:t>
            </a:r>
            <a:r>
              <a:rPr lang="es-GT" dirty="0" smtClean="0"/>
              <a:t> </a:t>
            </a:r>
            <a:r>
              <a:rPr lang="es-GT" dirty="0" smtClean="0"/>
              <a:t>MINUTOS / </a:t>
            </a:r>
            <a:r>
              <a:rPr lang="es-GT" dirty="0"/>
              <a:t>6</a:t>
            </a:r>
            <a:r>
              <a:rPr lang="es-GT" dirty="0" smtClean="0"/>
              <a:t> </a:t>
            </a:r>
            <a:r>
              <a:rPr lang="es-GT" dirty="0" smtClean="0"/>
              <a:t>HORAS</a:t>
            </a:r>
            <a:endParaRPr lang="es-GT" dirty="0"/>
          </a:p>
        </p:txBody>
      </p:sp>
      <p:pic>
        <p:nvPicPr>
          <p:cNvPr id="1028" name="Picture 4" descr="Iconos De Equipo, Símbolo, Reloj imagen png - imagen transparente descarga  gratuita"/>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47556" y1="24444" x2="47556" y2="34222"/>
                      </a14:backgroundRemoval>
                    </a14:imgEffect>
                  </a14:imgLayer>
                </a14:imgProps>
              </a:ext>
              <a:ext uri="{28A0092B-C50C-407E-A947-70E740481C1C}">
                <a14:useLocalDpi xmlns:a14="http://schemas.microsoft.com/office/drawing/2010/main" val="0"/>
              </a:ext>
            </a:extLst>
          </a:blip>
          <a:srcRect/>
          <a:stretch>
            <a:fillRect/>
          </a:stretch>
        </p:blipFill>
        <p:spPr bwMode="auto">
          <a:xfrm>
            <a:off x="8889310" y="3611017"/>
            <a:ext cx="1121231" cy="1121231"/>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8" descr="C++ logo, The C++ Programming Language Computer Icons Computer programming  Source code, programming, template, blue, computer png | PNGW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9" name="AutoShape 6" descr="C++ logo, The C++ Programming Language Computer Icons Computer programming  Source code, programming, template, blue, computer png | PNGWing"/>
          <p:cNvSpPr>
            <a:spLocks noChangeAspect="1" noChangeArrowheads="1"/>
          </p:cNvSpPr>
          <p:nvPr/>
        </p:nvSpPr>
        <p:spPr bwMode="auto">
          <a:xfrm>
            <a:off x="2264461" y="4427449"/>
            <a:ext cx="1953312" cy="19533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15" name="Imagen 14"/>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274" t="-17" r="274" b="25017"/>
          <a:stretch/>
        </p:blipFill>
        <p:spPr>
          <a:xfrm>
            <a:off x="5584855" y="3662077"/>
            <a:ext cx="1019113" cy="10191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Imagen 10"/>
          <p:cNvPicPr>
            <a:picLocks noChangeAspect="1"/>
          </p:cNvPicPr>
          <p:nvPr/>
        </p:nvPicPr>
        <p:blipFill>
          <a:blip r:embed="rId6"/>
          <a:stretch>
            <a:fillRect/>
          </a:stretch>
        </p:blipFill>
        <p:spPr>
          <a:xfrm>
            <a:off x="2127203" y="3566550"/>
            <a:ext cx="1210164" cy="1210164"/>
          </a:xfrm>
          <a:prstGeom prst="rect">
            <a:avLst/>
          </a:prstGeom>
        </p:spPr>
      </p:pic>
    </p:spTree>
    <p:extLst>
      <p:ext uri="{BB962C8B-B14F-4D97-AF65-F5344CB8AC3E}">
        <p14:creationId xmlns:p14="http://schemas.microsoft.com/office/powerpoint/2010/main" val="1961271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RESUMEN Proyecto</a:t>
            </a:r>
            <a:endParaRPr lang="es-GT" dirty="0"/>
          </a:p>
        </p:txBody>
      </p:sp>
      <p:sp>
        <p:nvSpPr>
          <p:cNvPr id="3" name="Marcador de contenido 2"/>
          <p:cNvSpPr>
            <a:spLocks noGrp="1"/>
          </p:cNvSpPr>
          <p:nvPr>
            <p:ph sz="half" idx="1"/>
          </p:nvPr>
        </p:nvSpPr>
        <p:spPr>
          <a:xfrm>
            <a:off x="1141410" y="2249486"/>
            <a:ext cx="5555952" cy="3541714"/>
          </a:xfrm>
        </p:spPr>
        <p:txBody>
          <a:bodyPr>
            <a:noAutofit/>
          </a:bodyPr>
          <a:lstStyle/>
          <a:p>
            <a:pPr algn="just"/>
            <a:r>
              <a:rPr lang="es-MX" sz="1600" dirty="0"/>
              <a:t>El siguiente código en </a:t>
            </a:r>
            <a:r>
              <a:rPr lang="es-MX" sz="1600" dirty="0" smtClean="0"/>
              <a:t>java </a:t>
            </a:r>
            <a:r>
              <a:rPr lang="es-ES" sz="1600" dirty="0"/>
              <a:t>de facturación simple que permite ingresar los datos de un cliente y registrar los productos que ha comprado, calculando un subtotal, aplicando un impuesto del 12%, y mostrando el total de la factura. A través de una serie de métodos, el programa solicita al usuario ingresar el NIT, nombre del cliente, fecha, y detalles de los productos como código, nombre, cantidad y precio, sumando los costos para obtener el subtotal, y luego calcula y añade el impuesto correspondiente antes de mostrar el total final. Además, el programa permite procesar múltiples facturas en una sola ejecución, repitiendo el proceso según la elección del usuario.</a:t>
            </a:r>
            <a:endParaRPr lang="es-MX" sz="1600" dirty="0"/>
          </a:p>
        </p:txBody>
      </p:sp>
      <p:pic>
        <p:nvPicPr>
          <p:cNvPr id="6" name="Imagen 5"/>
          <p:cNvPicPr>
            <a:picLocks noChangeAspect="1"/>
          </p:cNvPicPr>
          <p:nvPr/>
        </p:nvPicPr>
        <p:blipFill>
          <a:blip r:embed="rId2"/>
          <a:stretch>
            <a:fillRect/>
          </a:stretch>
        </p:blipFill>
        <p:spPr>
          <a:xfrm>
            <a:off x="7732226" y="525827"/>
            <a:ext cx="2656065" cy="3447318"/>
          </a:xfrm>
          <a:prstGeom prst="rect">
            <a:avLst/>
          </a:prstGeom>
        </p:spPr>
      </p:pic>
      <p:pic>
        <p:nvPicPr>
          <p:cNvPr id="7" name="Imagen 6"/>
          <p:cNvPicPr>
            <a:picLocks noChangeAspect="1"/>
          </p:cNvPicPr>
          <p:nvPr/>
        </p:nvPicPr>
        <p:blipFill>
          <a:blip r:embed="rId3"/>
          <a:stretch>
            <a:fillRect/>
          </a:stretch>
        </p:blipFill>
        <p:spPr>
          <a:xfrm>
            <a:off x="7732240" y="3961006"/>
            <a:ext cx="2652279" cy="2339547"/>
          </a:xfrm>
          <a:prstGeom prst="rect">
            <a:avLst/>
          </a:prstGeom>
        </p:spPr>
      </p:pic>
    </p:spTree>
    <p:extLst>
      <p:ext uri="{BB962C8B-B14F-4D97-AF65-F5344CB8AC3E}">
        <p14:creationId xmlns:p14="http://schemas.microsoft.com/office/powerpoint/2010/main" val="29777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Estructuras de programación</a:t>
            </a:r>
            <a:endParaRPr lang="es-GT" dirty="0"/>
          </a:p>
        </p:txBody>
      </p:sp>
      <p:sp>
        <p:nvSpPr>
          <p:cNvPr id="3" name="Marcador de contenido 2"/>
          <p:cNvSpPr>
            <a:spLocks noGrp="1"/>
          </p:cNvSpPr>
          <p:nvPr>
            <p:ph sz="half" idx="1"/>
          </p:nvPr>
        </p:nvSpPr>
        <p:spPr>
          <a:xfrm>
            <a:off x="1141410" y="2249486"/>
            <a:ext cx="9906001" cy="3541714"/>
          </a:xfrm>
        </p:spPr>
        <p:txBody>
          <a:bodyPr>
            <a:noAutofit/>
          </a:bodyPr>
          <a:lstStyle/>
          <a:p>
            <a:pPr algn="just"/>
            <a:r>
              <a:rPr lang="es-MX" sz="1600" b="1" dirty="0" err="1"/>
              <a:t>If</a:t>
            </a:r>
            <a:r>
              <a:rPr lang="es-MX" sz="1600" b="1" dirty="0"/>
              <a:t> (</a:t>
            </a:r>
            <a:r>
              <a:rPr lang="es-MX" sz="1600" b="1" dirty="0" err="1"/>
              <a:t>if-else</a:t>
            </a:r>
            <a:r>
              <a:rPr lang="es-MX" sz="1600" b="1" dirty="0"/>
              <a:t>)</a:t>
            </a:r>
            <a:r>
              <a:rPr lang="es-MX" sz="1600" dirty="0"/>
              <a:t>: Esta estructura se utiliza para tomar decisiones en un programa. Permite ejecutar un bloque de código si una condición es verdadera y otro bloque si la condición es falsa</a:t>
            </a:r>
            <a:r>
              <a:rPr lang="es-MX" sz="1600" dirty="0" smtClean="0"/>
              <a:t>.</a:t>
            </a:r>
          </a:p>
          <a:p>
            <a:pPr algn="just"/>
            <a:r>
              <a:rPr lang="es-MX" sz="1600" b="1" dirty="0" err="1"/>
              <a:t>For</a:t>
            </a:r>
            <a:r>
              <a:rPr lang="es-MX" sz="1600" dirty="0"/>
              <a:t>: El bucle "</a:t>
            </a:r>
            <a:r>
              <a:rPr lang="es-MX" sz="1600" dirty="0" err="1"/>
              <a:t>for</a:t>
            </a:r>
            <a:r>
              <a:rPr lang="es-MX" sz="1600" dirty="0"/>
              <a:t>" se utiliza para iterar sobre una secuencia de elementos, como una lista o un rango de números, ejecutando un bloque de código un número específico de veces</a:t>
            </a:r>
            <a:r>
              <a:rPr lang="es-MX" sz="1600" dirty="0" smtClean="0"/>
              <a:t>.</a:t>
            </a:r>
          </a:p>
          <a:p>
            <a:pPr algn="just"/>
            <a:r>
              <a:rPr lang="es-MX" sz="1600" b="1" dirty="0" err="1"/>
              <a:t>While</a:t>
            </a:r>
            <a:r>
              <a:rPr lang="es-MX" sz="1600" dirty="0"/>
              <a:t>: El bucle "</a:t>
            </a:r>
            <a:r>
              <a:rPr lang="es-MX" sz="1600" dirty="0" err="1"/>
              <a:t>while</a:t>
            </a:r>
            <a:r>
              <a:rPr lang="es-MX" sz="1600" dirty="0"/>
              <a:t>" se utiliza para repetir un bloque de código mientras una condición sea verdadera. Se evalúa la condición antes de ejecutar el bloque de código</a:t>
            </a:r>
            <a:r>
              <a:rPr lang="es-MX" sz="1600" dirty="0" smtClean="0"/>
              <a:t>.</a:t>
            </a:r>
          </a:p>
          <a:p>
            <a:pPr algn="just"/>
            <a:r>
              <a:rPr lang="es-MX" sz="1600" dirty="0"/>
              <a:t>Do-</a:t>
            </a:r>
            <a:r>
              <a:rPr lang="es-MX" sz="1600" dirty="0" err="1"/>
              <a:t>While</a:t>
            </a:r>
            <a:r>
              <a:rPr lang="es-MX" sz="1600" dirty="0"/>
              <a:t>: Similar al bucle "</a:t>
            </a:r>
            <a:r>
              <a:rPr lang="es-MX" sz="1600" dirty="0" err="1"/>
              <a:t>while</a:t>
            </a:r>
            <a:r>
              <a:rPr lang="es-MX" sz="1600" dirty="0"/>
              <a:t>", pero en este caso, el bloque de código se ejecuta al menos una vez antes de evaluar la condición para continuar o no con la ejecución</a:t>
            </a:r>
            <a:r>
              <a:rPr lang="es-MX" sz="1600" dirty="0" smtClean="0"/>
              <a:t>.</a:t>
            </a:r>
          </a:p>
          <a:p>
            <a:pPr algn="just"/>
            <a:r>
              <a:rPr lang="es-MX" sz="1600" dirty="0"/>
              <a:t>Case (</a:t>
            </a:r>
            <a:r>
              <a:rPr lang="es-MX" sz="1600" dirty="0" err="1"/>
              <a:t>Switch</a:t>
            </a:r>
            <a:r>
              <a:rPr lang="es-MX" sz="1600" dirty="0"/>
              <a:t>): Esta estructura se utiliza para realizar múltiples comparaciones en una variable y ejecutar diferentes bloques de código dependiendo del valor de esa variable.</a:t>
            </a:r>
          </a:p>
        </p:txBody>
      </p:sp>
    </p:spTree>
    <p:extLst>
      <p:ext uri="{BB962C8B-B14F-4D97-AF65-F5344CB8AC3E}">
        <p14:creationId xmlns:p14="http://schemas.microsoft.com/office/powerpoint/2010/main" val="1494377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Java</a:t>
            </a:r>
            <a:endParaRPr lang="es-GT" dirty="0"/>
          </a:p>
        </p:txBody>
      </p:sp>
      <p:sp>
        <p:nvSpPr>
          <p:cNvPr id="3" name="Marcador de contenido 2"/>
          <p:cNvSpPr>
            <a:spLocks noGrp="1"/>
          </p:cNvSpPr>
          <p:nvPr>
            <p:ph sz="half" idx="1"/>
          </p:nvPr>
        </p:nvSpPr>
        <p:spPr>
          <a:xfrm>
            <a:off x="1141410" y="2249486"/>
            <a:ext cx="9906001" cy="3541714"/>
          </a:xfrm>
        </p:spPr>
        <p:txBody>
          <a:bodyPr>
            <a:noAutofit/>
          </a:bodyPr>
          <a:lstStyle/>
          <a:p>
            <a:pPr algn="just"/>
            <a:r>
              <a:rPr lang="es-ES" sz="1600" dirty="0"/>
              <a:t>Java es un lenguaje de programación de propósito general, orientado a objetos, y concurrente, diseñado para ser lo más independiente de la plataforma posible, es decir, que el mismo código Java puede ejecutarse en diferentes tipos de dispositivos sin modificaciones. Creado por </a:t>
            </a:r>
            <a:r>
              <a:rPr lang="es-ES" sz="1600" dirty="0" err="1"/>
              <a:t>Sun</a:t>
            </a:r>
            <a:r>
              <a:rPr lang="es-ES" sz="1600" dirty="0"/>
              <a:t> Microsystems en 1995, es ampliamente utilizado para desarrollar aplicaciones de escritorio, móviles (especialmente Android), web, y sistemas empresariales debido a su robustez, seguridad, y amplia biblioteca de clases. Java se caracteriza por su filosofía "escribe una vez, ejecuta en cualquier lugar" (WORA), lo que significa que el código compilado en Java puede ejecutarse en cualquier sistema que tenga una Máquina Virtual de Java (JVM).</a:t>
            </a:r>
            <a:endParaRPr lang="es-MX" sz="1600" dirty="0"/>
          </a:p>
        </p:txBody>
      </p:sp>
    </p:spTree>
    <p:extLst>
      <p:ext uri="{BB962C8B-B14F-4D97-AF65-F5344CB8AC3E}">
        <p14:creationId xmlns:p14="http://schemas.microsoft.com/office/powerpoint/2010/main" val="3892872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Programación orientada a objetos (</a:t>
            </a:r>
            <a:r>
              <a:rPr lang="es-GT" dirty="0" err="1" smtClean="0"/>
              <a:t>poo</a:t>
            </a:r>
            <a:r>
              <a:rPr lang="es-GT" dirty="0" smtClean="0"/>
              <a:t>)</a:t>
            </a:r>
            <a:endParaRPr lang="es-GT" dirty="0"/>
          </a:p>
        </p:txBody>
      </p:sp>
      <p:sp>
        <p:nvSpPr>
          <p:cNvPr id="5" name="Marcador de contenido 4"/>
          <p:cNvSpPr>
            <a:spLocks noGrp="1"/>
          </p:cNvSpPr>
          <p:nvPr>
            <p:ph sz="half" idx="1"/>
          </p:nvPr>
        </p:nvSpPr>
        <p:spPr>
          <a:xfrm>
            <a:off x="1141410" y="2249486"/>
            <a:ext cx="9716060" cy="3541714"/>
          </a:xfrm>
        </p:spPr>
        <p:txBody>
          <a:bodyPr>
            <a:normAutofit/>
          </a:bodyPr>
          <a:lstStyle/>
          <a:p>
            <a:pPr algn="just"/>
            <a:r>
              <a:rPr lang="es-ES" sz="1600" dirty="0"/>
              <a:t>La programación orientada a objetos (POO) es un paradigma de programación que organiza el software en torno a "objetos", que son instancias de "clases". Las clases definen las propiedades (atributos) y comportamientos (métodos) que los objetos pueden tener. Este enfoque se basa en cuatro principios fundamentales: </a:t>
            </a:r>
            <a:r>
              <a:rPr lang="es-ES" sz="1600" b="1" dirty="0"/>
              <a:t>encapsulamiento</a:t>
            </a:r>
            <a:r>
              <a:rPr lang="es-ES" sz="1600" dirty="0"/>
              <a:t>, que agrupa datos y métodos en una sola unidad y controla el acceso a ellos; </a:t>
            </a:r>
            <a:r>
              <a:rPr lang="es-ES" sz="1600" b="1" dirty="0"/>
              <a:t>herencia</a:t>
            </a:r>
            <a:r>
              <a:rPr lang="es-ES" sz="1600" dirty="0"/>
              <a:t>, que permite crear nuevas clases basadas en clases existentes, reutilizando y extendiendo su funcionalidad; </a:t>
            </a:r>
            <a:r>
              <a:rPr lang="es-ES" sz="1600" b="1" dirty="0"/>
              <a:t>polimorfismo</a:t>
            </a:r>
            <a:r>
              <a:rPr lang="es-ES" sz="1600" dirty="0"/>
              <a:t>, que permite tratar objetos de diferentes clases de manera uniforme a través de una interfaz común; y </a:t>
            </a:r>
            <a:r>
              <a:rPr lang="es-ES" sz="1600" b="1" dirty="0"/>
              <a:t>abstracción</a:t>
            </a:r>
            <a:r>
              <a:rPr lang="es-ES" sz="1600" dirty="0"/>
              <a:t>, que permite representar conceptos complejos de manera más simple al ocultar detalles innecesarios. La POO facilita la modularidad, la reutilización del código, y el mantenimiento, haciendo que los programas sean más intuitivos y manejables.</a:t>
            </a:r>
          </a:p>
        </p:txBody>
      </p:sp>
    </p:spTree>
    <p:extLst>
      <p:ext uri="{BB962C8B-B14F-4D97-AF65-F5344CB8AC3E}">
        <p14:creationId xmlns:p14="http://schemas.microsoft.com/office/powerpoint/2010/main" val="3097850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Funcionamiento del programa</a:t>
            </a:r>
            <a:endParaRPr lang="es-GT" dirty="0"/>
          </a:p>
        </p:txBody>
      </p:sp>
      <p:sp>
        <p:nvSpPr>
          <p:cNvPr id="3" name="Marcador de contenido 2"/>
          <p:cNvSpPr>
            <a:spLocks noGrp="1"/>
          </p:cNvSpPr>
          <p:nvPr>
            <p:ph sz="half" idx="1"/>
          </p:nvPr>
        </p:nvSpPr>
        <p:spPr>
          <a:xfrm>
            <a:off x="1141410" y="2249486"/>
            <a:ext cx="9906001" cy="3541714"/>
          </a:xfrm>
        </p:spPr>
        <p:txBody>
          <a:bodyPr>
            <a:noAutofit/>
          </a:bodyPr>
          <a:lstStyle/>
          <a:p>
            <a:pPr algn="just"/>
            <a:r>
              <a:rPr lang="es-ES" sz="1600" dirty="0"/>
              <a:t>El programa es un sistema de facturación básico que permite al usuario registrar información de un cliente y los productos que compra, calcular el costo total incluyendo impuestos, y repetir el proceso para diferentes clientes si se desea. Al inicio, el programa muestra un mensaje de bienvenida mediante el método bienvenida(). Luego, solicita al usuario que ingrese los datos del cliente, como NIT, nombre, y fecha, utilizando el método Ingresar(). A continuación, en el método productos(), se le pide al usuario que ingrese la cantidad de productos y, para cada producto, se solicitan el código, nombre, cantidad, y precio. El costo total para cada producto se suma a un subtotal a través del método subtotal(). Después, en el método impuesto(), se calcula el impuesto del 12% sobre el subtotal, y se suma al total de la factura. Finalmente, el método total() muestra el monto total de la factura, incluyendo el subtotal más el impuesto. El programa utiliza un bucle do-</a:t>
            </a:r>
            <a:r>
              <a:rPr lang="es-ES" sz="1600" dirty="0" err="1"/>
              <a:t>while</a:t>
            </a:r>
            <a:r>
              <a:rPr lang="es-ES" sz="1600" dirty="0"/>
              <a:t> en el método </a:t>
            </a:r>
            <a:r>
              <a:rPr lang="es-ES" sz="1600" dirty="0" err="1"/>
              <a:t>main</a:t>
            </a:r>
            <a:r>
              <a:rPr lang="es-ES" sz="1600" dirty="0"/>
              <a:t>() para permitir al usuario ingresar la información de varios clientes, repitiendo el proceso hasta que el usuario decida terminar.</a:t>
            </a:r>
            <a:endParaRPr lang="es-GT" sz="1600" dirty="0"/>
          </a:p>
        </p:txBody>
      </p:sp>
    </p:spTree>
    <p:extLst>
      <p:ext uri="{BB962C8B-B14F-4D97-AF65-F5344CB8AC3E}">
        <p14:creationId xmlns:p14="http://schemas.microsoft.com/office/powerpoint/2010/main" val="955703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4638471" y="161469"/>
            <a:ext cx="2915057" cy="6535062"/>
          </a:xfrm>
          <a:prstGeom prst="rect">
            <a:avLst/>
          </a:prstGeom>
        </p:spPr>
      </p:pic>
    </p:spTree>
    <p:extLst>
      <p:ext uri="{BB962C8B-B14F-4D97-AF65-F5344CB8AC3E}">
        <p14:creationId xmlns:p14="http://schemas.microsoft.com/office/powerpoint/2010/main" val="162365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(POO) en el programa</a:t>
            </a:r>
            <a:endParaRPr lang="es-GT" dirty="0"/>
          </a:p>
        </p:txBody>
      </p:sp>
      <p:sp>
        <p:nvSpPr>
          <p:cNvPr id="3" name="Marcador de contenido 2"/>
          <p:cNvSpPr>
            <a:spLocks noGrp="1"/>
          </p:cNvSpPr>
          <p:nvPr>
            <p:ph sz="half" idx="1"/>
          </p:nvPr>
        </p:nvSpPr>
        <p:spPr>
          <a:xfrm>
            <a:off x="1141410" y="2249486"/>
            <a:ext cx="9906001" cy="3541714"/>
          </a:xfrm>
        </p:spPr>
        <p:txBody>
          <a:bodyPr>
            <a:noAutofit/>
          </a:bodyPr>
          <a:lstStyle/>
          <a:p>
            <a:pPr marL="0" indent="0" algn="just">
              <a:buNone/>
            </a:pPr>
            <a:r>
              <a:rPr lang="es-ES" sz="1600" dirty="0"/>
              <a:t>El programa utiliza la Programación Orientada a Objetos (POO) de varias maneras para organizar y estructurar su funcionalidad de facturación</a:t>
            </a:r>
            <a:r>
              <a:rPr lang="es-ES" sz="1600" dirty="0" smtClean="0"/>
              <a:t>:</a:t>
            </a:r>
          </a:p>
          <a:p>
            <a:pPr marL="0" indent="0" algn="just">
              <a:buNone/>
            </a:pPr>
            <a:r>
              <a:rPr lang="es-ES" sz="1600" b="1" dirty="0" smtClean="0"/>
              <a:t>Clase </a:t>
            </a:r>
            <a:r>
              <a:rPr lang="es-ES" sz="1600" b="1" dirty="0"/>
              <a:t>Factura</a:t>
            </a:r>
            <a:r>
              <a:rPr lang="es-ES" sz="1600" b="1" dirty="0" smtClean="0"/>
              <a:t>:</a:t>
            </a:r>
          </a:p>
          <a:p>
            <a:pPr marL="0" indent="0" algn="just">
              <a:buNone/>
            </a:pPr>
            <a:r>
              <a:rPr lang="es-ES" sz="1600" dirty="0" smtClean="0"/>
              <a:t>Toda </a:t>
            </a:r>
            <a:r>
              <a:rPr lang="es-ES" sz="1600" dirty="0"/>
              <a:t>la funcionalidad del programa está encapsulada en una única clase llamada Factura. Esta clase agrupa todos los atributos y métodos relacionados con el proceso de facturación, lo que refleja el principio de encapsulamiento de la POO. El encapsulamiento permite que los datos (atributos como </a:t>
            </a:r>
            <a:r>
              <a:rPr lang="es-ES" sz="1600" dirty="0" err="1"/>
              <a:t>nit</a:t>
            </a:r>
            <a:r>
              <a:rPr lang="es-ES" sz="1600" dirty="0"/>
              <a:t>, fecha, cliente, etc.) y el comportamiento (métodos como Ingresar(), productos(), subtotal(), etc.) estén juntos en una unidad lógica</a:t>
            </a:r>
            <a:r>
              <a:rPr lang="es-ES" sz="1600" dirty="0" smtClean="0"/>
              <a:t>.</a:t>
            </a:r>
          </a:p>
          <a:p>
            <a:pPr marL="0" indent="0" algn="just">
              <a:buNone/>
            </a:pPr>
            <a:r>
              <a:rPr lang="es-ES" sz="1600" b="1" dirty="0" smtClean="0"/>
              <a:t>Atributos:</a:t>
            </a:r>
          </a:p>
          <a:p>
            <a:pPr marL="0" indent="0" algn="just">
              <a:buNone/>
            </a:pPr>
            <a:r>
              <a:rPr lang="es-ES" sz="1600" dirty="0" smtClean="0"/>
              <a:t>Los </a:t>
            </a:r>
            <a:r>
              <a:rPr lang="es-ES" sz="1600" dirty="0"/>
              <a:t>atributos de la clase (</a:t>
            </a:r>
            <a:r>
              <a:rPr lang="es-ES" sz="1600" dirty="0" err="1"/>
              <a:t>nit</a:t>
            </a:r>
            <a:r>
              <a:rPr lang="es-ES" sz="1600" dirty="0"/>
              <a:t>, fecha, cliente, sub, </a:t>
            </a:r>
            <a:r>
              <a:rPr lang="es-ES" sz="1600" dirty="0" err="1"/>
              <a:t>tax</a:t>
            </a:r>
            <a:r>
              <a:rPr lang="es-ES" sz="1600" dirty="0"/>
              <a:t>, etc.) representan las propiedades del objeto Factura. Estos atributos son variables que almacenan los datos específicos de cada factura, como el número de identificación del cliente, la fecha, los productos comprados, y los cálculos de subtotal y total. La encapsulación también se manifiesta en cómo se manejan estos datos dentro de la clase, protegiendo su acceso directo desde fuera de </a:t>
            </a:r>
            <a:r>
              <a:rPr lang="es-ES" sz="1600" dirty="0" smtClean="0"/>
              <a:t>la clase.</a:t>
            </a:r>
            <a:endParaRPr lang="es-GT" sz="1600" dirty="0"/>
          </a:p>
        </p:txBody>
      </p:sp>
    </p:spTree>
    <p:extLst>
      <p:ext uri="{BB962C8B-B14F-4D97-AF65-F5344CB8AC3E}">
        <p14:creationId xmlns:p14="http://schemas.microsoft.com/office/powerpoint/2010/main" val="5506793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Circuito</Template>
  <TotalTime>2126</TotalTime>
  <Words>1492</Words>
  <Application>Microsoft Office PowerPoint</Application>
  <PresentationFormat>Panorámica</PresentationFormat>
  <Paragraphs>55</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Candara</vt:lpstr>
      <vt:lpstr>Trebuchet MS</vt:lpstr>
      <vt:lpstr>Circuito</vt:lpstr>
      <vt:lpstr>Proyecto primer parcial</vt:lpstr>
      <vt:lpstr>Proyecto de EVALUACIÓN FINAL (Estructuras, arreglos y funciones)</vt:lpstr>
      <vt:lpstr>RESUMEN Proyecto</vt:lpstr>
      <vt:lpstr>Estructuras de programación</vt:lpstr>
      <vt:lpstr>Java</vt:lpstr>
      <vt:lpstr>Programación orientada a objetos (poo)</vt:lpstr>
      <vt:lpstr>Funcionamiento del programa</vt:lpstr>
      <vt:lpstr>Presentación de PowerPoint</vt:lpstr>
      <vt:lpstr>(POO) en el programa</vt:lpstr>
      <vt:lpstr>(POO) en el programa</vt:lpstr>
      <vt:lpstr>Estructuras de Control de Flujo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primera evaluación parcial</dc:title>
  <dc:creator>Xavier Bolaños</dc:creator>
  <cp:lastModifiedBy>José Xavier</cp:lastModifiedBy>
  <cp:revision>32</cp:revision>
  <dcterms:created xsi:type="dcterms:W3CDTF">2023-08-15T17:58:06Z</dcterms:created>
  <dcterms:modified xsi:type="dcterms:W3CDTF">2024-08-17T02:57:11Z</dcterms:modified>
</cp:coreProperties>
</file>